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8" r:id="rId12"/>
    <p:sldId id="267" r:id="rId13"/>
    <p:sldId id="279" r:id="rId14"/>
    <p:sldId id="280" r:id="rId15"/>
    <p:sldId id="268" r:id="rId16"/>
    <p:sldId id="287" r:id="rId17"/>
    <p:sldId id="289" r:id="rId18"/>
    <p:sldId id="291" r:id="rId19"/>
    <p:sldId id="292" r:id="rId20"/>
    <p:sldId id="293" r:id="rId21"/>
    <p:sldId id="294" r:id="rId22"/>
    <p:sldId id="295" r:id="rId23"/>
    <p:sldId id="282" r:id="rId24"/>
    <p:sldId id="299" r:id="rId25"/>
    <p:sldId id="300" r:id="rId26"/>
    <p:sldId id="301" r:id="rId27"/>
    <p:sldId id="302" r:id="rId28"/>
    <p:sldId id="303" r:id="rId29"/>
    <p:sldId id="290" r:id="rId30"/>
    <p:sldId id="288" r:id="rId31"/>
    <p:sldId id="304" r:id="rId32"/>
    <p:sldId id="297" r:id="rId33"/>
    <p:sldId id="29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95847" autoAdjust="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A3E7-18CA-4934-9763-9153FA44C5C0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B364F-DDD3-4D90-8EDC-B2792FA75E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22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A3E7-18CA-4934-9763-9153FA44C5C0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B364F-DDD3-4D90-8EDC-B2792FA7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4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A3E7-18CA-4934-9763-9153FA44C5C0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B364F-DDD3-4D90-8EDC-B2792FA7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A3E7-18CA-4934-9763-9153FA44C5C0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B364F-DDD3-4D90-8EDC-B2792FA7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4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A3E7-18CA-4934-9763-9153FA44C5C0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B364F-DDD3-4D90-8EDC-B2792FA75E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92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A3E7-18CA-4934-9763-9153FA44C5C0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B364F-DDD3-4D90-8EDC-B2792FA7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7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A3E7-18CA-4934-9763-9153FA44C5C0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B364F-DDD3-4D90-8EDC-B2792FA7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6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A3E7-18CA-4934-9763-9153FA44C5C0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B364F-DDD3-4D90-8EDC-B2792FA7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0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A3E7-18CA-4934-9763-9153FA44C5C0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B364F-DDD3-4D90-8EDC-B2792FA7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1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62A3E7-18CA-4934-9763-9153FA44C5C0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4B364F-DDD3-4D90-8EDC-B2792FA7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2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A3E7-18CA-4934-9763-9153FA44C5C0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B364F-DDD3-4D90-8EDC-B2792FA7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3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62A3E7-18CA-4934-9763-9153FA44C5C0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4B364F-DDD3-4D90-8EDC-B2792FA75E9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01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hakespeare.mit.ed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72F1-CD6B-46CD-B7F6-D78BFA8C334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978943" y="232069"/>
            <a:ext cx="6234113" cy="1338262"/>
          </a:xfrm>
          <a:noFill/>
        </p:spPr>
        <p:txBody>
          <a:bodyPr anchor="ctr">
            <a:normAutofit fontScale="90000"/>
          </a:bodyPr>
          <a:lstStyle/>
          <a:p>
            <a:pPr algn="ctr"/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Παρουσίαση Ατομικής Διπλωματικής Εργασίας</a:t>
            </a:r>
            <a:br>
              <a:rPr lang="el-G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78D049-19D3-4413-ABE2-C02950CEABF6}"/>
              </a:ext>
            </a:extLst>
          </p:cNvPr>
          <p:cNvSpPr txBox="1"/>
          <p:nvPr/>
        </p:nvSpPr>
        <p:spPr>
          <a:xfrm>
            <a:off x="1478277" y="1570331"/>
            <a:ext cx="8930640" cy="345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Δημιουργία διαδικτυακής πλατφόρμας για έργα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του Σαίξπηρ και σχετικές μεταφράσεις τους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b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Dramatica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Web Application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EF5F46-80D4-482D-ACD1-13884C7D00F3}"/>
              </a:ext>
            </a:extLst>
          </p:cNvPr>
          <p:cNvSpPr txBox="1"/>
          <p:nvPr/>
        </p:nvSpPr>
        <p:spPr>
          <a:xfrm>
            <a:off x="609600" y="5410200"/>
            <a:ext cx="2537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Σωκράτης </a:t>
            </a:r>
            <a:r>
              <a:rPr lang="el-GR" dirty="0" err="1"/>
              <a:t>Γιαννακού</a:t>
            </a:r>
            <a:endParaRPr lang="el-GR" dirty="0"/>
          </a:p>
          <a:p>
            <a:r>
              <a:rPr lang="el-GR" dirty="0"/>
              <a:t>913240</a:t>
            </a:r>
            <a:endParaRPr lang="en-US" dirty="0"/>
          </a:p>
        </p:txBody>
      </p:sp>
      <p:pic>
        <p:nvPicPr>
          <p:cNvPr id="15" name="Picture 14" descr="A black and red logo&#10;&#10;Description automatically generated with low confidence">
            <a:extLst>
              <a:ext uri="{FF2B5EF4-FFF2-40B4-BE49-F238E27FC236}">
                <a16:creationId xmlns:a16="http://schemas.microsoft.com/office/drawing/2014/main" id="{C250258A-0D59-4395-B5CC-933503A4D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909" y="2782372"/>
            <a:ext cx="10953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63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1A0EB7-2B69-40A5-889B-960F1F0DE445}"/>
              </a:ext>
            </a:extLst>
          </p:cNvPr>
          <p:cNvSpPr txBox="1"/>
          <p:nvPr/>
        </p:nvSpPr>
        <p:spPr>
          <a:xfrm>
            <a:off x="506185" y="413337"/>
            <a:ext cx="7307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Μη λειτουργικές Απαιτήσεις – Περιορισμοί - Ιδιότητες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CE22A-6942-4C5D-B5B2-C42AB1E7AEAC}"/>
              </a:ext>
            </a:extLst>
          </p:cNvPr>
          <p:cNvSpPr txBox="1">
            <a:spLocks/>
          </p:cNvSpPr>
          <p:nvPr/>
        </p:nvSpPr>
        <p:spPr>
          <a:xfrm>
            <a:off x="778874" y="1143389"/>
            <a:ext cx="10058400" cy="456399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Όχι κερδοφορία (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 policy)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l-GR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l-G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12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DD08-492B-40DF-ABDE-96ABB4C6B54F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n-US"/>
            </a:defPPr>
            <a:lvl1pPr defTabSz="914400">
              <a:lnSpc>
                <a:spcPct val="85000"/>
              </a:lnSpc>
              <a:spcBef>
                <a:spcPct val="0"/>
              </a:spcBef>
              <a:buNone/>
              <a:defRPr sz="4800" spc="-50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/>
              <a:t>Τεχνολογίες και Εργαλεία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3705E-F458-48DA-8357-7FB156DE6667}"/>
              </a:ext>
            </a:extLst>
          </p:cNvPr>
          <p:cNvSpPr txBox="1">
            <a:spLocks/>
          </p:cNvSpPr>
          <p:nvPr/>
        </p:nvSpPr>
        <p:spPr>
          <a:xfrm>
            <a:off x="942159" y="1559379"/>
            <a:ext cx="10058400" cy="44486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Επαναχρησιμοποίηση Λογισμικού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Perl language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l-GR" sz="1400" dirty="0"/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l-GR" sz="1400" dirty="0"/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l-GR" sz="1400" dirty="0"/>
          </a:p>
          <a:p>
            <a:pPr>
              <a:buFont typeface="Arial" panose="020B0604020202020204" pitchFamily="34" charset="0"/>
              <a:buChar char="•"/>
            </a:pPr>
            <a:endParaRPr lang="el-GR" sz="1400" dirty="0"/>
          </a:p>
        </p:txBody>
      </p:sp>
      <p:pic>
        <p:nvPicPr>
          <p:cNvPr id="8194" name="Picture 2" descr="Perl-vertical | Brands PA - PI">
            <a:extLst>
              <a:ext uri="{FF2B5EF4-FFF2-40B4-BE49-F238E27FC236}">
                <a16:creationId xmlns:a16="http://schemas.microsoft.com/office/drawing/2014/main" id="{BF5CE9F3-BA8A-4571-942A-36F91D757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994" y="144303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62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2B6FF3-5FCA-42B6-BC1E-997BC5873CB5}"/>
              </a:ext>
            </a:extLst>
          </p:cNvPr>
          <p:cNvSpPr txBox="1"/>
          <p:nvPr/>
        </p:nvSpPr>
        <p:spPr>
          <a:xfrm>
            <a:off x="506185" y="413337"/>
            <a:ext cx="7307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Web Application</a:t>
            </a:r>
          </a:p>
        </p:txBody>
      </p:sp>
      <p:pic>
        <p:nvPicPr>
          <p:cNvPr id="7170" name="Picture 1">
            <a:extLst>
              <a:ext uri="{FF2B5EF4-FFF2-40B4-BE49-F238E27FC236}">
                <a16:creationId xmlns:a16="http://schemas.microsoft.com/office/drawing/2014/main" id="{740F314E-0DB5-496A-B471-7A49415A3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301" y="875002"/>
            <a:ext cx="4541837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5F0FB7-6EA7-482C-863A-0FE62D0085A7}"/>
              </a:ext>
            </a:extLst>
          </p:cNvPr>
          <p:cNvSpPr txBox="1">
            <a:spLocks/>
          </p:cNvSpPr>
          <p:nvPr/>
        </p:nvSpPr>
        <p:spPr>
          <a:xfrm>
            <a:off x="921091" y="1861847"/>
            <a:ext cx="10058400" cy="499615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– Server Architecture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Frameworks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50000"/>
              </a:lnSpc>
              <a:buNone/>
            </a:pP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632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3705E-F458-48DA-8357-7FB156DE6667}"/>
              </a:ext>
            </a:extLst>
          </p:cNvPr>
          <p:cNvSpPr txBox="1">
            <a:spLocks/>
          </p:cNvSpPr>
          <p:nvPr/>
        </p:nvSpPr>
        <p:spPr>
          <a:xfrm>
            <a:off x="991145" y="1105999"/>
            <a:ext cx="10058400" cy="503969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l-GR" sz="1400" dirty="0"/>
              <a:t>  </a:t>
            </a:r>
            <a:r>
              <a:rPr lang="en-US" sz="1400" dirty="0"/>
              <a:t>HTML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l-GR" sz="1400" dirty="0"/>
              <a:t>  </a:t>
            </a:r>
            <a:r>
              <a:rPr lang="en-US" sz="1400" dirty="0"/>
              <a:t>CSS</a:t>
            </a:r>
            <a:endParaRPr lang="el-GR" sz="1400" dirty="0"/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l-GR" sz="1400" dirty="0"/>
              <a:t> </a:t>
            </a:r>
            <a:r>
              <a:rPr lang="en-US" sz="1400" dirty="0"/>
              <a:t>JavaScript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Bootstrap</a:t>
            </a:r>
            <a:endParaRPr lang="el-GR" sz="1400" dirty="0"/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React.js (user interface)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React.js modules</a:t>
            </a:r>
            <a:endParaRPr lang="en-US" sz="1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axios</a:t>
            </a:r>
            <a:endParaRPr lang="en-US" sz="1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React-Router</a:t>
            </a:r>
          </a:p>
          <a:p>
            <a:pPr marL="201168" lvl="1" indent="0">
              <a:lnSpc>
                <a:spcPct val="250000"/>
              </a:lnSpc>
              <a:buNone/>
            </a:pPr>
            <a:endParaRPr lang="en-US" sz="1200" dirty="0"/>
          </a:p>
          <a:p>
            <a:pPr lvl="1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l-GR" sz="1200" dirty="0"/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l-GR" sz="1400" dirty="0"/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l-GR" sz="1400" dirty="0"/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l-GR" sz="1400" dirty="0"/>
              <a:t>α</a:t>
            </a:r>
          </a:p>
          <a:p>
            <a:pPr marL="0" indent="0">
              <a:buNone/>
            </a:pPr>
            <a:endParaRPr lang="el-GR" sz="1400" dirty="0"/>
          </a:p>
          <a:p>
            <a:pPr>
              <a:buFont typeface="Arial" panose="020B0604020202020204" pitchFamily="34" charset="0"/>
              <a:buChar char="•"/>
            </a:pPr>
            <a:endParaRPr lang="el-G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1EC4B-4D07-435A-9178-A94722DB91B7}"/>
              </a:ext>
            </a:extLst>
          </p:cNvPr>
          <p:cNvSpPr txBox="1"/>
          <p:nvPr/>
        </p:nvSpPr>
        <p:spPr>
          <a:xfrm>
            <a:off x="538842" y="355153"/>
            <a:ext cx="438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Front-End</a:t>
            </a:r>
          </a:p>
        </p:txBody>
      </p:sp>
      <p:pic>
        <p:nvPicPr>
          <p:cNvPr id="16386" name="Picture 2" descr="Home - U-SAT WEB TECHNOLOGIES || WEB DEVELOPMENT || WEB DESIGNING || LOGO  DESIGNING || ECOMMERCE DEVELOPMENT">
            <a:extLst>
              <a:ext uri="{FF2B5EF4-FFF2-40B4-BE49-F238E27FC236}">
                <a16:creationId xmlns:a16="http://schemas.microsoft.com/office/drawing/2014/main" id="{1BB1B83D-B5EC-422B-A69A-CC1673856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274" y="712303"/>
            <a:ext cx="2286881" cy="196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5 Great React Libraries to Look Out for in 2021">
            <a:extLst>
              <a:ext uri="{FF2B5EF4-FFF2-40B4-BE49-F238E27FC236}">
                <a16:creationId xmlns:a16="http://schemas.microsoft.com/office/drawing/2014/main" id="{DD07B3BE-22FE-4119-8BE4-E39CD9176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804" y="3071582"/>
            <a:ext cx="3981542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784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3705E-F458-48DA-8357-7FB156DE6667}"/>
              </a:ext>
            </a:extLst>
          </p:cNvPr>
          <p:cNvSpPr txBox="1">
            <a:spLocks/>
          </p:cNvSpPr>
          <p:nvPr/>
        </p:nvSpPr>
        <p:spPr>
          <a:xfrm>
            <a:off x="668873" y="1535666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Node.js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Express.js </a:t>
            </a:r>
            <a:endParaRPr lang="el-GR" sz="1400" dirty="0"/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Node.js modules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nodemon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Cors</a:t>
            </a:r>
            <a:endParaRPr lang="el-GR" sz="1400" dirty="0"/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l-GR" sz="1400" dirty="0"/>
          </a:p>
          <a:p>
            <a:pPr marL="0" indent="0">
              <a:buNone/>
            </a:pPr>
            <a:endParaRPr lang="el-GR" sz="1400" dirty="0"/>
          </a:p>
          <a:p>
            <a:pPr>
              <a:buFont typeface="Arial" panose="020B0604020202020204" pitchFamily="34" charset="0"/>
              <a:buChar char="•"/>
            </a:pPr>
            <a:endParaRPr lang="el-G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1D7C2-DD80-466D-B6FE-DD38B154A941}"/>
              </a:ext>
            </a:extLst>
          </p:cNvPr>
          <p:cNvSpPr txBox="1"/>
          <p:nvPr/>
        </p:nvSpPr>
        <p:spPr>
          <a:xfrm>
            <a:off x="942159" y="480607"/>
            <a:ext cx="438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Back-end</a:t>
            </a:r>
          </a:p>
        </p:txBody>
      </p:sp>
      <p:pic>
        <p:nvPicPr>
          <p:cNvPr id="17410" name="Picture 2" descr="Instructions to Install and Run Node.js Application">
            <a:extLst>
              <a:ext uri="{FF2B5EF4-FFF2-40B4-BE49-F238E27FC236}">
                <a16:creationId xmlns:a16="http://schemas.microsoft.com/office/drawing/2014/main" id="{EBF0493E-4D18-4E87-86BA-E07BCB779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670" y="245192"/>
            <a:ext cx="2510743" cy="153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Fix CORS Error (JavaScript) - DEV Community">
            <a:extLst>
              <a:ext uri="{FF2B5EF4-FFF2-40B4-BE49-F238E27FC236}">
                <a16:creationId xmlns:a16="http://schemas.microsoft.com/office/drawing/2014/main" id="{B8B05F47-366A-4829-A986-E6E43EA6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22" y="2840601"/>
            <a:ext cx="4759963" cy="2055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40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430A26-4FE6-47AF-A266-2F54A1A832E6}"/>
              </a:ext>
            </a:extLst>
          </p:cNvPr>
          <p:cNvSpPr txBox="1"/>
          <p:nvPr/>
        </p:nvSpPr>
        <p:spPr>
          <a:xfrm>
            <a:off x="942159" y="480607"/>
            <a:ext cx="438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RESTful API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313" name="Picture 1">
            <a:extLst>
              <a:ext uri="{FF2B5EF4-FFF2-40B4-BE49-F238E27FC236}">
                <a16:creationId xmlns:a16="http://schemas.microsoft.com/office/drawing/2014/main" id="{6CE71EA7-091A-4B68-81DA-438F6319A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6720"/>
            <a:ext cx="3511343" cy="265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1">
            <a:extLst>
              <a:ext uri="{FF2B5EF4-FFF2-40B4-BE49-F238E27FC236}">
                <a16:creationId xmlns:a16="http://schemas.microsoft.com/office/drawing/2014/main" id="{BB1B855E-9C35-413A-966E-3AC7371F3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68" y="3241162"/>
            <a:ext cx="3603675" cy="2562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6B4754-8616-401B-B654-DE5A80E6924C}"/>
              </a:ext>
            </a:extLst>
          </p:cNvPr>
          <p:cNvSpPr txBox="1">
            <a:spLocks/>
          </p:cNvSpPr>
          <p:nvPr/>
        </p:nvSpPr>
        <p:spPr>
          <a:xfrm>
            <a:off x="992777" y="1779869"/>
            <a:ext cx="4282983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Postman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MySQL</a:t>
            </a:r>
          </a:p>
          <a:p>
            <a:pPr marL="0" indent="0">
              <a:buNone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npm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592340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>
            <a:extLst>
              <a:ext uri="{FF2B5EF4-FFF2-40B4-BE49-F238E27FC236}">
                <a16:creationId xmlns:a16="http://schemas.microsoft.com/office/drawing/2014/main" id="{38AD587D-EDCB-4586-8451-885E625B9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34" y="1884398"/>
            <a:ext cx="8688937" cy="352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851005-BE70-4978-AD39-41D6055BA28A}"/>
              </a:ext>
            </a:extLst>
          </p:cNvPr>
          <p:cNvSpPr txBox="1"/>
          <p:nvPr/>
        </p:nvSpPr>
        <p:spPr>
          <a:xfrm>
            <a:off x="1350881" y="660987"/>
            <a:ext cx="4384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Component Diagram</a:t>
            </a:r>
          </a:p>
        </p:txBody>
      </p:sp>
    </p:spTree>
    <p:extLst>
      <p:ext uri="{BB962C8B-B14F-4D97-AF65-F5344CB8AC3E}">
        <p14:creationId xmlns:p14="http://schemas.microsoft.com/office/powerpoint/2010/main" val="2588204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3705E-F458-48DA-8357-7FB156DE6667}"/>
              </a:ext>
            </a:extLst>
          </p:cNvPr>
          <p:cNvSpPr txBox="1">
            <a:spLocks/>
          </p:cNvSpPr>
          <p:nvPr/>
        </p:nvSpPr>
        <p:spPr>
          <a:xfrm>
            <a:off x="1254579" y="2293152"/>
            <a:ext cx="10058400" cy="346266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works </a:t>
            </a:r>
            <a:r>
              <a:rPr lang="el-G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Περιέχει ονομαστικά όλα τα έργα του Σαίξπηρ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chapters </a:t>
            </a:r>
            <a:r>
              <a:rPr lang="el-G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Περιέχει τον τίτλο της κάθε σκηνής για κάθε έργο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characters </a:t>
            </a:r>
            <a:r>
              <a:rPr lang="el-G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Περιέχει όλους τους χαρακτήρες σε κάθε έργο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paragraphs </a:t>
            </a:r>
            <a:r>
              <a:rPr lang="el-G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Περιέχει όλες τις παραγράφους του κάθε έργου, δηλαδή ολόκληρο το κείμενο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l-G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Δημιουργία αντίστοιχων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l-GR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λληνικών</a:t>
            </a:r>
            <a:r>
              <a:rPr lang="el-G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πινάκων , σύνδεση με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foreign key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l-G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Πεδίο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CharLine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l-GR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πίνακα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paragraphs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15582B-39D5-4B16-B9E4-264E8A049BEA}"/>
              </a:ext>
            </a:extLst>
          </p:cNvPr>
          <p:cNvSpPr txBox="1"/>
          <p:nvPr/>
        </p:nvSpPr>
        <p:spPr>
          <a:xfrm>
            <a:off x="803365" y="281242"/>
            <a:ext cx="7929155" cy="13496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n-US"/>
            </a:defPPr>
            <a:lvl1pPr defTabSz="914400">
              <a:lnSpc>
                <a:spcPct val="85000"/>
              </a:lnSpc>
              <a:spcBef>
                <a:spcPct val="0"/>
              </a:spcBef>
              <a:buNone/>
              <a:defRPr sz="4800" spc="-50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/>
              <a:t>Προετοιμασία Κειμένων και Βάσης Δεδομένων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21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>
            <a:extLst>
              <a:ext uri="{FF2B5EF4-FFF2-40B4-BE49-F238E27FC236}">
                <a16:creationId xmlns:a16="http://schemas.microsoft.com/office/drawing/2014/main" id="{559C4394-C09C-48C0-B262-4D4FA91B7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16" y="452210"/>
            <a:ext cx="6325021" cy="2976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1">
            <a:extLst>
              <a:ext uri="{FF2B5EF4-FFF2-40B4-BE49-F238E27FC236}">
                <a16:creationId xmlns:a16="http://schemas.microsoft.com/office/drawing/2014/main" id="{3A16B427-2FC7-43B0-8CBB-9899FC40B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752" y="4325303"/>
            <a:ext cx="61563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011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FAFE931-2B57-40DF-BD4E-EB121DDD8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11525"/>
            <a:ext cx="4489406" cy="403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518C26-54DE-46C1-BC2C-84AF7804D7AF}"/>
              </a:ext>
            </a:extLst>
          </p:cNvPr>
          <p:cNvSpPr txBox="1"/>
          <p:nvPr/>
        </p:nvSpPr>
        <p:spPr>
          <a:xfrm>
            <a:off x="658169" y="609232"/>
            <a:ext cx="70325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 Diagram	</a:t>
            </a:r>
          </a:p>
        </p:txBody>
      </p:sp>
    </p:spTree>
    <p:extLst>
      <p:ext uri="{BB962C8B-B14F-4D97-AF65-F5344CB8AC3E}">
        <p14:creationId xmlns:p14="http://schemas.microsoft.com/office/powerpoint/2010/main" val="15782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3156-92B8-4ACB-A3FD-66A80661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8963"/>
            <a:ext cx="10058400" cy="1450757"/>
          </a:xfrm>
        </p:spPr>
        <p:txBody>
          <a:bodyPr/>
          <a:lstStyle/>
          <a:p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Περιεχόμενα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D2B0-54A7-482F-B9DF-37604CD9F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3354"/>
            <a:ext cx="1005840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Εισαγωγή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Υπάρχοντα συστήματα διατήρησης έργων του Σαίξπηρ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Απαιτήσεις συστήματος 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Τεχνολογίες και Εργαλεία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Προετοιμασία Κειμένων και Βάσης Δεδομένων</a:t>
            </a:r>
            <a:endParaRPr lang="el-GR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Υλοποίηση της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εφαρμογής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Dramatica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l-GR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Επίδειξη 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Συμπεράσματα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796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518C26-54DE-46C1-BC2C-84AF7804D7AF}"/>
              </a:ext>
            </a:extLst>
          </p:cNvPr>
          <p:cNvSpPr txBox="1"/>
          <p:nvPr/>
        </p:nvSpPr>
        <p:spPr>
          <a:xfrm>
            <a:off x="655674" y="418732"/>
            <a:ext cx="7032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Parsing</a:t>
            </a:r>
            <a:r>
              <a:rPr lang="el-GR" sz="28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Μεθοδολογία</a:t>
            </a:r>
            <a:endParaRPr lang="en-US" sz="200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EE66EF-2003-4F09-A91C-2D474B4F1C36}"/>
              </a:ext>
            </a:extLst>
          </p:cNvPr>
          <p:cNvSpPr txBox="1">
            <a:spLocks/>
          </p:cNvSpPr>
          <p:nvPr/>
        </p:nvSpPr>
        <p:spPr>
          <a:xfrm>
            <a:off x="533400" y="941952"/>
            <a:ext cx="44196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Εισαγωγή Έργου</a:t>
            </a:r>
          </a:p>
          <a:p>
            <a:pPr marL="457200" indent="-457200">
              <a:buFont typeface="+mj-lt"/>
              <a:buAutoNum type="arabicPeriod"/>
            </a:pP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l-GR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Εισαγωγή Χαρακτήρων</a:t>
            </a:r>
          </a:p>
          <a:p>
            <a:pPr marL="457200" indent="-457200">
              <a:buFont typeface="+mj-lt"/>
              <a:buAutoNum type="arabicPeriod"/>
            </a:pPr>
            <a:endParaRPr lang="el-GR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l-GR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l-GR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l-GR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Αντικαταστάσεις συμβόλων που δεν δέχεται η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l-GR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 )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και αφαίρεση αναφορών ([20])</a:t>
            </a:r>
          </a:p>
          <a:p>
            <a:pPr marL="457200" indent="-457200">
              <a:buFont typeface="+mj-lt"/>
              <a:buAutoNum type="arabicPeriod"/>
            </a:pPr>
            <a:endParaRPr lang="el-GR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82" name="Picture 1">
            <a:extLst>
              <a:ext uri="{FF2B5EF4-FFF2-40B4-BE49-F238E27FC236}">
                <a16:creationId xmlns:a16="http://schemas.microsoft.com/office/drawing/2014/main" id="{956DADA5-131E-4947-92D1-4AF99CB48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260" y="1213553"/>
            <a:ext cx="42513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1">
            <a:extLst>
              <a:ext uri="{FF2B5EF4-FFF2-40B4-BE49-F238E27FC236}">
                <a16:creationId xmlns:a16="http://schemas.microsoft.com/office/drawing/2014/main" id="{92A9EA8B-D97D-4C6E-9AFB-29BCD9CFF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230" y="2078991"/>
            <a:ext cx="3633927" cy="187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213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9CF4730-CF29-4C25-AE8C-828F4FC124EB}"/>
              </a:ext>
            </a:extLst>
          </p:cNvPr>
          <p:cNvSpPr txBox="1">
            <a:spLocks/>
          </p:cNvSpPr>
          <p:nvPr/>
        </p:nvSpPr>
        <p:spPr>
          <a:xfrm>
            <a:off x="548640" y="682872"/>
            <a:ext cx="3848100" cy="494068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parser.pl</a:t>
            </a:r>
          </a:p>
          <a:p>
            <a:pPr marL="749808" lvl="1" indent="-457200">
              <a:buFont typeface="+mj-lt"/>
              <a:buAutoNum type="arabicPeriod" startAt="4"/>
            </a:pPr>
            <a:endParaRPr lang="el-GR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l-G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Σύνδεση με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l-G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Ανάγνωση κειμένου γραμμή - γραμμή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l-G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Κατασκευή λίστας με χαρακτήρες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l-G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Διαγραφή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whitespace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l-G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Μαρκάρισμα κάθε κειμένου (%,^,&amp;)</a:t>
            </a:r>
          </a:p>
          <a:p>
            <a:pPr marL="0" indent="0">
              <a:buNone/>
            </a:pPr>
            <a:endParaRPr lang="el-GR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l-G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Χειροκίνητο –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Manual </a:t>
            </a:r>
            <a:r>
              <a:rPr lang="el-G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πέρασμα </a:t>
            </a:r>
            <a:r>
              <a:rPr lang="el-GR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κειμένου</a:t>
            </a:r>
          </a:p>
          <a:p>
            <a:pPr marL="457200" indent="-457200">
              <a:buFont typeface="+mj-lt"/>
              <a:buAutoNum type="arabicPeriod" startAt="5"/>
            </a:pPr>
            <a:endParaRPr lang="el-GR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l-G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Μαρκάρισμα $ σε αλλαγή Σκηνής/Πράξης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5"/>
            </a:pPr>
            <a:endParaRPr lang="el-GR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506" name="Picture 1">
            <a:extLst>
              <a:ext uri="{FF2B5EF4-FFF2-40B4-BE49-F238E27FC236}">
                <a16:creationId xmlns:a16="http://schemas.microsoft.com/office/drawing/2014/main" id="{F20731F8-049D-44F0-B4A2-D89D4411C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6" y="682872"/>
            <a:ext cx="3641725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1">
            <a:extLst>
              <a:ext uri="{FF2B5EF4-FFF2-40B4-BE49-F238E27FC236}">
                <a16:creationId xmlns:a16="http://schemas.microsoft.com/office/drawing/2014/main" id="{488B8ACA-BAFE-4CE2-8430-16448270E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6" y="3982403"/>
            <a:ext cx="4196726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68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36B2-E6F8-404A-8E51-4762F406E792}"/>
              </a:ext>
            </a:extLst>
          </p:cNvPr>
          <p:cNvSpPr txBox="1">
            <a:spLocks/>
          </p:cNvSpPr>
          <p:nvPr/>
        </p:nvSpPr>
        <p:spPr>
          <a:xfrm>
            <a:off x="548640" y="682872"/>
            <a:ext cx="3848100" cy="222031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insertion.pl</a:t>
            </a:r>
          </a:p>
          <a:p>
            <a:pPr marL="749808" lvl="1" indent="-457200">
              <a:buFont typeface="+mj-lt"/>
              <a:buAutoNum type="arabicPeriod" startAt="6"/>
            </a:pPr>
            <a:endParaRPr lang="el-GR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l-G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Σύνδεση με Β.Δ.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l-G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Διαγραφή περιεχομένων πινάκων για να μπουν νέα δεδομένα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l-G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Ανάγνωση μαρκαρισμένου κειμένου και εισαγωγή δεδομένων στη Β.Δ.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l-G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Διαχείριση παραγράφων που λείπουν (κενό)</a:t>
            </a:r>
          </a:p>
          <a:p>
            <a:pPr marL="464058" lvl="1" indent="-171450">
              <a:buFont typeface="Wingdings" panose="05000000000000000000" pitchFamily="2" charset="2"/>
              <a:buChar char="§"/>
            </a:pPr>
            <a:endParaRPr lang="el-GR" sz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l-GR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5"/>
            </a:pPr>
            <a:endParaRPr lang="el-GR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7B5051F1-E575-4FA4-8D0B-35DCCFEF9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22563"/>
            <a:ext cx="5175262" cy="145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1">
            <a:extLst>
              <a:ext uri="{FF2B5EF4-FFF2-40B4-BE49-F238E27FC236}">
                <a16:creationId xmlns:a16="http://schemas.microsoft.com/office/drawing/2014/main" id="{20F2BE3F-21F0-4723-B05E-FA164FBC6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690" y="3420068"/>
            <a:ext cx="6652260" cy="94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1">
            <a:extLst>
              <a:ext uri="{FF2B5EF4-FFF2-40B4-BE49-F238E27FC236}">
                <a16:creationId xmlns:a16="http://schemas.microsoft.com/office/drawing/2014/main" id="{AB18DA2D-9317-466B-AF78-9705CE80D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4" y="4535207"/>
            <a:ext cx="5494337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7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15582B-39D5-4B16-B9E4-264E8A049BEA}"/>
              </a:ext>
            </a:extLst>
          </p:cNvPr>
          <p:cNvSpPr txBox="1"/>
          <p:nvPr/>
        </p:nvSpPr>
        <p:spPr>
          <a:xfrm>
            <a:off x="827858" y="244928"/>
            <a:ext cx="7989570" cy="13496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n-US"/>
            </a:defPPr>
            <a:lvl1pPr defTabSz="914400">
              <a:lnSpc>
                <a:spcPct val="85000"/>
              </a:lnSpc>
              <a:spcBef>
                <a:spcPct val="0"/>
              </a:spcBef>
              <a:buNone/>
              <a:defRPr sz="4800" spc="-50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974A8-270A-4555-93D6-5736982C3292}"/>
              </a:ext>
            </a:extLst>
          </p:cNvPr>
          <p:cNvSpPr txBox="1"/>
          <p:nvPr/>
        </p:nvSpPr>
        <p:spPr>
          <a:xfrm>
            <a:off x="754380" y="342899"/>
            <a:ext cx="7989570" cy="7218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defPPr>
              <a:defRPr lang="en-US"/>
            </a:defPPr>
            <a:lvl1pPr defTabSz="914400">
              <a:lnSpc>
                <a:spcPct val="85000"/>
              </a:lnSpc>
              <a:spcBef>
                <a:spcPct val="0"/>
              </a:spcBef>
              <a:buNone/>
              <a:defRPr sz="4800" spc="-50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/>
              <a:t>Υλοποίηση της </a:t>
            </a:r>
            <a:r>
              <a:rPr lang="en-US" dirty="0"/>
              <a:t>Web </a:t>
            </a:r>
            <a:r>
              <a:rPr lang="el-GR" dirty="0"/>
              <a:t>εφαρμογής </a:t>
            </a:r>
            <a:r>
              <a:rPr lang="en-US" dirty="0" err="1"/>
              <a:t>Dramatica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3CE7EF-0D9E-4D76-A803-75D4637C79F9}"/>
              </a:ext>
            </a:extLst>
          </p:cNvPr>
          <p:cNvSpPr txBox="1">
            <a:spLocks/>
          </p:cNvSpPr>
          <p:nvPr/>
        </p:nvSpPr>
        <p:spPr>
          <a:xfrm>
            <a:off x="655320" y="1223631"/>
            <a:ext cx="44196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Ρύθμισή περιβάλλοντος</a:t>
            </a:r>
          </a:p>
          <a:p>
            <a:pPr>
              <a:buFont typeface="Arial" panose="020B0604020202020204" pitchFamily="34" charset="0"/>
              <a:buChar char="•"/>
            </a:pP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Δημιουργία εφαρμογής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l-G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Εκκίνηση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 React.js </a:t>
            </a:r>
            <a:r>
              <a:rPr lang="el-G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και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l-G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server Express.js 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l-GR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l-GR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l-GR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554" name="Picture 1">
            <a:extLst>
              <a:ext uri="{FF2B5EF4-FFF2-40B4-BE49-F238E27FC236}">
                <a16:creationId xmlns:a16="http://schemas.microsoft.com/office/drawing/2014/main" id="{9656A138-DA78-41E3-A681-37C2DD370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580" y="1899393"/>
            <a:ext cx="3790739" cy="236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528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D4F1A7-60BD-418C-9E0F-44DA519D2F2A}"/>
              </a:ext>
            </a:extLst>
          </p:cNvPr>
          <p:cNvSpPr txBox="1">
            <a:spLocks/>
          </p:cNvSpPr>
          <p:nvPr/>
        </p:nvSpPr>
        <p:spPr>
          <a:xfrm>
            <a:off x="777240" y="1193151"/>
            <a:ext cx="44196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σελίδα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Rendered components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Router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have states</a:t>
            </a:r>
          </a:p>
          <a:p>
            <a:pPr marL="0" indent="0">
              <a:buNone/>
            </a:pPr>
            <a:endParaRPr lang="el-GR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l-GR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l-GR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A2FE4-4C69-4BE1-BF51-71205E31674D}"/>
              </a:ext>
            </a:extLst>
          </p:cNvPr>
          <p:cNvSpPr txBox="1"/>
          <p:nvPr/>
        </p:nvSpPr>
        <p:spPr>
          <a:xfrm>
            <a:off x="777240" y="434887"/>
            <a:ext cx="438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Components 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και λειτουργικότητα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4578" name="Picture 1">
            <a:extLst>
              <a:ext uri="{FF2B5EF4-FFF2-40B4-BE49-F238E27FC236}">
                <a16:creationId xmlns:a16="http://schemas.microsoft.com/office/drawing/2014/main" id="{D7307940-27AB-4179-BA15-B7779AD33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326" y="872799"/>
            <a:ext cx="573087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1">
            <a:extLst>
              <a:ext uri="{FF2B5EF4-FFF2-40B4-BE49-F238E27FC236}">
                <a16:creationId xmlns:a16="http://schemas.microsoft.com/office/drawing/2014/main" id="{A90B4F1D-9F13-455C-A550-A6D10C8DE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960" y="1843794"/>
            <a:ext cx="2849563" cy="214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1">
            <a:extLst>
              <a:ext uri="{FF2B5EF4-FFF2-40B4-BE49-F238E27FC236}">
                <a16:creationId xmlns:a16="http://schemas.microsoft.com/office/drawing/2014/main" id="{F6622481-A703-4A93-9483-E820EE558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291" y="2468239"/>
            <a:ext cx="336867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1">
            <a:extLst>
              <a:ext uri="{FF2B5EF4-FFF2-40B4-BE49-F238E27FC236}">
                <a16:creationId xmlns:a16="http://schemas.microsoft.com/office/drawing/2014/main" id="{1D52DF74-8C93-42EF-8CAF-5F8BA8F92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326" y="4529845"/>
            <a:ext cx="48990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92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6A5880-335C-4739-BE04-0137109B15C6}"/>
              </a:ext>
            </a:extLst>
          </p:cNvPr>
          <p:cNvSpPr txBox="1"/>
          <p:nvPr/>
        </p:nvSpPr>
        <p:spPr>
          <a:xfrm>
            <a:off x="309699" y="242154"/>
            <a:ext cx="4757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l-GR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Παράδειγμα –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Use case scenario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l-GR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Ο χρήστης αναζητά τη λέξη Σπίτι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5602" name="Picture 1">
            <a:extLst>
              <a:ext uri="{FF2B5EF4-FFF2-40B4-BE49-F238E27FC236}">
                <a16:creationId xmlns:a16="http://schemas.microsoft.com/office/drawing/2014/main" id="{E3941D5B-F100-4634-9A48-E61AB40F5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0" y="1141731"/>
            <a:ext cx="3827941" cy="1456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52977A-2406-4334-8D96-D8B0A4BB7A3F}"/>
              </a:ext>
            </a:extLst>
          </p:cNvPr>
          <p:cNvSpPr txBox="1">
            <a:spLocks/>
          </p:cNvSpPr>
          <p:nvPr/>
        </p:nvSpPr>
        <p:spPr>
          <a:xfrm>
            <a:off x="838200" y="1870076"/>
            <a:ext cx="3962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l-GR" sz="1400" dirty="0"/>
              <a:t>Ο χρήστης γράφει τη λέξη στη φόρμα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l-GR" sz="1400" dirty="0"/>
              <a:t>  Το  </a:t>
            </a:r>
            <a:r>
              <a:rPr lang="en-US" sz="1400" dirty="0"/>
              <a:t>state </a:t>
            </a:r>
            <a:r>
              <a:rPr lang="el-GR" sz="1400" dirty="0"/>
              <a:t>του </a:t>
            </a:r>
            <a:r>
              <a:rPr lang="en-US" sz="1400" dirty="0"/>
              <a:t>component</a:t>
            </a:r>
            <a:r>
              <a:rPr lang="el-GR" sz="1400" dirty="0"/>
              <a:t> της φόρμας αλλάζει και παίρνει την τιμή ‘Σπίτι’</a:t>
            </a:r>
          </a:p>
          <a:p>
            <a:pPr marL="0" indent="0">
              <a:buNone/>
            </a:pPr>
            <a:endParaRPr lang="el-GR" sz="1400" dirty="0"/>
          </a:p>
          <a:p>
            <a:pPr>
              <a:buFont typeface="Arial" panose="020B0604020202020204" pitchFamily="34" charset="0"/>
              <a:buChar char="•"/>
            </a:pPr>
            <a:endParaRPr lang="el-GR" sz="1400" dirty="0"/>
          </a:p>
        </p:txBody>
      </p:sp>
      <p:pic>
        <p:nvPicPr>
          <p:cNvPr id="25604" name="Picture 1">
            <a:extLst>
              <a:ext uri="{FF2B5EF4-FFF2-40B4-BE49-F238E27FC236}">
                <a16:creationId xmlns:a16="http://schemas.microsoft.com/office/drawing/2014/main" id="{C3306148-456E-4EDF-9BF8-6BBF9B85C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5" y="3060383"/>
            <a:ext cx="4365625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186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F32BD7D-EBBE-4983-AC36-7EDF98E2EBC2}"/>
              </a:ext>
            </a:extLst>
          </p:cNvPr>
          <p:cNvSpPr txBox="1">
            <a:spLocks/>
          </p:cNvSpPr>
          <p:nvPr/>
        </p:nvSpPr>
        <p:spPr>
          <a:xfrm>
            <a:off x="571500" y="1074420"/>
            <a:ext cx="4130040" cy="487394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400" dirty="0"/>
              <a:t>Κλήση συνάρτησης </a:t>
            </a:r>
            <a:r>
              <a:rPr lang="en-US" sz="1400" dirty="0" err="1"/>
              <a:t>useEffect</a:t>
            </a:r>
            <a:r>
              <a:rPr lang="en-US" sz="1400" dirty="0"/>
              <a:t> </a:t>
            </a:r>
            <a:r>
              <a:rPr lang="el-GR" sz="1400" dirty="0"/>
              <a:t>στο </a:t>
            </a:r>
            <a:r>
              <a:rPr lang="en-US" sz="1400" dirty="0"/>
              <a:t>rendering </a:t>
            </a:r>
            <a:r>
              <a:rPr lang="el-GR" sz="1400" dirty="0"/>
              <a:t>του </a:t>
            </a:r>
            <a:r>
              <a:rPr lang="en-US" sz="1400" dirty="0"/>
              <a:t>component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HTTP GET request – </a:t>
            </a:r>
            <a:r>
              <a:rPr lang="en-US" sz="1400" dirty="0" err="1"/>
              <a:t>axios</a:t>
            </a:r>
            <a:r>
              <a:rPr lang="el-GR" sz="1400" dirty="0"/>
              <a:t> – </a:t>
            </a:r>
            <a:r>
              <a:rPr lang="en-US" sz="1400" dirty="0"/>
              <a:t>server URL</a:t>
            </a:r>
          </a:p>
          <a:p>
            <a:pPr lv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Parameter : </a:t>
            </a:r>
            <a:r>
              <a:rPr lang="el-GR" sz="1200" dirty="0"/>
              <a:t>‘Σπίτι’</a:t>
            </a:r>
            <a:endParaRPr lang="en-US" sz="1400" dirty="0"/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Server side – Express.js</a:t>
            </a:r>
            <a:endParaRPr lang="el-GR" sz="1400" dirty="0"/>
          </a:p>
          <a:p>
            <a:pPr lv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l-GR" sz="1200" dirty="0"/>
              <a:t>επεξεργασία</a:t>
            </a:r>
            <a:r>
              <a:rPr lang="en-US" sz="1200" dirty="0"/>
              <a:t> request</a:t>
            </a:r>
            <a:endParaRPr lang="el-GR" sz="1200" dirty="0"/>
          </a:p>
          <a:p>
            <a:pPr lv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l-GR" sz="1200" dirty="0"/>
              <a:t>Κατασκευή </a:t>
            </a:r>
            <a:r>
              <a:rPr lang="en-US" sz="1200" dirty="0"/>
              <a:t>query </a:t>
            </a:r>
            <a:r>
              <a:rPr lang="el-GR" sz="1200" dirty="0"/>
              <a:t>και αποστολή στη Β.Δ.</a:t>
            </a:r>
          </a:p>
          <a:p>
            <a:pPr lv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l-GR" sz="1200" dirty="0"/>
              <a:t>Προώθηση αποτελεσμάτων στον </a:t>
            </a:r>
            <a:r>
              <a:rPr lang="en-US" sz="1200" dirty="0"/>
              <a:t>React.js Web Server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01168" lvl="1" indent="0">
              <a:lnSpc>
                <a:spcPct val="250000"/>
              </a:lnSpc>
              <a:buNone/>
            </a:pP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8AF64-D18B-4862-960D-153E5601F87B}"/>
              </a:ext>
            </a:extLst>
          </p:cNvPr>
          <p:cNvSpPr txBox="1"/>
          <p:nvPr/>
        </p:nvSpPr>
        <p:spPr>
          <a:xfrm>
            <a:off x="309699" y="242154"/>
            <a:ext cx="475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l-GR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Συνέχεια παραδείγματος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6626" name="Picture 1">
            <a:extLst>
              <a:ext uri="{FF2B5EF4-FFF2-40B4-BE49-F238E27FC236}">
                <a16:creationId xmlns:a16="http://schemas.microsoft.com/office/drawing/2014/main" id="{5CC73A6E-39F3-4899-B2D1-C50CBD598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381" y="218386"/>
            <a:ext cx="3474720" cy="2397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1">
            <a:extLst>
              <a:ext uri="{FF2B5EF4-FFF2-40B4-BE49-F238E27FC236}">
                <a16:creationId xmlns:a16="http://schemas.microsoft.com/office/drawing/2014/main" id="{9BBB4F05-9B6B-4C02-8DB9-2423C2315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315" y="3673792"/>
            <a:ext cx="4487863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5195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F32BD7D-EBBE-4983-AC36-7EDF98E2EBC2}"/>
              </a:ext>
            </a:extLst>
          </p:cNvPr>
          <p:cNvSpPr txBox="1">
            <a:spLocks/>
          </p:cNvSpPr>
          <p:nvPr/>
        </p:nvSpPr>
        <p:spPr>
          <a:xfrm>
            <a:off x="571500" y="1074420"/>
            <a:ext cx="4130040" cy="487394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400" dirty="0"/>
              <a:t>Φτάνουν το </a:t>
            </a:r>
            <a:r>
              <a:rPr lang="en-US" sz="1200" dirty="0"/>
              <a:t>response </a:t>
            </a:r>
            <a:r>
              <a:rPr lang="el-GR" sz="1200" dirty="0"/>
              <a:t>στο </a:t>
            </a:r>
            <a:r>
              <a:rPr lang="en-US" sz="1200" dirty="0"/>
              <a:t>React.js Web Server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/>
              <a:t>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200" dirty="0"/>
              <a:t>Κάνει </a:t>
            </a:r>
            <a:r>
              <a:rPr lang="en-US" sz="1200" dirty="0"/>
              <a:t>render </a:t>
            </a:r>
            <a:r>
              <a:rPr lang="el-GR" sz="1200" dirty="0"/>
              <a:t>τα αποτελέσματα και επιστρέφει κώδικα </a:t>
            </a:r>
            <a:r>
              <a:rPr lang="en-US" sz="1200" dirty="0"/>
              <a:t>HTML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1200" dirty="0"/>
              <a:t>Δυναμική κατασκευή πίνακα και εμφάνιση αποτελεσμάτων στον </a:t>
            </a:r>
            <a:r>
              <a:rPr lang="en-US" sz="1200" dirty="0"/>
              <a:t>browser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8AF64-D18B-4862-960D-153E5601F87B}"/>
              </a:ext>
            </a:extLst>
          </p:cNvPr>
          <p:cNvSpPr txBox="1"/>
          <p:nvPr/>
        </p:nvSpPr>
        <p:spPr>
          <a:xfrm>
            <a:off x="309699" y="242154"/>
            <a:ext cx="475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l-GR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Συνέχεια παραδείγματος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7651" name="Picture 1">
            <a:extLst>
              <a:ext uri="{FF2B5EF4-FFF2-40B4-BE49-F238E27FC236}">
                <a16:creationId xmlns:a16="http://schemas.microsoft.com/office/drawing/2014/main" id="{06A294A2-3D4E-44AD-A06D-45F6BA769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570" y="491877"/>
            <a:ext cx="5730875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1">
            <a:extLst>
              <a:ext uri="{FF2B5EF4-FFF2-40B4-BE49-F238E27FC236}">
                <a16:creationId xmlns:a16="http://schemas.microsoft.com/office/drawing/2014/main" id="{20C7E28E-BA3B-407F-A552-D85DB51F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016" y="3654425"/>
            <a:ext cx="3368682" cy="216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779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>
            <a:extLst>
              <a:ext uri="{FF2B5EF4-FFF2-40B4-BE49-F238E27FC236}">
                <a16:creationId xmlns:a16="http://schemas.microsoft.com/office/drawing/2014/main" id="{078DDF7D-BE4E-444A-91DC-F080F5B78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82" y="917575"/>
            <a:ext cx="8146141" cy="360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21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15582B-39D5-4B16-B9E4-264E8A049BEA}"/>
              </a:ext>
            </a:extLst>
          </p:cNvPr>
          <p:cNvSpPr txBox="1"/>
          <p:nvPr/>
        </p:nvSpPr>
        <p:spPr>
          <a:xfrm>
            <a:off x="762000" y="396239"/>
            <a:ext cx="7989570" cy="7218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n-US"/>
            </a:defPPr>
            <a:lvl1pPr defTabSz="914400">
              <a:lnSpc>
                <a:spcPct val="85000"/>
              </a:lnSpc>
              <a:spcBef>
                <a:spcPct val="0"/>
              </a:spcBef>
              <a:buNone/>
              <a:defRPr sz="4800" spc="-50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/>
              <a:t>Επίδειξη</a:t>
            </a:r>
            <a:r>
              <a:rPr lang="en-US" dirty="0"/>
              <a:t> </a:t>
            </a:r>
            <a:r>
              <a:rPr lang="el-GR" dirty="0"/>
              <a:t>Πλατφόρμας</a:t>
            </a:r>
            <a:endParaRPr lang="en-US" dirty="0"/>
          </a:p>
        </p:txBody>
      </p:sp>
      <p:pic>
        <p:nvPicPr>
          <p:cNvPr id="29698" name="Picture 1">
            <a:extLst>
              <a:ext uri="{FF2B5EF4-FFF2-40B4-BE49-F238E27FC236}">
                <a16:creationId xmlns:a16="http://schemas.microsoft.com/office/drawing/2014/main" id="{22ABBF45-82CE-4756-B5EA-B80AE6153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123" y="1574483"/>
            <a:ext cx="5321617" cy="36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84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CE2E-4B14-4072-8AFA-41DF184A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Εισαγωγή</a:t>
            </a:r>
            <a:br>
              <a:rPr lang="el-GR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39D700-E2C8-4F09-AED1-F5A9614B5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3354"/>
            <a:ext cx="10058400" cy="4023360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l-GR" dirty="0"/>
              <a:t>Ανάγκη από Ερευνητές του Σαίξπηρ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l-GR" dirty="0"/>
              <a:t> Λύση των προβλημάτων με τη χρήση της τεχνολογίας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l-GR" dirty="0"/>
              <a:t>Βασικός στόχος της εφαρμογής</a:t>
            </a:r>
          </a:p>
          <a:p>
            <a:pPr>
              <a:buFont typeface="Wingdings" panose="05000000000000000000" pitchFamily="2" charset="2"/>
              <a:buChar char="Ø"/>
            </a:pPr>
            <a:endParaRPr lang="el-GR" dirty="0"/>
          </a:p>
          <a:p>
            <a:pPr>
              <a:buFont typeface="Wingdings" panose="05000000000000000000" pitchFamily="2" charset="2"/>
              <a:buChar char="Ø"/>
            </a:pPr>
            <a:endParaRPr lang="el-GR" dirty="0"/>
          </a:p>
        </p:txBody>
      </p:sp>
      <p:pic>
        <p:nvPicPr>
          <p:cNvPr id="1026" name="Picture 2" descr="William Shakespeare - Wikipedia">
            <a:extLst>
              <a:ext uri="{FF2B5EF4-FFF2-40B4-BE49-F238E27FC236}">
                <a16:creationId xmlns:a16="http://schemas.microsoft.com/office/drawing/2014/main" id="{6869B7FC-BBAE-46B0-8304-ED39F20A4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108" y="415830"/>
            <a:ext cx="1344612" cy="172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632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3705E-F458-48DA-8357-7FB156DE6667}"/>
              </a:ext>
            </a:extLst>
          </p:cNvPr>
          <p:cNvSpPr txBox="1">
            <a:spLocks/>
          </p:cNvSpPr>
          <p:nvPr/>
        </p:nvSpPr>
        <p:spPr>
          <a:xfrm>
            <a:off x="873579" y="1217140"/>
            <a:ext cx="10058400" cy="442371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Test cases</a:t>
            </a:r>
            <a:endParaRPr lang="el-GR" sz="1400" dirty="0"/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l-GR" sz="1400" dirty="0"/>
              <a:t>Χρειάζεται μια τελική επίδειξη στον κ. </a:t>
            </a:r>
            <a:r>
              <a:rPr lang="el-GR" sz="1400" dirty="0" err="1"/>
              <a:t>Κρίτση</a:t>
            </a:r>
            <a:endParaRPr lang="el-GR" sz="1400" dirty="0"/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l-GR" sz="1400" dirty="0"/>
              <a:t> Δυσκολία στην χρήση νέων εργαλείων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l-GR" sz="1400" dirty="0"/>
              <a:t>Πολύπλοκα </a:t>
            </a:r>
            <a:r>
              <a:rPr lang="en-US" sz="1400" dirty="0"/>
              <a:t>queries</a:t>
            </a:r>
            <a:endParaRPr lang="el-GR" sz="1400" dirty="0"/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l-GR" sz="1400" dirty="0"/>
              <a:t>Δύσκολο το </a:t>
            </a:r>
            <a:r>
              <a:rPr lang="en-US" sz="1400" dirty="0"/>
              <a:t>parsing</a:t>
            </a:r>
            <a:r>
              <a:rPr lang="el-GR" sz="1400" dirty="0"/>
              <a:t> των κειμένων – Ελληνικά κείμενα είναι σε κακή κατάσταση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l-GR" sz="1400" dirty="0"/>
              <a:t>Δυσκολία στη χρήση του </a:t>
            </a:r>
            <a:r>
              <a:rPr lang="en-US" sz="1400" dirty="0"/>
              <a:t>parsing </a:t>
            </a:r>
            <a:r>
              <a:rPr lang="el-GR" sz="1400" dirty="0"/>
              <a:t>από  μη προγραμματιστές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l-GR" sz="1400" dirty="0"/>
              <a:t>Ικανοποιητικό αποτέλεσμα, οι ανάγκες </a:t>
            </a:r>
            <a:r>
              <a:rPr lang="el-GR" sz="1400" dirty="0" err="1"/>
              <a:t>καλύφηθκαν</a:t>
            </a:r>
            <a:endParaRPr lang="el-G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15582B-39D5-4B16-B9E4-264E8A049BEA}"/>
              </a:ext>
            </a:extLst>
          </p:cNvPr>
          <p:cNvSpPr txBox="1"/>
          <p:nvPr/>
        </p:nvSpPr>
        <p:spPr>
          <a:xfrm>
            <a:off x="754380" y="342899"/>
            <a:ext cx="7989570" cy="742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n-US"/>
            </a:defPPr>
            <a:lvl1pPr defTabSz="914400">
              <a:lnSpc>
                <a:spcPct val="85000"/>
              </a:lnSpc>
              <a:spcBef>
                <a:spcPct val="0"/>
              </a:spcBef>
              <a:buNone/>
              <a:defRPr sz="4800" spc="-50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/>
              <a:t>Αξιολόγηση - Συμπεράσματα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26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0349D9-16BB-499A-A362-3C0AB6C14A58}"/>
              </a:ext>
            </a:extLst>
          </p:cNvPr>
          <p:cNvSpPr txBox="1"/>
          <p:nvPr/>
        </p:nvSpPr>
        <p:spPr>
          <a:xfrm>
            <a:off x="802241" y="241887"/>
            <a:ext cx="4384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Μελλοντικές Επεκτάσεις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5EBB-37CC-4A91-9E34-42FABBE7ED87}"/>
              </a:ext>
            </a:extLst>
          </p:cNvPr>
          <p:cNvSpPr txBox="1">
            <a:spLocks/>
          </p:cNvSpPr>
          <p:nvPr/>
        </p:nvSpPr>
        <p:spPr>
          <a:xfrm>
            <a:off x="802241" y="988540"/>
            <a:ext cx="10058400" cy="442371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l-GR" sz="1400" dirty="0"/>
              <a:t> Να μπουν και άλλες Ελληνικές μεταφράσεις, τα έργα στα Αγγλικά υπάρχουν ήδη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l-GR" sz="1400" dirty="0"/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l-GR" sz="1400" dirty="0"/>
              <a:t>Μεταφράσεις σε άλλες γλώσσες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l-GR" sz="1400" dirty="0"/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l-GR" sz="1400" dirty="0"/>
              <a:t>Τα έργα να έχουν </a:t>
            </a:r>
            <a:r>
              <a:rPr lang="en-US" sz="1400" dirty="0"/>
              <a:t>links </a:t>
            </a:r>
            <a:r>
              <a:rPr lang="el-GR" sz="1400" dirty="0"/>
              <a:t>σε </a:t>
            </a:r>
            <a:r>
              <a:rPr lang="el-GR" sz="1400" dirty="0" err="1"/>
              <a:t>παλίες</a:t>
            </a:r>
            <a:r>
              <a:rPr lang="el-GR" sz="1400" dirty="0"/>
              <a:t> θεατρικές παραστάσεις με πληροφορίες και </a:t>
            </a:r>
            <a:r>
              <a:rPr lang="en-US" sz="1400" dirty="0"/>
              <a:t>video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3825009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F7B5D2-FDE5-495E-9751-C77B1DB52854}"/>
              </a:ext>
            </a:extLst>
          </p:cNvPr>
          <p:cNvSpPr txBox="1"/>
          <p:nvPr/>
        </p:nvSpPr>
        <p:spPr>
          <a:xfrm>
            <a:off x="754380" y="342899"/>
            <a:ext cx="7989570" cy="7257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n-US"/>
            </a:defPPr>
            <a:lvl1pPr defTabSz="914400">
              <a:lnSpc>
                <a:spcPct val="85000"/>
              </a:lnSpc>
              <a:spcBef>
                <a:spcPct val="0"/>
              </a:spcBef>
              <a:buNone/>
              <a:defRPr sz="4800" spc="-50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/>
              <a:t>Βιβλιογραφία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25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FF586C-A9CF-4919-9FEF-746A75BDC53D}"/>
              </a:ext>
            </a:extLst>
          </p:cNvPr>
          <p:cNvSpPr txBox="1"/>
          <p:nvPr/>
        </p:nvSpPr>
        <p:spPr>
          <a:xfrm>
            <a:off x="2301240" y="1295399"/>
            <a:ext cx="7989570" cy="7257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defPPr>
              <a:defRPr lang="en-US"/>
            </a:defPPr>
            <a:lvl1pPr defTabSz="914400">
              <a:lnSpc>
                <a:spcPct val="85000"/>
              </a:lnSpc>
              <a:spcBef>
                <a:spcPct val="0"/>
              </a:spcBef>
              <a:buNone/>
              <a:defRPr sz="4800" spc="-50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/>
              <a:t>Σας ευχαριστώ για την προσοχή σας!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5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DCB1-6B1A-401F-9B38-92CCC4F4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" y="451490"/>
            <a:ext cx="10210256" cy="16724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Υπάρχοντα συστήματα διατήρησης έργων του Σαίξπηρ</a:t>
            </a:r>
            <a:br>
              <a:rPr lang="el-GR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962C3-2DA9-46F2-8505-CE7FDFF0D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34" y="1945491"/>
            <a:ext cx="6484708" cy="34534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 </a:t>
            </a:r>
            <a:r>
              <a:rPr lang="en-US" b="1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The Complete Works of William Shakespeare (mit.edu)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B0D88F9A-B539-4406-8E95-BBF6D2B20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798" y="2302328"/>
            <a:ext cx="7457750" cy="365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22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>
            <a:extLst>
              <a:ext uri="{FF2B5EF4-FFF2-40B4-BE49-F238E27FC236}">
                <a16:creationId xmlns:a16="http://schemas.microsoft.com/office/drawing/2014/main" id="{598B83F1-FBA5-4F78-916B-FC60BB4A8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310" y="971741"/>
            <a:ext cx="6650817" cy="401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784448-6D02-437F-8EC6-C08FF9336A2F}"/>
              </a:ext>
            </a:extLst>
          </p:cNvPr>
          <p:cNvSpPr txBox="1"/>
          <p:nvPr/>
        </p:nvSpPr>
        <p:spPr>
          <a:xfrm>
            <a:off x="657873" y="1592227"/>
            <a:ext cx="3840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920E8F-3457-4BAC-98FE-64849D842064}"/>
              </a:ext>
            </a:extLst>
          </p:cNvPr>
          <p:cNvSpPr txBox="1">
            <a:spLocks/>
          </p:cNvSpPr>
          <p:nvPr/>
        </p:nvSpPr>
        <p:spPr>
          <a:xfrm>
            <a:off x="373033" y="1417320"/>
            <a:ext cx="4011188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l-G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 ανάγνωση δεν είναι ευχάριστη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l-G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Το υλικό είναι περιορισμένο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l-G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Τα κείμενα χρειάζονται αρκετό χρόνο για να φορτωθούν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l-GR" sz="1400" dirty="0"/>
          </a:p>
          <a:p>
            <a:pPr>
              <a:buFont typeface="Wingdings" panose="05000000000000000000" pitchFamily="2" charset="2"/>
              <a:buChar char="Ø"/>
            </a:pP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7663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28AEBB-00CF-4F55-AAE8-0C219F816108}"/>
              </a:ext>
            </a:extLst>
          </p:cNvPr>
          <p:cNvSpPr txBox="1">
            <a:spLocks/>
          </p:cNvSpPr>
          <p:nvPr/>
        </p:nvSpPr>
        <p:spPr>
          <a:xfrm>
            <a:off x="307718" y="1735727"/>
            <a:ext cx="4011188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l-G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Καλύτερη εμφάνιση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l-GR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Περισσότερο υλικό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l-GR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Όχι μεταφράσεις σε άλλες γλώσσες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l-GR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Πολύ α</a:t>
            </a:r>
            <a:r>
              <a:rPr lang="el-G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ργή αναζήτηση, όχι </a:t>
            </a:r>
            <a:r>
              <a:rPr lang="el-GR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άμεση 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l-G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Πολλές διαφημίσεις και περιττές πληροφορίες που αποσπούν την προσοχή</a:t>
            </a:r>
          </a:p>
          <a:p>
            <a:pPr marL="0" lvl="0" indent="0" algn="just">
              <a:lnSpc>
                <a:spcPct val="150000"/>
              </a:lnSpc>
              <a:buNone/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l-GR" sz="1400" dirty="0"/>
          </a:p>
          <a:p>
            <a:pPr>
              <a:buFont typeface="Wingdings" panose="05000000000000000000" pitchFamily="2" charset="2"/>
              <a:buChar char="Ø"/>
            </a:pPr>
            <a:endParaRPr lang="el-GR" sz="1400" dirty="0"/>
          </a:p>
        </p:txBody>
      </p:sp>
      <p:pic>
        <p:nvPicPr>
          <p:cNvPr id="4098" name="Picture 1">
            <a:extLst>
              <a:ext uri="{FF2B5EF4-FFF2-40B4-BE49-F238E27FC236}">
                <a16:creationId xmlns:a16="http://schemas.microsoft.com/office/drawing/2014/main" id="{D8304CB5-48D0-40EA-B167-808EDCB8B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221" y="1417320"/>
            <a:ext cx="7620462" cy="328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2143A7-F680-407F-B872-8379C5DF665A}"/>
              </a:ext>
            </a:extLst>
          </p:cNvPr>
          <p:cNvSpPr txBox="1"/>
          <p:nvPr/>
        </p:nvSpPr>
        <p:spPr>
          <a:xfrm>
            <a:off x="712334" y="599400"/>
            <a:ext cx="6382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No Sweat Shakespeare</a:t>
            </a:r>
          </a:p>
        </p:txBody>
      </p:sp>
    </p:spTree>
    <p:extLst>
      <p:ext uri="{BB962C8B-B14F-4D97-AF65-F5344CB8AC3E}">
        <p14:creationId xmlns:p14="http://schemas.microsoft.com/office/powerpoint/2010/main" val="12540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1383772-715E-4B86-83E6-FE51C89D7D01}"/>
              </a:ext>
            </a:extLst>
          </p:cNvPr>
          <p:cNvSpPr txBox="1">
            <a:spLocks/>
          </p:cNvSpPr>
          <p:nvPr/>
        </p:nvSpPr>
        <p:spPr>
          <a:xfrm>
            <a:off x="903975" y="2626687"/>
            <a:ext cx="4011188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l-G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Όχι μεταφράσεις σε άλλες γλώσσες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Απόδοση μπορεί να βελτιωθεί</a:t>
            </a:r>
            <a:endParaRPr lang="el-GR" sz="1400" dirty="0"/>
          </a:p>
          <a:p>
            <a:pPr>
              <a:buFont typeface="Wingdings" panose="05000000000000000000" pitchFamily="2" charset="2"/>
              <a:buChar char="Ø"/>
            </a:pPr>
            <a:endParaRPr lang="el-GR" sz="1400" dirty="0"/>
          </a:p>
        </p:txBody>
      </p:sp>
      <p:pic>
        <p:nvPicPr>
          <p:cNvPr id="5122" name="Picture 1">
            <a:extLst>
              <a:ext uri="{FF2B5EF4-FFF2-40B4-BE49-F238E27FC236}">
                <a16:creationId xmlns:a16="http://schemas.microsoft.com/office/drawing/2014/main" id="{979937FB-D344-4E3A-9133-554E70ED0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428" y="1531937"/>
            <a:ext cx="4968875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29AD51-B1A0-4EE8-8C4C-212A824E434F}"/>
              </a:ext>
            </a:extLst>
          </p:cNvPr>
          <p:cNvSpPr txBox="1"/>
          <p:nvPr/>
        </p:nvSpPr>
        <p:spPr>
          <a:xfrm>
            <a:off x="658169" y="609232"/>
            <a:ext cx="703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OpenSource</a:t>
            </a:r>
            <a:r>
              <a:rPr lang="en-US" dirty="0"/>
              <a:t> Shakespeare	</a:t>
            </a:r>
          </a:p>
        </p:txBody>
      </p:sp>
    </p:spTree>
    <p:extLst>
      <p:ext uri="{BB962C8B-B14F-4D97-AF65-F5344CB8AC3E}">
        <p14:creationId xmlns:p14="http://schemas.microsoft.com/office/powerpoint/2010/main" val="10890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0B1F923-8BF9-4A6C-96D3-D751A025EA8B}"/>
              </a:ext>
            </a:extLst>
          </p:cNvPr>
          <p:cNvSpPr txBox="1">
            <a:spLocks/>
          </p:cNvSpPr>
          <p:nvPr/>
        </p:nvSpPr>
        <p:spPr>
          <a:xfrm>
            <a:off x="373032" y="1417320"/>
            <a:ext cx="4321431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- source</a:t>
            </a:r>
            <a:endParaRPr lang="el-G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Ολόκληρη βάση δεδομένων με πίνακες και δεδομένα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Επεξήγηση διαδικασίας προετοιμασίας κειμένων</a:t>
            </a:r>
          </a:p>
        </p:txBody>
      </p:sp>
      <p:pic>
        <p:nvPicPr>
          <p:cNvPr id="6146" name="Picture 1">
            <a:extLst>
              <a:ext uri="{FF2B5EF4-FFF2-40B4-BE49-F238E27FC236}">
                <a16:creationId xmlns:a16="http://schemas.microsoft.com/office/drawing/2014/main" id="{61EB71AB-D930-4C82-A1F0-1EFFC0981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1129847"/>
            <a:ext cx="4930775" cy="334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77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DD08-492B-40DF-ABDE-96ABB4C6B54F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6658791" cy="6604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defTabSz="914400">
              <a:lnSpc>
                <a:spcPct val="85000"/>
              </a:lnSpc>
              <a:spcBef>
                <a:spcPct val="0"/>
              </a:spcBef>
              <a:buNone/>
              <a:defRPr sz="4800" spc="-50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/>
              <a:t>Απαιτήσεις Συστήματος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3705E-F458-48DA-8357-7FB156DE6667}"/>
              </a:ext>
            </a:extLst>
          </p:cNvPr>
          <p:cNvSpPr txBox="1">
            <a:spLocks/>
          </p:cNvSpPr>
          <p:nvPr/>
        </p:nvSpPr>
        <p:spPr>
          <a:xfrm>
            <a:off x="942159" y="1984701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l-GR" sz="1400" dirty="0"/>
              <a:t>  Να υπάρχουν όλα τα έργα του Σαίξπηρ μαζί με Ελληνικές μεταφράσεις σε ένα </a:t>
            </a:r>
            <a:r>
              <a:rPr lang="el-GR" sz="1400" dirty="0" err="1"/>
              <a:t>ιστότοπο</a:t>
            </a:r>
            <a:endParaRPr lang="el-GR" sz="1400" dirty="0"/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l-GR" sz="1400" dirty="0"/>
              <a:t>  Αντιστοίχιση έργων – Παράλληλη προβολή αυθεντικού έργου με 1 μετάφραση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l-GR" sz="1400" dirty="0"/>
              <a:t>  Παράλληλη προβολή αυθεντικού έργου με 2 μεταφράσεις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l-GR" sz="1400" dirty="0"/>
              <a:t> Απλή αναζήτηση λέξης στα έργα (Ελληνικά/Αγγλικά)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l-GR" sz="1400" dirty="0"/>
              <a:t>Εξιδεικευμένη αναζήτηση λέξης στα έργα  με φίλτρα (Ελληνικά/Αγγλικά)</a:t>
            </a:r>
            <a:endParaRPr lang="en-US" sz="1400" dirty="0"/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l-GR" sz="1400" dirty="0"/>
              <a:t>Μεταφόρτωση κειμένου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l-GR" sz="1400" dirty="0"/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l-GR" sz="1400" dirty="0"/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l-GR" sz="1400" dirty="0"/>
              <a:t>α</a:t>
            </a:r>
          </a:p>
          <a:p>
            <a:pPr marL="0" indent="0">
              <a:buNone/>
            </a:pPr>
            <a:endParaRPr lang="el-GR" sz="1400" dirty="0"/>
          </a:p>
          <a:p>
            <a:pPr>
              <a:buFont typeface="Arial" panose="020B0604020202020204" pitchFamily="34" charset="0"/>
              <a:buChar char="•"/>
            </a:pPr>
            <a:endParaRPr lang="el-G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1EC4B-4D07-435A-9178-A94722DB91B7}"/>
              </a:ext>
            </a:extLst>
          </p:cNvPr>
          <p:cNvSpPr txBox="1"/>
          <p:nvPr/>
        </p:nvSpPr>
        <p:spPr>
          <a:xfrm>
            <a:off x="751114" y="1270587"/>
            <a:ext cx="4384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Λειτουργικές Απαιτήσεις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1358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701</Words>
  <Application>Microsoft Office PowerPoint</Application>
  <PresentationFormat>Widescreen</PresentationFormat>
  <Paragraphs>204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Symbol</vt:lpstr>
      <vt:lpstr>Times New Roman</vt:lpstr>
      <vt:lpstr>Wingdings</vt:lpstr>
      <vt:lpstr>Retrospect</vt:lpstr>
      <vt:lpstr>  Παρουσίαση Ατομικής Διπλωματικής Εργασίας      </vt:lpstr>
      <vt:lpstr>Περιεχόμενα</vt:lpstr>
      <vt:lpstr>Εισαγωγή </vt:lpstr>
      <vt:lpstr>Υπάρχοντα συστήματα διατήρησης έργων του Σαίξπηρ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Ατομικής Διπλωματικής Εργασίας      Δημιουργία διαδικτυακής πλατφόρμας για έργα του Σαίξπηρ και σχετικές μεταφράσεις τους  Dramatica – Web Application </dc:title>
  <dc:creator>Socratis Giannakou</dc:creator>
  <cp:lastModifiedBy>Socratis Giannakou</cp:lastModifiedBy>
  <cp:revision>22</cp:revision>
  <dcterms:created xsi:type="dcterms:W3CDTF">2021-05-31T04:11:32Z</dcterms:created>
  <dcterms:modified xsi:type="dcterms:W3CDTF">2021-05-31T10:02:11Z</dcterms:modified>
</cp:coreProperties>
</file>