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4" r:id="rId11"/>
    <p:sldId id="262" r:id="rId12"/>
    <p:sldId id="274" r:id="rId13"/>
    <p:sldId id="265" r:id="rId14"/>
    <p:sldId id="266" r:id="rId15"/>
    <p:sldId id="267" r:id="rId16"/>
    <p:sldId id="268" r:id="rId17"/>
    <p:sldId id="269" r:id="rId18"/>
    <p:sldId id="270" r:id="rId19"/>
    <p:sldId id="271" r:id="rId20"/>
    <p:sldId id="273" r:id="rId21"/>
    <p:sldId id="263" r:id="rId2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D7D94-BF6C-43E5-9CFA-F5A265C1520C}" v="26" dt="2021-11-04T15:17:18.883"/>
    <p1510:client id="{74B3481A-C057-4CCB-85F8-43563BC3B9A5}" v="16" dt="2021-11-03T16:09:08.844"/>
    <p1510:client id="{758C6B9F-B3A8-4BC4-9586-697A6A10F79A}" v="131" dt="2021-11-03T15:21:21.351"/>
    <p1510:client id="{7C69BB80-133C-4DAB-84E2-ED0F7B32DB22}" v="100" dt="2021-11-04T01:51:29.085"/>
    <p1510:client id="{83408349-1F0C-4E53-B59E-88FA10495E1B}" v="64" dt="2021-11-04T12:47:02.576"/>
    <p1510:client id="{8E302603-34AA-4E13-AF89-305557862037}" v="69" dt="2021-11-03T17:12:37.292"/>
    <p1510:client id="{8E7B5975-11F0-4144-9B7F-0FB7807EA716}" v="268" dt="2021-11-04T15:02:29.257"/>
    <p1510:client id="{CF7AC852-49F1-48F2-B496-092E11BF2C47}" v="1" dt="2021-11-04T14:01:21.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CDB56A-235B-4689-B943-ECFA3A024FBA}" type="datetime1">
              <a:rPr lang="fr-FR" smtClean="0"/>
              <a:t>04/11/2021</a:t>
            </a:fld>
            <a:endParaRPr lang="fr-FR"/>
          </a:p>
        </p:txBody>
      </p:sp>
      <p:sp>
        <p:nvSpPr>
          <p:cNvPr id="4" name="Espace réservé du pied de page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fr-FR" smtClean="0"/>
              <a:t>‹N°›</a:t>
            </a:fld>
            <a:endParaRPr lang="fr-F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B79274-A0C3-4580-8A02-A9B7D3A40F5D}" type="datetime1">
              <a:rPr lang="fr-FR" noProof="0" smtClean="0"/>
              <a:t>04/11/2021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fr-FR" noProof="0" smtClean="0"/>
              <a:t>‹N°›</a:t>
            </a:fld>
            <a:endParaRPr lang="fr-F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18CCA95-4F40-4CDD-BF1E-B8C9EB86EE73}" type="slidenum">
              <a:rPr lang="fr-FR" smtClean="0"/>
              <a:t>1</a:t>
            </a:fld>
            <a:endParaRPr lang="fr-F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fr-FR" noProof="0"/>
              <a:t>Modifiez le style du titre</a:t>
            </a:r>
          </a:p>
        </p:txBody>
      </p:sp>
      <p:sp>
        <p:nvSpPr>
          <p:cNvPr id="3" name="Sous-titre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D3E4B190-FA50-4241-B07D-C398B7B1BEED}" type="datetime1">
              <a:rPr lang="fr-FR" noProof="0" smtClean="0"/>
              <a:t>04/11/2021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Ins="45720" rtlCol="0"/>
          <a:lstStyle/>
          <a:p>
            <a:pPr rtl="0"/>
            <a:fld id="{600CBFCC-E1FF-473E-BF42-70E7405CF173}" type="slidenum">
              <a:rPr lang="fr-FR" noProof="0" smtClean="0"/>
              <a:t>‹N°›</a:t>
            </a:fld>
            <a:endParaRPr lang="fr-FR" noProof="0"/>
          </a:p>
        </p:txBody>
      </p:sp>
      <p:sp>
        <p:nvSpPr>
          <p:cNvPr id="13" name="Zone de texte 12"/>
          <p:cNvSpPr txBox="1"/>
          <p:nvPr/>
        </p:nvSpPr>
        <p:spPr>
          <a:xfrm>
            <a:off x="2191282" y="3262852"/>
            <a:ext cx="415636" cy="461665"/>
          </a:xfrm>
          <a:prstGeom prst="rect">
            <a:avLst/>
          </a:prstGeom>
          <a:noFill/>
        </p:spPr>
        <p:txBody>
          <a:bodyPr wrap="square" rtlCol="0">
            <a:spAutoFit/>
          </a:bodyPr>
          <a:lstStyle/>
          <a:p>
            <a:pPr algn="r" rtl="0"/>
            <a:r>
              <a:rPr lang="fr-FR" sz="2400" noProof="0">
                <a:solidFill>
                  <a:schemeClr val="accent6"/>
                </a:solidFill>
                <a:latin typeface="Wingdings 3" panose="05040102010807070707" pitchFamily="18" charset="2"/>
              </a:rPr>
              <a:t>z</a:t>
            </a:r>
            <a:endParaRPr lang="fr-F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a:off x="2194236"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11808" y="808056"/>
            <a:ext cx="7954091" cy="1077229"/>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F3DE8B5-B2D7-4929-AD11-1A2CF4D0E4A5}" type="datetime1">
              <a:rPr lang="fr-FR" noProof="0" smtClean="0"/>
              <a:t>04/11/2021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 de texte 8"/>
          <p:cNvSpPr txBox="1"/>
          <p:nvPr/>
        </p:nvSpPr>
        <p:spPr>
          <a:xfrm rot="5400000">
            <a:off x="10337141" y="416061"/>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vertical 1"/>
          <p:cNvSpPr>
            <a:spLocks noGrp="1"/>
          </p:cNvSpPr>
          <p:nvPr>
            <p:ph type="title" orient="vert"/>
          </p:nvPr>
        </p:nvSpPr>
        <p:spPr>
          <a:xfrm>
            <a:off x="9239380" y="805818"/>
            <a:ext cx="1326519" cy="5244126"/>
          </a:xfrm>
        </p:spPr>
        <p:txBody>
          <a:bodyPr vert="eaVert" rtlCol="0"/>
          <a:lstStyle>
            <a:lvl1pPr algn="l">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2608751" y="970410"/>
            <a:ext cx="6466903" cy="507953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BAC7EBA-A957-47F7-B93E-AE5584CC8DD6}" type="datetime1">
              <a:rPr lang="fr-FR" noProof="0" smtClean="0"/>
              <a:t>04/11/2021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19A58DF-9A8B-4D01-AB7B-0A34C128BB83}" type="datetime1">
              <a:rPr lang="fr-FR" noProof="0" smtClean="0"/>
              <a:t>04/11/2021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7" name="Zone de texte 6"/>
          <p:cNvSpPr txBox="1"/>
          <p:nvPr/>
        </p:nvSpPr>
        <p:spPr>
          <a:xfrm>
            <a:off x="2194943" y="641225"/>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Zone de texte 10"/>
          <p:cNvSpPr txBox="1"/>
          <p:nvPr/>
        </p:nvSpPr>
        <p:spPr>
          <a:xfrm>
            <a:off x="2191843" y="296258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fr-FR" noProof="0"/>
              <a:t>Modifiez le style du titre</a:t>
            </a:r>
          </a:p>
        </p:txBody>
      </p:sp>
      <p:sp>
        <p:nvSpPr>
          <p:cNvPr id="3" name="Espace réservé du texte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58F6246F-C7ED-40C0-BBDC-EC894940BA1F}" type="datetime1">
              <a:rPr lang="fr-FR" noProof="0" smtClean="0"/>
              <a:t>04/11/2021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2609873" y="805817"/>
            <a:ext cx="7950984" cy="1081705"/>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2605374" y="2052116"/>
            <a:ext cx="3891960" cy="399782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66636" y="2052114"/>
            <a:ext cx="3894222" cy="399782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C6073F8-00CA-4A7C-97A1-C39D1F4D43CE}" type="datetime1">
              <a:rPr lang="fr-FR" noProof="0" smtClean="0"/>
              <a:t>04/11/2021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10" name="Zone de texte 9"/>
          <p:cNvSpPr txBox="1"/>
          <p:nvPr/>
        </p:nvSpPr>
        <p:spPr>
          <a:xfrm>
            <a:off x="2196172" y="641223"/>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Zone de texte 11"/>
          <p:cNvSpPr txBox="1"/>
          <p:nvPr/>
        </p:nvSpPr>
        <p:spPr>
          <a:xfrm>
            <a:off x="2193650" y="636424"/>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2609873" y="805818"/>
            <a:ext cx="7956560" cy="1078348"/>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2609285" y="2851331"/>
            <a:ext cx="3893623"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666635" y="2851331"/>
            <a:ext cx="3899798" cy="307143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8B60A60-BB7B-49CB-8ECF-924B270E5E77}" type="datetime1">
              <a:rPr lang="fr-FR" noProof="0" smtClean="0"/>
              <a:t>04/11/2021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96E01FBC-F93F-4C03-B39F-51C89362233D}" type="datetime1">
              <a:rPr lang="fr-FR" noProof="0" smtClean="0"/>
              <a:t>04/11/2021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
        <p:nvSpPr>
          <p:cNvPr id="8" name="Zone de texte 7"/>
          <p:cNvSpPr txBox="1"/>
          <p:nvPr/>
        </p:nvSpPr>
        <p:spPr>
          <a:xfrm>
            <a:off x="2196172" y="641226"/>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p:cNvSpPr>
            <a:spLocks noGrp="1"/>
          </p:cNvSpPr>
          <p:nvPr>
            <p:ph type="dt" sz="half" idx="10"/>
          </p:nvPr>
        </p:nvSpPr>
        <p:spPr/>
        <p:txBody>
          <a:bodyPr rtlCol="0"/>
          <a:lstStyle/>
          <a:p>
            <a:pPr rtl="0"/>
            <a:fld id="{89AC3D80-C010-4968-A89B-8A3C5A5D31E4}" type="datetime1">
              <a:rPr lang="fr-FR" noProof="0" smtClean="0"/>
              <a:t>04/11/2021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Zone de texte 9"/>
          <p:cNvSpPr txBox="1"/>
          <p:nvPr/>
        </p:nvSpPr>
        <p:spPr>
          <a:xfrm>
            <a:off x="1554154"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fr-FR" noProof="0"/>
              <a:t>Modifiez le style du titre</a:t>
            </a:r>
          </a:p>
        </p:txBody>
      </p:sp>
      <p:sp>
        <p:nvSpPr>
          <p:cNvPr id="3" name="Espace réservé du contenu 2"/>
          <p:cNvSpPr>
            <a:spLocks noGrp="1"/>
          </p:cNvSpPr>
          <p:nvPr>
            <p:ph idx="1" hasCustomPrompt="1"/>
          </p:nvPr>
        </p:nvSpPr>
        <p:spPr>
          <a:xfrm>
            <a:off x="5120154" y="805818"/>
            <a:ext cx="5446278" cy="5244126"/>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D4B68B2-E6EB-488F-8904-6D96F7C4711E}" type="datetime1">
              <a:rPr lang="fr-FR" noProof="0" smtClean="0"/>
              <a:t>04/11/2021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hasCustomPrompt="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Zone de texte 9"/>
          <p:cNvSpPr txBox="1"/>
          <p:nvPr/>
        </p:nvSpPr>
        <p:spPr>
          <a:xfrm>
            <a:off x="1554686" y="1127550"/>
            <a:ext cx="415636" cy="369332"/>
          </a:xfrm>
          <a:prstGeom prst="rect">
            <a:avLst/>
          </a:prstGeom>
          <a:noFill/>
        </p:spPr>
        <p:txBody>
          <a:bodyPr wrap="square" rtlCol="0">
            <a:spAutoFit/>
          </a:bodyPr>
          <a:lstStyle/>
          <a:p>
            <a:pPr algn="r" rtl="0"/>
            <a:r>
              <a:rPr lang="fr-FR" sz="1800" noProof="0">
                <a:solidFill>
                  <a:schemeClr val="accent6"/>
                </a:solidFill>
                <a:latin typeface="Wingdings 3" panose="05040102010807070707" pitchFamily="18" charset="2"/>
              </a:rPr>
              <a:t>z</a:t>
            </a:r>
            <a:endParaRPr lang="fr-FR" sz="1000" noProof="0">
              <a:solidFill>
                <a:schemeClr val="accent6"/>
              </a:solidFill>
              <a:latin typeface="MS Shell Dlg 2" panose="020B0604030504040204" pitchFamily="34" charset="0"/>
            </a:endParaRPr>
          </a:p>
        </p:txBody>
      </p:sp>
      <p:sp>
        <p:nvSpPr>
          <p:cNvPr id="2" name="Titre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24AC795-F88F-4614-9BCC-4AC9672C4E2F}" type="datetime1">
              <a:rPr lang="fr-FR" noProof="0" smtClean="0"/>
              <a:t>04/11/2021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00CBFCC-E1FF-473E-BF42-70E7405CF173}" type="slidenum">
              <a:rPr lang="fr-FR" noProof="0" smtClean="0"/>
              <a:t>‹N°›</a:t>
            </a:fld>
            <a:endParaRPr lang="fr-F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Imag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Imag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a:p>
            <a:pPr lvl="5" rtl="0"/>
            <a:r>
              <a:rPr lang="fr-FR" noProof="0"/>
              <a:t>Sixième niveau</a:t>
            </a:r>
          </a:p>
          <a:p>
            <a:pPr lvl="6" rtl="0"/>
            <a:r>
              <a:rPr lang="fr-FR" noProof="0"/>
              <a:t>Septième niveau</a:t>
            </a:r>
          </a:p>
          <a:p>
            <a:pPr lvl="7" rtl="0"/>
            <a:r>
              <a:rPr lang="fr-FR" noProof="0"/>
              <a:t>Huitième niveau</a:t>
            </a:r>
          </a:p>
          <a:p>
            <a:pPr lvl="8" rtl="0"/>
            <a:r>
              <a:rPr lang="fr-FR" noProof="0"/>
              <a:t>Neuvième niveau</a:t>
            </a:r>
          </a:p>
        </p:txBody>
      </p:sp>
      <p:sp>
        <p:nvSpPr>
          <p:cNvPr id="4" name="Espace réservé de la date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701AF81E-EC3E-4E91-B059-9C456205F669}" type="datetime1">
              <a:rPr lang="fr-FR" noProof="0" smtClean="0"/>
              <a:t>04/11/2021</a:t>
            </a:fld>
            <a:endParaRPr lang="fr-FR" noProof="0"/>
          </a:p>
        </p:txBody>
      </p:sp>
      <p:sp>
        <p:nvSpPr>
          <p:cNvPr id="5" name="Espace réservé du pied de page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fr-FR" noProof="0" smtClean="0"/>
              <a:t>‹N°›</a:t>
            </a:fld>
            <a:endParaRPr lang="fr-FR" noProof="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onos.fr/digitalguide/sites-internet/developpement-web/uml-un-langage-de-modelisation-pour-la-programmation-orientee-obj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B28281-3783-403A-B1AB-0182A003DFE3}"/>
              </a:ext>
            </a:extLst>
          </p:cNvPr>
          <p:cNvSpPr>
            <a:spLocks noGrp="1"/>
          </p:cNvSpPr>
          <p:nvPr>
            <p:ph type="ctrTitle"/>
          </p:nvPr>
        </p:nvSpPr>
        <p:spPr>
          <a:xfrm>
            <a:off x="5247916" y="5097160"/>
            <a:ext cx="3602769" cy="806343"/>
          </a:xfrm>
        </p:spPr>
        <p:txBody>
          <a:bodyPr rtlCol="0">
            <a:normAutofit fontScale="90000"/>
          </a:bodyPr>
          <a:lstStyle/>
          <a:p>
            <a:r>
              <a:rPr lang="fr-FR" sz="3200" dirty="0">
                <a:cs typeface="Arial"/>
              </a:rPr>
              <a:t>Fatou Kiné DIA</a:t>
            </a:r>
            <a:br>
              <a:rPr lang="fr-FR" sz="3200" dirty="0">
                <a:cs typeface="Arial"/>
              </a:rPr>
            </a:br>
            <a:r>
              <a:rPr lang="fr-FR" sz="3200" dirty="0">
                <a:cs typeface="Arial"/>
              </a:rPr>
              <a:t>Soda GUEYE</a:t>
            </a:r>
            <a:br>
              <a:rPr lang="fr-FR" sz="3200" dirty="0">
                <a:cs typeface="Arial"/>
              </a:rPr>
            </a:br>
            <a:r>
              <a:rPr lang="fr-FR" sz="3200" dirty="0">
                <a:cs typeface="Arial"/>
              </a:rPr>
              <a:t>Fatoumata NDOYE</a:t>
            </a:r>
          </a:p>
        </p:txBody>
      </p:sp>
      <p:sp>
        <p:nvSpPr>
          <p:cNvPr id="3" name="Sous-titre 2">
            <a:extLst>
              <a:ext uri="{FF2B5EF4-FFF2-40B4-BE49-F238E27FC236}">
                <a16:creationId xmlns:a16="http://schemas.microsoft.com/office/drawing/2014/main" id="{C4542EAC-8BF3-4BFD-9891-145BC49409C2}"/>
              </a:ext>
            </a:extLst>
          </p:cNvPr>
          <p:cNvSpPr>
            <a:spLocks noGrp="1"/>
          </p:cNvSpPr>
          <p:nvPr>
            <p:ph type="subTitle" idx="1"/>
          </p:nvPr>
        </p:nvSpPr>
        <p:spPr>
          <a:xfrm>
            <a:off x="1019159" y="1568571"/>
            <a:ext cx="8065787" cy="1479428"/>
          </a:xfrm>
        </p:spPr>
        <p:txBody>
          <a:bodyPr rtlCol="0">
            <a:noAutofit/>
          </a:bodyPr>
          <a:lstStyle/>
          <a:p>
            <a:pPr algn="ctr"/>
            <a:r>
              <a:rPr lang="fr-FR" sz="4800" b="1" u="sng" dirty="0">
                <a:latin typeface="Times New Roman"/>
                <a:cs typeface="Arial"/>
              </a:rPr>
              <a:t>MODELE DE CONCEPTION DE FACADE</a:t>
            </a:r>
            <a:endParaRPr lang="fr-FR" sz="4800" b="1" u="sng">
              <a:latin typeface="Times New Roman"/>
              <a:cs typeface="Times New Roman"/>
            </a:endParaRPr>
          </a:p>
        </p:txBody>
      </p:sp>
      <p:sp>
        <p:nvSpPr>
          <p:cNvPr id="4" name="ZoneTexte 3">
            <a:extLst>
              <a:ext uri="{FF2B5EF4-FFF2-40B4-BE49-F238E27FC236}">
                <a16:creationId xmlns:a16="http://schemas.microsoft.com/office/drawing/2014/main" id="{C962BB7C-3F65-4545-9DA1-42FEEBD9DE64}"/>
              </a:ext>
            </a:extLst>
          </p:cNvPr>
          <p:cNvSpPr txBox="1"/>
          <p:nvPr/>
        </p:nvSpPr>
        <p:spPr>
          <a:xfrm>
            <a:off x="976184" y="6361669"/>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i="1" dirty="0">
                <a:cs typeface="Arial"/>
              </a:rPr>
              <a:t>2020/2021 L3 GLSIA</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72B623A-1391-47CF-A637-3370BECDFAF5}"/>
              </a:ext>
            </a:extLst>
          </p:cNvPr>
          <p:cNvSpPr>
            <a:spLocks noGrp="1"/>
          </p:cNvSpPr>
          <p:nvPr>
            <p:ph idx="1"/>
          </p:nvPr>
        </p:nvSpPr>
        <p:spPr>
          <a:xfrm>
            <a:off x="2746385" y="759438"/>
            <a:ext cx="7796540" cy="949828"/>
          </a:xfrm>
        </p:spPr>
        <p:txBody>
          <a:bodyPr>
            <a:normAutofit/>
          </a:bodyPr>
          <a:lstStyle/>
          <a:p>
            <a:pPr marL="344170" indent="-344170"/>
            <a:r>
              <a:rPr lang="fr-FR" sz="2800">
                <a:latin typeface="Times New Roman"/>
                <a:cs typeface="Arial"/>
              </a:rPr>
              <a:t>Créons une interface Boutique </a:t>
            </a:r>
          </a:p>
        </p:txBody>
      </p:sp>
      <p:pic>
        <p:nvPicPr>
          <p:cNvPr id="5" name="Image 5" descr="Une image contenant texte&#10;&#10;Description générée automatiquement">
            <a:extLst>
              <a:ext uri="{FF2B5EF4-FFF2-40B4-BE49-F238E27FC236}">
                <a16:creationId xmlns:a16="http://schemas.microsoft.com/office/drawing/2014/main" id="{507F4E3D-3541-41A5-ABD8-099617B8D386}"/>
              </a:ext>
            </a:extLst>
          </p:cNvPr>
          <p:cNvPicPr>
            <a:picLocks noChangeAspect="1"/>
          </p:cNvPicPr>
          <p:nvPr/>
        </p:nvPicPr>
        <p:blipFill>
          <a:blip r:embed="rId2"/>
          <a:stretch>
            <a:fillRect/>
          </a:stretch>
        </p:blipFill>
        <p:spPr>
          <a:xfrm>
            <a:off x="2742378" y="2191851"/>
            <a:ext cx="6678487" cy="3839118"/>
          </a:xfrm>
          <a:prstGeom prst="rect">
            <a:avLst/>
          </a:prstGeom>
        </p:spPr>
      </p:pic>
    </p:spTree>
    <p:extLst>
      <p:ext uri="{BB962C8B-B14F-4D97-AF65-F5344CB8AC3E}">
        <p14:creationId xmlns:p14="http://schemas.microsoft.com/office/powerpoint/2010/main" val="320925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335DEFB-BD49-479E-938E-0C49CD0DC995}"/>
              </a:ext>
            </a:extLst>
          </p:cNvPr>
          <p:cNvSpPr>
            <a:spLocks noGrp="1"/>
          </p:cNvSpPr>
          <p:nvPr>
            <p:ph idx="1"/>
          </p:nvPr>
        </p:nvSpPr>
        <p:spPr>
          <a:xfrm>
            <a:off x="2529184" y="815663"/>
            <a:ext cx="7796540" cy="1007338"/>
          </a:xfrm>
        </p:spPr>
        <p:txBody>
          <a:bodyPr>
            <a:noAutofit/>
          </a:bodyPr>
          <a:lstStyle/>
          <a:p>
            <a:pPr marL="344170" indent="-344170"/>
            <a:r>
              <a:rPr lang="fr-FR" sz="2800">
                <a:latin typeface="Times New Roman"/>
                <a:cs typeface="Arial"/>
              </a:rPr>
              <a:t>Créons les classes des téléphones qui implémentent l'interface Boutique </a:t>
            </a:r>
          </a:p>
        </p:txBody>
      </p:sp>
      <p:pic>
        <p:nvPicPr>
          <p:cNvPr id="4" name="Image 4" descr="Une image contenant texte&#10;&#10;Description générée automatiquement">
            <a:extLst>
              <a:ext uri="{FF2B5EF4-FFF2-40B4-BE49-F238E27FC236}">
                <a16:creationId xmlns:a16="http://schemas.microsoft.com/office/drawing/2014/main" id="{37819AE2-4A0B-40E2-8156-8D94388184FB}"/>
              </a:ext>
            </a:extLst>
          </p:cNvPr>
          <p:cNvPicPr>
            <a:picLocks noChangeAspect="1"/>
          </p:cNvPicPr>
          <p:nvPr/>
        </p:nvPicPr>
        <p:blipFill>
          <a:blip r:embed="rId2"/>
          <a:stretch>
            <a:fillRect/>
          </a:stretch>
        </p:blipFill>
        <p:spPr>
          <a:xfrm>
            <a:off x="2395269" y="2008426"/>
            <a:ext cx="7660256" cy="4336394"/>
          </a:xfrm>
          <a:prstGeom prst="rect">
            <a:avLst/>
          </a:prstGeom>
        </p:spPr>
      </p:pic>
    </p:spTree>
    <p:extLst>
      <p:ext uri="{BB962C8B-B14F-4D97-AF65-F5344CB8AC3E}">
        <p14:creationId xmlns:p14="http://schemas.microsoft.com/office/powerpoint/2010/main" val="370220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2D447D29-31F6-4C4D-89C1-92D6A7E0CCC8}"/>
              </a:ext>
            </a:extLst>
          </p:cNvPr>
          <p:cNvPicPr>
            <a:picLocks noGrp="1" noChangeAspect="1"/>
          </p:cNvPicPr>
          <p:nvPr>
            <p:ph idx="1"/>
          </p:nvPr>
        </p:nvPicPr>
        <p:blipFill>
          <a:blip r:embed="rId2"/>
          <a:stretch>
            <a:fillRect/>
          </a:stretch>
        </p:blipFill>
        <p:spPr>
          <a:xfrm>
            <a:off x="2224682" y="1200628"/>
            <a:ext cx="7873580" cy="4349329"/>
          </a:xfrm>
        </p:spPr>
      </p:pic>
    </p:spTree>
    <p:extLst>
      <p:ext uri="{BB962C8B-B14F-4D97-AF65-F5344CB8AC3E}">
        <p14:creationId xmlns:p14="http://schemas.microsoft.com/office/powerpoint/2010/main" val="18350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0A409E0D-C10B-4390-8E7D-1472E51D82BA}"/>
              </a:ext>
            </a:extLst>
          </p:cNvPr>
          <p:cNvPicPr>
            <a:picLocks noGrp="1" noChangeAspect="1"/>
          </p:cNvPicPr>
          <p:nvPr>
            <p:ph idx="1"/>
          </p:nvPr>
        </p:nvPicPr>
        <p:blipFill>
          <a:blip r:embed="rId2"/>
          <a:stretch>
            <a:fillRect/>
          </a:stretch>
        </p:blipFill>
        <p:spPr>
          <a:xfrm>
            <a:off x="2152797" y="1406494"/>
            <a:ext cx="8247391" cy="4469560"/>
          </a:xfrm>
        </p:spPr>
      </p:pic>
    </p:spTree>
    <p:extLst>
      <p:ext uri="{BB962C8B-B14F-4D97-AF65-F5344CB8AC3E}">
        <p14:creationId xmlns:p14="http://schemas.microsoft.com/office/powerpoint/2010/main" val="390514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29F1EF65-4F9C-4D40-9D4F-FBCD2C142EE0}"/>
              </a:ext>
            </a:extLst>
          </p:cNvPr>
          <p:cNvPicPr>
            <a:picLocks noGrp="1" noChangeAspect="1"/>
          </p:cNvPicPr>
          <p:nvPr>
            <p:ph idx="1"/>
          </p:nvPr>
        </p:nvPicPr>
        <p:blipFill>
          <a:blip r:embed="rId2"/>
          <a:stretch>
            <a:fillRect/>
          </a:stretch>
        </p:blipFill>
        <p:spPr>
          <a:xfrm>
            <a:off x="2113978" y="1276919"/>
            <a:ext cx="8166877" cy="4441165"/>
          </a:xfrm>
        </p:spPr>
      </p:pic>
    </p:spTree>
    <p:extLst>
      <p:ext uri="{BB962C8B-B14F-4D97-AF65-F5344CB8AC3E}">
        <p14:creationId xmlns:p14="http://schemas.microsoft.com/office/powerpoint/2010/main" val="426359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B55B96-89E3-4713-8663-D8F92D201007}"/>
              </a:ext>
            </a:extLst>
          </p:cNvPr>
          <p:cNvSpPr>
            <a:spLocks noGrp="1"/>
          </p:cNvSpPr>
          <p:nvPr>
            <p:ph idx="1"/>
          </p:nvPr>
        </p:nvSpPr>
        <p:spPr>
          <a:xfrm>
            <a:off x="2601071" y="643135"/>
            <a:ext cx="7940313" cy="1079225"/>
          </a:xfrm>
        </p:spPr>
        <p:txBody>
          <a:bodyPr>
            <a:normAutofit/>
          </a:bodyPr>
          <a:lstStyle/>
          <a:p>
            <a:pPr marL="344170" indent="-344170"/>
            <a:r>
              <a:rPr lang="fr-FR" sz="2800">
                <a:cs typeface="Arial"/>
              </a:rPr>
              <a:t>Créons une classe Vendeur qui utilisera l'interface Boutique</a:t>
            </a:r>
          </a:p>
        </p:txBody>
      </p:sp>
      <p:pic>
        <p:nvPicPr>
          <p:cNvPr id="5" name="Image 5" descr="Une image contenant texte&#10;&#10;Description générée automatiquement">
            <a:extLst>
              <a:ext uri="{FF2B5EF4-FFF2-40B4-BE49-F238E27FC236}">
                <a16:creationId xmlns:a16="http://schemas.microsoft.com/office/drawing/2014/main" id="{A87FE058-A279-4119-9B8C-B1B004BAA98B}"/>
              </a:ext>
            </a:extLst>
          </p:cNvPr>
          <p:cNvPicPr>
            <a:picLocks noChangeAspect="1"/>
          </p:cNvPicPr>
          <p:nvPr/>
        </p:nvPicPr>
        <p:blipFill>
          <a:blip r:embed="rId2"/>
          <a:stretch>
            <a:fillRect/>
          </a:stretch>
        </p:blipFill>
        <p:spPr>
          <a:xfrm>
            <a:off x="2294626" y="1830195"/>
            <a:ext cx="7142670" cy="4462817"/>
          </a:xfrm>
          <a:prstGeom prst="rect">
            <a:avLst/>
          </a:prstGeom>
        </p:spPr>
      </p:pic>
    </p:spTree>
    <p:extLst>
      <p:ext uri="{BB962C8B-B14F-4D97-AF65-F5344CB8AC3E}">
        <p14:creationId xmlns:p14="http://schemas.microsoft.com/office/powerpoint/2010/main" val="290292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EF154B48-1B48-459F-9464-07C5478E93D4}"/>
              </a:ext>
            </a:extLst>
          </p:cNvPr>
          <p:cNvPicPr>
            <a:picLocks noGrp="1" noChangeAspect="1"/>
          </p:cNvPicPr>
          <p:nvPr>
            <p:ph idx="1"/>
          </p:nvPr>
        </p:nvPicPr>
        <p:blipFill>
          <a:blip r:embed="rId2"/>
          <a:stretch>
            <a:fillRect/>
          </a:stretch>
        </p:blipFill>
        <p:spPr>
          <a:xfrm>
            <a:off x="2426831" y="1405135"/>
            <a:ext cx="7196114" cy="4946733"/>
          </a:xfrm>
        </p:spPr>
      </p:pic>
    </p:spTree>
    <p:extLst>
      <p:ext uri="{BB962C8B-B14F-4D97-AF65-F5344CB8AC3E}">
        <p14:creationId xmlns:p14="http://schemas.microsoft.com/office/powerpoint/2010/main" val="38863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8F5E4F-3968-4BC4-8E65-03B66449216A}"/>
              </a:ext>
            </a:extLst>
          </p:cNvPr>
          <p:cNvSpPr>
            <a:spLocks noGrp="1"/>
          </p:cNvSpPr>
          <p:nvPr>
            <p:ph idx="1"/>
          </p:nvPr>
        </p:nvSpPr>
        <p:spPr>
          <a:xfrm>
            <a:off x="2127243" y="513739"/>
            <a:ext cx="6572814" cy="806055"/>
          </a:xfrm>
        </p:spPr>
        <p:txBody>
          <a:bodyPr anchor="t">
            <a:normAutofit/>
          </a:bodyPr>
          <a:lstStyle/>
          <a:p>
            <a:pPr marL="344170" indent="-344170"/>
            <a:r>
              <a:rPr lang="fr-FR" sz="2800">
                <a:latin typeface="Times New Roman"/>
                <a:cs typeface="Arial"/>
              </a:rPr>
              <a:t>Résultat</a:t>
            </a:r>
          </a:p>
        </p:txBody>
      </p:sp>
      <p:pic>
        <p:nvPicPr>
          <p:cNvPr id="4" name="Image 4" descr="Une image contenant texte&#10;&#10;Description générée automatiquement">
            <a:extLst>
              <a:ext uri="{FF2B5EF4-FFF2-40B4-BE49-F238E27FC236}">
                <a16:creationId xmlns:a16="http://schemas.microsoft.com/office/drawing/2014/main" id="{3BF245FA-3809-46A5-8612-AC1668E692DE}"/>
              </a:ext>
            </a:extLst>
          </p:cNvPr>
          <p:cNvPicPr>
            <a:picLocks noChangeAspect="1"/>
          </p:cNvPicPr>
          <p:nvPr/>
        </p:nvPicPr>
        <p:blipFill>
          <a:blip r:embed="rId5"/>
          <a:stretch>
            <a:fillRect/>
          </a:stretch>
        </p:blipFill>
        <p:spPr>
          <a:xfrm>
            <a:off x="2349593" y="1318871"/>
            <a:ext cx="7479986" cy="4846092"/>
          </a:xfrm>
          <a:prstGeom prst="rect">
            <a:avLst/>
          </a:prstGeom>
        </p:spPr>
      </p:pic>
    </p:spTree>
    <p:extLst>
      <p:ext uri="{BB962C8B-B14F-4D97-AF65-F5344CB8AC3E}">
        <p14:creationId xmlns:p14="http://schemas.microsoft.com/office/powerpoint/2010/main" val="3071243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A32D2-3C8A-48E3-A857-3DDF7A834403}"/>
              </a:ext>
            </a:extLst>
          </p:cNvPr>
          <p:cNvSpPr>
            <a:spLocks noGrp="1"/>
          </p:cNvSpPr>
          <p:nvPr>
            <p:ph type="title"/>
          </p:nvPr>
        </p:nvSpPr>
        <p:spPr>
          <a:xfrm>
            <a:off x="2114391" y="638723"/>
            <a:ext cx="7958331" cy="1077229"/>
          </a:xfrm>
        </p:spPr>
        <p:txBody>
          <a:bodyPr>
            <a:normAutofit/>
          </a:bodyPr>
          <a:lstStyle/>
          <a:p>
            <a:pPr algn="ctr"/>
            <a:r>
              <a:rPr lang="fr-FR" sz="5400" u="sng">
                <a:cs typeface="Arial"/>
              </a:rPr>
              <a:t>conclusion</a:t>
            </a:r>
          </a:p>
        </p:txBody>
      </p:sp>
      <p:sp>
        <p:nvSpPr>
          <p:cNvPr id="3" name="Espace réservé du contenu 2">
            <a:extLst>
              <a:ext uri="{FF2B5EF4-FFF2-40B4-BE49-F238E27FC236}">
                <a16:creationId xmlns:a16="http://schemas.microsoft.com/office/drawing/2014/main" id="{B602A887-EBEB-4ACA-9A40-3B3FAE856D63}"/>
              </a:ext>
            </a:extLst>
          </p:cNvPr>
          <p:cNvSpPr>
            <a:spLocks noGrp="1"/>
          </p:cNvSpPr>
          <p:nvPr>
            <p:ph idx="1"/>
          </p:nvPr>
        </p:nvSpPr>
        <p:spPr>
          <a:xfrm>
            <a:off x="2339682" y="2052116"/>
            <a:ext cx="7796540" cy="3997828"/>
          </a:xfrm>
        </p:spPr>
        <p:txBody>
          <a:bodyPr/>
          <a:lstStyle/>
          <a:p>
            <a:pPr marL="344170" indent="-344170"/>
            <a:r>
              <a:rPr lang="fr-FR">
                <a:ea typeface="+mn-lt"/>
                <a:cs typeface="+mn-lt"/>
              </a:rPr>
              <a:t>L'utilisation de ces modèles conduit à la création d'une classe supplémentaire (une façade) qui peut être un effort supplémentaire et inutile, en particulier dans les cas où il n'y a pas une grande complexité attendue du système. Le véritable avantage ne peut être obtenu que dans des systèmes grands et complexes avec une grande arborescence de sous-systèmes.</a:t>
            </a:r>
            <a:endParaRPr lang="fr-FR">
              <a:cs typeface="Arial" panose="020B0604020202020204"/>
            </a:endParaRPr>
          </a:p>
          <a:p>
            <a:pPr marL="344170" indent="-344170"/>
            <a:endParaRPr lang="fr-FR">
              <a:cs typeface="Arial" panose="020B0604020202020204"/>
            </a:endParaRPr>
          </a:p>
        </p:txBody>
      </p:sp>
    </p:spTree>
    <p:extLst>
      <p:ext uri="{BB962C8B-B14F-4D97-AF65-F5344CB8AC3E}">
        <p14:creationId xmlns:p14="http://schemas.microsoft.com/office/powerpoint/2010/main" val="307000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re 1">
            <a:extLst>
              <a:ext uri="{FF2B5EF4-FFF2-40B4-BE49-F238E27FC236}">
                <a16:creationId xmlns:a16="http://schemas.microsoft.com/office/drawing/2014/main" id="{40811631-C0FA-48A8-9348-EADBD4FA84BE}"/>
              </a:ext>
            </a:extLst>
          </p:cNvPr>
          <p:cNvSpPr>
            <a:spLocks noGrp="1"/>
          </p:cNvSpPr>
          <p:nvPr>
            <p:ph type="title"/>
          </p:nvPr>
        </p:nvSpPr>
        <p:spPr>
          <a:xfrm>
            <a:off x="2611808" y="1022548"/>
            <a:ext cx="7958331" cy="1308063"/>
          </a:xfrm>
        </p:spPr>
        <p:txBody>
          <a:bodyPr anchor="b">
            <a:normAutofit/>
          </a:bodyPr>
          <a:lstStyle/>
          <a:p>
            <a:pPr algn="l"/>
            <a:r>
              <a:rPr lang="fr-FR" sz="5400">
                <a:solidFill>
                  <a:srgbClr val="1F2D29"/>
                </a:solidFill>
                <a:cs typeface="Arial"/>
              </a:rPr>
              <a:t>Introduction</a:t>
            </a:r>
          </a:p>
        </p:txBody>
      </p:sp>
      <p:sp>
        <p:nvSpPr>
          <p:cNvPr id="3" name="Espace réservé du contenu 2">
            <a:extLst>
              <a:ext uri="{FF2B5EF4-FFF2-40B4-BE49-F238E27FC236}">
                <a16:creationId xmlns:a16="http://schemas.microsoft.com/office/drawing/2014/main" id="{16695C57-484B-4701-B22E-1BA366149442}"/>
              </a:ext>
            </a:extLst>
          </p:cNvPr>
          <p:cNvSpPr>
            <a:spLocks noGrp="1"/>
          </p:cNvSpPr>
          <p:nvPr>
            <p:ph idx="1"/>
          </p:nvPr>
        </p:nvSpPr>
        <p:spPr>
          <a:xfrm>
            <a:off x="2302933" y="2641604"/>
            <a:ext cx="7621606" cy="3443107"/>
          </a:xfrm>
        </p:spPr>
        <p:txBody>
          <a:bodyPr anchor="t">
            <a:normAutofit fontScale="92500" lnSpcReduction="10000"/>
          </a:bodyPr>
          <a:lstStyle/>
          <a:p>
            <a:pPr marL="344170" indent="-344170"/>
            <a:r>
              <a:rPr lang="fr-FR" sz="1600">
                <a:ea typeface="+mn-lt"/>
                <a:cs typeface="+mn-lt"/>
              </a:rPr>
              <a:t> En général, les patrons visent à simplifier la création de logiciels flexibles et réutilisables. Le patron de façade est un des 23 patrons de conceptions pour le </a:t>
            </a:r>
            <a:r>
              <a:rPr lang="fr-FR" sz="1600" b="1">
                <a:ea typeface="+mn-lt"/>
                <a:cs typeface="+mn-lt"/>
              </a:rPr>
              <a:t>développement de logiciels</a:t>
            </a:r>
            <a:r>
              <a:rPr lang="fr-FR" sz="1600">
                <a:ea typeface="+mn-lt"/>
                <a:cs typeface="+mn-lt"/>
              </a:rPr>
              <a:t> publiés en 1994 par Erich Gamma, Richard </a:t>
            </a:r>
            <a:r>
              <a:rPr lang="fr-FR" sz="1600" err="1">
                <a:ea typeface="+mn-lt"/>
                <a:cs typeface="+mn-lt"/>
              </a:rPr>
              <a:t>Helm</a:t>
            </a:r>
            <a:r>
              <a:rPr lang="fr-FR" sz="1600">
                <a:ea typeface="+mn-lt"/>
                <a:cs typeface="+mn-lt"/>
              </a:rPr>
              <a:t>, Ralph Johnson et John </a:t>
            </a:r>
            <a:r>
              <a:rPr lang="fr-FR" sz="1600" err="1">
                <a:ea typeface="+mn-lt"/>
                <a:cs typeface="+mn-lt"/>
              </a:rPr>
              <a:t>Vlissides</a:t>
            </a:r>
            <a:r>
              <a:rPr lang="fr-FR" sz="1600">
                <a:ea typeface="+mn-lt"/>
                <a:cs typeface="+mn-lt"/>
              </a:rPr>
              <a:t> (connus sous le nom de GOF pour « Gang of Four ») dans « Design Patterns : </a:t>
            </a:r>
            <a:r>
              <a:rPr lang="fr-FR" sz="1600" err="1">
                <a:ea typeface="+mn-lt"/>
                <a:cs typeface="+mn-lt"/>
              </a:rPr>
              <a:t>Elements</a:t>
            </a:r>
            <a:r>
              <a:rPr lang="fr-FR" sz="1600">
                <a:ea typeface="+mn-lt"/>
                <a:cs typeface="+mn-lt"/>
              </a:rPr>
              <a:t> of </a:t>
            </a:r>
            <a:r>
              <a:rPr lang="fr-FR" sz="1600" err="1">
                <a:ea typeface="+mn-lt"/>
                <a:cs typeface="+mn-lt"/>
              </a:rPr>
              <a:t>Reusable</a:t>
            </a:r>
            <a:r>
              <a:rPr lang="fr-FR" sz="1600">
                <a:ea typeface="+mn-lt"/>
                <a:cs typeface="+mn-lt"/>
              </a:rPr>
              <a:t> Object-</a:t>
            </a:r>
            <a:r>
              <a:rPr lang="fr-FR" sz="1600" err="1">
                <a:ea typeface="+mn-lt"/>
                <a:cs typeface="+mn-lt"/>
              </a:rPr>
              <a:t>Oriented</a:t>
            </a:r>
            <a:r>
              <a:rPr lang="fr-FR" sz="1600">
                <a:ea typeface="+mn-lt"/>
                <a:cs typeface="+mn-lt"/>
              </a:rPr>
              <a:t> Software ».</a:t>
            </a:r>
            <a:endParaRPr lang="fr-FR" sz="1600">
              <a:solidFill>
                <a:srgbClr val="1F2D29"/>
              </a:solidFill>
              <a:ea typeface="+mn-lt"/>
              <a:cs typeface="+mn-lt"/>
            </a:endParaRPr>
          </a:p>
          <a:p>
            <a:pPr marL="344170" indent="-344170"/>
            <a:r>
              <a:rPr lang="fr-FR" sz="1600">
                <a:ea typeface="+mn-lt"/>
                <a:cs typeface="+mn-lt"/>
              </a:rPr>
              <a:t>Ainsi, comme son nom l'indique, cela signifie le visage du bâtiment. Les passants devant la route ne peuvent voir que cette face vitrée du bâtiment. Ils ne savent rien à ce sujet, le câblage, les tuyaux et autres complexités. Il cache toutes les complexités du bâtiment et affiche un visage amical.</a:t>
            </a:r>
            <a:endParaRPr lang="fr-FR" sz="1600">
              <a:solidFill>
                <a:srgbClr val="1F2D29"/>
              </a:solidFill>
              <a:cs typeface="Arial" panose="020B0604020202020204"/>
            </a:endParaRPr>
          </a:p>
          <a:p>
            <a:pPr marL="344170" indent="-344170"/>
            <a:r>
              <a:rPr lang="fr-FR" sz="1600">
                <a:ea typeface="+mn-lt"/>
                <a:cs typeface="+mn-lt"/>
              </a:rPr>
              <a:t>Le façade pattern propose une solution type pour fusionner facilement différentes interfaces dans des systèmes complexes.</a:t>
            </a:r>
            <a:endParaRPr lang="fr-FR"/>
          </a:p>
          <a:p>
            <a:pPr marL="344170" indent="-344170"/>
            <a:endParaRPr lang="fr-FR" sz="1600">
              <a:solidFill>
                <a:srgbClr val="1F2D29"/>
              </a:solidFill>
              <a:cs typeface="Arial"/>
            </a:endParaRPr>
          </a:p>
        </p:txBody>
      </p:sp>
    </p:spTree>
    <p:extLst>
      <p:ext uri="{BB962C8B-B14F-4D97-AF65-F5344CB8AC3E}">
        <p14:creationId xmlns:p14="http://schemas.microsoft.com/office/powerpoint/2010/main" val="22049299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5BFCA-00D5-4A9A-9CAB-EBFC4D820874}"/>
              </a:ext>
            </a:extLst>
          </p:cNvPr>
          <p:cNvSpPr>
            <a:spLocks noGrp="1"/>
          </p:cNvSpPr>
          <p:nvPr>
            <p:ph type="title"/>
          </p:nvPr>
        </p:nvSpPr>
        <p:spPr>
          <a:xfrm>
            <a:off x="2183182" y="765723"/>
            <a:ext cx="7958331" cy="1077229"/>
          </a:xfrm>
        </p:spPr>
        <p:txBody>
          <a:bodyPr/>
          <a:lstStyle/>
          <a:p>
            <a:pPr algn="ctr"/>
            <a:r>
              <a:rPr lang="fr-FR" u="sng"/>
              <a:t>Façade pattern : représentation graphique (UML)</a:t>
            </a:r>
            <a:endParaRPr lang="fr-FR" u="sng">
              <a:cs typeface="Arial"/>
            </a:endParaRPr>
          </a:p>
          <a:p>
            <a:endParaRPr lang="fr-FR">
              <a:cs typeface="Arial"/>
            </a:endParaRPr>
          </a:p>
        </p:txBody>
      </p:sp>
      <p:sp>
        <p:nvSpPr>
          <p:cNvPr id="3" name="Espace réservé du contenu 2">
            <a:extLst>
              <a:ext uri="{FF2B5EF4-FFF2-40B4-BE49-F238E27FC236}">
                <a16:creationId xmlns:a16="http://schemas.microsoft.com/office/drawing/2014/main" id="{46D0D8D7-505E-4F04-91BD-4BD9CDF8D0FF}"/>
              </a:ext>
            </a:extLst>
          </p:cNvPr>
          <p:cNvSpPr>
            <a:spLocks noGrp="1"/>
          </p:cNvSpPr>
          <p:nvPr>
            <p:ph idx="1"/>
          </p:nvPr>
        </p:nvSpPr>
        <p:spPr>
          <a:xfrm>
            <a:off x="1778766" y="2094450"/>
            <a:ext cx="8632622" cy="3997828"/>
          </a:xfrm>
        </p:spPr>
        <p:txBody>
          <a:bodyPr/>
          <a:lstStyle/>
          <a:p>
            <a:pPr marL="344170" indent="-344170"/>
            <a:r>
              <a:rPr lang="fr-FR">
                <a:ea typeface="+mn-lt"/>
                <a:cs typeface="+mn-lt"/>
              </a:rPr>
              <a:t>La façade ou classe façade est l’unité de structure la plus importante du patron de façade. Son </a:t>
            </a:r>
            <a:r>
              <a:rPr lang="fr-FR" b="1">
                <a:ea typeface="+mn-lt"/>
                <a:cs typeface="+mn-lt"/>
              </a:rPr>
              <a:t>implémentation et son élaboration</a:t>
            </a:r>
            <a:r>
              <a:rPr lang="fr-FR">
                <a:ea typeface="+mn-lt"/>
                <a:cs typeface="+mn-lt"/>
              </a:rPr>
              <a:t> constituent donc la tâche fondamentale des développeurs qui souhaitent simplifier leurs logiciels complexes en utilisant ce patron de conception pratique.</a:t>
            </a:r>
          </a:p>
          <a:p>
            <a:pPr marL="344170" indent="-344170"/>
            <a:r>
              <a:rPr lang="fr-FR">
                <a:ea typeface="+mn-lt"/>
                <a:cs typeface="+mn-lt"/>
              </a:rPr>
              <a:t>Le diagramme de classes qui suit, en langage de modélisation </a:t>
            </a:r>
            <a:r>
              <a:rPr lang="fr-FR" u="sng">
                <a:ea typeface="+mn-lt"/>
                <a:cs typeface="+mn-lt"/>
                <a:hlinkClick r:id="rId2"/>
              </a:rPr>
              <a:t>UML</a:t>
            </a:r>
            <a:r>
              <a:rPr lang="fr-FR">
                <a:ea typeface="+mn-lt"/>
                <a:cs typeface="+mn-lt"/>
              </a:rPr>
              <a:t>, explicite l’interaction des clients, de la façade et des classes de sous-systèmes selon le </a:t>
            </a:r>
            <a:r>
              <a:rPr lang="fr-FR" err="1">
                <a:ea typeface="+mn-lt"/>
                <a:cs typeface="+mn-lt"/>
              </a:rPr>
              <a:t>facade</a:t>
            </a:r>
            <a:r>
              <a:rPr lang="fr-FR">
                <a:ea typeface="+mn-lt"/>
                <a:cs typeface="+mn-lt"/>
              </a:rPr>
              <a:t> pattern.</a:t>
            </a:r>
            <a:endParaRPr lang="fr-FR">
              <a:cs typeface="Arial" panose="020B0604020202020204"/>
            </a:endParaRPr>
          </a:p>
        </p:txBody>
      </p:sp>
    </p:spTree>
    <p:extLst>
      <p:ext uri="{BB962C8B-B14F-4D97-AF65-F5344CB8AC3E}">
        <p14:creationId xmlns:p14="http://schemas.microsoft.com/office/powerpoint/2010/main" val="239036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7FF3B-970F-4D24-8806-16D4F5B35844}"/>
              </a:ext>
            </a:extLst>
          </p:cNvPr>
          <p:cNvSpPr>
            <a:spLocks noGrp="1"/>
          </p:cNvSpPr>
          <p:nvPr>
            <p:ph type="title"/>
          </p:nvPr>
        </p:nvSpPr>
        <p:spPr>
          <a:xfrm>
            <a:off x="2065029" y="726621"/>
            <a:ext cx="7958331" cy="1077229"/>
          </a:xfrm>
        </p:spPr>
        <p:txBody>
          <a:bodyPr>
            <a:normAutofit/>
          </a:bodyPr>
          <a:lstStyle/>
          <a:p>
            <a:pPr algn="ctr"/>
            <a:r>
              <a:rPr lang="fr-FR" sz="1600">
                <a:ea typeface="+mj-lt"/>
                <a:cs typeface="+mj-lt"/>
              </a:rPr>
              <a:t>Une fois implémentée, les objets clients concernés concentrent toute leur communication sur la </a:t>
            </a:r>
            <a:r>
              <a:rPr lang="fr-FR" sz="1600" b="1">
                <a:ea typeface="+mj-lt"/>
                <a:cs typeface="+mj-lt"/>
              </a:rPr>
              <a:t>classe façade</a:t>
            </a:r>
            <a:r>
              <a:rPr lang="fr-FR" sz="1600">
                <a:ea typeface="+mj-lt"/>
                <a:cs typeface="+mj-lt"/>
              </a:rPr>
              <a:t>, qui devient ainsi la seule </a:t>
            </a:r>
            <a:r>
              <a:rPr lang="fr-FR" sz="1600" b="1">
                <a:ea typeface="+mj-lt"/>
                <a:cs typeface="+mj-lt"/>
              </a:rPr>
              <a:t>instance</a:t>
            </a:r>
            <a:r>
              <a:rPr lang="fr-FR" sz="1600">
                <a:ea typeface="+mj-lt"/>
                <a:cs typeface="+mj-lt"/>
              </a:rPr>
              <a:t> de ce nouveau système dont les </a:t>
            </a:r>
            <a:r>
              <a:rPr lang="fr-FR" sz="1600" b="1">
                <a:ea typeface="+mj-lt"/>
                <a:cs typeface="+mj-lt"/>
              </a:rPr>
              <a:t>clients dépendent directement</a:t>
            </a:r>
            <a:r>
              <a:rPr lang="fr-FR" sz="1600">
                <a:ea typeface="+mj-lt"/>
                <a:cs typeface="+mj-lt"/>
              </a:rPr>
              <a:t>.</a:t>
            </a:r>
          </a:p>
        </p:txBody>
      </p:sp>
      <p:pic>
        <p:nvPicPr>
          <p:cNvPr id="4" name="Image 4">
            <a:extLst>
              <a:ext uri="{FF2B5EF4-FFF2-40B4-BE49-F238E27FC236}">
                <a16:creationId xmlns:a16="http://schemas.microsoft.com/office/drawing/2014/main" id="{21DFED47-0951-4927-83A1-A0E1B59635EE}"/>
              </a:ext>
            </a:extLst>
          </p:cNvPr>
          <p:cNvPicPr>
            <a:picLocks noGrp="1" noChangeAspect="1"/>
          </p:cNvPicPr>
          <p:nvPr>
            <p:ph idx="1"/>
          </p:nvPr>
        </p:nvPicPr>
        <p:blipFill>
          <a:blip r:embed="rId2"/>
          <a:stretch>
            <a:fillRect/>
          </a:stretch>
        </p:blipFill>
        <p:spPr>
          <a:xfrm>
            <a:off x="2364006" y="1639125"/>
            <a:ext cx="7353481" cy="4125795"/>
          </a:xfrm>
        </p:spPr>
      </p:pic>
      <p:sp>
        <p:nvSpPr>
          <p:cNvPr id="5" name="ZoneTexte 4">
            <a:extLst>
              <a:ext uri="{FF2B5EF4-FFF2-40B4-BE49-F238E27FC236}">
                <a16:creationId xmlns:a16="http://schemas.microsoft.com/office/drawing/2014/main" id="{2A3A90C6-7D1C-4B96-99BD-37E9BA8F4F9A}"/>
              </a:ext>
            </a:extLst>
          </p:cNvPr>
          <p:cNvSpPr txBox="1"/>
          <p:nvPr/>
        </p:nvSpPr>
        <p:spPr>
          <a:xfrm>
            <a:off x="2368600" y="5876127"/>
            <a:ext cx="739081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i="1">
                <a:ea typeface="+mn-lt"/>
                <a:cs typeface="+mn-lt"/>
              </a:rPr>
              <a:t>Le nombre de quatre paquets de classes dans le diagramme UML a ici valeur d’exemple. En théorie, vous pouvez utiliser la classe Façade pour contrôler un nombre illimité de classes dans le sous-système.</a:t>
            </a:r>
          </a:p>
        </p:txBody>
      </p:sp>
    </p:spTree>
    <p:extLst>
      <p:ext uri="{BB962C8B-B14F-4D97-AF65-F5344CB8AC3E}">
        <p14:creationId xmlns:p14="http://schemas.microsoft.com/office/powerpoint/2010/main" val="262308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012848-7927-407C-A907-78242C4C2F96}"/>
              </a:ext>
            </a:extLst>
          </p:cNvPr>
          <p:cNvSpPr>
            <a:spLocks noGrp="1"/>
          </p:cNvSpPr>
          <p:nvPr>
            <p:ph type="title"/>
          </p:nvPr>
        </p:nvSpPr>
        <p:spPr>
          <a:xfrm>
            <a:off x="2114391" y="638723"/>
            <a:ext cx="7958331" cy="1077229"/>
          </a:xfrm>
        </p:spPr>
        <p:txBody>
          <a:bodyPr>
            <a:normAutofit fontScale="90000"/>
          </a:bodyPr>
          <a:lstStyle/>
          <a:p>
            <a:pPr algn="ctr"/>
            <a:r>
              <a:rPr lang="fr-FR" u="sng"/>
              <a:t>Avantages et inconvénients du façade pattern</a:t>
            </a:r>
            <a:endParaRPr lang="fr-FR" u="sng">
              <a:cs typeface="Arial"/>
            </a:endParaRPr>
          </a:p>
          <a:p>
            <a:br>
              <a:rPr lang="en-US"/>
            </a:br>
            <a:endParaRPr lang="en-US"/>
          </a:p>
          <a:p>
            <a:endParaRPr lang="fr-FR">
              <a:cs typeface="Arial"/>
            </a:endParaRPr>
          </a:p>
        </p:txBody>
      </p:sp>
      <p:pic>
        <p:nvPicPr>
          <p:cNvPr id="4" name="Image 4">
            <a:extLst>
              <a:ext uri="{FF2B5EF4-FFF2-40B4-BE49-F238E27FC236}">
                <a16:creationId xmlns:a16="http://schemas.microsoft.com/office/drawing/2014/main" id="{F68ACF25-3923-470B-98FE-21BBF240600F}"/>
              </a:ext>
            </a:extLst>
          </p:cNvPr>
          <p:cNvPicPr>
            <a:picLocks noGrp="1" noChangeAspect="1"/>
          </p:cNvPicPr>
          <p:nvPr>
            <p:ph idx="1"/>
          </p:nvPr>
        </p:nvPicPr>
        <p:blipFill>
          <a:blip r:embed="rId2"/>
          <a:stretch>
            <a:fillRect/>
          </a:stretch>
        </p:blipFill>
        <p:spPr>
          <a:xfrm>
            <a:off x="1792116" y="2422158"/>
            <a:ext cx="9003040" cy="2114638"/>
          </a:xfrm>
        </p:spPr>
      </p:pic>
    </p:spTree>
    <p:extLst>
      <p:ext uri="{BB962C8B-B14F-4D97-AF65-F5344CB8AC3E}">
        <p14:creationId xmlns:p14="http://schemas.microsoft.com/office/powerpoint/2010/main" val="232497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re 1">
            <a:extLst>
              <a:ext uri="{FF2B5EF4-FFF2-40B4-BE49-F238E27FC236}">
                <a16:creationId xmlns:a16="http://schemas.microsoft.com/office/drawing/2014/main" id="{CDE4B632-1A5F-48E9-82E4-1EC85B5A0F16}"/>
              </a:ext>
            </a:extLst>
          </p:cNvPr>
          <p:cNvSpPr>
            <a:spLocks noGrp="1"/>
          </p:cNvSpPr>
          <p:nvPr>
            <p:ph type="title"/>
          </p:nvPr>
        </p:nvSpPr>
        <p:spPr>
          <a:xfrm>
            <a:off x="3059156" y="169273"/>
            <a:ext cx="7155598" cy="1016999"/>
          </a:xfrm>
        </p:spPr>
        <p:txBody>
          <a:bodyPr vert="horz" lIns="91440" tIns="45720" rIns="91440" bIns="45720" rtlCol="0" anchor="t">
            <a:normAutofit fontScale="90000"/>
          </a:bodyPr>
          <a:lstStyle/>
          <a:p>
            <a:pPr algn="l"/>
            <a:r>
              <a:rPr lang="en-US" u="sng"/>
              <a:t>Scénarios d’application du facade pattern</a:t>
            </a:r>
            <a:endParaRPr lang="fr-FR" u="sng">
              <a:cs typeface="Arial"/>
            </a:endParaRPr>
          </a:p>
          <a:p>
            <a:pPr algn="l"/>
            <a:endParaRPr lang="en-US" sz="6600">
              <a:solidFill>
                <a:srgbClr val="1F2D29"/>
              </a:solidFill>
              <a:cs typeface="Aria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F8CBCBE0-A6F2-4447-A0CF-2E5E1F9883BF}"/>
              </a:ext>
            </a:extLst>
          </p:cNvPr>
          <p:cNvSpPr txBox="1"/>
          <p:nvPr/>
        </p:nvSpPr>
        <p:spPr>
          <a:xfrm>
            <a:off x="3057527" y="1739901"/>
            <a:ext cx="890799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Le modèle de façade est approprié lorsque vous avez un </a:t>
            </a:r>
            <a:r>
              <a:rPr lang="fr-FR" b="1">
                <a:ea typeface="+mn-lt"/>
                <a:cs typeface="+mn-lt"/>
              </a:rPr>
              <a:t>système complexe</a:t>
            </a:r>
            <a:r>
              <a:rPr lang="fr-FR">
                <a:ea typeface="+mn-lt"/>
                <a:cs typeface="+mn-lt"/>
              </a:rPr>
              <a:t> que vous souhaitez exposer aux clients de manière simplifiée, ou que vous souhaitez créer une couche de communication externe sur un système existant qui est incompatible avec le système. Facade traite des interfaces, pas de l'implémentation. Son but est de cacher la complexité interne derrière une interface unique qui semble simple à l'extérieur.</a:t>
            </a:r>
          </a:p>
          <a:p>
            <a:endParaRPr lang="fr-FR">
              <a:cs typeface="Arial"/>
            </a:endParaRPr>
          </a:p>
          <a:p>
            <a:r>
              <a:rPr lang="fr-FR">
                <a:ea typeface="+mn-lt"/>
                <a:cs typeface="+mn-lt"/>
              </a:rPr>
              <a:t>Un autre cas d’utilisation typique est celui des logiciels où la </a:t>
            </a:r>
            <a:r>
              <a:rPr lang="fr-FR" b="1">
                <a:ea typeface="+mn-lt"/>
                <a:cs typeface="+mn-lt"/>
              </a:rPr>
              <a:t>dépendance entre les clients et les sous-systèmes sous-jacents doit être réduite au minimum</a:t>
            </a:r>
            <a:r>
              <a:rPr lang="fr-FR">
                <a:ea typeface="+mn-lt"/>
                <a:cs typeface="+mn-lt"/>
              </a:rPr>
              <a:t>.</a:t>
            </a:r>
            <a:endParaRPr lang="fr-FR"/>
          </a:p>
          <a:p>
            <a:r>
              <a:rPr lang="fr-FR">
                <a:ea typeface="+mn-lt"/>
                <a:cs typeface="+mn-lt"/>
              </a:rPr>
              <a:t>Enfin, l’utilisation du patron de façade est payante lorsque vous planifiez un </a:t>
            </a:r>
            <a:r>
              <a:rPr lang="fr-FR" b="1">
                <a:ea typeface="+mn-lt"/>
                <a:cs typeface="+mn-lt"/>
              </a:rPr>
              <a:t>projet de logiciel</a:t>
            </a:r>
            <a:r>
              <a:rPr lang="fr-FR">
                <a:ea typeface="+mn-lt"/>
                <a:cs typeface="+mn-lt"/>
              </a:rPr>
              <a:t> qui doit être divisé en </a:t>
            </a:r>
            <a:r>
              <a:rPr lang="fr-FR" b="1">
                <a:ea typeface="+mn-lt"/>
                <a:cs typeface="+mn-lt"/>
              </a:rPr>
              <a:t>plusieurs couches</a:t>
            </a:r>
            <a:r>
              <a:rPr lang="fr-FR">
                <a:ea typeface="+mn-lt"/>
                <a:cs typeface="+mn-lt"/>
              </a:rPr>
              <a:t>. Les façades en tant qu’interfaces de communication entre les couches offrent également plus de flexibilité pour l’extension et l’adaptation ultérieures des composants.</a:t>
            </a:r>
            <a:endParaRPr lang="fr-FR"/>
          </a:p>
          <a:p>
            <a:endParaRPr lang="fr-FR">
              <a:cs typeface="Arial"/>
            </a:endParaRPr>
          </a:p>
        </p:txBody>
      </p:sp>
    </p:spTree>
    <p:extLst>
      <p:ext uri="{BB962C8B-B14F-4D97-AF65-F5344CB8AC3E}">
        <p14:creationId xmlns:p14="http://schemas.microsoft.com/office/powerpoint/2010/main" val="9005820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D2FDE3-0F8C-4F72-A635-D60F0D879F54}"/>
              </a:ext>
            </a:extLst>
          </p:cNvPr>
          <p:cNvSpPr>
            <a:spLocks noGrp="1"/>
          </p:cNvSpPr>
          <p:nvPr>
            <p:ph type="title"/>
          </p:nvPr>
        </p:nvSpPr>
        <p:spPr>
          <a:xfrm>
            <a:off x="1963119" y="380267"/>
            <a:ext cx="8608037" cy="1077229"/>
          </a:xfrm>
        </p:spPr>
        <p:txBody>
          <a:bodyPr>
            <a:normAutofit/>
          </a:bodyPr>
          <a:lstStyle/>
          <a:p>
            <a:pPr algn="l"/>
            <a:r>
              <a:rPr lang="fr-FR" u="sng">
                <a:cs typeface="Arial"/>
              </a:rPr>
              <a:t>Analogie à une structure du façade pattern</a:t>
            </a:r>
          </a:p>
        </p:txBody>
      </p:sp>
      <p:pic>
        <p:nvPicPr>
          <p:cNvPr id="4" name="Image 4">
            <a:extLst>
              <a:ext uri="{FF2B5EF4-FFF2-40B4-BE49-F238E27FC236}">
                <a16:creationId xmlns:a16="http://schemas.microsoft.com/office/drawing/2014/main" id="{15391CDD-48B2-492D-80ED-A320482B1CF0}"/>
              </a:ext>
            </a:extLst>
          </p:cNvPr>
          <p:cNvPicPr>
            <a:picLocks noChangeAspect="1"/>
          </p:cNvPicPr>
          <p:nvPr/>
        </p:nvPicPr>
        <p:blipFill>
          <a:blip r:embed="rId5"/>
          <a:stretch>
            <a:fillRect/>
          </a:stretch>
        </p:blipFill>
        <p:spPr>
          <a:xfrm>
            <a:off x="2181719" y="2388346"/>
            <a:ext cx="4907462" cy="240951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 name="Content Placeholder 7">
            <a:extLst>
              <a:ext uri="{FF2B5EF4-FFF2-40B4-BE49-F238E27FC236}">
                <a16:creationId xmlns:a16="http://schemas.microsoft.com/office/drawing/2014/main" id="{3A717A37-F160-43A7-BA10-F3B7B5347B00}"/>
              </a:ext>
            </a:extLst>
          </p:cNvPr>
          <p:cNvSpPr>
            <a:spLocks noGrp="1"/>
          </p:cNvSpPr>
          <p:nvPr>
            <p:ph idx="1"/>
          </p:nvPr>
        </p:nvSpPr>
        <p:spPr>
          <a:xfrm>
            <a:off x="7366386" y="1450537"/>
            <a:ext cx="3543986" cy="4225091"/>
          </a:xfrm>
        </p:spPr>
        <p:txBody>
          <a:bodyPr>
            <a:normAutofit/>
          </a:bodyPr>
          <a:lstStyle/>
          <a:p>
            <a:pPr marL="344170" indent="-344170"/>
            <a:r>
              <a:rPr lang="en-US" sz="1800">
                <a:ea typeface="+mn-lt"/>
                <a:cs typeface="+mn-lt"/>
              </a:rPr>
              <a:t>Lorsque vous téléphonez à un magasin pour commander, un opérateur joue le rôle de la façade pour tous ses services. L’opérateur vous sert d’interface vocale avec le système de commandes, les moyens de paiement et les différents services de livraison.</a:t>
            </a:r>
            <a:endParaRPr lang="en-US" sz="1800">
              <a:cs typeface="Arial" panose="020B0604020202020204"/>
            </a:endParaRPr>
          </a:p>
        </p:txBody>
      </p:sp>
      <p:sp>
        <p:nvSpPr>
          <p:cNvPr id="23" name="Rectangle 22">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5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0EA90-E747-43B4-93EA-7AA4809CE0B6}"/>
              </a:ext>
            </a:extLst>
          </p:cNvPr>
          <p:cNvSpPr>
            <a:spLocks noGrp="1"/>
          </p:cNvSpPr>
          <p:nvPr>
            <p:ph type="title"/>
          </p:nvPr>
        </p:nvSpPr>
        <p:spPr>
          <a:xfrm>
            <a:off x="2347225" y="744556"/>
            <a:ext cx="7958331" cy="1077229"/>
          </a:xfrm>
        </p:spPr>
        <p:txBody>
          <a:bodyPr/>
          <a:lstStyle/>
          <a:p>
            <a:pPr algn="ctr"/>
            <a:r>
              <a:rPr lang="fr-FR" u="sng">
                <a:cs typeface="Arial"/>
              </a:rPr>
              <a:t>Exemple d'utilisation du pattern </a:t>
            </a:r>
          </a:p>
        </p:txBody>
      </p:sp>
      <p:sp>
        <p:nvSpPr>
          <p:cNvPr id="3" name="Espace réservé du contenu 2">
            <a:extLst>
              <a:ext uri="{FF2B5EF4-FFF2-40B4-BE49-F238E27FC236}">
                <a16:creationId xmlns:a16="http://schemas.microsoft.com/office/drawing/2014/main" id="{6718E616-8FBE-4926-8D70-3B1AE174ABE9}"/>
              </a:ext>
            </a:extLst>
          </p:cNvPr>
          <p:cNvSpPr>
            <a:spLocks noGrp="1"/>
          </p:cNvSpPr>
          <p:nvPr>
            <p:ph idx="1"/>
          </p:nvPr>
        </p:nvSpPr>
        <p:spPr>
          <a:xfrm>
            <a:off x="2345810" y="1447752"/>
            <a:ext cx="7796540" cy="2654302"/>
          </a:xfrm>
        </p:spPr>
        <p:txBody>
          <a:bodyPr>
            <a:normAutofit fontScale="85000" lnSpcReduction="10000"/>
          </a:bodyPr>
          <a:lstStyle/>
          <a:p>
            <a:pPr marL="344170" indent="-344170"/>
            <a:r>
              <a:rPr lang="fr-FR">
                <a:ea typeface="+mn-lt"/>
                <a:cs typeface="+mn-lt"/>
              </a:rPr>
              <a:t>Essayons maintenant de mieux comprendre le motif de la façade à l'aide d'un exemple simple.</a:t>
            </a:r>
          </a:p>
          <a:p>
            <a:pPr marL="344170" indent="-344170"/>
            <a:r>
              <a:rPr lang="fr-FR">
                <a:ea typeface="+mn-lt"/>
                <a:cs typeface="+mn-lt"/>
              </a:rPr>
              <a:t>En tant que patron de conception, le façade pattern n’est pas lié à un langage de programmation spécifique. Cette solution est notamment utilisée en C++, C#, JavaScript, Java, PHP et Python. L’</a:t>
            </a:r>
            <a:r>
              <a:rPr lang="fr-FR" b="1">
                <a:ea typeface="+mn-lt"/>
                <a:cs typeface="+mn-lt"/>
              </a:rPr>
              <a:t>exemple de patron de façade </a:t>
            </a:r>
            <a:r>
              <a:rPr lang="fr-FR">
                <a:ea typeface="+mn-lt"/>
                <a:cs typeface="+mn-lt"/>
              </a:rPr>
              <a:t>suivant est basé sur un </a:t>
            </a:r>
            <a:r>
              <a:rPr lang="fr-FR" b="1">
                <a:ea typeface="+mn-lt"/>
                <a:cs typeface="+mn-lt"/>
              </a:rPr>
              <a:t>code Java</a:t>
            </a:r>
            <a:r>
              <a:rPr lang="fr-FR">
                <a:ea typeface="+mn-lt"/>
                <a:cs typeface="+mn-lt"/>
              </a:rPr>
              <a:t>.</a:t>
            </a:r>
            <a:endParaRPr lang="fr-FR">
              <a:cs typeface="Arial" panose="020B0604020202020204"/>
            </a:endParaRPr>
          </a:p>
          <a:p>
            <a:pPr marL="344170" indent="-344170"/>
            <a:r>
              <a:rPr lang="fr-FR">
                <a:cs typeface="Arial" panose="020B0604020202020204"/>
              </a:rPr>
              <a:t>(explication de l'exemple.....)</a:t>
            </a:r>
          </a:p>
        </p:txBody>
      </p:sp>
    </p:spTree>
    <p:extLst>
      <p:ext uri="{BB962C8B-B14F-4D97-AF65-F5344CB8AC3E}">
        <p14:creationId xmlns:p14="http://schemas.microsoft.com/office/powerpoint/2010/main" val="17798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3A3793-0DB8-435A-AFF0-B33F5E82EC2C}"/>
              </a:ext>
            </a:extLst>
          </p:cNvPr>
          <p:cNvSpPr>
            <a:spLocks noGrp="1"/>
          </p:cNvSpPr>
          <p:nvPr>
            <p:ph idx="1"/>
          </p:nvPr>
        </p:nvSpPr>
        <p:spPr>
          <a:xfrm>
            <a:off x="2773599" y="2052116"/>
            <a:ext cx="7796540" cy="868186"/>
          </a:xfrm>
        </p:spPr>
        <p:txBody>
          <a:bodyPr/>
          <a:lstStyle/>
          <a:p>
            <a:pPr marL="344170" indent="-344170" algn="just"/>
            <a:r>
              <a:rPr lang="fr-FR"/>
              <a:t>Diagramme UML pour le modèle de façade de notre exemple :</a:t>
            </a:r>
            <a:br>
              <a:rPr lang="en-US" dirty="0"/>
            </a:br>
            <a:endParaRPr lang="en-US">
              <a:cs typeface="Arial"/>
            </a:endParaRPr>
          </a:p>
        </p:txBody>
      </p:sp>
      <p:sp>
        <p:nvSpPr>
          <p:cNvPr id="4" name="Titre 1">
            <a:extLst>
              <a:ext uri="{FF2B5EF4-FFF2-40B4-BE49-F238E27FC236}">
                <a16:creationId xmlns:a16="http://schemas.microsoft.com/office/drawing/2014/main" id="{374766F6-B700-40DC-BB95-A21806A66FED}"/>
              </a:ext>
            </a:extLst>
          </p:cNvPr>
          <p:cNvSpPr>
            <a:spLocks noGrp="1"/>
          </p:cNvSpPr>
          <p:nvPr/>
        </p:nvSpPr>
        <p:spPr>
          <a:xfrm>
            <a:off x="2073171" y="757993"/>
            <a:ext cx="7958331" cy="107722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fr-FR" sz="3600" b="1">
                <a:cs typeface="Arial"/>
              </a:rPr>
              <a:t>Exemple</a:t>
            </a:r>
            <a:r>
              <a:rPr lang="fr-FR" sz="3600">
                <a:cs typeface="Arial"/>
              </a:rPr>
              <a:t>: Boutique de vente de téléphones portales</a:t>
            </a:r>
          </a:p>
        </p:txBody>
      </p:sp>
      <p:pic>
        <p:nvPicPr>
          <p:cNvPr id="5" name="Image 5">
            <a:extLst>
              <a:ext uri="{FF2B5EF4-FFF2-40B4-BE49-F238E27FC236}">
                <a16:creationId xmlns:a16="http://schemas.microsoft.com/office/drawing/2014/main" id="{5E1FEB54-FC14-4F47-A949-3427D7C8EE63}"/>
              </a:ext>
            </a:extLst>
          </p:cNvPr>
          <p:cNvPicPr>
            <a:picLocks noChangeAspect="1"/>
          </p:cNvPicPr>
          <p:nvPr/>
        </p:nvPicPr>
        <p:blipFill>
          <a:blip r:embed="rId2"/>
          <a:stretch>
            <a:fillRect/>
          </a:stretch>
        </p:blipFill>
        <p:spPr>
          <a:xfrm>
            <a:off x="1707209" y="2803200"/>
            <a:ext cx="8557556" cy="3631052"/>
          </a:xfrm>
          <a:prstGeom prst="rect">
            <a:avLst/>
          </a:prstGeom>
        </p:spPr>
      </p:pic>
    </p:spTree>
    <p:extLst>
      <p:ext uri="{BB962C8B-B14F-4D97-AF65-F5344CB8AC3E}">
        <p14:creationId xmlns:p14="http://schemas.microsoft.com/office/powerpoint/2010/main" val="1036966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Grand écran</PresentationFormat>
  <Slides>18</Slides>
  <Notes>1</Notes>
  <HiddenSlides>0</HiddenSlide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Madison</vt:lpstr>
      <vt:lpstr>Fatou Kiné DIA Soda GUEYE Fatoumata NDOYE</vt:lpstr>
      <vt:lpstr>Introduction</vt:lpstr>
      <vt:lpstr>Façade pattern : représentation graphique (UML) </vt:lpstr>
      <vt:lpstr>Une fois implémentée, les objets clients concernés concentrent toute leur communication sur la classe façade, qui devient ainsi la seule instance de ce nouveau système dont les clients dépendent directement.</vt:lpstr>
      <vt:lpstr>Avantages et inconvénients du façade pattern   </vt:lpstr>
      <vt:lpstr>Scénarios d’application du facade pattern </vt:lpstr>
      <vt:lpstr>Analogie à une structure du façade pattern</vt:lpstr>
      <vt:lpstr>Exemple d'utilisation du pattern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47</cp:revision>
  <dcterms:created xsi:type="dcterms:W3CDTF">2021-11-03T15:12:13Z</dcterms:created>
  <dcterms:modified xsi:type="dcterms:W3CDTF">2021-11-04T15:18:09Z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