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6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B9D6"/>
    <a:srgbClr val="BB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D7A6AFB-D0F5-44AF-9853-5E1EE7ADDFDA}" type="datetimeFigureOut">
              <a:rPr lang="zh-CN" altLang="en-US" smtClean="0"/>
              <a:t>2020/2/5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2C2E3-5E1B-43A2-80A7-15B64C64B8A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D7A6AFB-D0F5-44AF-9853-5E1EE7ADDFDA}" type="datetimeFigureOut">
              <a:rPr lang="zh-CN" altLang="en-US" smtClean="0"/>
              <a:t>2020/2/5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2C2E3-5E1B-43A2-80A7-15B64C64B8A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D7A6AFB-D0F5-44AF-9853-5E1EE7ADDFDA}" type="datetimeFigureOut">
              <a:rPr lang="zh-CN" altLang="en-US" smtClean="0"/>
              <a:t>2020/2/5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2C2E3-5E1B-43A2-80A7-15B64C64B8A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D7A6AFB-D0F5-44AF-9853-5E1EE7ADDFDA}" type="datetimeFigureOut">
              <a:rPr lang="zh-CN" altLang="en-US" smtClean="0"/>
              <a:t>2020/2/5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2C2E3-5E1B-43A2-80A7-15B64C64B8A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D7A6AFB-D0F5-44AF-9853-5E1EE7ADDFDA}" type="datetimeFigureOut">
              <a:rPr lang="zh-CN" altLang="en-US" smtClean="0"/>
              <a:t>2020/2/5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2C2E3-5E1B-43A2-80A7-15B64C64B8A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D7A6AFB-D0F5-44AF-9853-5E1EE7ADDFDA}" type="datetimeFigureOut">
              <a:rPr lang="zh-CN" altLang="en-US" smtClean="0"/>
              <a:t>2020/2/5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62C2E3-5E1B-43A2-80A7-15B64C64B8A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D7A6AFB-D0F5-44AF-9853-5E1EE7ADDFDA}" type="datetimeFigureOut">
              <a:rPr lang="zh-CN" altLang="en-US" smtClean="0"/>
              <a:t>2020/2/5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62C2E3-5E1B-43A2-80A7-15B64C64B8A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D7A6AFB-D0F5-44AF-9853-5E1EE7ADDFDA}" type="datetimeFigureOut">
              <a:rPr lang="zh-CN" altLang="en-US" smtClean="0"/>
              <a:t>2020/2/5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62C2E3-5E1B-43A2-80A7-15B64C64B8A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D7A6AFB-D0F5-44AF-9853-5E1EE7ADDFDA}" type="datetimeFigureOut">
              <a:rPr lang="zh-CN" altLang="en-US" smtClean="0"/>
              <a:t>2020/2/5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62C2E3-5E1B-43A2-80A7-15B64C64B8A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D7A6AFB-D0F5-44AF-9853-5E1EE7ADDFDA}" type="datetimeFigureOut">
              <a:rPr lang="zh-CN" altLang="en-US" smtClean="0"/>
              <a:t>2020/2/5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62C2E3-5E1B-43A2-80A7-15B64C64B8A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D7A6AFB-D0F5-44AF-9853-5E1EE7ADDFDA}" type="datetimeFigureOut">
              <a:rPr lang="zh-CN" altLang="en-US" smtClean="0"/>
              <a:t>2020/2/5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62C2E3-5E1B-43A2-80A7-15B64C64B8A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7A6AFB-D0F5-44AF-9853-5E1EE7ADDFDA}" type="datetimeFigureOut">
              <a:rPr lang="zh-CN" altLang="en-US" smtClean="0"/>
              <a:t>2020/2/5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2C2E3-5E1B-43A2-80A7-15B64C64B8A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2667000" y="-2667000"/>
            <a:ext cx="6858000" cy="12192000"/>
          </a:xfrm>
          <a:prstGeom prst="rect">
            <a:avLst/>
          </a:prstGeom>
        </p:spPr>
      </p:pic>
      <p:sp>
        <p:nvSpPr>
          <p:cNvPr id="6" name="矩形 5"/>
          <p:cNvSpPr/>
          <p:nvPr/>
        </p:nvSpPr>
        <p:spPr>
          <a:xfrm>
            <a:off x="188686" y="177800"/>
            <a:ext cx="11814628" cy="650240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466997" y="1475336"/>
            <a:ext cx="7330146" cy="3907328"/>
          </a:xfrm>
          <a:prstGeom prst="rect">
            <a:avLst/>
          </a:prstGeom>
          <a:solidFill>
            <a:schemeClr val="bg1"/>
          </a:solidFill>
          <a:ln>
            <a:noFill/>
          </a:ln>
          <a:effectLst>
            <a:outerShdw blurRad="63500" sx="102000" sy="102000" algn="ctr"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4"/>
          <p:cNvSpPr txBox="1"/>
          <p:nvPr/>
        </p:nvSpPr>
        <p:spPr>
          <a:xfrm>
            <a:off x="2298700" y="1712702"/>
            <a:ext cx="7594600" cy="1569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4800" dirty="0">
                <a:solidFill>
                  <a:srgbClr val="86B9D6"/>
                </a:solidFill>
                <a:latin typeface="微软雅黑" panose="020B0503020204020204" pitchFamily="34" charset="-122"/>
                <a:ea typeface="微软雅黑" panose="020B0503020204020204" pitchFamily="34" charset="-122"/>
              </a:rPr>
              <a:t>本科毕业设计</a:t>
            </a:r>
            <a:endParaRPr lang="en-US" altLang="zh-CN" sz="4800" dirty="0">
              <a:solidFill>
                <a:srgbClr val="86B9D6"/>
              </a:solidFill>
              <a:latin typeface="微软雅黑" panose="020B0503020204020204" pitchFamily="34" charset="-122"/>
              <a:ea typeface="微软雅黑" panose="020B0503020204020204" pitchFamily="34" charset="-122"/>
            </a:endParaRPr>
          </a:p>
          <a:p>
            <a:pPr algn="ctr"/>
            <a:r>
              <a:rPr lang="zh-CN" altLang="en-US" sz="4800" dirty="0">
                <a:solidFill>
                  <a:srgbClr val="86B9D6"/>
                </a:solidFill>
                <a:latin typeface="微软雅黑" panose="020B0503020204020204" pitchFamily="34" charset="-122"/>
                <a:ea typeface="微软雅黑" panose="020B0503020204020204" pitchFamily="34" charset="-122"/>
              </a:rPr>
              <a:t>开题答辩</a:t>
            </a:r>
          </a:p>
        </p:txBody>
      </p:sp>
      <p:sp>
        <p:nvSpPr>
          <p:cNvPr id="14" name="文本框 13"/>
          <p:cNvSpPr txBox="1"/>
          <p:nvPr/>
        </p:nvSpPr>
        <p:spPr>
          <a:xfrm>
            <a:off x="4307746" y="4579898"/>
            <a:ext cx="3576508" cy="338554"/>
          </a:xfrm>
          <a:prstGeom prst="rect">
            <a:avLst/>
          </a:prstGeom>
          <a:solidFill>
            <a:srgbClr val="86B9D6"/>
          </a:solidFill>
        </p:spPr>
        <p:txBody>
          <a:bodyPr wrap="square" rtlCol="0">
            <a:spAutoFit/>
          </a:bodyPr>
          <a:lstStyle/>
          <a:p>
            <a:pPr algn="ctr"/>
            <a:r>
              <a:rPr lang="zh-CN" altLang="en-US" sz="1600" dirty="0">
                <a:solidFill>
                  <a:srgbClr val="F3F2F7"/>
                </a:solidFill>
                <a:latin typeface="微软雅黑" panose="020B0503020204020204" pitchFamily="34" charset="-122"/>
                <a:ea typeface="微软雅黑" panose="020B0503020204020204" pitchFamily="34" charset="-122"/>
              </a:rPr>
              <a:t>答辩人：陶润洲     指导老师：赵三元</a:t>
            </a:r>
          </a:p>
        </p:txBody>
      </p:sp>
      <p:sp>
        <p:nvSpPr>
          <p:cNvPr id="20" name="文本框 4">
            <a:extLst>
              <a:ext uri="{FF2B5EF4-FFF2-40B4-BE49-F238E27FC236}">
                <a16:creationId xmlns:a16="http://schemas.microsoft.com/office/drawing/2014/main" id="{0FD9265A-D1D4-4357-BD3B-64FB7E997E33}"/>
              </a:ext>
            </a:extLst>
          </p:cNvPr>
          <p:cNvSpPr txBox="1"/>
          <p:nvPr/>
        </p:nvSpPr>
        <p:spPr>
          <a:xfrm>
            <a:off x="2466997" y="3782943"/>
            <a:ext cx="7594600"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zh-CN" sz="2800" dirty="0">
                <a:solidFill>
                  <a:srgbClr val="86B9D6"/>
                </a:solidFill>
                <a:latin typeface="微软雅黑" panose="020B0503020204020204" pitchFamily="34" charset="-122"/>
                <a:ea typeface="微软雅黑" panose="020B0503020204020204" pitchFamily="34" charset="-122"/>
              </a:rPr>
              <a:t>无锚点框的全卷积单阶段目标检测方法研究</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2658122" y="-2675878"/>
            <a:ext cx="6858000" cy="12192000"/>
          </a:xfrm>
          <a:prstGeom prst="rect">
            <a:avLst/>
          </a:prstGeom>
        </p:spPr>
      </p:pic>
      <p:sp>
        <p:nvSpPr>
          <p:cNvPr id="6" name="矩形 5"/>
          <p:cNvSpPr/>
          <p:nvPr/>
        </p:nvSpPr>
        <p:spPr>
          <a:xfrm>
            <a:off x="188686" y="242487"/>
            <a:ext cx="11814628" cy="650240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80"/>
          <p:cNvSpPr/>
          <p:nvPr/>
        </p:nvSpPr>
        <p:spPr bwMode="auto">
          <a:xfrm>
            <a:off x="630395" y="407405"/>
            <a:ext cx="574292" cy="575454"/>
          </a:xfrm>
          <a:prstGeom prst="ellipse">
            <a:avLst/>
          </a:prstGeom>
          <a:noFill/>
          <a:ln w="57150" cap="flat" cmpd="sng" algn="ctr">
            <a:solidFill>
              <a:schemeClr val="tx1">
                <a:lumMod val="75000"/>
                <a:lumOff val="25000"/>
              </a:schemeClr>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33" name="文本框 32"/>
          <p:cNvSpPr txBox="1"/>
          <p:nvPr/>
        </p:nvSpPr>
        <p:spPr>
          <a:xfrm>
            <a:off x="519802" y="383675"/>
            <a:ext cx="795478" cy="584775"/>
          </a:xfrm>
          <a:prstGeom prst="rect">
            <a:avLst/>
          </a:prstGeom>
          <a:noFill/>
          <a:ln>
            <a:noFill/>
          </a:ln>
        </p:spPr>
        <p:txBody>
          <a:bodyPr wrap="square" rtlCol="0">
            <a:spAutoFit/>
          </a:bodyPr>
          <a:lstStyle/>
          <a:p>
            <a:pPr algn="ctr"/>
            <a:r>
              <a:rPr lang="en-US" altLang="zh-CN" sz="3200" dirty="0">
                <a:solidFill>
                  <a:schemeClr val="tx1">
                    <a:lumMod val="75000"/>
                    <a:lumOff val="25000"/>
                  </a:schemeClr>
                </a:solidFill>
              </a:rPr>
              <a:t>03</a:t>
            </a:r>
            <a:endParaRPr lang="zh-CN" altLang="en-US" sz="3200" dirty="0">
              <a:solidFill>
                <a:schemeClr val="tx1">
                  <a:lumMod val="75000"/>
                  <a:lumOff val="25000"/>
                </a:schemeClr>
              </a:solidFill>
            </a:endParaRPr>
          </a:p>
        </p:txBody>
      </p:sp>
      <p:sp>
        <p:nvSpPr>
          <p:cNvPr id="34" name="矩形 33"/>
          <p:cNvSpPr/>
          <p:nvPr/>
        </p:nvSpPr>
        <p:spPr>
          <a:xfrm>
            <a:off x="1503966" y="383675"/>
            <a:ext cx="2492990" cy="562783"/>
          </a:xfrm>
          <a:prstGeom prst="rect">
            <a:avLst/>
          </a:prstGeom>
        </p:spPr>
        <p:txBody>
          <a:bodyPr wrap="none">
            <a:spAutoFit/>
          </a:bodyPr>
          <a:lstStyle/>
          <a:p>
            <a:pPr>
              <a:lnSpc>
                <a:spcPct val="20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技术方案的分析、选择</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153426" y="1234224"/>
            <a:ext cx="10136644" cy="1569660"/>
          </a:xfrm>
          <a:prstGeom prst="rect">
            <a:avLst/>
          </a:prstGeom>
          <a:noFill/>
        </p:spPr>
        <p:txBody>
          <a:bodyPr wrap="square" rtlCol="0">
            <a:spAutoFit/>
          </a:bodyPr>
          <a:lstStyle/>
          <a:p>
            <a:r>
              <a:rPr lang="en-US" altLang="zh-CN" sz="2400" dirty="0">
                <a:latin typeface="+mn-ea"/>
              </a:rPr>
              <a:t>    </a:t>
            </a:r>
            <a:r>
              <a:rPr lang="zh-CN" altLang="zh-CN" sz="2400" dirty="0">
                <a:latin typeface="+mn-ea"/>
              </a:rPr>
              <a:t>该目标检测方式会因为距离目标中心较远的位置而预测出大量低质量的边框。所以算法在不引起新参数的情况下来抑制这些低质量的边框。平行于分类分支增加了一个新的分支称为</a:t>
            </a:r>
            <a:r>
              <a:rPr lang="en-US" altLang="zh-CN" sz="2400" dirty="0">
                <a:latin typeface="+mn-ea"/>
              </a:rPr>
              <a:t>center-ness</a:t>
            </a:r>
            <a:r>
              <a:rPr lang="zh-CN" altLang="zh-CN" sz="2400" dirty="0">
                <a:latin typeface="+mn-ea"/>
              </a:rPr>
              <a:t>中心度，用于预测该位置到目标物中心位置的距离。其回归定义为：</a:t>
            </a:r>
            <a:endParaRPr lang="zh-CN" altLang="zh-CN" sz="3200" dirty="0">
              <a:latin typeface="+mn-ea"/>
            </a:endParaRPr>
          </a:p>
        </p:txBody>
      </p:sp>
      <p:sp>
        <p:nvSpPr>
          <p:cNvPr id="2" name="矩形 1">
            <a:extLst>
              <a:ext uri="{FF2B5EF4-FFF2-40B4-BE49-F238E27FC236}">
                <a16:creationId xmlns:a16="http://schemas.microsoft.com/office/drawing/2014/main" id="{641A79B0-FCC4-44A9-A978-5CAB43256341}"/>
              </a:ext>
            </a:extLst>
          </p:cNvPr>
          <p:cNvSpPr/>
          <p:nvPr/>
        </p:nvSpPr>
        <p:spPr>
          <a:xfrm>
            <a:off x="1204687" y="4646776"/>
            <a:ext cx="10136644" cy="1502976"/>
          </a:xfrm>
          <a:prstGeom prst="rect">
            <a:avLst/>
          </a:prstGeom>
        </p:spPr>
        <p:txBody>
          <a:bodyPr wrap="square">
            <a:spAutoFit/>
          </a:bodyPr>
          <a:lstStyle/>
          <a:p>
            <a:pPr algn="just">
              <a:lnSpc>
                <a:spcPts val="2200"/>
              </a:lnSpc>
              <a:spcAft>
                <a:spcPts val="0"/>
              </a:spcAft>
            </a:pPr>
            <a:r>
              <a:rPr lang="en-US" altLang="zh-CN" sz="2400" kern="100" dirty="0">
                <a:latin typeface="+mn-ea"/>
              </a:rPr>
              <a:t>    center-ness</a:t>
            </a:r>
            <a:r>
              <a:rPr lang="zh-CN" altLang="zh-CN" sz="2400" kern="100" dirty="0">
                <a:latin typeface="+mn-ea"/>
              </a:rPr>
              <a:t>的取值范围为</a:t>
            </a:r>
            <a:r>
              <a:rPr lang="en-US" altLang="zh-CN" sz="2400" kern="100" dirty="0">
                <a:latin typeface="+mn-ea"/>
              </a:rPr>
              <a:t>[0,1]</a:t>
            </a:r>
            <a:r>
              <a:rPr lang="zh-CN" altLang="zh-CN" sz="2400" kern="100" dirty="0">
                <a:latin typeface="+mn-ea"/>
              </a:rPr>
              <a:t>，使用交叉熵损失进行训练。并把损失加入前面提到的损失函数中。测试时，将预测的中心度与相应的分类分数相乘，计算最终得分</a:t>
            </a:r>
            <a:r>
              <a:rPr lang="en-US" altLang="zh-CN" sz="2400" kern="100" dirty="0">
                <a:latin typeface="+mn-ea"/>
              </a:rPr>
              <a:t>(</a:t>
            </a:r>
            <a:r>
              <a:rPr lang="zh-CN" altLang="zh-CN" sz="2400" kern="100" dirty="0">
                <a:latin typeface="+mn-ea"/>
              </a:rPr>
              <a:t>用于对检测到的边界框进行排序</a:t>
            </a:r>
            <a:r>
              <a:rPr lang="en-US" altLang="zh-CN" sz="2400" kern="100" dirty="0">
                <a:latin typeface="+mn-ea"/>
              </a:rPr>
              <a:t>)</a:t>
            </a:r>
            <a:r>
              <a:rPr lang="zh-CN" altLang="zh-CN" sz="2400" kern="100" dirty="0">
                <a:latin typeface="+mn-ea"/>
              </a:rPr>
              <a:t>。因此，中心度可以降低远离对象中心的边界框的权重。因此，这些低质量边界框很可能被最终的非最大抑制（</a:t>
            </a:r>
            <a:r>
              <a:rPr lang="en-US" altLang="zh-CN" sz="2400" kern="100" dirty="0">
                <a:latin typeface="+mn-ea"/>
              </a:rPr>
              <a:t>NMS</a:t>
            </a:r>
            <a:r>
              <a:rPr lang="zh-CN" altLang="zh-CN" sz="2400" kern="100" dirty="0">
                <a:latin typeface="+mn-ea"/>
              </a:rPr>
              <a:t>）过程滤除，从而显着提高了检测性能。</a:t>
            </a:r>
            <a:endParaRPr lang="zh-CN" altLang="zh-CN" kern="100" dirty="0">
              <a:latin typeface="+mn-ea"/>
            </a:endParaRPr>
          </a:p>
        </p:txBody>
      </p:sp>
      <p:pic>
        <p:nvPicPr>
          <p:cNvPr id="4098" name="图片 1">
            <a:extLst>
              <a:ext uri="{FF2B5EF4-FFF2-40B4-BE49-F238E27FC236}">
                <a16:creationId xmlns:a16="http://schemas.microsoft.com/office/drawing/2014/main" id="{E75B802E-EDE4-40BE-ADC8-816E95624C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596" y="3079167"/>
            <a:ext cx="5729051" cy="1292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7669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2658122" y="-2675878"/>
            <a:ext cx="6858000" cy="12192000"/>
          </a:xfrm>
          <a:prstGeom prst="rect">
            <a:avLst/>
          </a:prstGeom>
        </p:spPr>
      </p:pic>
      <p:sp>
        <p:nvSpPr>
          <p:cNvPr id="6" name="矩形 5"/>
          <p:cNvSpPr/>
          <p:nvPr/>
        </p:nvSpPr>
        <p:spPr>
          <a:xfrm>
            <a:off x="188686" y="177800"/>
            <a:ext cx="11814628" cy="650240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80"/>
          <p:cNvSpPr/>
          <p:nvPr/>
        </p:nvSpPr>
        <p:spPr bwMode="auto">
          <a:xfrm>
            <a:off x="630395" y="407405"/>
            <a:ext cx="574292" cy="575454"/>
          </a:xfrm>
          <a:prstGeom prst="ellipse">
            <a:avLst/>
          </a:prstGeom>
          <a:noFill/>
          <a:ln w="57150" cap="flat" cmpd="sng" algn="ctr">
            <a:solidFill>
              <a:schemeClr val="tx1">
                <a:lumMod val="75000"/>
                <a:lumOff val="25000"/>
              </a:schemeClr>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33" name="文本框 32"/>
          <p:cNvSpPr txBox="1"/>
          <p:nvPr/>
        </p:nvSpPr>
        <p:spPr>
          <a:xfrm>
            <a:off x="519802" y="383675"/>
            <a:ext cx="795478" cy="584775"/>
          </a:xfrm>
          <a:prstGeom prst="rect">
            <a:avLst/>
          </a:prstGeom>
          <a:noFill/>
          <a:ln>
            <a:noFill/>
          </a:ln>
        </p:spPr>
        <p:txBody>
          <a:bodyPr wrap="square" rtlCol="0">
            <a:spAutoFit/>
          </a:bodyPr>
          <a:lstStyle/>
          <a:p>
            <a:pPr algn="ctr"/>
            <a:r>
              <a:rPr lang="en-US" altLang="zh-CN" sz="3200" dirty="0">
                <a:solidFill>
                  <a:schemeClr val="tx1">
                    <a:lumMod val="75000"/>
                    <a:lumOff val="25000"/>
                  </a:schemeClr>
                </a:solidFill>
              </a:rPr>
              <a:t>03</a:t>
            </a:r>
            <a:endParaRPr lang="zh-CN" altLang="en-US" sz="3200" dirty="0">
              <a:solidFill>
                <a:schemeClr val="tx1">
                  <a:lumMod val="75000"/>
                  <a:lumOff val="25000"/>
                </a:schemeClr>
              </a:solidFill>
            </a:endParaRPr>
          </a:p>
        </p:txBody>
      </p:sp>
      <p:sp>
        <p:nvSpPr>
          <p:cNvPr id="34" name="矩形 33"/>
          <p:cNvSpPr/>
          <p:nvPr/>
        </p:nvSpPr>
        <p:spPr>
          <a:xfrm>
            <a:off x="1503966" y="383675"/>
            <a:ext cx="2492990" cy="562783"/>
          </a:xfrm>
          <a:prstGeom prst="rect">
            <a:avLst/>
          </a:prstGeom>
        </p:spPr>
        <p:txBody>
          <a:bodyPr wrap="none">
            <a:spAutoFit/>
          </a:bodyPr>
          <a:lstStyle/>
          <a:p>
            <a:pPr>
              <a:lnSpc>
                <a:spcPct val="20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技术方案的分析、选择</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27678" y="2459504"/>
            <a:ext cx="10136644" cy="1938992"/>
          </a:xfrm>
          <a:prstGeom prst="rect">
            <a:avLst/>
          </a:prstGeom>
          <a:noFill/>
        </p:spPr>
        <p:txBody>
          <a:bodyPr wrap="square" rtlCol="0">
            <a:spAutoFit/>
          </a:bodyPr>
          <a:lstStyle/>
          <a:p>
            <a:r>
              <a:rPr lang="en-US" altLang="zh-CN" sz="2400" dirty="0">
                <a:latin typeface="+mn-ea"/>
              </a:rPr>
              <a:t>    </a:t>
            </a:r>
            <a:r>
              <a:rPr lang="zh-CN" altLang="en-US" sz="2400" dirty="0">
                <a:latin typeface="+mn-ea"/>
              </a:rPr>
              <a:t>在训练阶段，采用</a:t>
            </a:r>
            <a:r>
              <a:rPr lang="en-US" altLang="zh-CN" sz="2400" dirty="0">
                <a:latin typeface="+mn-ea"/>
              </a:rPr>
              <a:t>ResNet-50</a:t>
            </a:r>
            <a:r>
              <a:rPr lang="zh-CN" altLang="en-US" sz="2400" dirty="0">
                <a:latin typeface="+mn-ea"/>
              </a:rPr>
              <a:t>作为骨干网络，使用随机梯度下降优化器，初始学习率为</a:t>
            </a:r>
            <a:r>
              <a:rPr lang="en-US" altLang="zh-CN" sz="2400" dirty="0">
                <a:latin typeface="+mn-ea"/>
              </a:rPr>
              <a:t>0.01</a:t>
            </a:r>
            <a:r>
              <a:rPr lang="zh-CN" altLang="en-US" sz="2400" dirty="0">
                <a:latin typeface="+mn-ea"/>
              </a:rPr>
              <a:t>，批次大小</a:t>
            </a:r>
            <a:r>
              <a:rPr lang="en-US" altLang="zh-CN" sz="2400" dirty="0">
                <a:latin typeface="+mn-ea"/>
              </a:rPr>
              <a:t>batch_size</a:t>
            </a:r>
            <a:r>
              <a:rPr lang="zh-CN" altLang="en-US" sz="2400" dirty="0">
                <a:latin typeface="+mn-ea"/>
              </a:rPr>
              <a:t>为</a:t>
            </a:r>
            <a:r>
              <a:rPr lang="en-US" altLang="zh-CN" sz="2400" dirty="0">
                <a:latin typeface="+mn-ea"/>
              </a:rPr>
              <a:t>16</a:t>
            </a:r>
            <a:r>
              <a:rPr lang="zh-CN" altLang="en-US" sz="2400" dirty="0">
                <a:latin typeface="+mn-ea"/>
              </a:rPr>
              <a:t>，在迭代到</a:t>
            </a:r>
            <a:r>
              <a:rPr lang="en-US" altLang="zh-CN" sz="2400" dirty="0">
                <a:latin typeface="+mn-ea"/>
              </a:rPr>
              <a:t>60k</a:t>
            </a:r>
            <a:r>
              <a:rPr lang="zh-CN" altLang="en-US" sz="2400" dirty="0">
                <a:latin typeface="+mn-ea"/>
              </a:rPr>
              <a:t>和</a:t>
            </a:r>
            <a:r>
              <a:rPr lang="en-US" altLang="zh-CN" sz="2400" dirty="0">
                <a:latin typeface="+mn-ea"/>
              </a:rPr>
              <a:t>80k</a:t>
            </a:r>
            <a:r>
              <a:rPr lang="zh-CN" altLang="en-US" sz="2400" dirty="0">
                <a:latin typeface="+mn-ea"/>
              </a:rPr>
              <a:t>的时候权重衰减为</a:t>
            </a:r>
            <a:r>
              <a:rPr lang="en-US" altLang="zh-CN" sz="2400" dirty="0">
                <a:latin typeface="+mn-ea"/>
              </a:rPr>
              <a:t>0.0001</a:t>
            </a:r>
            <a:r>
              <a:rPr lang="zh-CN" altLang="en-US" sz="2400" dirty="0">
                <a:latin typeface="+mn-ea"/>
              </a:rPr>
              <a:t>和</a:t>
            </a:r>
            <a:r>
              <a:rPr lang="en-US" altLang="zh-CN" sz="2400" dirty="0">
                <a:latin typeface="+mn-ea"/>
              </a:rPr>
              <a:t>0.9</a:t>
            </a:r>
            <a:r>
              <a:rPr lang="zh-CN" altLang="en-US" sz="2400" dirty="0">
                <a:latin typeface="+mn-ea"/>
              </a:rPr>
              <a:t>，使用</a:t>
            </a:r>
            <a:r>
              <a:rPr lang="en-US" altLang="zh-CN" sz="2400" dirty="0">
                <a:latin typeface="+mn-ea"/>
              </a:rPr>
              <a:t>ImageNet</a:t>
            </a:r>
            <a:r>
              <a:rPr lang="zh-CN" altLang="en-US" sz="2400" dirty="0">
                <a:latin typeface="+mn-ea"/>
              </a:rPr>
              <a:t>预训练权重进行初始化，将输入图片裁剪为短边不小于</a:t>
            </a:r>
            <a:r>
              <a:rPr lang="en-US" altLang="zh-CN" sz="2400" dirty="0">
                <a:latin typeface="+mn-ea"/>
              </a:rPr>
              <a:t>800</a:t>
            </a:r>
            <a:r>
              <a:rPr lang="zh-CN" altLang="en-US" sz="2400" dirty="0">
                <a:latin typeface="+mn-ea"/>
              </a:rPr>
              <a:t>像素，长边不小于</a:t>
            </a:r>
            <a:r>
              <a:rPr lang="en-US" altLang="zh-CN" sz="2400" dirty="0">
                <a:latin typeface="+mn-ea"/>
              </a:rPr>
              <a:t>1333</a:t>
            </a:r>
            <a:r>
              <a:rPr lang="zh-CN" altLang="en-US" sz="2400" dirty="0">
                <a:latin typeface="+mn-ea"/>
              </a:rPr>
              <a:t>像素大小。而整个网络则是在</a:t>
            </a:r>
            <a:r>
              <a:rPr lang="en-US" altLang="zh-CN" sz="2400" dirty="0">
                <a:latin typeface="+mn-ea"/>
              </a:rPr>
              <a:t>COCO</a:t>
            </a:r>
            <a:r>
              <a:rPr lang="zh-CN" altLang="en-US" sz="2400" dirty="0">
                <a:latin typeface="+mn-ea"/>
              </a:rPr>
              <a:t>数据集上面训练得到的。</a:t>
            </a:r>
            <a:endParaRPr lang="zh-CN" altLang="zh-CN" sz="3200" dirty="0">
              <a:latin typeface="+mn-ea"/>
            </a:endParaRPr>
          </a:p>
        </p:txBody>
      </p:sp>
    </p:spTree>
    <p:extLst>
      <p:ext uri="{BB962C8B-B14F-4D97-AF65-F5344CB8AC3E}">
        <p14:creationId xmlns:p14="http://schemas.microsoft.com/office/powerpoint/2010/main" val="1122339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2658122" y="-2675878"/>
            <a:ext cx="6858000" cy="12192000"/>
          </a:xfrm>
          <a:prstGeom prst="rect">
            <a:avLst/>
          </a:prstGeom>
        </p:spPr>
      </p:pic>
      <p:sp>
        <p:nvSpPr>
          <p:cNvPr id="6" name="矩形 5"/>
          <p:cNvSpPr/>
          <p:nvPr/>
        </p:nvSpPr>
        <p:spPr>
          <a:xfrm>
            <a:off x="188686" y="177800"/>
            <a:ext cx="11814628" cy="650240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80"/>
          <p:cNvSpPr/>
          <p:nvPr/>
        </p:nvSpPr>
        <p:spPr bwMode="auto">
          <a:xfrm>
            <a:off x="630395" y="407405"/>
            <a:ext cx="574292" cy="575454"/>
          </a:xfrm>
          <a:prstGeom prst="ellipse">
            <a:avLst/>
          </a:prstGeom>
          <a:noFill/>
          <a:ln w="57150" cap="flat" cmpd="sng" algn="ctr">
            <a:solidFill>
              <a:schemeClr val="tx1">
                <a:lumMod val="75000"/>
                <a:lumOff val="25000"/>
              </a:schemeClr>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33" name="文本框 32"/>
          <p:cNvSpPr txBox="1"/>
          <p:nvPr/>
        </p:nvSpPr>
        <p:spPr>
          <a:xfrm>
            <a:off x="519802" y="383675"/>
            <a:ext cx="795478" cy="584775"/>
          </a:xfrm>
          <a:prstGeom prst="rect">
            <a:avLst/>
          </a:prstGeom>
          <a:noFill/>
          <a:ln>
            <a:noFill/>
          </a:ln>
        </p:spPr>
        <p:txBody>
          <a:bodyPr wrap="square" rtlCol="0">
            <a:spAutoFit/>
          </a:bodyPr>
          <a:lstStyle/>
          <a:p>
            <a:pPr algn="ctr"/>
            <a:r>
              <a:rPr lang="en-US" altLang="zh-CN" sz="3200" dirty="0">
                <a:solidFill>
                  <a:schemeClr val="tx1">
                    <a:lumMod val="75000"/>
                    <a:lumOff val="25000"/>
                  </a:schemeClr>
                </a:solidFill>
              </a:rPr>
              <a:t>04</a:t>
            </a:r>
            <a:endParaRPr lang="zh-CN" altLang="en-US" sz="3200" dirty="0">
              <a:solidFill>
                <a:schemeClr val="tx1">
                  <a:lumMod val="75000"/>
                  <a:lumOff val="25000"/>
                </a:schemeClr>
              </a:solidFill>
            </a:endParaRPr>
          </a:p>
        </p:txBody>
      </p:sp>
      <p:sp>
        <p:nvSpPr>
          <p:cNvPr id="34" name="矩形 33"/>
          <p:cNvSpPr/>
          <p:nvPr/>
        </p:nvSpPr>
        <p:spPr>
          <a:xfrm>
            <a:off x="1503966" y="383675"/>
            <a:ext cx="2954655" cy="562783"/>
          </a:xfrm>
          <a:prstGeom prst="rect">
            <a:avLst/>
          </a:prstGeom>
        </p:spPr>
        <p:txBody>
          <a:bodyPr wrap="none">
            <a:spAutoFit/>
          </a:bodyPr>
          <a:lstStyle/>
          <a:p>
            <a:pPr>
              <a:lnSpc>
                <a:spcPct val="20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存在的主要问题和技术关键</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27678" y="1669391"/>
            <a:ext cx="10136644" cy="4093428"/>
          </a:xfrm>
          <a:prstGeom prst="rect">
            <a:avLst/>
          </a:prstGeom>
          <a:noFill/>
        </p:spPr>
        <p:txBody>
          <a:bodyPr wrap="square" rtlCol="0">
            <a:spAutoFit/>
          </a:bodyPr>
          <a:lstStyle/>
          <a:p>
            <a:pPr marL="285750" lvl="0" indent="-285750">
              <a:buFont typeface="Arial" panose="020B0604020202020204" pitchFamily="34" charset="0"/>
              <a:buChar char="•"/>
            </a:pPr>
            <a:r>
              <a:rPr lang="zh-CN" altLang="zh-CN" sz="2400" dirty="0">
                <a:latin typeface="+mn-ea"/>
              </a:rPr>
              <a:t>在以往基于锚点框的算法中，采用较大的步伐会导致召回率偏低，需要通过调整交并比阈值来补偿，该算法通过采用全卷积在步伐较大的情况下也能获得较好的召回率。</a:t>
            </a:r>
            <a:endParaRPr lang="en-US" altLang="zh-CN" sz="2400" dirty="0">
              <a:latin typeface="+mn-ea"/>
            </a:endParaRPr>
          </a:p>
          <a:p>
            <a:pPr marL="285750" lvl="0" indent="-285750">
              <a:buFont typeface="Arial" panose="020B0604020202020204" pitchFamily="34" charset="0"/>
              <a:buChar char="•"/>
            </a:pPr>
            <a:endParaRPr lang="zh-CN" altLang="zh-CN" sz="2400" dirty="0">
              <a:latin typeface="+mn-ea"/>
            </a:endParaRPr>
          </a:p>
          <a:p>
            <a:pPr marL="285750" lvl="0" indent="-285750">
              <a:buFont typeface="Arial" panose="020B0604020202020204" pitchFamily="34" charset="0"/>
              <a:buChar char="•"/>
            </a:pPr>
            <a:r>
              <a:rPr lang="zh-CN" altLang="zh-CN" sz="2400" dirty="0">
                <a:latin typeface="+mn-ea"/>
              </a:rPr>
              <a:t>在训练时，多个真实边界框的重叠会造成难以理解的模糊情况。</a:t>
            </a:r>
            <a:endParaRPr lang="en-US" altLang="zh-CN" sz="2400" dirty="0">
              <a:latin typeface="+mn-ea"/>
            </a:endParaRPr>
          </a:p>
          <a:p>
            <a:pPr marL="285750" lvl="0" indent="-285750">
              <a:buFont typeface="Arial" panose="020B0604020202020204" pitchFamily="34" charset="0"/>
              <a:buChar char="•"/>
            </a:pPr>
            <a:endParaRPr lang="zh-CN" altLang="zh-CN" sz="2400" dirty="0">
              <a:latin typeface="+mn-ea"/>
            </a:endParaRPr>
          </a:p>
          <a:p>
            <a:pPr marL="285750" indent="-285750">
              <a:buFont typeface="Arial" panose="020B0604020202020204" pitchFamily="34" charset="0"/>
              <a:buChar char="•"/>
            </a:pPr>
            <a:r>
              <a:rPr lang="zh-CN" altLang="zh-CN" sz="2400" dirty="0">
                <a:latin typeface="+mn-ea"/>
              </a:rPr>
              <a:t>对于</a:t>
            </a:r>
            <a:r>
              <a:rPr lang="en-US" altLang="zh-CN" sz="2400" dirty="0">
                <a:latin typeface="+mn-ea"/>
              </a:rPr>
              <a:t>Pytorch</a:t>
            </a:r>
            <a:r>
              <a:rPr lang="zh-CN" altLang="zh-CN" sz="2400" dirty="0">
                <a:latin typeface="+mn-ea"/>
              </a:rPr>
              <a:t>框架不够熟悉</a:t>
            </a:r>
            <a:endParaRPr lang="en-US" altLang="zh-CN" sz="2400" dirty="0">
              <a:latin typeface="+mn-ea"/>
            </a:endParaRPr>
          </a:p>
          <a:p>
            <a:pPr marL="285750" indent="-285750">
              <a:buFont typeface="Arial" panose="020B0604020202020204" pitchFamily="34" charset="0"/>
              <a:buChar char="•"/>
            </a:pPr>
            <a:endParaRPr lang="en-US" altLang="zh-CN" sz="2400" dirty="0">
              <a:latin typeface="+mn-ea"/>
            </a:endParaRPr>
          </a:p>
          <a:p>
            <a:r>
              <a:rPr lang="zh-CN" altLang="zh-CN" sz="2800" dirty="0"/>
              <a:t>目前存在的主要问题是：</a:t>
            </a:r>
            <a:r>
              <a:rPr lang="zh-CN" altLang="zh-CN" sz="2800" dirty="0">
                <a:solidFill>
                  <a:srgbClr val="FF0000"/>
                </a:solidFill>
              </a:rPr>
              <a:t>显卡算力不足</a:t>
            </a:r>
            <a:endParaRPr lang="zh-CN" altLang="zh-CN" dirty="0">
              <a:solidFill>
                <a:srgbClr val="FF0000"/>
              </a:solidFill>
            </a:endParaRPr>
          </a:p>
          <a:p>
            <a:endParaRPr lang="zh-CN" altLang="zh-CN" sz="4000" dirty="0">
              <a:latin typeface="+mn-ea"/>
            </a:endParaRPr>
          </a:p>
        </p:txBody>
      </p:sp>
    </p:spTree>
    <p:extLst>
      <p:ext uri="{BB962C8B-B14F-4D97-AF65-F5344CB8AC3E}">
        <p14:creationId xmlns:p14="http://schemas.microsoft.com/office/powerpoint/2010/main" val="1739355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2658122" y="-2675878"/>
            <a:ext cx="6858000" cy="12192000"/>
          </a:xfrm>
          <a:prstGeom prst="rect">
            <a:avLst/>
          </a:prstGeom>
        </p:spPr>
      </p:pic>
      <p:sp>
        <p:nvSpPr>
          <p:cNvPr id="6" name="矩形 5"/>
          <p:cNvSpPr/>
          <p:nvPr/>
        </p:nvSpPr>
        <p:spPr>
          <a:xfrm>
            <a:off x="188686" y="177800"/>
            <a:ext cx="11814628" cy="650240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80"/>
          <p:cNvSpPr/>
          <p:nvPr/>
        </p:nvSpPr>
        <p:spPr bwMode="auto">
          <a:xfrm>
            <a:off x="630395" y="407405"/>
            <a:ext cx="574292" cy="575454"/>
          </a:xfrm>
          <a:prstGeom prst="ellipse">
            <a:avLst/>
          </a:prstGeom>
          <a:noFill/>
          <a:ln w="57150" cap="flat" cmpd="sng" algn="ctr">
            <a:solidFill>
              <a:schemeClr val="tx1">
                <a:lumMod val="75000"/>
                <a:lumOff val="25000"/>
              </a:schemeClr>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33" name="文本框 32"/>
          <p:cNvSpPr txBox="1"/>
          <p:nvPr/>
        </p:nvSpPr>
        <p:spPr>
          <a:xfrm>
            <a:off x="519802" y="383675"/>
            <a:ext cx="795478" cy="584775"/>
          </a:xfrm>
          <a:prstGeom prst="rect">
            <a:avLst/>
          </a:prstGeom>
          <a:noFill/>
          <a:ln>
            <a:noFill/>
          </a:ln>
        </p:spPr>
        <p:txBody>
          <a:bodyPr wrap="square" rtlCol="0">
            <a:spAutoFit/>
          </a:bodyPr>
          <a:lstStyle/>
          <a:p>
            <a:pPr algn="ctr"/>
            <a:r>
              <a:rPr lang="en-US" altLang="zh-CN" sz="3200" dirty="0">
                <a:solidFill>
                  <a:schemeClr val="tx1">
                    <a:lumMod val="75000"/>
                    <a:lumOff val="25000"/>
                  </a:schemeClr>
                </a:solidFill>
              </a:rPr>
              <a:t>05</a:t>
            </a:r>
            <a:endParaRPr lang="zh-CN" altLang="en-US" sz="3200" dirty="0">
              <a:solidFill>
                <a:schemeClr val="tx1">
                  <a:lumMod val="75000"/>
                  <a:lumOff val="25000"/>
                </a:schemeClr>
              </a:solidFill>
            </a:endParaRPr>
          </a:p>
        </p:txBody>
      </p:sp>
      <p:sp>
        <p:nvSpPr>
          <p:cNvPr id="34" name="矩形 33"/>
          <p:cNvSpPr/>
          <p:nvPr/>
        </p:nvSpPr>
        <p:spPr>
          <a:xfrm>
            <a:off x="1503966" y="383675"/>
            <a:ext cx="1107996" cy="562783"/>
          </a:xfrm>
          <a:prstGeom prst="rect">
            <a:avLst/>
          </a:prstGeom>
        </p:spPr>
        <p:txBody>
          <a:bodyPr wrap="none">
            <a:spAutoFit/>
          </a:bodyPr>
          <a:lstStyle/>
          <a:p>
            <a:pPr>
              <a:lnSpc>
                <a:spcPct val="20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预期目标</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27678" y="2296737"/>
            <a:ext cx="10136644" cy="2246769"/>
          </a:xfrm>
          <a:prstGeom prst="rect">
            <a:avLst/>
          </a:prstGeom>
          <a:noFill/>
        </p:spPr>
        <p:txBody>
          <a:bodyPr wrap="square" rtlCol="0">
            <a:spAutoFit/>
          </a:bodyPr>
          <a:lstStyle/>
          <a:p>
            <a:pPr lvl="0"/>
            <a:r>
              <a:rPr lang="en-US" altLang="zh-CN" sz="2800" dirty="0">
                <a:latin typeface="+mn-ea"/>
              </a:rPr>
              <a:t>    </a:t>
            </a:r>
            <a:r>
              <a:rPr lang="zh-CN" altLang="zh-CN" sz="2800" dirty="0">
                <a:latin typeface="+mn-ea"/>
              </a:rPr>
              <a:t>实现出一个基于无锚点框的全卷积单阶段目标检测系统，采用特征图金字塔网络</a:t>
            </a:r>
            <a:r>
              <a:rPr lang="en-US" altLang="zh-CN" sz="2800" dirty="0">
                <a:latin typeface="+mn-ea"/>
              </a:rPr>
              <a:t>FPN</a:t>
            </a:r>
            <a:r>
              <a:rPr lang="zh-CN" altLang="zh-CN" sz="2800" dirty="0">
                <a:latin typeface="+mn-ea"/>
              </a:rPr>
              <a:t>结构来消除因为出现较多重叠框而产生的模糊现象，并设计出新分支“</a:t>
            </a:r>
            <a:r>
              <a:rPr lang="en-US" altLang="zh-CN" sz="2800" dirty="0">
                <a:latin typeface="+mn-ea"/>
              </a:rPr>
              <a:t>center-ness</a:t>
            </a:r>
            <a:r>
              <a:rPr lang="zh-CN" altLang="zh-CN" sz="2800" dirty="0">
                <a:latin typeface="+mn-ea"/>
              </a:rPr>
              <a:t>”打压距离目标中心较远位置的一定数量的低质量边界框。通过该系统能达到高效目标检测的目的。</a:t>
            </a:r>
            <a:endParaRPr lang="zh-CN" altLang="zh-CN" sz="5400" dirty="0">
              <a:latin typeface="+mn-ea"/>
            </a:endParaRPr>
          </a:p>
        </p:txBody>
      </p:sp>
    </p:spTree>
    <p:extLst>
      <p:ext uri="{BB962C8B-B14F-4D97-AF65-F5344CB8AC3E}">
        <p14:creationId xmlns:p14="http://schemas.microsoft.com/office/powerpoint/2010/main" val="1695753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2658122" y="-2675878"/>
            <a:ext cx="6858000" cy="12192000"/>
          </a:xfrm>
          <a:prstGeom prst="rect">
            <a:avLst/>
          </a:prstGeom>
        </p:spPr>
      </p:pic>
      <p:sp>
        <p:nvSpPr>
          <p:cNvPr id="6" name="矩形 5"/>
          <p:cNvSpPr/>
          <p:nvPr/>
        </p:nvSpPr>
        <p:spPr>
          <a:xfrm>
            <a:off x="188686" y="177800"/>
            <a:ext cx="11814628" cy="650240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80"/>
          <p:cNvSpPr/>
          <p:nvPr/>
        </p:nvSpPr>
        <p:spPr bwMode="auto">
          <a:xfrm>
            <a:off x="630395" y="407405"/>
            <a:ext cx="574292" cy="575454"/>
          </a:xfrm>
          <a:prstGeom prst="ellipse">
            <a:avLst/>
          </a:prstGeom>
          <a:noFill/>
          <a:ln w="57150" cap="flat" cmpd="sng" algn="ctr">
            <a:solidFill>
              <a:schemeClr val="tx1">
                <a:lumMod val="75000"/>
                <a:lumOff val="25000"/>
              </a:schemeClr>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33" name="文本框 32"/>
          <p:cNvSpPr txBox="1"/>
          <p:nvPr/>
        </p:nvSpPr>
        <p:spPr>
          <a:xfrm>
            <a:off x="519802" y="383675"/>
            <a:ext cx="795478" cy="584775"/>
          </a:xfrm>
          <a:prstGeom prst="rect">
            <a:avLst/>
          </a:prstGeom>
          <a:noFill/>
          <a:ln>
            <a:noFill/>
          </a:ln>
        </p:spPr>
        <p:txBody>
          <a:bodyPr wrap="square" rtlCol="0">
            <a:spAutoFit/>
          </a:bodyPr>
          <a:lstStyle/>
          <a:p>
            <a:pPr algn="ctr"/>
            <a:r>
              <a:rPr lang="en-US" altLang="zh-CN" sz="3200" dirty="0">
                <a:solidFill>
                  <a:schemeClr val="tx1">
                    <a:lumMod val="75000"/>
                    <a:lumOff val="25000"/>
                  </a:schemeClr>
                </a:solidFill>
              </a:rPr>
              <a:t>06</a:t>
            </a:r>
            <a:endParaRPr lang="zh-CN" altLang="en-US" sz="3200" dirty="0">
              <a:solidFill>
                <a:schemeClr val="tx1">
                  <a:lumMod val="75000"/>
                  <a:lumOff val="25000"/>
                </a:schemeClr>
              </a:solidFill>
            </a:endParaRPr>
          </a:p>
        </p:txBody>
      </p:sp>
      <p:sp>
        <p:nvSpPr>
          <p:cNvPr id="34" name="矩形 33"/>
          <p:cNvSpPr/>
          <p:nvPr/>
        </p:nvSpPr>
        <p:spPr>
          <a:xfrm>
            <a:off x="1503966" y="383675"/>
            <a:ext cx="1107996" cy="562783"/>
          </a:xfrm>
          <a:prstGeom prst="rect">
            <a:avLst/>
          </a:prstGeom>
        </p:spPr>
        <p:txBody>
          <a:bodyPr wrap="none">
            <a:spAutoFit/>
          </a:bodyPr>
          <a:lstStyle/>
          <a:p>
            <a:pPr>
              <a:lnSpc>
                <a:spcPct val="20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研究进度</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204687" y="1299253"/>
            <a:ext cx="10136644" cy="4991751"/>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zh-CN" altLang="zh-CN" sz="2400" dirty="0">
                <a:latin typeface="+mn-ea"/>
              </a:rPr>
              <a:t>阅读深度学习、目标检测相关</a:t>
            </a:r>
            <a:r>
              <a:rPr lang="en-US" altLang="zh-CN" sz="2400" dirty="0">
                <a:latin typeface="+mn-ea"/>
              </a:rPr>
              <a:t>paper</a:t>
            </a:r>
            <a:r>
              <a:rPr lang="zh-CN" altLang="zh-CN" sz="2400" dirty="0">
                <a:latin typeface="+mn-ea"/>
              </a:rPr>
              <a:t>。（第</a:t>
            </a:r>
            <a:r>
              <a:rPr lang="en-US" altLang="zh-CN" sz="2400" dirty="0">
                <a:latin typeface="+mn-ea"/>
              </a:rPr>
              <a:t>1</a:t>
            </a:r>
            <a:r>
              <a:rPr lang="zh-CN" altLang="zh-CN" sz="2400" dirty="0">
                <a:latin typeface="+mn-ea"/>
              </a:rPr>
              <a:t>周</a:t>
            </a:r>
            <a:r>
              <a:rPr lang="en-US" altLang="zh-CN" sz="2400" dirty="0">
                <a:latin typeface="+mn-ea"/>
              </a:rPr>
              <a:t>-</a:t>
            </a:r>
            <a:r>
              <a:rPr lang="zh-CN" altLang="zh-CN" sz="2400" dirty="0">
                <a:latin typeface="+mn-ea"/>
              </a:rPr>
              <a:t>第</a:t>
            </a:r>
            <a:r>
              <a:rPr lang="en-US" altLang="zh-CN" sz="2400" dirty="0">
                <a:latin typeface="+mn-ea"/>
              </a:rPr>
              <a:t>2</a:t>
            </a:r>
            <a:r>
              <a:rPr lang="zh-CN" altLang="zh-CN" sz="2400" dirty="0">
                <a:latin typeface="+mn-ea"/>
              </a:rPr>
              <a:t>周）</a:t>
            </a:r>
            <a:endParaRPr lang="zh-CN" altLang="zh-CN" sz="2000" dirty="0">
              <a:latin typeface="+mn-ea"/>
            </a:endParaRPr>
          </a:p>
          <a:p>
            <a:pPr marL="285750" lvl="0" indent="-285750">
              <a:lnSpc>
                <a:spcPct val="150000"/>
              </a:lnSpc>
              <a:buFont typeface="Arial" panose="020B0604020202020204" pitchFamily="34" charset="0"/>
              <a:buChar char="•"/>
            </a:pPr>
            <a:r>
              <a:rPr lang="zh-CN" altLang="zh-CN" sz="2400" dirty="0">
                <a:latin typeface="+mn-ea"/>
              </a:rPr>
              <a:t>学习相关框架</a:t>
            </a:r>
            <a:r>
              <a:rPr lang="en-US" altLang="zh-CN" sz="2400" dirty="0">
                <a:latin typeface="+mn-ea"/>
              </a:rPr>
              <a:t>Pytorch</a:t>
            </a:r>
            <a:r>
              <a:rPr lang="zh-CN" altLang="zh-CN" sz="2400" dirty="0">
                <a:latin typeface="+mn-ea"/>
              </a:rPr>
              <a:t>知识。（第</a:t>
            </a:r>
            <a:r>
              <a:rPr lang="en-US" altLang="zh-CN" sz="2400" dirty="0">
                <a:latin typeface="+mn-ea"/>
              </a:rPr>
              <a:t>3</a:t>
            </a:r>
            <a:r>
              <a:rPr lang="zh-CN" altLang="zh-CN" sz="2400" dirty="0">
                <a:latin typeface="+mn-ea"/>
              </a:rPr>
              <a:t>周</a:t>
            </a:r>
            <a:r>
              <a:rPr lang="en-US" altLang="zh-CN" sz="2400" dirty="0">
                <a:latin typeface="+mn-ea"/>
              </a:rPr>
              <a:t>-</a:t>
            </a:r>
            <a:r>
              <a:rPr lang="zh-CN" altLang="zh-CN" sz="2400" dirty="0">
                <a:latin typeface="+mn-ea"/>
              </a:rPr>
              <a:t>第</a:t>
            </a:r>
            <a:r>
              <a:rPr lang="en-US" altLang="zh-CN" sz="2400" dirty="0">
                <a:latin typeface="+mn-ea"/>
              </a:rPr>
              <a:t>4</a:t>
            </a:r>
            <a:r>
              <a:rPr lang="zh-CN" altLang="zh-CN" sz="2400" dirty="0">
                <a:latin typeface="+mn-ea"/>
              </a:rPr>
              <a:t>周）</a:t>
            </a:r>
          </a:p>
          <a:p>
            <a:pPr marL="285750" lvl="0" indent="-285750">
              <a:lnSpc>
                <a:spcPct val="150000"/>
              </a:lnSpc>
              <a:buFont typeface="Arial" panose="020B0604020202020204" pitchFamily="34" charset="0"/>
              <a:buChar char="•"/>
            </a:pPr>
            <a:r>
              <a:rPr lang="zh-CN" altLang="zh-CN" sz="2400" dirty="0">
                <a:latin typeface="+mn-ea"/>
              </a:rPr>
              <a:t>理解相关无锚点框、全卷积算法思想。（第</a:t>
            </a:r>
            <a:r>
              <a:rPr lang="en-US" altLang="zh-CN" sz="2400" dirty="0">
                <a:latin typeface="+mn-ea"/>
              </a:rPr>
              <a:t>5</a:t>
            </a:r>
            <a:r>
              <a:rPr lang="zh-CN" altLang="zh-CN" sz="2400" dirty="0">
                <a:latin typeface="+mn-ea"/>
              </a:rPr>
              <a:t>周</a:t>
            </a:r>
            <a:r>
              <a:rPr lang="en-US" altLang="zh-CN" sz="2400" dirty="0">
                <a:latin typeface="+mn-ea"/>
              </a:rPr>
              <a:t>-</a:t>
            </a:r>
            <a:r>
              <a:rPr lang="zh-CN" altLang="zh-CN" sz="2400" dirty="0">
                <a:latin typeface="+mn-ea"/>
              </a:rPr>
              <a:t>第</a:t>
            </a:r>
            <a:r>
              <a:rPr lang="en-US" altLang="zh-CN" sz="2400" dirty="0">
                <a:latin typeface="+mn-ea"/>
              </a:rPr>
              <a:t>6</a:t>
            </a:r>
            <a:r>
              <a:rPr lang="zh-CN" altLang="zh-CN" sz="2400" dirty="0">
                <a:latin typeface="+mn-ea"/>
              </a:rPr>
              <a:t>周）</a:t>
            </a:r>
          </a:p>
          <a:p>
            <a:pPr marL="285750" lvl="0" indent="-285750">
              <a:lnSpc>
                <a:spcPct val="150000"/>
              </a:lnSpc>
              <a:buFont typeface="Arial" panose="020B0604020202020204" pitchFamily="34" charset="0"/>
              <a:buChar char="•"/>
            </a:pPr>
            <a:r>
              <a:rPr lang="zh-CN" altLang="zh-CN" sz="2400" dirty="0">
                <a:latin typeface="+mn-ea"/>
              </a:rPr>
              <a:t>搭建系统架构并完成模块编码。（第</a:t>
            </a:r>
            <a:r>
              <a:rPr lang="en-US" altLang="zh-CN" sz="2400" dirty="0">
                <a:latin typeface="+mn-ea"/>
              </a:rPr>
              <a:t>6</a:t>
            </a:r>
            <a:r>
              <a:rPr lang="zh-CN" altLang="zh-CN" sz="2400" dirty="0">
                <a:latin typeface="+mn-ea"/>
              </a:rPr>
              <a:t>周</a:t>
            </a:r>
            <a:r>
              <a:rPr lang="en-US" altLang="zh-CN" sz="2400" dirty="0">
                <a:latin typeface="+mn-ea"/>
              </a:rPr>
              <a:t>-</a:t>
            </a:r>
            <a:r>
              <a:rPr lang="zh-CN" altLang="zh-CN" sz="2400" dirty="0">
                <a:latin typeface="+mn-ea"/>
              </a:rPr>
              <a:t>第</a:t>
            </a:r>
            <a:r>
              <a:rPr lang="en-US" altLang="zh-CN" sz="2400" dirty="0">
                <a:latin typeface="+mn-ea"/>
              </a:rPr>
              <a:t>12</a:t>
            </a:r>
            <a:r>
              <a:rPr lang="zh-CN" altLang="zh-CN" sz="2400" dirty="0">
                <a:latin typeface="+mn-ea"/>
              </a:rPr>
              <a:t>周）</a:t>
            </a:r>
          </a:p>
          <a:p>
            <a:pPr marL="285750" lvl="0" indent="-285750">
              <a:lnSpc>
                <a:spcPct val="150000"/>
              </a:lnSpc>
              <a:buFont typeface="Arial" panose="020B0604020202020204" pitchFamily="34" charset="0"/>
              <a:buChar char="•"/>
            </a:pPr>
            <a:r>
              <a:rPr lang="zh-CN" altLang="zh-CN" sz="2400" dirty="0">
                <a:latin typeface="+mn-ea"/>
              </a:rPr>
              <a:t>构建相应的训练集，测试集和验证集，进行训练测试及验证。优化算法，完成实验。（第</a:t>
            </a:r>
            <a:r>
              <a:rPr lang="en-US" altLang="zh-CN" sz="2400" dirty="0">
                <a:latin typeface="+mn-ea"/>
              </a:rPr>
              <a:t>12</a:t>
            </a:r>
            <a:r>
              <a:rPr lang="zh-CN" altLang="zh-CN" sz="2400" dirty="0">
                <a:latin typeface="+mn-ea"/>
              </a:rPr>
              <a:t>周</a:t>
            </a:r>
            <a:r>
              <a:rPr lang="en-US" altLang="zh-CN" sz="2400" dirty="0">
                <a:latin typeface="+mn-ea"/>
              </a:rPr>
              <a:t>-</a:t>
            </a:r>
            <a:r>
              <a:rPr lang="zh-CN" altLang="zh-CN" sz="2400" dirty="0">
                <a:latin typeface="+mn-ea"/>
              </a:rPr>
              <a:t>第</a:t>
            </a:r>
            <a:r>
              <a:rPr lang="en-US" altLang="zh-CN" sz="2400" dirty="0">
                <a:latin typeface="+mn-ea"/>
              </a:rPr>
              <a:t>14</a:t>
            </a:r>
            <a:r>
              <a:rPr lang="zh-CN" altLang="zh-CN" sz="2400" dirty="0">
                <a:latin typeface="+mn-ea"/>
              </a:rPr>
              <a:t>周）</a:t>
            </a:r>
          </a:p>
          <a:p>
            <a:pPr marL="285750" lvl="0" indent="-285750">
              <a:lnSpc>
                <a:spcPct val="150000"/>
              </a:lnSpc>
              <a:buFont typeface="Arial" panose="020B0604020202020204" pitchFamily="34" charset="0"/>
              <a:buChar char="•"/>
            </a:pPr>
            <a:r>
              <a:rPr lang="zh-CN" altLang="zh-CN" sz="2400" dirty="0">
                <a:latin typeface="+mn-ea"/>
              </a:rPr>
              <a:t>完成毕业论文，提交软件及相关文档。（第</a:t>
            </a:r>
            <a:r>
              <a:rPr lang="en-US" altLang="zh-CN" sz="2400" dirty="0">
                <a:latin typeface="+mn-ea"/>
              </a:rPr>
              <a:t>14</a:t>
            </a:r>
            <a:r>
              <a:rPr lang="zh-CN" altLang="zh-CN" sz="2400" dirty="0">
                <a:latin typeface="+mn-ea"/>
              </a:rPr>
              <a:t>周</a:t>
            </a:r>
            <a:r>
              <a:rPr lang="en-US" altLang="zh-CN" sz="2400" dirty="0">
                <a:latin typeface="+mn-ea"/>
              </a:rPr>
              <a:t>-</a:t>
            </a:r>
            <a:r>
              <a:rPr lang="zh-CN" altLang="zh-CN" sz="2400" dirty="0">
                <a:latin typeface="+mn-ea"/>
              </a:rPr>
              <a:t>第</a:t>
            </a:r>
            <a:r>
              <a:rPr lang="en-US" altLang="zh-CN" sz="2400" dirty="0">
                <a:latin typeface="+mn-ea"/>
              </a:rPr>
              <a:t>15</a:t>
            </a:r>
            <a:r>
              <a:rPr lang="zh-CN" altLang="zh-CN" sz="2400" dirty="0">
                <a:latin typeface="+mn-ea"/>
              </a:rPr>
              <a:t>周）</a:t>
            </a:r>
          </a:p>
          <a:p>
            <a:pPr marL="285750" lvl="0" indent="-285750">
              <a:lnSpc>
                <a:spcPct val="150000"/>
              </a:lnSpc>
              <a:buFont typeface="Arial" panose="020B0604020202020204" pitchFamily="34" charset="0"/>
              <a:buChar char="•"/>
            </a:pPr>
            <a:r>
              <a:rPr lang="zh-CN" altLang="zh-CN" sz="2400" dirty="0">
                <a:latin typeface="+mn-ea"/>
              </a:rPr>
              <a:t>完成本科生毕业设计（论文）外文翻译；（第</a:t>
            </a:r>
            <a:r>
              <a:rPr lang="en-US" altLang="zh-CN" sz="2400" dirty="0">
                <a:latin typeface="+mn-ea"/>
              </a:rPr>
              <a:t>1</a:t>
            </a:r>
            <a:r>
              <a:rPr lang="zh-CN" altLang="zh-CN" sz="2400" dirty="0">
                <a:latin typeface="+mn-ea"/>
              </a:rPr>
              <a:t>周</a:t>
            </a:r>
            <a:r>
              <a:rPr lang="en-US" altLang="zh-CN" sz="2400" dirty="0">
                <a:latin typeface="+mn-ea"/>
              </a:rPr>
              <a:t>-</a:t>
            </a:r>
            <a:r>
              <a:rPr lang="zh-CN" altLang="zh-CN" sz="2400" dirty="0">
                <a:latin typeface="+mn-ea"/>
              </a:rPr>
              <a:t>第</a:t>
            </a:r>
            <a:r>
              <a:rPr lang="en-US" altLang="zh-CN" sz="2400" dirty="0">
                <a:latin typeface="+mn-ea"/>
              </a:rPr>
              <a:t>15</a:t>
            </a:r>
            <a:r>
              <a:rPr lang="zh-CN" altLang="zh-CN" sz="2400" dirty="0">
                <a:latin typeface="+mn-ea"/>
              </a:rPr>
              <a:t>周）</a:t>
            </a:r>
          </a:p>
          <a:p>
            <a:pPr marL="285750" lvl="0" indent="-285750">
              <a:lnSpc>
                <a:spcPct val="150000"/>
              </a:lnSpc>
              <a:buFont typeface="Arial" panose="020B0604020202020204" pitchFamily="34" charset="0"/>
              <a:buChar char="•"/>
            </a:pPr>
            <a:r>
              <a:rPr lang="zh-CN" altLang="zh-CN" sz="2400" dirty="0">
                <a:latin typeface="+mn-ea"/>
              </a:rPr>
              <a:t>完成本科生毕业设计（论文）答辩；（第</a:t>
            </a:r>
            <a:r>
              <a:rPr lang="en-US" altLang="zh-CN" sz="2400" dirty="0">
                <a:latin typeface="+mn-ea"/>
              </a:rPr>
              <a:t>1</a:t>
            </a:r>
            <a:r>
              <a:rPr lang="zh-CN" altLang="zh-CN" sz="2400" dirty="0">
                <a:latin typeface="+mn-ea"/>
              </a:rPr>
              <a:t>周</a:t>
            </a:r>
            <a:r>
              <a:rPr lang="en-US" altLang="zh-CN" sz="2400" dirty="0">
                <a:latin typeface="+mn-ea"/>
              </a:rPr>
              <a:t>-</a:t>
            </a:r>
            <a:r>
              <a:rPr lang="zh-CN" altLang="zh-CN" sz="2400" dirty="0">
                <a:latin typeface="+mn-ea"/>
              </a:rPr>
              <a:t>第</a:t>
            </a:r>
            <a:r>
              <a:rPr lang="en-US" altLang="zh-CN" sz="2400" dirty="0">
                <a:latin typeface="+mn-ea"/>
              </a:rPr>
              <a:t>15</a:t>
            </a:r>
            <a:r>
              <a:rPr lang="zh-CN" altLang="zh-CN" sz="2400" dirty="0">
                <a:latin typeface="+mn-ea"/>
              </a:rPr>
              <a:t>周）</a:t>
            </a:r>
            <a:endParaRPr lang="zh-CN" altLang="zh-CN" sz="1600" dirty="0">
              <a:latin typeface="+mn-ea"/>
            </a:endParaRPr>
          </a:p>
        </p:txBody>
      </p:sp>
    </p:spTree>
    <p:extLst>
      <p:ext uri="{BB962C8B-B14F-4D97-AF65-F5344CB8AC3E}">
        <p14:creationId xmlns:p14="http://schemas.microsoft.com/office/powerpoint/2010/main" val="1015004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2667000" y="-2667000"/>
            <a:ext cx="6858000" cy="12192000"/>
          </a:xfrm>
          <a:prstGeom prst="rect">
            <a:avLst/>
          </a:prstGeom>
        </p:spPr>
      </p:pic>
      <p:sp>
        <p:nvSpPr>
          <p:cNvPr id="6" name="矩形 5"/>
          <p:cNvSpPr/>
          <p:nvPr/>
        </p:nvSpPr>
        <p:spPr>
          <a:xfrm>
            <a:off x="188686" y="177800"/>
            <a:ext cx="11814628" cy="650240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466997" y="1475336"/>
            <a:ext cx="7330146" cy="3907328"/>
          </a:xfrm>
          <a:prstGeom prst="rect">
            <a:avLst/>
          </a:prstGeom>
          <a:solidFill>
            <a:schemeClr val="bg1"/>
          </a:solidFill>
          <a:ln>
            <a:noFill/>
          </a:ln>
          <a:effectLst>
            <a:outerShdw blurRad="63500" sx="102000" sy="102000" algn="ctr"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2383742" y="3826064"/>
            <a:ext cx="7424516" cy="707886"/>
          </a:xfrm>
          <a:prstGeom prst="rect">
            <a:avLst/>
          </a:prstGeom>
          <a:noFill/>
        </p:spPr>
        <p:txBody>
          <a:bodyPr wrap="square" rtlCol="0">
            <a:spAutoFit/>
          </a:bodyPr>
          <a:lstStyle/>
          <a:p>
            <a:pPr algn="ctr"/>
            <a:r>
              <a:rPr lang="zh-CN" altLang="en-US" sz="4000" dirty="0">
                <a:solidFill>
                  <a:srgbClr val="86B9D6"/>
                </a:solidFill>
                <a:latin typeface="微软雅黑" panose="020B0503020204020204" pitchFamily="34" charset="-122"/>
                <a:ea typeface="微软雅黑" panose="020B0503020204020204" pitchFamily="34" charset="-122"/>
              </a:rPr>
              <a:t>欢迎各位老师指导</a:t>
            </a:r>
          </a:p>
        </p:txBody>
      </p:sp>
      <p:sp>
        <p:nvSpPr>
          <p:cNvPr id="32" name="文本框 19"/>
          <p:cNvSpPr txBox="1"/>
          <p:nvPr/>
        </p:nvSpPr>
        <p:spPr>
          <a:xfrm>
            <a:off x="545823" y="2379514"/>
            <a:ext cx="11100354" cy="14465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800" dirty="0">
                <a:solidFill>
                  <a:srgbClr val="86B9D6"/>
                </a:solidFill>
                <a:latin typeface="Road Rage" pitchFamily="50" charset="0"/>
                <a:ea typeface="微软雅黑" panose="020B0503020204020204" pitchFamily="34" charset="-122"/>
                <a:cs typeface="Arial" panose="020B0604020202020204" pitchFamily="34" charset="0"/>
              </a:rPr>
              <a:t>THANK YOU</a:t>
            </a:r>
            <a:endParaRPr lang="zh-CN" altLang="en-US" sz="8800" dirty="0">
              <a:solidFill>
                <a:srgbClr val="86B9D6"/>
              </a:solidFill>
              <a:latin typeface="Road Rage" pitchFamily="50" charset="0"/>
              <a:ea typeface="微软雅黑" panose="020B0503020204020204" pitchFamily="34" charset="-122"/>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2667000" y="-2667000"/>
            <a:ext cx="6858000" cy="12192000"/>
          </a:xfrm>
          <a:prstGeom prst="rect">
            <a:avLst/>
          </a:prstGeom>
        </p:spPr>
      </p:pic>
      <p:sp>
        <p:nvSpPr>
          <p:cNvPr id="6" name="矩形 5"/>
          <p:cNvSpPr/>
          <p:nvPr/>
        </p:nvSpPr>
        <p:spPr>
          <a:xfrm>
            <a:off x="188686" y="177800"/>
            <a:ext cx="11814628" cy="650240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80"/>
          <p:cNvSpPr/>
          <p:nvPr/>
        </p:nvSpPr>
        <p:spPr bwMode="auto">
          <a:xfrm>
            <a:off x="630395" y="407405"/>
            <a:ext cx="574292" cy="575454"/>
          </a:xfrm>
          <a:prstGeom prst="ellipse">
            <a:avLst/>
          </a:prstGeom>
          <a:noFill/>
          <a:ln w="57150" cap="flat" cmpd="sng" algn="ctr">
            <a:solidFill>
              <a:schemeClr val="tx1">
                <a:lumMod val="75000"/>
                <a:lumOff val="25000"/>
              </a:schemeClr>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33" name="文本框 32"/>
          <p:cNvSpPr txBox="1"/>
          <p:nvPr/>
        </p:nvSpPr>
        <p:spPr>
          <a:xfrm>
            <a:off x="519802" y="383675"/>
            <a:ext cx="795478" cy="584775"/>
          </a:xfrm>
          <a:prstGeom prst="rect">
            <a:avLst/>
          </a:prstGeom>
          <a:noFill/>
          <a:ln>
            <a:noFill/>
          </a:ln>
        </p:spPr>
        <p:txBody>
          <a:bodyPr wrap="square" rtlCol="0">
            <a:spAutoFit/>
          </a:bodyPr>
          <a:lstStyle/>
          <a:p>
            <a:pPr algn="ctr"/>
            <a:r>
              <a:rPr lang="en-US" altLang="zh-CN" sz="3200" dirty="0">
                <a:solidFill>
                  <a:schemeClr val="tx1">
                    <a:lumMod val="75000"/>
                    <a:lumOff val="25000"/>
                  </a:schemeClr>
                </a:solidFill>
              </a:rPr>
              <a:t>01</a:t>
            </a:r>
            <a:endParaRPr lang="zh-CN" altLang="en-US" sz="3200" dirty="0">
              <a:solidFill>
                <a:schemeClr val="tx1">
                  <a:lumMod val="75000"/>
                  <a:lumOff val="25000"/>
                </a:schemeClr>
              </a:solidFill>
            </a:endParaRPr>
          </a:p>
        </p:txBody>
      </p:sp>
      <p:sp>
        <p:nvSpPr>
          <p:cNvPr id="34" name="矩形 33"/>
          <p:cNvSpPr/>
          <p:nvPr/>
        </p:nvSpPr>
        <p:spPr>
          <a:xfrm>
            <a:off x="1503966" y="383675"/>
            <a:ext cx="1848583" cy="562783"/>
          </a:xfrm>
          <a:prstGeom prst="rect">
            <a:avLst/>
          </a:prstGeom>
        </p:spPr>
        <p:txBody>
          <a:bodyPr wrap="none">
            <a:spAutoFit/>
          </a:bodyPr>
          <a:lstStyle/>
          <a:p>
            <a:pPr>
              <a:lnSpc>
                <a:spcPct val="20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课题的主要内容</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59939" y="1948227"/>
            <a:ext cx="9472121" cy="3108543"/>
          </a:xfrm>
          <a:prstGeom prst="rect">
            <a:avLst/>
          </a:prstGeom>
          <a:noFill/>
        </p:spPr>
        <p:txBody>
          <a:bodyPr wrap="square" rtlCol="0">
            <a:spAutoFit/>
          </a:bodyPr>
          <a:lstStyle/>
          <a:p>
            <a:r>
              <a:rPr lang="en-US" altLang="zh-CN" sz="2800" dirty="0">
                <a:latin typeface="+mn-ea"/>
              </a:rPr>
              <a:t>    </a:t>
            </a:r>
            <a:r>
              <a:rPr lang="zh-CN" altLang="zh-CN" sz="2800" dirty="0">
                <a:latin typeface="+mn-ea"/>
              </a:rPr>
              <a:t>目标检测作为计算机视觉中的一个重要研究方向，广泛应用于自动驾驶和智能监控等领域。本课题主要研究基于</a:t>
            </a:r>
            <a:r>
              <a:rPr lang="en-US" altLang="zh-CN" sz="2800" dirty="0">
                <a:latin typeface="+mn-ea"/>
              </a:rPr>
              <a:t>anchor-free</a:t>
            </a:r>
            <a:r>
              <a:rPr lang="zh-CN" altLang="zh-CN" sz="2800" dirty="0">
                <a:latin typeface="+mn-ea"/>
              </a:rPr>
              <a:t>的全卷积单阶段目标检测，通过</a:t>
            </a:r>
            <a:r>
              <a:rPr lang="en-US" altLang="zh-CN" sz="2800" dirty="0">
                <a:latin typeface="+mn-ea"/>
              </a:rPr>
              <a:t>anchor-free</a:t>
            </a:r>
            <a:r>
              <a:rPr lang="zh-CN" altLang="zh-CN" sz="2800" dirty="0">
                <a:latin typeface="+mn-ea"/>
              </a:rPr>
              <a:t>高效快速的解决目标检测问题。该方法不依赖预先定义的锚点框或者提议区域</a:t>
            </a:r>
            <a:r>
              <a:rPr lang="en-US" altLang="zh-CN" sz="2800" dirty="0">
                <a:latin typeface="+mn-ea"/>
              </a:rPr>
              <a:t>,</a:t>
            </a:r>
            <a:r>
              <a:rPr lang="zh-CN" altLang="zh-CN" sz="2800" dirty="0">
                <a:latin typeface="+mn-ea"/>
              </a:rPr>
              <a:t>避免了关于锚点框的复杂运算和与锚点框有关且对最终检测结果非常敏感的所有超参数，实现了高效快速的目标检测，比以往基于锚点框的一阶检测器更加简单。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2667000" y="-2667000"/>
            <a:ext cx="6858000" cy="12192000"/>
          </a:xfrm>
          <a:prstGeom prst="rect">
            <a:avLst/>
          </a:prstGeom>
        </p:spPr>
      </p:pic>
      <p:sp>
        <p:nvSpPr>
          <p:cNvPr id="6" name="矩形 5"/>
          <p:cNvSpPr/>
          <p:nvPr/>
        </p:nvSpPr>
        <p:spPr>
          <a:xfrm>
            <a:off x="188686" y="177800"/>
            <a:ext cx="11814628" cy="650240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80"/>
          <p:cNvSpPr/>
          <p:nvPr/>
        </p:nvSpPr>
        <p:spPr bwMode="auto">
          <a:xfrm>
            <a:off x="630395" y="407405"/>
            <a:ext cx="574292" cy="575454"/>
          </a:xfrm>
          <a:prstGeom prst="ellipse">
            <a:avLst/>
          </a:prstGeom>
          <a:noFill/>
          <a:ln w="57150" cap="flat" cmpd="sng" algn="ctr">
            <a:solidFill>
              <a:schemeClr val="tx1">
                <a:lumMod val="75000"/>
                <a:lumOff val="25000"/>
              </a:schemeClr>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33" name="文本框 32"/>
          <p:cNvSpPr txBox="1"/>
          <p:nvPr/>
        </p:nvSpPr>
        <p:spPr>
          <a:xfrm>
            <a:off x="519802" y="383675"/>
            <a:ext cx="795478" cy="584775"/>
          </a:xfrm>
          <a:prstGeom prst="rect">
            <a:avLst/>
          </a:prstGeom>
          <a:noFill/>
          <a:ln>
            <a:noFill/>
          </a:ln>
        </p:spPr>
        <p:txBody>
          <a:bodyPr wrap="square" rtlCol="0">
            <a:spAutoFit/>
          </a:bodyPr>
          <a:lstStyle/>
          <a:p>
            <a:pPr algn="ctr"/>
            <a:r>
              <a:rPr lang="en-US" altLang="zh-CN" sz="3200" dirty="0">
                <a:solidFill>
                  <a:schemeClr val="tx1">
                    <a:lumMod val="75000"/>
                    <a:lumOff val="25000"/>
                  </a:schemeClr>
                </a:solidFill>
              </a:rPr>
              <a:t>02</a:t>
            </a:r>
            <a:endParaRPr lang="zh-CN" altLang="en-US" sz="3200" dirty="0">
              <a:solidFill>
                <a:schemeClr val="tx1">
                  <a:lumMod val="75000"/>
                  <a:lumOff val="25000"/>
                </a:schemeClr>
              </a:solidFill>
            </a:endParaRPr>
          </a:p>
        </p:txBody>
      </p:sp>
      <p:sp>
        <p:nvSpPr>
          <p:cNvPr id="34" name="矩形 33"/>
          <p:cNvSpPr/>
          <p:nvPr/>
        </p:nvSpPr>
        <p:spPr>
          <a:xfrm>
            <a:off x="1503966" y="383675"/>
            <a:ext cx="1107996" cy="562783"/>
          </a:xfrm>
          <a:prstGeom prst="rect">
            <a:avLst/>
          </a:prstGeom>
        </p:spPr>
        <p:txBody>
          <a:bodyPr wrap="none">
            <a:spAutoFit/>
          </a:bodyPr>
          <a:lstStyle/>
          <a:p>
            <a:pPr>
              <a:lnSpc>
                <a:spcPct val="20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课题任务</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59939" y="1443841"/>
            <a:ext cx="9472121" cy="3970318"/>
          </a:xfrm>
          <a:prstGeom prst="rect">
            <a:avLst/>
          </a:prstGeom>
          <a:noFill/>
        </p:spPr>
        <p:txBody>
          <a:bodyPr wrap="square" rtlCol="0">
            <a:spAutoFit/>
          </a:bodyPr>
          <a:lstStyle/>
          <a:p>
            <a:r>
              <a:rPr lang="zh-CN" altLang="en-US" sz="2800" dirty="0">
                <a:latin typeface="+mn-ea"/>
              </a:rPr>
              <a:t>    了解深度学习、目标检测和无锚点框思想相关应用领域背景知识，研究基于无锚点框的全卷积单阶段目标检测，通过无锚点框高效快速的解决目标检测问题。</a:t>
            </a:r>
          </a:p>
          <a:p>
            <a:r>
              <a:rPr lang="en-US" altLang="zh-CN" sz="2800" dirty="0">
                <a:latin typeface="+mn-ea"/>
              </a:rPr>
              <a:t>    </a:t>
            </a:r>
            <a:r>
              <a:rPr lang="zh-CN" altLang="en-US" sz="2800" dirty="0">
                <a:latin typeface="+mn-ea"/>
              </a:rPr>
              <a:t>采用特征图金字塔网络</a:t>
            </a:r>
            <a:r>
              <a:rPr lang="en-US" altLang="zh-CN" sz="2800" dirty="0">
                <a:latin typeface="+mn-ea"/>
              </a:rPr>
              <a:t>FPN</a:t>
            </a:r>
            <a:r>
              <a:rPr lang="zh-CN" altLang="en-US" sz="2800" dirty="0">
                <a:latin typeface="+mn-ea"/>
              </a:rPr>
              <a:t>结构来消除因为出现较多重叠框而产生的模糊现象，并设计出新分支“</a:t>
            </a:r>
            <a:r>
              <a:rPr lang="en-US" altLang="zh-CN" sz="2800" dirty="0">
                <a:latin typeface="+mn-ea"/>
              </a:rPr>
              <a:t>center-ness”</a:t>
            </a:r>
            <a:r>
              <a:rPr lang="zh-CN" altLang="en-US" sz="2800" dirty="0">
                <a:latin typeface="+mn-ea"/>
              </a:rPr>
              <a:t>打压距离目标中心较远位置的一定数量的低质量边界框，预测出一个像素对应边框中心的偏差，将所得的分数用于降低低质量的检测框，最后通过非极大值抑制</a:t>
            </a:r>
            <a:r>
              <a:rPr lang="en-US" altLang="zh-CN" sz="2800" dirty="0">
                <a:latin typeface="+mn-ea"/>
              </a:rPr>
              <a:t>NMS</a:t>
            </a:r>
            <a:r>
              <a:rPr lang="zh-CN" altLang="en-US" sz="2800" dirty="0">
                <a:latin typeface="+mn-ea"/>
              </a:rPr>
              <a:t>将检测结果进行融合。</a:t>
            </a:r>
          </a:p>
        </p:txBody>
      </p:sp>
    </p:spTree>
    <p:extLst>
      <p:ext uri="{BB962C8B-B14F-4D97-AF65-F5344CB8AC3E}">
        <p14:creationId xmlns:p14="http://schemas.microsoft.com/office/powerpoint/2010/main" val="1666763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2667000" y="-2667000"/>
            <a:ext cx="6858000" cy="12192000"/>
          </a:xfrm>
          <a:prstGeom prst="rect">
            <a:avLst/>
          </a:prstGeom>
        </p:spPr>
      </p:pic>
      <p:sp>
        <p:nvSpPr>
          <p:cNvPr id="6" name="矩形 5"/>
          <p:cNvSpPr/>
          <p:nvPr/>
        </p:nvSpPr>
        <p:spPr>
          <a:xfrm>
            <a:off x="188686" y="177800"/>
            <a:ext cx="11814628" cy="650240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80"/>
          <p:cNvSpPr/>
          <p:nvPr/>
        </p:nvSpPr>
        <p:spPr bwMode="auto">
          <a:xfrm>
            <a:off x="630395" y="407405"/>
            <a:ext cx="574292" cy="575454"/>
          </a:xfrm>
          <a:prstGeom prst="ellipse">
            <a:avLst/>
          </a:prstGeom>
          <a:noFill/>
          <a:ln w="57150" cap="flat" cmpd="sng" algn="ctr">
            <a:solidFill>
              <a:schemeClr val="tx1">
                <a:lumMod val="75000"/>
                <a:lumOff val="25000"/>
              </a:schemeClr>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33" name="文本框 32"/>
          <p:cNvSpPr txBox="1"/>
          <p:nvPr/>
        </p:nvSpPr>
        <p:spPr>
          <a:xfrm>
            <a:off x="519802" y="383675"/>
            <a:ext cx="795478" cy="584775"/>
          </a:xfrm>
          <a:prstGeom prst="rect">
            <a:avLst/>
          </a:prstGeom>
          <a:noFill/>
          <a:ln>
            <a:noFill/>
          </a:ln>
        </p:spPr>
        <p:txBody>
          <a:bodyPr wrap="square" rtlCol="0">
            <a:spAutoFit/>
          </a:bodyPr>
          <a:lstStyle/>
          <a:p>
            <a:pPr algn="ctr"/>
            <a:r>
              <a:rPr lang="en-US" altLang="zh-CN" sz="3200" dirty="0">
                <a:solidFill>
                  <a:schemeClr val="tx1">
                    <a:lumMod val="75000"/>
                    <a:lumOff val="25000"/>
                  </a:schemeClr>
                </a:solidFill>
              </a:rPr>
              <a:t>03</a:t>
            </a:r>
            <a:endParaRPr lang="zh-CN" altLang="en-US" sz="3200" dirty="0">
              <a:solidFill>
                <a:schemeClr val="tx1">
                  <a:lumMod val="75000"/>
                  <a:lumOff val="25000"/>
                </a:schemeClr>
              </a:solidFill>
            </a:endParaRPr>
          </a:p>
        </p:txBody>
      </p:sp>
      <p:sp>
        <p:nvSpPr>
          <p:cNvPr id="34" name="矩形 33"/>
          <p:cNvSpPr/>
          <p:nvPr/>
        </p:nvSpPr>
        <p:spPr>
          <a:xfrm>
            <a:off x="1503966" y="383675"/>
            <a:ext cx="2492990" cy="562783"/>
          </a:xfrm>
          <a:prstGeom prst="rect">
            <a:avLst/>
          </a:prstGeom>
        </p:spPr>
        <p:txBody>
          <a:bodyPr wrap="none">
            <a:spAutoFit/>
          </a:bodyPr>
          <a:lstStyle/>
          <a:p>
            <a:pPr>
              <a:lnSpc>
                <a:spcPct val="20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技术方案的分析、选择</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204687" y="1536174"/>
            <a:ext cx="10136644" cy="3785652"/>
          </a:xfrm>
          <a:prstGeom prst="rect">
            <a:avLst/>
          </a:prstGeom>
          <a:noFill/>
        </p:spPr>
        <p:txBody>
          <a:bodyPr wrap="square" rtlCol="0">
            <a:spAutoFit/>
          </a:bodyPr>
          <a:lstStyle/>
          <a:p>
            <a:r>
              <a:rPr lang="zh-CN" altLang="en-US" sz="2400" dirty="0">
                <a:latin typeface="+mn-ea"/>
              </a:rPr>
              <a:t>    锚点框</a:t>
            </a:r>
            <a:r>
              <a:rPr lang="en-US" altLang="zh-CN" sz="2400" dirty="0">
                <a:latin typeface="+mn-ea"/>
              </a:rPr>
              <a:t>anchor box</a:t>
            </a:r>
            <a:r>
              <a:rPr lang="zh-CN" altLang="en-US" sz="2400" dirty="0">
                <a:latin typeface="+mn-ea"/>
              </a:rPr>
              <a:t>是在</a:t>
            </a:r>
            <a:r>
              <a:rPr lang="en-US" altLang="zh-CN" sz="2400" dirty="0">
                <a:latin typeface="+mn-ea"/>
              </a:rPr>
              <a:t>Faster R-CNN</a:t>
            </a:r>
            <a:r>
              <a:rPr lang="zh-CN" altLang="en-US" sz="2400" dirty="0">
                <a:latin typeface="+mn-ea"/>
              </a:rPr>
              <a:t>中提出的一个概念，目的在于取代原来的区域提案建议，用于解决一个窗口无法检测多个目标以及无法解决多尺度的问题。目标检测不同于目标识别，需要通过锚点框在训练和预测过程中来对目标进行位置的判定。而无锚点框思想</a:t>
            </a:r>
            <a:r>
              <a:rPr lang="en-US" altLang="zh-CN" sz="2400" dirty="0">
                <a:latin typeface="+mn-ea"/>
              </a:rPr>
              <a:t>anchor free</a:t>
            </a:r>
            <a:r>
              <a:rPr lang="zh-CN" altLang="en-US" sz="2400" dirty="0">
                <a:latin typeface="+mn-ea"/>
              </a:rPr>
              <a:t>就是不使用锚点框，通过将图片分割成</a:t>
            </a:r>
            <a:r>
              <a:rPr lang="en-US" altLang="zh-CN" sz="2400" dirty="0">
                <a:latin typeface="+mn-ea"/>
              </a:rPr>
              <a:t>N×N</a:t>
            </a:r>
            <a:r>
              <a:rPr lang="zh-CN" altLang="en-US" sz="2400" dirty="0">
                <a:latin typeface="+mn-ea"/>
              </a:rPr>
              <a:t>个网格，然后基于中心点或者关键点来进行目标的检测。</a:t>
            </a:r>
          </a:p>
          <a:p>
            <a:r>
              <a:rPr lang="zh-CN" altLang="en-US" sz="2400" dirty="0">
                <a:latin typeface="+mn-ea"/>
              </a:rPr>
              <a:t>    无锚点框思想也刚好符合单阶段目标检测的思想，单阶段目标检测，特点是一步到位，速度相对比较快；相对于多阶段目标检测，需要选举候选框再进行分类，计算量相对较大，而单阶段检测方法，仅仅需送入一次网络就可以预测出所有的边界框。。</a:t>
            </a:r>
          </a:p>
        </p:txBody>
      </p:sp>
    </p:spTree>
    <p:extLst>
      <p:ext uri="{BB962C8B-B14F-4D97-AF65-F5344CB8AC3E}">
        <p14:creationId xmlns:p14="http://schemas.microsoft.com/office/powerpoint/2010/main" val="178212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2658122" y="-2675878"/>
            <a:ext cx="6858000" cy="12192000"/>
          </a:xfrm>
          <a:prstGeom prst="rect">
            <a:avLst/>
          </a:prstGeom>
        </p:spPr>
      </p:pic>
      <p:sp>
        <p:nvSpPr>
          <p:cNvPr id="6" name="矩形 5"/>
          <p:cNvSpPr/>
          <p:nvPr/>
        </p:nvSpPr>
        <p:spPr>
          <a:xfrm>
            <a:off x="188686" y="177800"/>
            <a:ext cx="11814628" cy="650240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80"/>
          <p:cNvSpPr/>
          <p:nvPr/>
        </p:nvSpPr>
        <p:spPr bwMode="auto">
          <a:xfrm>
            <a:off x="630395" y="407405"/>
            <a:ext cx="574292" cy="575454"/>
          </a:xfrm>
          <a:prstGeom prst="ellipse">
            <a:avLst/>
          </a:prstGeom>
          <a:noFill/>
          <a:ln w="57150" cap="flat" cmpd="sng" algn="ctr">
            <a:solidFill>
              <a:schemeClr val="tx1">
                <a:lumMod val="75000"/>
                <a:lumOff val="25000"/>
              </a:schemeClr>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33" name="文本框 32"/>
          <p:cNvSpPr txBox="1"/>
          <p:nvPr/>
        </p:nvSpPr>
        <p:spPr>
          <a:xfrm>
            <a:off x="519802" y="383675"/>
            <a:ext cx="795478" cy="584775"/>
          </a:xfrm>
          <a:prstGeom prst="rect">
            <a:avLst/>
          </a:prstGeom>
          <a:noFill/>
          <a:ln>
            <a:noFill/>
          </a:ln>
        </p:spPr>
        <p:txBody>
          <a:bodyPr wrap="square" rtlCol="0">
            <a:spAutoFit/>
          </a:bodyPr>
          <a:lstStyle/>
          <a:p>
            <a:pPr algn="ctr"/>
            <a:r>
              <a:rPr lang="en-US" altLang="zh-CN" sz="3200" dirty="0">
                <a:solidFill>
                  <a:schemeClr val="tx1">
                    <a:lumMod val="75000"/>
                    <a:lumOff val="25000"/>
                  </a:schemeClr>
                </a:solidFill>
              </a:rPr>
              <a:t>03</a:t>
            </a:r>
            <a:endParaRPr lang="zh-CN" altLang="en-US" sz="3200" dirty="0">
              <a:solidFill>
                <a:schemeClr val="tx1">
                  <a:lumMod val="75000"/>
                  <a:lumOff val="25000"/>
                </a:schemeClr>
              </a:solidFill>
            </a:endParaRPr>
          </a:p>
        </p:txBody>
      </p:sp>
      <p:sp>
        <p:nvSpPr>
          <p:cNvPr id="34" name="矩形 33"/>
          <p:cNvSpPr/>
          <p:nvPr/>
        </p:nvSpPr>
        <p:spPr>
          <a:xfrm>
            <a:off x="1503966" y="383675"/>
            <a:ext cx="2492990" cy="562783"/>
          </a:xfrm>
          <a:prstGeom prst="rect">
            <a:avLst/>
          </a:prstGeom>
        </p:spPr>
        <p:txBody>
          <a:bodyPr wrap="none">
            <a:spAutoFit/>
          </a:bodyPr>
          <a:lstStyle/>
          <a:p>
            <a:pPr>
              <a:lnSpc>
                <a:spcPct val="20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技术方案的分析、选择</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204687" y="2090172"/>
            <a:ext cx="10136644" cy="2677656"/>
          </a:xfrm>
          <a:prstGeom prst="rect">
            <a:avLst/>
          </a:prstGeom>
          <a:noFill/>
        </p:spPr>
        <p:txBody>
          <a:bodyPr wrap="square" rtlCol="0">
            <a:spAutoFit/>
          </a:bodyPr>
          <a:lstStyle/>
          <a:p>
            <a:r>
              <a:rPr lang="en-US" altLang="zh-CN" sz="2400" dirty="0">
                <a:latin typeface="+mn-ea"/>
              </a:rPr>
              <a:t>    </a:t>
            </a:r>
            <a:r>
              <a:rPr lang="zh-CN" altLang="zh-CN" sz="2400" dirty="0">
                <a:latin typeface="+mn-ea"/>
              </a:rPr>
              <a:t>而对于全卷积网络</a:t>
            </a:r>
            <a:r>
              <a:rPr lang="en-US" altLang="zh-CN" sz="2400" dirty="0">
                <a:latin typeface="+mn-ea"/>
              </a:rPr>
              <a:t>FCN</a:t>
            </a:r>
            <a:r>
              <a:rPr lang="zh-CN" altLang="zh-CN" sz="2400" dirty="0">
                <a:latin typeface="+mn-ea"/>
              </a:rPr>
              <a:t>，对比于</a:t>
            </a:r>
            <a:r>
              <a:rPr lang="en-US" altLang="zh-CN" sz="2400" dirty="0">
                <a:latin typeface="+mn-ea"/>
              </a:rPr>
              <a:t>CNN</a:t>
            </a:r>
            <a:r>
              <a:rPr lang="zh-CN" altLang="zh-CN" sz="2400" dirty="0">
                <a:latin typeface="+mn-ea"/>
              </a:rPr>
              <a:t>而言，去除了全连接层，将原先所有的全连接层都换成卷积层，最大程度上保留了图片的特征，对图像进行像素级的分类。</a:t>
            </a:r>
            <a:r>
              <a:rPr lang="en-US" altLang="zh-CN" sz="2400" dirty="0">
                <a:latin typeface="+mn-ea"/>
              </a:rPr>
              <a:t>FCN</a:t>
            </a:r>
            <a:r>
              <a:rPr lang="zh-CN" altLang="zh-CN" sz="2400" dirty="0">
                <a:latin typeface="+mn-ea"/>
              </a:rPr>
              <a:t>可以接受任意尺寸的输入图像，采用反卷积层对最后一个卷积层的特征图进行上采用，使它恢复到输入图像相同的尺寸，从而可以对每一个像素都产生预测，同时保留了原始输入图像中的空间信息。全卷积是从抽象的特征中恢复出每个像素所属的类别，即从图像级别的分类进一步延伸到像素级别的分类。</a:t>
            </a:r>
          </a:p>
        </p:txBody>
      </p:sp>
    </p:spTree>
    <p:extLst>
      <p:ext uri="{BB962C8B-B14F-4D97-AF65-F5344CB8AC3E}">
        <p14:creationId xmlns:p14="http://schemas.microsoft.com/office/powerpoint/2010/main" val="2176612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2658122" y="-2675878"/>
            <a:ext cx="6858000" cy="12192000"/>
          </a:xfrm>
          <a:prstGeom prst="rect">
            <a:avLst/>
          </a:prstGeom>
        </p:spPr>
      </p:pic>
      <p:sp>
        <p:nvSpPr>
          <p:cNvPr id="6" name="矩形 5"/>
          <p:cNvSpPr/>
          <p:nvPr/>
        </p:nvSpPr>
        <p:spPr>
          <a:xfrm>
            <a:off x="188686" y="177800"/>
            <a:ext cx="11814628" cy="650240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80"/>
          <p:cNvSpPr/>
          <p:nvPr/>
        </p:nvSpPr>
        <p:spPr bwMode="auto">
          <a:xfrm>
            <a:off x="630395" y="407405"/>
            <a:ext cx="574292" cy="575454"/>
          </a:xfrm>
          <a:prstGeom prst="ellipse">
            <a:avLst/>
          </a:prstGeom>
          <a:noFill/>
          <a:ln w="57150" cap="flat" cmpd="sng" algn="ctr">
            <a:solidFill>
              <a:schemeClr val="tx1">
                <a:lumMod val="75000"/>
                <a:lumOff val="25000"/>
              </a:schemeClr>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33" name="文本框 32"/>
          <p:cNvSpPr txBox="1"/>
          <p:nvPr/>
        </p:nvSpPr>
        <p:spPr>
          <a:xfrm>
            <a:off x="519802" y="383675"/>
            <a:ext cx="795478" cy="584775"/>
          </a:xfrm>
          <a:prstGeom prst="rect">
            <a:avLst/>
          </a:prstGeom>
          <a:noFill/>
          <a:ln>
            <a:noFill/>
          </a:ln>
        </p:spPr>
        <p:txBody>
          <a:bodyPr wrap="square" rtlCol="0">
            <a:spAutoFit/>
          </a:bodyPr>
          <a:lstStyle/>
          <a:p>
            <a:pPr algn="ctr"/>
            <a:r>
              <a:rPr lang="en-US" altLang="zh-CN" sz="3200" dirty="0">
                <a:solidFill>
                  <a:schemeClr val="tx1">
                    <a:lumMod val="75000"/>
                    <a:lumOff val="25000"/>
                  </a:schemeClr>
                </a:solidFill>
              </a:rPr>
              <a:t>03</a:t>
            </a:r>
            <a:endParaRPr lang="zh-CN" altLang="en-US" sz="3200" dirty="0">
              <a:solidFill>
                <a:schemeClr val="tx1">
                  <a:lumMod val="75000"/>
                  <a:lumOff val="25000"/>
                </a:schemeClr>
              </a:solidFill>
            </a:endParaRPr>
          </a:p>
        </p:txBody>
      </p:sp>
      <p:sp>
        <p:nvSpPr>
          <p:cNvPr id="34" name="矩形 33"/>
          <p:cNvSpPr/>
          <p:nvPr/>
        </p:nvSpPr>
        <p:spPr>
          <a:xfrm>
            <a:off x="1503966" y="383675"/>
            <a:ext cx="2492990" cy="562783"/>
          </a:xfrm>
          <a:prstGeom prst="rect">
            <a:avLst/>
          </a:prstGeom>
        </p:spPr>
        <p:txBody>
          <a:bodyPr wrap="none">
            <a:spAutoFit/>
          </a:bodyPr>
          <a:lstStyle/>
          <a:p>
            <a:pPr>
              <a:lnSpc>
                <a:spcPct val="20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技术方案的分析、选择</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204687" y="1527296"/>
            <a:ext cx="10136644" cy="3785652"/>
          </a:xfrm>
          <a:prstGeom prst="rect">
            <a:avLst/>
          </a:prstGeom>
          <a:noFill/>
        </p:spPr>
        <p:txBody>
          <a:bodyPr wrap="square" rtlCol="0">
            <a:spAutoFit/>
          </a:bodyPr>
          <a:lstStyle/>
          <a:p>
            <a:r>
              <a:rPr lang="en-US" altLang="zh-CN" sz="2400" dirty="0">
                <a:latin typeface="+mn-ea"/>
              </a:rPr>
              <a:t>   </a:t>
            </a:r>
            <a:r>
              <a:rPr lang="zh-CN" altLang="zh-CN" sz="2400" dirty="0">
                <a:latin typeface="+mn-ea"/>
              </a:rPr>
              <a:t>无锚点框的全卷积单阶段目标检测网络，类似于语义分割，针对每个像素进行预测。无锚点框不依赖于预先定义的锚点框或者区域提案，避免了与锚点框的复杂运算，锚点框会引入很多需要优化的超参数，并且为了检测的效果，需要大量的锚点框，这样一来就会造成正负样本类别不均衡的问题。在训练过程中，还需要计算锚点框和真实边界框的交并比，计算量极大。该网络则可以避免这些复杂计算，使得检测速度加快。</a:t>
            </a:r>
            <a:endParaRPr lang="en-US" altLang="zh-CN" sz="2400" dirty="0">
              <a:latin typeface="+mn-ea"/>
            </a:endParaRPr>
          </a:p>
          <a:p>
            <a:r>
              <a:rPr lang="en-US" altLang="zh-CN" sz="2400" dirty="0">
                <a:latin typeface="+mn-ea"/>
              </a:rPr>
              <a:t>    </a:t>
            </a:r>
            <a:r>
              <a:rPr lang="zh-CN" altLang="zh-CN" sz="2400" dirty="0">
                <a:latin typeface="+mn-ea"/>
              </a:rPr>
              <a:t>对于该目标检测算法而言，首先将输入的图片送入骨干网络之后，获得最终的特征图，基于锚点框的目标检测算法会在特征图的每个位置上使用预先定义好的锚点框来进行目标检测，但是该目标检测算法，通过直接对特征图上的每一点进行回归操作，来进行目标检测。</a:t>
            </a:r>
            <a:endParaRPr lang="zh-CN" altLang="zh-CN" sz="3200" dirty="0">
              <a:latin typeface="+mn-ea"/>
            </a:endParaRPr>
          </a:p>
        </p:txBody>
      </p:sp>
    </p:spTree>
    <p:extLst>
      <p:ext uri="{BB962C8B-B14F-4D97-AF65-F5344CB8AC3E}">
        <p14:creationId xmlns:p14="http://schemas.microsoft.com/office/powerpoint/2010/main" val="4124937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2658122" y="-2675878"/>
            <a:ext cx="6858000" cy="12192000"/>
          </a:xfrm>
          <a:prstGeom prst="rect">
            <a:avLst/>
          </a:prstGeom>
        </p:spPr>
      </p:pic>
      <p:sp>
        <p:nvSpPr>
          <p:cNvPr id="6" name="矩形 5"/>
          <p:cNvSpPr/>
          <p:nvPr/>
        </p:nvSpPr>
        <p:spPr>
          <a:xfrm>
            <a:off x="188686" y="177800"/>
            <a:ext cx="11814628" cy="650240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80"/>
          <p:cNvSpPr/>
          <p:nvPr/>
        </p:nvSpPr>
        <p:spPr bwMode="auto">
          <a:xfrm>
            <a:off x="630395" y="407405"/>
            <a:ext cx="574292" cy="575454"/>
          </a:xfrm>
          <a:prstGeom prst="ellipse">
            <a:avLst/>
          </a:prstGeom>
          <a:noFill/>
          <a:ln w="57150" cap="flat" cmpd="sng" algn="ctr">
            <a:solidFill>
              <a:schemeClr val="tx1">
                <a:lumMod val="75000"/>
                <a:lumOff val="25000"/>
              </a:schemeClr>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33" name="文本框 32"/>
          <p:cNvSpPr txBox="1"/>
          <p:nvPr/>
        </p:nvSpPr>
        <p:spPr>
          <a:xfrm>
            <a:off x="519802" y="383675"/>
            <a:ext cx="795478" cy="584775"/>
          </a:xfrm>
          <a:prstGeom prst="rect">
            <a:avLst/>
          </a:prstGeom>
          <a:noFill/>
          <a:ln>
            <a:noFill/>
          </a:ln>
        </p:spPr>
        <p:txBody>
          <a:bodyPr wrap="square" rtlCol="0">
            <a:spAutoFit/>
          </a:bodyPr>
          <a:lstStyle/>
          <a:p>
            <a:pPr algn="ctr"/>
            <a:r>
              <a:rPr lang="en-US" altLang="zh-CN" sz="3200" dirty="0">
                <a:solidFill>
                  <a:schemeClr val="tx1">
                    <a:lumMod val="75000"/>
                    <a:lumOff val="25000"/>
                  </a:schemeClr>
                </a:solidFill>
              </a:rPr>
              <a:t>03</a:t>
            </a:r>
            <a:endParaRPr lang="zh-CN" altLang="en-US" sz="3200" dirty="0">
              <a:solidFill>
                <a:schemeClr val="tx1">
                  <a:lumMod val="75000"/>
                  <a:lumOff val="25000"/>
                </a:schemeClr>
              </a:solidFill>
            </a:endParaRPr>
          </a:p>
        </p:txBody>
      </p:sp>
      <p:sp>
        <p:nvSpPr>
          <p:cNvPr id="34" name="矩形 33"/>
          <p:cNvSpPr/>
          <p:nvPr/>
        </p:nvSpPr>
        <p:spPr>
          <a:xfrm>
            <a:off x="1503966" y="383675"/>
            <a:ext cx="2492990" cy="562783"/>
          </a:xfrm>
          <a:prstGeom prst="rect">
            <a:avLst/>
          </a:prstGeom>
        </p:spPr>
        <p:txBody>
          <a:bodyPr wrap="none">
            <a:spAutoFit/>
          </a:bodyPr>
          <a:lstStyle/>
          <a:p>
            <a:pPr>
              <a:lnSpc>
                <a:spcPct val="20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技术方案的分析、选择</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204687" y="1896628"/>
            <a:ext cx="10136644" cy="3046988"/>
          </a:xfrm>
          <a:prstGeom prst="rect">
            <a:avLst/>
          </a:prstGeom>
          <a:noFill/>
        </p:spPr>
        <p:txBody>
          <a:bodyPr wrap="square" rtlCol="0">
            <a:spAutoFit/>
          </a:bodyPr>
          <a:lstStyle/>
          <a:p>
            <a:r>
              <a:rPr lang="zh-CN" altLang="en-US" sz="2400" dirty="0">
                <a:latin typeface="+mn-ea"/>
              </a:rPr>
              <a:t>    首先将特征图中的每一个点（</a:t>
            </a:r>
            <a:r>
              <a:rPr lang="en-US" altLang="zh-CN" sz="2400" dirty="0">
                <a:latin typeface="+mn-ea"/>
              </a:rPr>
              <a:t>x</a:t>
            </a:r>
            <a:r>
              <a:rPr lang="zh-CN" altLang="en-US" sz="2400" dirty="0">
                <a:latin typeface="+mn-ea"/>
              </a:rPr>
              <a:t>，</a:t>
            </a:r>
            <a:r>
              <a:rPr lang="en-US" altLang="zh-CN" sz="2400" dirty="0">
                <a:latin typeface="+mn-ea"/>
              </a:rPr>
              <a:t>y</a:t>
            </a:r>
            <a:r>
              <a:rPr lang="zh-CN" altLang="en-US" sz="2400" dirty="0">
                <a:latin typeface="+mn-ea"/>
              </a:rPr>
              <a:t>）映射回原始的输入图像中，然后如果这个映射回原始输入的点在相应的真实边界框范围之内，而且类别标签相对应，我们将其作为训练的正样本块，否为将其作为负样本块。再接着计算出该点到真实边界框的左边框，上边框，右边框，下边框的距离，即算法回归的目标，记为（</a:t>
            </a:r>
            <a:r>
              <a:rPr lang="en-US" altLang="zh-CN" sz="2400" dirty="0">
                <a:latin typeface="+mn-ea"/>
              </a:rPr>
              <a:t>l</a:t>
            </a:r>
            <a:r>
              <a:rPr lang="zh-CN" altLang="en-US" sz="2400" dirty="0">
                <a:latin typeface="+mn-ea"/>
              </a:rPr>
              <a:t>，</a:t>
            </a:r>
            <a:r>
              <a:rPr lang="en-US" altLang="zh-CN" sz="2400" dirty="0">
                <a:latin typeface="+mn-ea"/>
              </a:rPr>
              <a:t>t</a:t>
            </a:r>
            <a:r>
              <a:rPr lang="zh-CN" altLang="en-US" sz="2400" dirty="0">
                <a:latin typeface="+mn-ea"/>
              </a:rPr>
              <a:t>，</a:t>
            </a:r>
            <a:r>
              <a:rPr lang="en-US" altLang="zh-CN" sz="2400" dirty="0">
                <a:latin typeface="+mn-ea"/>
              </a:rPr>
              <a:t>r</a:t>
            </a:r>
            <a:r>
              <a:rPr lang="zh-CN" altLang="en-US" sz="2400" dirty="0">
                <a:latin typeface="+mn-ea"/>
              </a:rPr>
              <a:t>，</a:t>
            </a:r>
            <a:r>
              <a:rPr lang="en-US" altLang="zh-CN" sz="2400" dirty="0">
                <a:latin typeface="+mn-ea"/>
              </a:rPr>
              <a:t>b</a:t>
            </a:r>
            <a:r>
              <a:rPr lang="zh-CN" altLang="en-US" sz="2400" dirty="0">
                <a:latin typeface="+mn-ea"/>
              </a:rPr>
              <a:t>）。如果一个点在多个真实边界框的内部时，该样本为模糊样本，则选取区域最小的真实边界框作为目标；但是由于网络中使用了特征金字塔网络，这将导致模糊样本的数量大大减少。</a:t>
            </a:r>
            <a:endParaRPr lang="zh-CN" altLang="zh-CN" sz="3200" dirty="0">
              <a:latin typeface="+mn-ea"/>
            </a:endParaRPr>
          </a:p>
        </p:txBody>
      </p:sp>
    </p:spTree>
    <p:extLst>
      <p:ext uri="{BB962C8B-B14F-4D97-AF65-F5344CB8AC3E}">
        <p14:creationId xmlns:p14="http://schemas.microsoft.com/office/powerpoint/2010/main" val="786964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2658122" y="-2675878"/>
            <a:ext cx="6858000" cy="12192000"/>
          </a:xfrm>
          <a:prstGeom prst="rect">
            <a:avLst/>
          </a:prstGeom>
        </p:spPr>
      </p:pic>
      <p:sp>
        <p:nvSpPr>
          <p:cNvPr id="6" name="矩形 5"/>
          <p:cNvSpPr/>
          <p:nvPr/>
        </p:nvSpPr>
        <p:spPr>
          <a:xfrm>
            <a:off x="188686" y="177800"/>
            <a:ext cx="11814628" cy="650240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80"/>
          <p:cNvSpPr/>
          <p:nvPr/>
        </p:nvSpPr>
        <p:spPr bwMode="auto">
          <a:xfrm>
            <a:off x="630395" y="407405"/>
            <a:ext cx="574292" cy="575454"/>
          </a:xfrm>
          <a:prstGeom prst="ellipse">
            <a:avLst/>
          </a:prstGeom>
          <a:noFill/>
          <a:ln w="57150" cap="flat" cmpd="sng" algn="ctr">
            <a:solidFill>
              <a:schemeClr val="tx1">
                <a:lumMod val="75000"/>
                <a:lumOff val="25000"/>
              </a:schemeClr>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33" name="文本框 32"/>
          <p:cNvSpPr txBox="1"/>
          <p:nvPr/>
        </p:nvSpPr>
        <p:spPr>
          <a:xfrm>
            <a:off x="519802" y="383675"/>
            <a:ext cx="795478" cy="584775"/>
          </a:xfrm>
          <a:prstGeom prst="rect">
            <a:avLst/>
          </a:prstGeom>
          <a:noFill/>
          <a:ln>
            <a:noFill/>
          </a:ln>
        </p:spPr>
        <p:txBody>
          <a:bodyPr wrap="square" rtlCol="0">
            <a:spAutoFit/>
          </a:bodyPr>
          <a:lstStyle/>
          <a:p>
            <a:pPr algn="ctr"/>
            <a:r>
              <a:rPr lang="en-US" altLang="zh-CN" sz="3200" dirty="0">
                <a:solidFill>
                  <a:schemeClr val="tx1">
                    <a:lumMod val="75000"/>
                    <a:lumOff val="25000"/>
                  </a:schemeClr>
                </a:solidFill>
              </a:rPr>
              <a:t>03</a:t>
            </a:r>
            <a:endParaRPr lang="zh-CN" altLang="en-US" sz="3200" dirty="0">
              <a:solidFill>
                <a:schemeClr val="tx1">
                  <a:lumMod val="75000"/>
                  <a:lumOff val="25000"/>
                </a:schemeClr>
              </a:solidFill>
            </a:endParaRPr>
          </a:p>
        </p:txBody>
      </p:sp>
      <p:sp>
        <p:nvSpPr>
          <p:cNvPr id="34" name="矩形 33"/>
          <p:cNvSpPr/>
          <p:nvPr/>
        </p:nvSpPr>
        <p:spPr>
          <a:xfrm>
            <a:off x="1503966" y="383675"/>
            <a:ext cx="2492990" cy="562783"/>
          </a:xfrm>
          <a:prstGeom prst="rect">
            <a:avLst/>
          </a:prstGeom>
        </p:spPr>
        <p:txBody>
          <a:bodyPr wrap="none">
            <a:spAutoFit/>
          </a:bodyPr>
          <a:lstStyle/>
          <a:p>
            <a:pPr>
              <a:lnSpc>
                <a:spcPct val="20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技术方案的分析、选择</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204687" y="1507816"/>
            <a:ext cx="10136644" cy="5016758"/>
          </a:xfrm>
          <a:prstGeom prst="rect">
            <a:avLst/>
          </a:prstGeom>
          <a:noFill/>
        </p:spPr>
        <p:txBody>
          <a:bodyPr wrap="square" rtlCol="0">
            <a:spAutoFit/>
          </a:bodyPr>
          <a:lstStyle/>
          <a:p>
            <a:r>
              <a:rPr lang="zh-CN" altLang="zh-CN" sz="2400" dirty="0">
                <a:latin typeface="+mn-ea"/>
              </a:rPr>
              <a:t>当位置（</a:t>
            </a:r>
            <a:r>
              <a:rPr lang="en-US" altLang="zh-CN" sz="2400" dirty="0">
                <a:latin typeface="+mn-ea"/>
              </a:rPr>
              <a:t>x</a:t>
            </a:r>
            <a:r>
              <a:rPr lang="zh-CN" altLang="zh-CN" sz="2400" dirty="0">
                <a:latin typeface="+mn-ea"/>
              </a:rPr>
              <a:t>，</a:t>
            </a:r>
            <a:r>
              <a:rPr lang="en-US" altLang="zh-CN" sz="2400" dirty="0">
                <a:latin typeface="+mn-ea"/>
              </a:rPr>
              <a:t>y</a:t>
            </a:r>
            <a:r>
              <a:rPr lang="zh-CN" altLang="zh-CN" sz="2400" dirty="0">
                <a:latin typeface="+mn-ea"/>
              </a:rPr>
              <a:t>）与一个真实边界框相关联时，该点位置处的训练回归目标则为：</a:t>
            </a:r>
            <a:endParaRPr lang="en-US" altLang="zh-CN" sz="2400" dirty="0">
              <a:latin typeface="+mn-ea"/>
            </a:endParaRPr>
          </a:p>
          <a:p>
            <a:endParaRPr lang="en-US" altLang="zh-CN" sz="2400" dirty="0">
              <a:latin typeface="+mn-ea"/>
            </a:endParaRPr>
          </a:p>
          <a:p>
            <a:endParaRPr lang="en-US" altLang="zh-CN" sz="2400" dirty="0">
              <a:latin typeface="+mn-ea"/>
            </a:endParaRPr>
          </a:p>
          <a:p>
            <a:endParaRPr lang="en-US" altLang="zh-CN" sz="2400" dirty="0">
              <a:latin typeface="+mn-ea"/>
            </a:endParaRPr>
          </a:p>
          <a:p>
            <a:endParaRPr lang="en-US" altLang="zh-CN" sz="2400" dirty="0">
              <a:latin typeface="+mn-ea"/>
            </a:endParaRPr>
          </a:p>
          <a:p>
            <a:endParaRPr lang="en-US" altLang="zh-CN" sz="2400" dirty="0">
              <a:latin typeface="+mn-ea"/>
            </a:endParaRPr>
          </a:p>
          <a:p>
            <a:endParaRPr lang="en-US" altLang="zh-CN" sz="2400" dirty="0">
              <a:latin typeface="+mn-ea"/>
            </a:endParaRPr>
          </a:p>
          <a:p>
            <a:endParaRPr lang="zh-CN" altLang="zh-CN" sz="2400" dirty="0">
              <a:latin typeface="+mn-ea"/>
            </a:endParaRPr>
          </a:p>
          <a:p>
            <a:r>
              <a:rPr lang="zh-CN" altLang="zh-CN" sz="2400" dirty="0">
                <a:latin typeface="+mn-ea"/>
              </a:rPr>
              <a:t>其中（</a:t>
            </a:r>
            <a:r>
              <a:rPr lang="en-US" altLang="zh-CN" sz="2400" dirty="0">
                <a:latin typeface="+mn-ea"/>
              </a:rPr>
              <a:t>x</a:t>
            </a:r>
            <a:r>
              <a:rPr lang="en-US" altLang="zh-CN" sz="2400" baseline="-25000" dirty="0">
                <a:latin typeface="+mn-ea"/>
              </a:rPr>
              <a:t>0</a:t>
            </a:r>
            <a:r>
              <a:rPr lang="zh-CN" altLang="zh-CN" sz="2400" dirty="0">
                <a:latin typeface="+mn-ea"/>
              </a:rPr>
              <a:t>，</a:t>
            </a:r>
            <a:r>
              <a:rPr lang="en-US" altLang="zh-CN" sz="2400" dirty="0">
                <a:latin typeface="+mn-ea"/>
              </a:rPr>
              <a:t>y</a:t>
            </a:r>
            <a:r>
              <a:rPr lang="en-US" altLang="zh-CN" sz="2400" baseline="-25000" dirty="0">
                <a:latin typeface="+mn-ea"/>
              </a:rPr>
              <a:t>0</a:t>
            </a:r>
            <a:r>
              <a:rPr lang="zh-CN" altLang="zh-CN" sz="2400" dirty="0">
                <a:latin typeface="+mn-ea"/>
              </a:rPr>
              <a:t>）</a:t>
            </a:r>
            <a:r>
              <a:rPr lang="en-US" altLang="zh-CN" sz="2400" dirty="0">
                <a:latin typeface="+mn-ea"/>
              </a:rPr>
              <a:t>,</a:t>
            </a:r>
            <a:r>
              <a:rPr lang="zh-CN" altLang="zh-CN" sz="2400" dirty="0">
                <a:latin typeface="+mn-ea"/>
              </a:rPr>
              <a:t>（</a:t>
            </a:r>
            <a:r>
              <a:rPr lang="en-US" altLang="zh-CN" sz="2400" dirty="0">
                <a:latin typeface="+mn-ea"/>
              </a:rPr>
              <a:t>x</a:t>
            </a:r>
            <a:r>
              <a:rPr lang="en-US" altLang="zh-CN" sz="2400" baseline="-25000" dirty="0">
                <a:latin typeface="+mn-ea"/>
              </a:rPr>
              <a:t>1</a:t>
            </a:r>
            <a:r>
              <a:rPr lang="zh-CN" altLang="zh-CN" sz="2400" dirty="0">
                <a:latin typeface="+mn-ea"/>
              </a:rPr>
              <a:t>，</a:t>
            </a:r>
            <a:r>
              <a:rPr lang="en-US" altLang="zh-CN" sz="2400" dirty="0">
                <a:latin typeface="+mn-ea"/>
              </a:rPr>
              <a:t>y</a:t>
            </a:r>
            <a:r>
              <a:rPr lang="en-US" altLang="zh-CN" sz="2400" baseline="-25000" dirty="0">
                <a:latin typeface="+mn-ea"/>
              </a:rPr>
              <a:t>1</a:t>
            </a:r>
            <a:r>
              <a:rPr lang="zh-CN" altLang="zh-CN" sz="2400" dirty="0">
                <a:latin typeface="+mn-ea"/>
              </a:rPr>
              <a:t>）分别表示真实边框的左上角和右下角坐标。通过这样的回归方式可以获得大量的正样本块，然后使用这样正样本块进行回归操作，获得比较好的性能提升。</a:t>
            </a:r>
          </a:p>
          <a:p>
            <a:endParaRPr lang="zh-CN" altLang="zh-CN" sz="3200" dirty="0">
              <a:latin typeface="+mn-ea"/>
            </a:endParaRPr>
          </a:p>
        </p:txBody>
      </p:sp>
      <p:pic>
        <p:nvPicPr>
          <p:cNvPr id="2061" name="图片 1">
            <a:extLst>
              <a:ext uri="{FF2B5EF4-FFF2-40B4-BE49-F238E27FC236}">
                <a16:creationId xmlns:a16="http://schemas.microsoft.com/office/drawing/2014/main" id="{D17EAA47-6605-4462-B92D-5C3BF2F6C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9085" y="2391884"/>
            <a:ext cx="5168100" cy="968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2" name="图片 1">
            <a:extLst>
              <a:ext uri="{FF2B5EF4-FFF2-40B4-BE49-F238E27FC236}">
                <a16:creationId xmlns:a16="http://schemas.microsoft.com/office/drawing/2014/main" id="{5E07D19E-A48F-4A44-AC8B-07B9D2D459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9086" y="3348761"/>
            <a:ext cx="5168100" cy="1019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8104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2658122" y="-2675878"/>
            <a:ext cx="6858000" cy="12192000"/>
          </a:xfrm>
          <a:prstGeom prst="rect">
            <a:avLst/>
          </a:prstGeom>
        </p:spPr>
      </p:pic>
      <p:sp>
        <p:nvSpPr>
          <p:cNvPr id="6" name="矩形 5"/>
          <p:cNvSpPr/>
          <p:nvPr/>
        </p:nvSpPr>
        <p:spPr>
          <a:xfrm>
            <a:off x="188686" y="242487"/>
            <a:ext cx="11814628" cy="650240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80"/>
          <p:cNvSpPr/>
          <p:nvPr/>
        </p:nvSpPr>
        <p:spPr bwMode="auto">
          <a:xfrm>
            <a:off x="630395" y="407405"/>
            <a:ext cx="574292" cy="575454"/>
          </a:xfrm>
          <a:prstGeom prst="ellipse">
            <a:avLst/>
          </a:prstGeom>
          <a:noFill/>
          <a:ln w="57150" cap="flat" cmpd="sng" algn="ctr">
            <a:solidFill>
              <a:schemeClr val="tx1">
                <a:lumMod val="75000"/>
                <a:lumOff val="25000"/>
              </a:schemeClr>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33" name="文本框 32"/>
          <p:cNvSpPr txBox="1"/>
          <p:nvPr/>
        </p:nvSpPr>
        <p:spPr>
          <a:xfrm>
            <a:off x="519802" y="383675"/>
            <a:ext cx="795478" cy="584775"/>
          </a:xfrm>
          <a:prstGeom prst="rect">
            <a:avLst/>
          </a:prstGeom>
          <a:noFill/>
          <a:ln>
            <a:noFill/>
          </a:ln>
        </p:spPr>
        <p:txBody>
          <a:bodyPr wrap="square" rtlCol="0">
            <a:spAutoFit/>
          </a:bodyPr>
          <a:lstStyle/>
          <a:p>
            <a:pPr algn="ctr"/>
            <a:r>
              <a:rPr lang="en-US" altLang="zh-CN" sz="3200" dirty="0">
                <a:solidFill>
                  <a:schemeClr val="tx1">
                    <a:lumMod val="75000"/>
                    <a:lumOff val="25000"/>
                  </a:schemeClr>
                </a:solidFill>
              </a:rPr>
              <a:t>03</a:t>
            </a:r>
            <a:endParaRPr lang="zh-CN" altLang="en-US" sz="3200" dirty="0">
              <a:solidFill>
                <a:schemeClr val="tx1">
                  <a:lumMod val="75000"/>
                  <a:lumOff val="25000"/>
                </a:schemeClr>
              </a:solidFill>
            </a:endParaRPr>
          </a:p>
        </p:txBody>
      </p:sp>
      <p:sp>
        <p:nvSpPr>
          <p:cNvPr id="34" name="矩形 33"/>
          <p:cNvSpPr/>
          <p:nvPr/>
        </p:nvSpPr>
        <p:spPr>
          <a:xfrm>
            <a:off x="1503966" y="383675"/>
            <a:ext cx="2492990" cy="562783"/>
          </a:xfrm>
          <a:prstGeom prst="rect">
            <a:avLst/>
          </a:prstGeom>
        </p:spPr>
        <p:txBody>
          <a:bodyPr wrap="none">
            <a:spAutoFit/>
          </a:bodyPr>
          <a:lstStyle/>
          <a:p>
            <a:pPr>
              <a:lnSpc>
                <a:spcPct val="20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技术方案的分析、选择</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文本框 11"/>
              <p:cNvSpPr txBox="1"/>
              <p:nvPr/>
            </p:nvSpPr>
            <p:spPr>
              <a:xfrm>
                <a:off x="1204687" y="1669993"/>
                <a:ext cx="10136644" cy="3518014"/>
              </a:xfrm>
              <a:prstGeom prst="rect">
                <a:avLst/>
              </a:prstGeom>
              <a:noFill/>
            </p:spPr>
            <p:txBody>
              <a:bodyPr wrap="square" rtlCol="0">
                <a:spAutoFit/>
              </a:bodyPr>
              <a:lstStyle/>
              <a:p>
                <a:r>
                  <a:rPr lang="zh-CN" altLang="zh-CN" sz="2400" dirty="0">
                    <a:latin typeface="+mn-ea"/>
                  </a:rPr>
                  <a:t>对于</a:t>
                </a:r>
                <a:r>
                  <a:rPr lang="en-US" altLang="zh-CN" sz="2400" dirty="0">
                    <a:latin typeface="+mn-ea"/>
                  </a:rPr>
                  <a:t>loss</a:t>
                </a:r>
                <a:r>
                  <a:rPr lang="zh-CN" altLang="zh-CN" sz="2400" dirty="0">
                    <a:latin typeface="+mn-ea"/>
                  </a:rPr>
                  <a:t>函数，其公式为：</a:t>
                </a:r>
              </a:p>
              <a:p>
                <a:endParaRPr lang="en-US" altLang="zh-CN" sz="2400" dirty="0">
                  <a:latin typeface="+mn-ea"/>
                </a:endParaRPr>
              </a:p>
              <a:p>
                <a:endParaRPr lang="en-US" altLang="zh-CN" sz="2400" dirty="0">
                  <a:latin typeface="+mn-ea"/>
                </a:endParaRPr>
              </a:p>
              <a:p>
                <a:endParaRPr lang="en-US" altLang="zh-CN" sz="2400" dirty="0">
                  <a:latin typeface="+mn-ea"/>
                </a:endParaRPr>
              </a:p>
              <a:p>
                <a:endParaRPr lang="en-US" altLang="zh-CN" sz="2400" dirty="0">
                  <a:latin typeface="+mn-ea"/>
                </a:endParaRPr>
              </a:p>
              <a:p>
                <a:endParaRPr lang="en-US" altLang="zh-CN" sz="2400" dirty="0">
                  <a:latin typeface="+mn-ea"/>
                </a:endParaRPr>
              </a:p>
              <a:p>
                <a:endParaRPr lang="en-US" altLang="zh-CN" sz="2400" dirty="0">
                  <a:latin typeface="+mn-ea"/>
                </a:endParaRPr>
              </a:p>
              <a:p>
                <a:endParaRPr lang="zh-CN" altLang="zh-CN" sz="2400" dirty="0">
                  <a:latin typeface="+mn-ea"/>
                </a:endParaRPr>
              </a:p>
              <a:p>
                <a14:m>
                  <m:oMath xmlns:m="http://schemas.openxmlformats.org/officeDocument/2006/math">
                    <m:sSub>
                      <m:sSubPr>
                        <m:ctrlPr>
                          <a:rPr lang="en-US" altLang="zh-CN" sz="2400" i="1">
                            <a:latin typeface="Cambria Math" panose="02040503050406030204" pitchFamily="18" charset="0"/>
                          </a:rPr>
                        </m:ctrlPr>
                      </m:sSubPr>
                      <m:e>
                        <m:r>
                          <m:rPr>
                            <m:sty m:val="p"/>
                          </m:rPr>
                          <a:rPr lang="en-US" altLang="zh-CN" sz="2400" i="1">
                            <a:latin typeface="Cambria Math" panose="02040503050406030204" pitchFamily="18" charset="0"/>
                          </a:rPr>
                          <m:t>L</m:t>
                        </m:r>
                      </m:e>
                      <m:sub>
                        <m:r>
                          <m:rPr>
                            <m:sty m:val="p"/>
                          </m:rPr>
                          <a:rPr lang="en-US" altLang="zh-CN" sz="2400" i="1">
                            <a:latin typeface="Cambria Math" panose="02040503050406030204" pitchFamily="18" charset="0"/>
                          </a:rPr>
                          <m:t>cls</m:t>
                        </m:r>
                      </m:sub>
                    </m:sSub>
                  </m:oMath>
                </a14:m>
                <a:r>
                  <a:rPr lang="en-US" altLang="zh-CN" sz="2400" dirty="0">
                    <a:latin typeface="+mn-ea"/>
                  </a:rPr>
                  <a:t> </a:t>
                </a:r>
                <a:r>
                  <a:rPr lang="zh-CN" altLang="zh-CN" sz="2400" dirty="0">
                    <a:latin typeface="+mn-ea"/>
                  </a:rPr>
                  <a:t>为分类损失，采用的</a:t>
                </a:r>
                <a:r>
                  <a:rPr lang="en-US" altLang="zh-CN" sz="2400" dirty="0">
                    <a:latin typeface="+mn-ea"/>
                  </a:rPr>
                  <a:t>Focal loss</a:t>
                </a:r>
                <a:r>
                  <a:rPr lang="zh-CN" altLang="zh-CN" sz="2400" dirty="0">
                    <a:latin typeface="+mn-ea"/>
                  </a:rPr>
                  <a:t>；</a:t>
                </a:r>
                <a:r>
                  <a:rPr lang="en-US" altLang="zh-CN" sz="2400" dirty="0">
                    <a:latin typeface="+mn-ea"/>
                  </a:rPr>
                  <a:t> </a:t>
                </a:r>
                <a14:m>
                  <m:oMath xmlns:m="http://schemas.openxmlformats.org/officeDocument/2006/math">
                    <m:sSub>
                      <m:sSubPr>
                        <m:ctrlPr>
                          <a:rPr lang="en-US" altLang="zh-CN" sz="2400" i="1">
                            <a:latin typeface="Cambria Math" panose="02040503050406030204" pitchFamily="18" charset="0"/>
                          </a:rPr>
                        </m:ctrlPr>
                      </m:sSubPr>
                      <m:e>
                        <m:r>
                          <m:rPr>
                            <m:sty m:val="p"/>
                          </m:rPr>
                          <a:rPr lang="en-US" altLang="zh-CN" sz="2400" i="1">
                            <a:latin typeface="Cambria Math" panose="02040503050406030204" pitchFamily="18" charset="0"/>
                          </a:rPr>
                          <m:t>L</m:t>
                        </m:r>
                      </m:e>
                      <m:sub>
                        <m:r>
                          <m:rPr>
                            <m:sty m:val="p"/>
                          </m:rPr>
                          <a:rPr lang="en-US" altLang="zh-CN" sz="2400" i="1">
                            <a:latin typeface="Cambria Math" panose="02040503050406030204" pitchFamily="18" charset="0"/>
                          </a:rPr>
                          <m:t>reg</m:t>
                        </m:r>
                      </m:sub>
                    </m:sSub>
                    <m:r>
                      <m:rPr>
                        <m:nor/>
                      </m:rPr>
                      <a:rPr lang="zh-CN" altLang="en-US" sz="2400">
                        <a:latin typeface="+mn-ea"/>
                      </a:rPr>
                      <m:t>回归损失，采用的</m:t>
                    </m:r>
                    <m:r>
                      <m:rPr>
                        <m:nor/>
                      </m:rPr>
                      <a:rPr lang="en-US" altLang="zh-CN" sz="2400">
                        <a:latin typeface="+mn-ea"/>
                      </a:rPr>
                      <m:t>IOU</m:t>
                    </m:r>
                    <m:r>
                      <m:rPr>
                        <m:nor/>
                      </m:rPr>
                      <a:rPr lang="en-US" altLang="zh-CN" sz="2400">
                        <a:latin typeface="+mn-ea"/>
                      </a:rPr>
                      <m:t> </m:t>
                    </m:r>
                    <m:r>
                      <m:rPr>
                        <m:nor/>
                      </m:rPr>
                      <a:rPr lang="en-US" altLang="zh-CN" sz="2400">
                        <a:latin typeface="+mn-ea"/>
                      </a:rPr>
                      <m:t>loss</m:t>
                    </m:r>
                    <m:r>
                      <m:rPr>
                        <m:nor/>
                      </m:rPr>
                      <a:rPr lang="zh-CN" altLang="en-US" sz="2400">
                        <a:latin typeface="+mn-ea"/>
                      </a:rPr>
                      <m:t>。</m:t>
                    </m:r>
                  </m:oMath>
                </a14:m>
                <a:endParaRPr lang="zh-CN" altLang="zh-CN" sz="2400" dirty="0">
                  <a:latin typeface="+mn-ea"/>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1204687" y="1669993"/>
                <a:ext cx="10136644" cy="3518014"/>
              </a:xfrm>
              <a:prstGeom prst="rect">
                <a:avLst/>
              </a:prstGeom>
              <a:blipFill>
                <a:blip r:embed="rId3"/>
                <a:stretch>
                  <a:fillRect l="-963" t="-1386"/>
                </a:stretch>
              </a:blipFill>
            </p:spPr>
            <p:txBody>
              <a:bodyPr/>
              <a:lstStyle/>
              <a:p>
                <a:r>
                  <a:rPr lang="zh-CN" altLang="en-US">
                    <a:noFill/>
                  </a:rPr>
                  <a:t> </a:t>
                </a:r>
              </a:p>
            </p:txBody>
          </p:sp>
        </mc:Fallback>
      </mc:AlternateContent>
      <p:pic>
        <p:nvPicPr>
          <p:cNvPr id="3074" name="图片 1">
            <a:extLst>
              <a:ext uri="{FF2B5EF4-FFF2-40B4-BE49-F238E27FC236}">
                <a16:creationId xmlns:a16="http://schemas.microsoft.com/office/drawing/2014/main" id="{81E230D2-51EE-4ED0-AE1A-88CD04F236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8803" y="2648721"/>
            <a:ext cx="9982528" cy="1239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41590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1699</Words>
  <Application>Microsoft Office PowerPoint</Application>
  <PresentationFormat>宽屏</PresentationFormat>
  <Paragraphs>78</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Road Rage</vt:lpstr>
      <vt:lpstr>宋体</vt:lpstr>
      <vt:lpstr>微软雅黑</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dc:creator>
  <cp:lastModifiedBy>润洲 陶</cp:lastModifiedBy>
  <cp:revision>56</cp:revision>
  <dcterms:created xsi:type="dcterms:W3CDTF">2017-07-18T06:12:00Z</dcterms:created>
  <dcterms:modified xsi:type="dcterms:W3CDTF">2020-02-05T07:11:02Z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