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  <p:sldMasterId id="2147483665" r:id="rId3"/>
    <p:sldMasterId id="2147483668" r:id="rId4"/>
    <p:sldMasterId id="2147483672" r:id="rId5"/>
  </p:sldMasterIdLst>
  <p:notesMasterIdLst>
    <p:notesMasterId r:id="rId28"/>
  </p:notesMasterIdLst>
  <p:sldIdLst>
    <p:sldId id="1825" r:id="rId6"/>
    <p:sldId id="1889" r:id="rId7"/>
    <p:sldId id="1890" r:id="rId8"/>
    <p:sldId id="2548" r:id="rId9"/>
    <p:sldId id="2587" r:id="rId10"/>
    <p:sldId id="2559" r:id="rId11"/>
    <p:sldId id="1891" r:id="rId12"/>
    <p:sldId id="2555" r:id="rId13"/>
    <p:sldId id="2608" r:id="rId14"/>
    <p:sldId id="2609" r:id="rId15"/>
    <p:sldId id="2576" r:id="rId16"/>
    <p:sldId id="2610" r:id="rId17"/>
    <p:sldId id="2611" r:id="rId18"/>
    <p:sldId id="2581" r:id="rId19"/>
    <p:sldId id="2556" r:id="rId20"/>
    <p:sldId id="2582" r:id="rId21"/>
    <p:sldId id="2588" r:id="rId22"/>
    <p:sldId id="1892" r:id="rId23"/>
    <p:sldId id="2607" r:id="rId24"/>
    <p:sldId id="1893" r:id="rId25"/>
    <p:sldId id="1894" r:id="rId26"/>
    <p:sldId id="1826" r:id="rId27"/>
  </p:sldIdLst>
  <p:sldSz cx="12192000" cy="6858000"/>
  <p:notesSz cx="6858000" cy="9144000"/>
  <p:embeddedFontLst>
    <p:embeddedFont>
      <p:font typeface="Cambria Math" panose="02040503050406030204" pitchFamily="18" charset="0"/>
      <p:regular r:id="rId29"/>
    </p:embeddedFont>
    <p:embeddedFont>
      <p:font typeface="Century Gothic" panose="020B0502020202020204" pitchFamily="34" charset="0"/>
      <p:regular r:id="rId30"/>
      <p:bold r:id="rId31"/>
      <p:italic r:id="rId32"/>
      <p:boldItalic r:id="rId33"/>
    </p:embeddedFont>
    <p:embeddedFont>
      <p:font typeface="等线" panose="02010600030101010101" pitchFamily="2" charset="-122"/>
      <p:regular r:id="rId34"/>
      <p:bold r:id="rId35"/>
    </p:embeddedFont>
    <p:embeddedFont>
      <p:font typeface="等线 Light" panose="02010600030101010101" pitchFamily="2" charset="-122"/>
      <p:regular r:id="rId36"/>
    </p:embeddedFont>
    <p:embeddedFont>
      <p:font typeface="微软雅黑" panose="020B0503020204020204" pitchFamily="34" charset="-122"/>
      <p:regular r:id="rId37"/>
      <p:bold r:id="rId38"/>
    </p:embeddedFont>
    <p:embeddedFont>
      <p:font typeface="微软雅黑 Light" panose="020B0502040204020203" pitchFamily="34" charset="-122"/>
      <p:regular r:id="rId3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95238" autoAdjust="0"/>
  </p:normalViewPr>
  <p:slideViewPr>
    <p:cSldViewPr snapToGrid="0">
      <p:cViewPr varScale="1">
        <p:scale>
          <a:sx n="86" d="100"/>
          <a:sy n="86" d="100"/>
        </p:scale>
        <p:origin x="624" y="1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font" Target="fonts/font11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3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3A830-8480-4109-B27A-8709E45D9F8D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FFEF5-EFB4-4945-90BB-24720F69BE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9604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11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3673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1315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15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16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17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18AA5F0-770B-410C-90B7-ECBA0CF9027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18AA5F0-770B-410C-90B7-ECBA0CF9027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18AA5F0-770B-410C-90B7-ECBA0CF9027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18AA5F0-770B-410C-90B7-ECBA0CF9027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18AA5F0-770B-410C-90B7-ECBA0CF9027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5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6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18AA5F0-770B-410C-90B7-ECBA0CF9027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8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1490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AC60-4B59-442A-B3C9-1BE170A820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AC60-4B59-442A-B3C9-1BE170A820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AC60-4B59-442A-B3C9-1BE170A820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8244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任意多边形: 形状 39"/>
          <p:cNvSpPr/>
          <p:nvPr userDrawn="1"/>
        </p:nvSpPr>
        <p:spPr>
          <a:xfrm>
            <a:off x="221886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190500" sx="101000" sy="101000" algn="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任意多边形: 形状 39"/>
          <p:cNvSpPr/>
          <p:nvPr userDrawn="1"/>
        </p:nvSpPr>
        <p:spPr>
          <a:xfrm>
            <a:off x="189674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13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任意多边形: 形状 39"/>
          <p:cNvSpPr/>
          <p:nvPr userDrawn="1"/>
        </p:nvSpPr>
        <p:spPr>
          <a:xfrm>
            <a:off x="0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" sx="101000" sy="101000" algn="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任意多边形: 形状 74"/>
          <p:cNvSpPr/>
          <p:nvPr userDrawn="1"/>
        </p:nvSpPr>
        <p:spPr>
          <a:xfrm flipV="1">
            <a:off x="660400" y="3829587"/>
            <a:ext cx="6489382" cy="193259"/>
          </a:xfrm>
          <a:custGeom>
            <a:avLst/>
            <a:gdLst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-1" fmla="*/ 0 w 6415214"/>
              <a:gd name="connsiteY0-2" fmla="*/ 171407 h 262847"/>
              <a:gd name="connsiteX1-3" fmla="*/ 6415214 w 6415214"/>
              <a:gd name="connsiteY1-4" fmla="*/ 171407 h 262847"/>
              <a:gd name="connsiteX2-5" fmla="*/ 6415214 w 6415214"/>
              <a:gd name="connsiteY2-6" fmla="*/ 100390 h 262847"/>
              <a:gd name="connsiteX3-7" fmla="*/ 511261 w 6415214"/>
              <a:gd name="connsiteY3-8" fmla="*/ 100390 h 262847"/>
              <a:gd name="connsiteX4-9" fmla="*/ 229919 w 6415214"/>
              <a:gd name="connsiteY4-10" fmla="*/ 0 h 262847"/>
              <a:gd name="connsiteX5-11" fmla="*/ 229919 w 6415214"/>
              <a:gd name="connsiteY5-12" fmla="*/ 100390 h 262847"/>
              <a:gd name="connsiteX6-13" fmla="*/ 0 w 6415214"/>
              <a:gd name="connsiteY6-14" fmla="*/ 100390 h 262847"/>
              <a:gd name="connsiteX7" fmla="*/ 91440 w 6415214"/>
              <a:gd name="connsiteY7" fmla="*/ 262847 h 262847"/>
              <a:gd name="connsiteX0-15" fmla="*/ 0 w 6415214"/>
              <a:gd name="connsiteY0-16" fmla="*/ 171407 h 171407"/>
              <a:gd name="connsiteX1-17" fmla="*/ 6415214 w 6415214"/>
              <a:gd name="connsiteY1-18" fmla="*/ 171407 h 171407"/>
              <a:gd name="connsiteX2-19" fmla="*/ 6415214 w 6415214"/>
              <a:gd name="connsiteY2-20" fmla="*/ 100390 h 171407"/>
              <a:gd name="connsiteX3-21" fmla="*/ 511261 w 6415214"/>
              <a:gd name="connsiteY3-22" fmla="*/ 100390 h 171407"/>
              <a:gd name="connsiteX4-23" fmla="*/ 229919 w 6415214"/>
              <a:gd name="connsiteY4-24" fmla="*/ 0 h 171407"/>
              <a:gd name="connsiteX5-25" fmla="*/ 229919 w 6415214"/>
              <a:gd name="connsiteY5-26" fmla="*/ 100390 h 171407"/>
              <a:gd name="connsiteX6-27" fmla="*/ 0 w 6415214"/>
              <a:gd name="connsiteY6-28" fmla="*/ 100390 h 171407"/>
              <a:gd name="connsiteX0-29" fmla="*/ 0 w 6415214"/>
              <a:gd name="connsiteY0-30" fmla="*/ 171407 h 171407"/>
              <a:gd name="connsiteX1-31" fmla="*/ 6415214 w 6415214"/>
              <a:gd name="connsiteY1-32" fmla="*/ 100390 h 171407"/>
              <a:gd name="connsiteX2-33" fmla="*/ 511261 w 6415214"/>
              <a:gd name="connsiteY2-34" fmla="*/ 100390 h 171407"/>
              <a:gd name="connsiteX3-35" fmla="*/ 229919 w 6415214"/>
              <a:gd name="connsiteY3-36" fmla="*/ 0 h 171407"/>
              <a:gd name="connsiteX4-37" fmla="*/ 229919 w 6415214"/>
              <a:gd name="connsiteY4-38" fmla="*/ 100390 h 171407"/>
              <a:gd name="connsiteX5-39" fmla="*/ 0 w 6415214"/>
              <a:gd name="connsiteY5-40" fmla="*/ 100390 h 171407"/>
              <a:gd name="connsiteX0-41" fmla="*/ 6415214 w 6415214"/>
              <a:gd name="connsiteY0-42" fmla="*/ 100390 h 100390"/>
              <a:gd name="connsiteX1-43" fmla="*/ 511261 w 6415214"/>
              <a:gd name="connsiteY1-44" fmla="*/ 100390 h 100390"/>
              <a:gd name="connsiteX2-45" fmla="*/ 229919 w 6415214"/>
              <a:gd name="connsiteY2-46" fmla="*/ 0 h 100390"/>
              <a:gd name="connsiteX3-47" fmla="*/ 229919 w 6415214"/>
              <a:gd name="connsiteY3-48" fmla="*/ 100390 h 100390"/>
              <a:gd name="connsiteX4-49" fmla="*/ 0 w 6415214"/>
              <a:gd name="connsiteY4-50" fmla="*/ 100390 h 100390"/>
              <a:gd name="connsiteX0-51" fmla="*/ 6415214 w 6415214"/>
              <a:gd name="connsiteY0-52" fmla="*/ 195640 h 195640"/>
              <a:gd name="connsiteX1-53" fmla="*/ 511261 w 6415214"/>
              <a:gd name="connsiteY1-54" fmla="*/ 195640 h 195640"/>
              <a:gd name="connsiteX2-55" fmla="*/ 227538 w 6415214"/>
              <a:gd name="connsiteY2-56" fmla="*/ 0 h 195640"/>
              <a:gd name="connsiteX3-57" fmla="*/ 229919 w 6415214"/>
              <a:gd name="connsiteY3-58" fmla="*/ 195640 h 195640"/>
              <a:gd name="connsiteX4-59" fmla="*/ 0 w 6415214"/>
              <a:gd name="connsiteY4-60" fmla="*/ 195640 h 195640"/>
              <a:gd name="connsiteX0-61" fmla="*/ 6415214 w 6415214"/>
              <a:gd name="connsiteY0-62" fmla="*/ 193259 h 193259"/>
              <a:gd name="connsiteX1-63" fmla="*/ 511261 w 6415214"/>
              <a:gd name="connsiteY1-64" fmla="*/ 193259 h 193259"/>
              <a:gd name="connsiteX2-65" fmla="*/ 232301 w 6415214"/>
              <a:gd name="connsiteY2-66" fmla="*/ 0 h 193259"/>
              <a:gd name="connsiteX3-67" fmla="*/ 229919 w 6415214"/>
              <a:gd name="connsiteY3-68" fmla="*/ 193259 h 193259"/>
              <a:gd name="connsiteX4-69" fmla="*/ 0 w 6415214"/>
              <a:gd name="connsiteY4-70" fmla="*/ 193259 h 1932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15214" h="193259">
                <a:moveTo>
                  <a:pt x="6415214" y="193259"/>
                </a:moveTo>
                <a:lnTo>
                  <a:pt x="511261" y="193259"/>
                </a:lnTo>
                <a:lnTo>
                  <a:pt x="232301" y="0"/>
                </a:lnTo>
                <a:cubicBezTo>
                  <a:pt x="233095" y="65213"/>
                  <a:pt x="229125" y="128046"/>
                  <a:pt x="229919" y="193259"/>
                </a:cubicBezTo>
                <a:lnTo>
                  <a:pt x="0" y="193259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标题 47"/>
          <p:cNvSpPr>
            <a:spLocks noGrp="1"/>
          </p:cNvSpPr>
          <p:nvPr>
            <p:ph type="title" hasCustomPrompt="1"/>
          </p:nvPr>
        </p:nvSpPr>
        <p:spPr>
          <a:xfrm>
            <a:off x="671368" y="2616692"/>
            <a:ext cx="7015008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lnSpc>
                <a:spcPct val="100000"/>
              </a:lnSpc>
              <a:defRPr lang="zh-CN" altLang="en-US" sz="3600" b="1" spc="100" dirty="0"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 marL="0" lvl="0"/>
            <a:r>
              <a:rPr lang="zh-CN" altLang="en-US" dirty="0"/>
              <a:t>请在此输入标题</a:t>
            </a:r>
            <a:br>
              <a:rPr lang="zh-CN" altLang="en-US" dirty="0"/>
            </a:br>
            <a:r>
              <a:rPr lang="zh-CN" altLang="en-US" dirty="0"/>
              <a:t>尽量回车保证标题为两行</a:t>
            </a:r>
          </a:p>
        </p:txBody>
      </p:sp>
      <p:sp>
        <p:nvSpPr>
          <p:cNvPr id="13" name="文本占位符 87"/>
          <p:cNvSpPr>
            <a:spLocks noGrp="1"/>
          </p:cNvSpPr>
          <p:nvPr>
            <p:ph type="body" sz="quarter" idx="13" hasCustomPrompt="1"/>
          </p:nvPr>
        </p:nvSpPr>
        <p:spPr>
          <a:xfrm>
            <a:off x="671367" y="2352090"/>
            <a:ext cx="5137927" cy="2585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1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Wingdings 3" panose="05040102010807070707" pitchFamily="18" charset="2"/>
              </a:defRPr>
            </a:lvl1pPr>
          </a:lstStyle>
          <a:p>
            <a:pPr marL="228600" lvl="0" indent="-228600"/>
            <a:r>
              <a:rPr lang="zh-CN" altLang="en-US" dirty="0"/>
              <a:t>请在此输入你的副标题</a:t>
            </a:r>
          </a:p>
        </p:txBody>
      </p:sp>
      <p:sp>
        <p:nvSpPr>
          <p:cNvPr id="14" name="文本占位符 53"/>
          <p:cNvSpPr>
            <a:spLocks noGrp="1"/>
          </p:cNvSpPr>
          <p:nvPr>
            <p:ph type="body" sz="quarter" idx="16" hasCustomPrompt="1"/>
          </p:nvPr>
        </p:nvSpPr>
        <p:spPr>
          <a:xfrm>
            <a:off x="671366" y="4094394"/>
            <a:ext cx="6221139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474450" y="318256"/>
            <a:ext cx="2104863" cy="792864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◁ BIT </a:t>
            </a: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▷</a:t>
            </a:r>
            <a:endParaRPr kumimoji="0" lang="zh-CN" altLang="en-US" sz="2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50894" y="-774608"/>
            <a:ext cx="7885491" cy="758838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8250874" y="2196869"/>
            <a:ext cx="3243162" cy="2464261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671368" y="6061309"/>
            <a:ext cx="2479573" cy="304965"/>
            <a:chOff x="671368" y="6061309"/>
            <a:chExt cx="2479573" cy="304965"/>
          </a:xfrm>
        </p:grpSpPr>
        <p:grpSp>
          <p:nvGrpSpPr>
            <p:cNvPr id="74" name="组合 7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</p:grpSpPr>
          <p:sp>
            <p:nvSpPr>
              <p:cNvPr id="8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90" name="Freeform 6"/>
              <p:cNvSpPr/>
              <p:nvPr/>
            </p:nvSpPr>
            <p:spPr bwMode="auto">
              <a:xfrm>
                <a:off x="4620305" y="1246611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91" name="组合 9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9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97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92" name="组合 9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9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9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9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75" name="组合 7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8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7" name="组合 7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8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8" name="组合 7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8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9" name="组合 7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solidFill>
                <a:schemeClr val="accent3"/>
              </a:solidFill>
            </p:grpSpPr>
            <p:sp>
              <p:nvSpPr>
                <p:cNvPr id="8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-矩形 7"/>
          <p:cNvSpPr/>
          <p:nvPr userDrawn="1">
            <p:custDataLst>
              <p:tags r:id="rId1"/>
            </p:custDataLst>
          </p:nvPr>
        </p:nvSpPr>
        <p:spPr>
          <a:xfrm>
            <a:off x="11373037" y="1"/>
            <a:ext cx="81896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3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137938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137303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2610651" y="161103"/>
            <a:ext cx="6791691" cy="6535792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1504950"/>
            <a:ext cx="12192000" cy="38481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1" name="任意多边形: 形状 30"/>
          <p:cNvSpPr/>
          <p:nvPr userDrawn="1"/>
        </p:nvSpPr>
        <p:spPr>
          <a:xfrm flipV="1">
            <a:off x="5143364" y="3786901"/>
            <a:ext cx="6236023" cy="193259"/>
          </a:xfrm>
          <a:custGeom>
            <a:avLst/>
            <a:gdLst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-1" fmla="*/ 0 w 6415214"/>
              <a:gd name="connsiteY0-2" fmla="*/ 171407 h 262847"/>
              <a:gd name="connsiteX1-3" fmla="*/ 6415214 w 6415214"/>
              <a:gd name="connsiteY1-4" fmla="*/ 171407 h 262847"/>
              <a:gd name="connsiteX2-5" fmla="*/ 6415214 w 6415214"/>
              <a:gd name="connsiteY2-6" fmla="*/ 100390 h 262847"/>
              <a:gd name="connsiteX3-7" fmla="*/ 511261 w 6415214"/>
              <a:gd name="connsiteY3-8" fmla="*/ 100390 h 262847"/>
              <a:gd name="connsiteX4-9" fmla="*/ 229919 w 6415214"/>
              <a:gd name="connsiteY4-10" fmla="*/ 0 h 262847"/>
              <a:gd name="connsiteX5-11" fmla="*/ 229919 w 6415214"/>
              <a:gd name="connsiteY5-12" fmla="*/ 100390 h 262847"/>
              <a:gd name="connsiteX6-13" fmla="*/ 0 w 6415214"/>
              <a:gd name="connsiteY6-14" fmla="*/ 100390 h 262847"/>
              <a:gd name="connsiteX7" fmla="*/ 91440 w 6415214"/>
              <a:gd name="connsiteY7" fmla="*/ 262847 h 262847"/>
              <a:gd name="connsiteX0-15" fmla="*/ 0 w 6415214"/>
              <a:gd name="connsiteY0-16" fmla="*/ 171407 h 171407"/>
              <a:gd name="connsiteX1-17" fmla="*/ 6415214 w 6415214"/>
              <a:gd name="connsiteY1-18" fmla="*/ 171407 h 171407"/>
              <a:gd name="connsiteX2-19" fmla="*/ 6415214 w 6415214"/>
              <a:gd name="connsiteY2-20" fmla="*/ 100390 h 171407"/>
              <a:gd name="connsiteX3-21" fmla="*/ 511261 w 6415214"/>
              <a:gd name="connsiteY3-22" fmla="*/ 100390 h 171407"/>
              <a:gd name="connsiteX4-23" fmla="*/ 229919 w 6415214"/>
              <a:gd name="connsiteY4-24" fmla="*/ 0 h 171407"/>
              <a:gd name="connsiteX5-25" fmla="*/ 229919 w 6415214"/>
              <a:gd name="connsiteY5-26" fmla="*/ 100390 h 171407"/>
              <a:gd name="connsiteX6-27" fmla="*/ 0 w 6415214"/>
              <a:gd name="connsiteY6-28" fmla="*/ 100390 h 171407"/>
              <a:gd name="connsiteX0-29" fmla="*/ 0 w 6415214"/>
              <a:gd name="connsiteY0-30" fmla="*/ 171407 h 171407"/>
              <a:gd name="connsiteX1-31" fmla="*/ 6415214 w 6415214"/>
              <a:gd name="connsiteY1-32" fmla="*/ 100390 h 171407"/>
              <a:gd name="connsiteX2-33" fmla="*/ 511261 w 6415214"/>
              <a:gd name="connsiteY2-34" fmla="*/ 100390 h 171407"/>
              <a:gd name="connsiteX3-35" fmla="*/ 229919 w 6415214"/>
              <a:gd name="connsiteY3-36" fmla="*/ 0 h 171407"/>
              <a:gd name="connsiteX4-37" fmla="*/ 229919 w 6415214"/>
              <a:gd name="connsiteY4-38" fmla="*/ 100390 h 171407"/>
              <a:gd name="connsiteX5-39" fmla="*/ 0 w 6415214"/>
              <a:gd name="connsiteY5-40" fmla="*/ 100390 h 171407"/>
              <a:gd name="connsiteX0-41" fmla="*/ 6415214 w 6415214"/>
              <a:gd name="connsiteY0-42" fmla="*/ 100390 h 100390"/>
              <a:gd name="connsiteX1-43" fmla="*/ 511261 w 6415214"/>
              <a:gd name="connsiteY1-44" fmla="*/ 100390 h 100390"/>
              <a:gd name="connsiteX2-45" fmla="*/ 229919 w 6415214"/>
              <a:gd name="connsiteY2-46" fmla="*/ 0 h 100390"/>
              <a:gd name="connsiteX3-47" fmla="*/ 229919 w 6415214"/>
              <a:gd name="connsiteY3-48" fmla="*/ 100390 h 100390"/>
              <a:gd name="connsiteX4-49" fmla="*/ 0 w 6415214"/>
              <a:gd name="connsiteY4-50" fmla="*/ 100390 h 100390"/>
              <a:gd name="connsiteX0-51" fmla="*/ 6415214 w 6415214"/>
              <a:gd name="connsiteY0-52" fmla="*/ 195640 h 195640"/>
              <a:gd name="connsiteX1-53" fmla="*/ 511261 w 6415214"/>
              <a:gd name="connsiteY1-54" fmla="*/ 195640 h 195640"/>
              <a:gd name="connsiteX2-55" fmla="*/ 227538 w 6415214"/>
              <a:gd name="connsiteY2-56" fmla="*/ 0 h 195640"/>
              <a:gd name="connsiteX3-57" fmla="*/ 229919 w 6415214"/>
              <a:gd name="connsiteY3-58" fmla="*/ 195640 h 195640"/>
              <a:gd name="connsiteX4-59" fmla="*/ 0 w 6415214"/>
              <a:gd name="connsiteY4-60" fmla="*/ 195640 h 195640"/>
              <a:gd name="connsiteX0-61" fmla="*/ 6415214 w 6415214"/>
              <a:gd name="connsiteY0-62" fmla="*/ 193259 h 193259"/>
              <a:gd name="connsiteX1-63" fmla="*/ 511261 w 6415214"/>
              <a:gd name="connsiteY1-64" fmla="*/ 193259 h 193259"/>
              <a:gd name="connsiteX2-65" fmla="*/ 232301 w 6415214"/>
              <a:gd name="connsiteY2-66" fmla="*/ 0 h 193259"/>
              <a:gd name="connsiteX3-67" fmla="*/ 229919 w 6415214"/>
              <a:gd name="connsiteY3-68" fmla="*/ 193259 h 193259"/>
              <a:gd name="connsiteX4-69" fmla="*/ 0 w 6415214"/>
              <a:gd name="connsiteY4-70" fmla="*/ 193259 h 1932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15214" h="193259">
                <a:moveTo>
                  <a:pt x="6415214" y="193259"/>
                </a:moveTo>
                <a:lnTo>
                  <a:pt x="511261" y="193259"/>
                </a:lnTo>
                <a:lnTo>
                  <a:pt x="232301" y="0"/>
                </a:lnTo>
                <a:cubicBezTo>
                  <a:pt x="233095" y="65213"/>
                  <a:pt x="229125" y="128046"/>
                  <a:pt x="229919" y="193259"/>
                </a:cubicBezTo>
                <a:lnTo>
                  <a:pt x="0" y="193259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8" name="标题 47"/>
          <p:cNvSpPr>
            <a:spLocks noGrp="1"/>
          </p:cNvSpPr>
          <p:nvPr>
            <p:ph type="title" hasCustomPrompt="1"/>
          </p:nvPr>
        </p:nvSpPr>
        <p:spPr>
          <a:xfrm>
            <a:off x="5143364" y="2558484"/>
            <a:ext cx="6206079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lnSpc>
                <a:spcPct val="100000"/>
              </a:lnSpc>
              <a:defRPr lang="zh-CN" altLang="en-US" sz="3600" b="1" spc="100" dirty="0">
                <a:latin typeface="+mn-ea"/>
                <a:ea typeface="+mn-ea"/>
                <a:cs typeface="+mn-ea"/>
              </a:defRPr>
            </a:lvl1pPr>
          </a:lstStyle>
          <a:p>
            <a:pPr marL="0" lvl="0"/>
            <a:r>
              <a:rPr lang="zh-CN" altLang="en-US" dirty="0"/>
              <a:t>请在此输入标题</a:t>
            </a:r>
            <a:br>
              <a:rPr lang="zh-CN" altLang="en-US" dirty="0"/>
            </a:br>
            <a:r>
              <a:rPr lang="zh-CN" altLang="en-US" dirty="0"/>
              <a:t>尽量回车保证标题为两行</a:t>
            </a:r>
          </a:p>
        </p:txBody>
      </p:sp>
      <p:sp>
        <p:nvSpPr>
          <p:cNvPr id="60" name="文本占位符 87"/>
          <p:cNvSpPr>
            <a:spLocks noGrp="1"/>
          </p:cNvSpPr>
          <p:nvPr>
            <p:ph type="body" sz="quarter" idx="13" hasCustomPrompt="1"/>
          </p:nvPr>
        </p:nvSpPr>
        <p:spPr>
          <a:xfrm>
            <a:off x="5137014" y="2329801"/>
            <a:ext cx="5154585" cy="2585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1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Wingdings 3" panose="05040102010807070707" pitchFamily="18" charset="2"/>
              </a:defRPr>
            </a:lvl1pPr>
          </a:lstStyle>
          <a:p>
            <a:pPr marL="228600" lvl="0" indent="-228600"/>
            <a:r>
              <a:rPr lang="zh-CN" altLang="en-US" dirty="0"/>
              <a:t>请在此输入你的副标题</a:t>
            </a:r>
          </a:p>
        </p:txBody>
      </p:sp>
      <p:sp>
        <p:nvSpPr>
          <p:cNvPr id="38" name="文本占位符 53"/>
          <p:cNvSpPr>
            <a:spLocks noGrp="1"/>
          </p:cNvSpPr>
          <p:nvPr>
            <p:ph type="body" sz="quarter" idx="16" hasCustomPrompt="1"/>
          </p:nvPr>
        </p:nvSpPr>
        <p:spPr>
          <a:xfrm>
            <a:off x="5143364" y="4185030"/>
            <a:ext cx="6229674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111261" y="2359437"/>
            <a:ext cx="2855386" cy="216961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-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9" name="任意多边形: 形状 118"/>
          <p:cNvSpPr/>
          <p:nvPr userDrawn="1"/>
        </p:nvSpPr>
        <p:spPr>
          <a:xfrm rot="1916941">
            <a:off x="-628945" y="-604401"/>
            <a:ext cx="12918999" cy="10347422"/>
          </a:xfrm>
          <a:custGeom>
            <a:avLst/>
            <a:gdLst>
              <a:gd name="connsiteX0" fmla="*/ 3910821 w 12918999"/>
              <a:gd name="connsiteY0" fmla="*/ 3392979 h 10347422"/>
              <a:gd name="connsiteX1" fmla="*/ 10262073 w 12918999"/>
              <a:gd name="connsiteY1" fmla="*/ 135295 h 10347422"/>
              <a:gd name="connsiteX2" fmla="*/ 10593809 w 12918999"/>
              <a:gd name="connsiteY2" fmla="*/ 0 h 10347422"/>
              <a:gd name="connsiteX3" fmla="*/ 12918999 w 12918999"/>
              <a:gd name="connsiteY3" fmla="*/ 3728462 h 10347422"/>
              <a:gd name="connsiteX4" fmla="*/ 11966464 w 12918999"/>
              <a:gd name="connsiteY4" fmla="*/ 4224159 h 10347422"/>
              <a:gd name="connsiteX5" fmla="*/ 3050273 w 12918999"/>
              <a:gd name="connsiteY5" fmla="*/ 10050202 h 10347422"/>
              <a:gd name="connsiteX6" fmla="*/ 2678241 w 12918999"/>
              <a:gd name="connsiteY6" fmla="*/ 10347422 h 10347422"/>
              <a:gd name="connsiteX7" fmla="*/ 0 w 12918999"/>
              <a:gd name="connsiteY7" fmla="*/ 6052840 h 10347422"/>
              <a:gd name="connsiteX8" fmla="*/ 4301 w 12918999"/>
              <a:gd name="connsiteY8" fmla="*/ 6049545 h 10347422"/>
              <a:gd name="connsiteX9" fmla="*/ 3049697 w 12918999"/>
              <a:gd name="connsiteY9" fmla="*/ 3931365 h 10347422"/>
              <a:gd name="connsiteX10" fmla="*/ 3910821 w 12918999"/>
              <a:gd name="connsiteY10" fmla="*/ 3392979 h 1034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918999" h="10347422">
                <a:moveTo>
                  <a:pt x="3910821" y="3392979"/>
                </a:moveTo>
                <a:cubicBezTo>
                  <a:pt x="5934272" y="2157348"/>
                  <a:pt x="8056184" y="1066634"/>
                  <a:pt x="10262073" y="135295"/>
                </a:cubicBezTo>
                <a:lnTo>
                  <a:pt x="10593809" y="0"/>
                </a:lnTo>
                <a:lnTo>
                  <a:pt x="12918999" y="3728462"/>
                </a:lnTo>
                <a:lnTo>
                  <a:pt x="11966464" y="4224159"/>
                </a:lnTo>
                <a:cubicBezTo>
                  <a:pt x="8816355" y="5904658"/>
                  <a:pt x="5833798" y="7857148"/>
                  <a:pt x="3050273" y="10050202"/>
                </a:cubicBezTo>
                <a:lnTo>
                  <a:pt x="2678241" y="10347422"/>
                </a:lnTo>
                <a:lnTo>
                  <a:pt x="0" y="6052840"/>
                </a:lnTo>
                <a:lnTo>
                  <a:pt x="4301" y="6049545"/>
                </a:lnTo>
                <a:cubicBezTo>
                  <a:pt x="990558" y="5305797"/>
                  <a:pt x="2006380" y="4599047"/>
                  <a:pt x="3049697" y="3931365"/>
                </a:cubicBezTo>
                <a:cubicBezTo>
                  <a:pt x="3334701" y="3748973"/>
                  <a:pt x="3621756" y="3569497"/>
                  <a:pt x="3910821" y="3392979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alpha val="1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6" name="任意多边形: 形状 105"/>
          <p:cNvSpPr/>
          <p:nvPr userDrawn="1"/>
        </p:nvSpPr>
        <p:spPr>
          <a:xfrm rot="2885786">
            <a:off x="1087929" y="-2969595"/>
            <a:ext cx="10843749" cy="12155155"/>
          </a:xfrm>
          <a:custGeom>
            <a:avLst/>
            <a:gdLst>
              <a:gd name="connsiteX0" fmla="*/ 6051751 w 10843749"/>
              <a:gd name="connsiteY0" fmla="*/ 1433305 h 12155155"/>
              <a:gd name="connsiteX1" fmla="*/ 6837805 w 10843749"/>
              <a:gd name="connsiteY1" fmla="*/ 587393 h 12155155"/>
              <a:gd name="connsiteX2" fmla="*/ 7410328 w 10843749"/>
              <a:gd name="connsiteY2" fmla="*/ 0 h 12155155"/>
              <a:gd name="connsiteX3" fmla="*/ 10843749 w 10843749"/>
              <a:gd name="connsiteY3" fmla="*/ 3081016 h 12155155"/>
              <a:gd name="connsiteX4" fmla="*/ 2700969 w 10843749"/>
              <a:gd name="connsiteY4" fmla="*/ 12155155 h 12155155"/>
              <a:gd name="connsiteX5" fmla="*/ 0 w 10843749"/>
              <a:gd name="connsiteY5" fmla="*/ 9731411 h 12155155"/>
              <a:gd name="connsiteX6" fmla="*/ 261077 w 10843749"/>
              <a:gd name="connsiteY6" fmla="*/ 9278934 h 12155155"/>
              <a:gd name="connsiteX7" fmla="*/ 6051751 w 10843749"/>
              <a:gd name="connsiteY7" fmla="*/ 1433305 h 12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43749" h="12155155">
                <a:moveTo>
                  <a:pt x="6051751" y="1433305"/>
                </a:moveTo>
                <a:cubicBezTo>
                  <a:pt x="6310424" y="1148193"/>
                  <a:pt x="6572461" y="866201"/>
                  <a:pt x="6837805" y="587393"/>
                </a:cubicBezTo>
                <a:lnTo>
                  <a:pt x="7410328" y="0"/>
                </a:lnTo>
                <a:lnTo>
                  <a:pt x="10843749" y="3081016"/>
                </a:lnTo>
                <a:lnTo>
                  <a:pt x="2700969" y="12155155"/>
                </a:lnTo>
                <a:lnTo>
                  <a:pt x="0" y="9731411"/>
                </a:lnTo>
                <a:lnTo>
                  <a:pt x="261077" y="9278934"/>
                </a:lnTo>
                <a:cubicBezTo>
                  <a:pt x="1926385" y="6466781"/>
                  <a:pt x="3869211" y="3838947"/>
                  <a:pt x="6051751" y="1433305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alpha val="11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8" name="任意多边形: 形状 117"/>
          <p:cNvSpPr/>
          <p:nvPr userDrawn="1"/>
        </p:nvSpPr>
        <p:spPr>
          <a:xfrm rot="1846855">
            <a:off x="-307281" y="-539696"/>
            <a:ext cx="12650822" cy="11532482"/>
          </a:xfrm>
          <a:custGeom>
            <a:avLst/>
            <a:gdLst>
              <a:gd name="connsiteX0" fmla="*/ 7956679 w 12650822"/>
              <a:gd name="connsiteY0" fmla="*/ 1195248 h 11532482"/>
              <a:gd name="connsiteX1" fmla="*/ 9978822 w 12650822"/>
              <a:gd name="connsiteY1" fmla="*/ 62012 h 11532482"/>
              <a:gd name="connsiteX2" fmla="*/ 10098991 w 12650822"/>
              <a:gd name="connsiteY2" fmla="*/ 0 h 11532482"/>
              <a:gd name="connsiteX3" fmla="*/ 12650822 w 12650822"/>
              <a:gd name="connsiteY3" fmla="*/ 4283979 h 11532482"/>
              <a:gd name="connsiteX4" fmla="*/ 12245569 w 12650822"/>
              <a:gd name="connsiteY4" fmla="*/ 4531370 h 11532482"/>
              <a:gd name="connsiteX5" fmla="*/ 3166697 w 12650822"/>
              <a:gd name="connsiteY5" fmla="*/ 11321300 h 11532482"/>
              <a:gd name="connsiteX6" fmla="*/ 2933905 w 12650822"/>
              <a:gd name="connsiteY6" fmla="*/ 11532482 h 11532482"/>
              <a:gd name="connsiteX7" fmla="*/ 1718627 w 12650822"/>
              <a:gd name="connsiteY7" fmla="*/ 9865697 h 11532482"/>
              <a:gd name="connsiteX8" fmla="*/ 0 w 12650822"/>
              <a:gd name="connsiteY8" fmla="*/ 6980488 h 11532482"/>
              <a:gd name="connsiteX9" fmla="*/ 22022 w 12650822"/>
              <a:gd name="connsiteY9" fmla="*/ 6960742 h 11532482"/>
              <a:gd name="connsiteX10" fmla="*/ 4718407 w 12650822"/>
              <a:gd name="connsiteY10" fmla="*/ 3273000 h 11532482"/>
              <a:gd name="connsiteX11" fmla="*/ 7956679 w 12650822"/>
              <a:gd name="connsiteY11" fmla="*/ 1195248 h 11532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650822" h="11532482">
                <a:moveTo>
                  <a:pt x="7956679" y="1195248"/>
                </a:moveTo>
                <a:cubicBezTo>
                  <a:pt x="8621077" y="803084"/>
                  <a:pt x="9295272" y="425195"/>
                  <a:pt x="9978822" y="62012"/>
                </a:cubicBezTo>
                <a:lnTo>
                  <a:pt x="10098991" y="0"/>
                </a:lnTo>
                <a:lnTo>
                  <a:pt x="12650822" y="4283979"/>
                </a:lnTo>
                <a:lnTo>
                  <a:pt x="12245569" y="4531370"/>
                </a:lnTo>
                <a:cubicBezTo>
                  <a:pt x="9012618" y="6531229"/>
                  <a:pt x="5974903" y="8805712"/>
                  <a:pt x="3166697" y="11321300"/>
                </a:cubicBezTo>
                <a:lnTo>
                  <a:pt x="2933905" y="11532482"/>
                </a:lnTo>
                <a:lnTo>
                  <a:pt x="1718627" y="9865697"/>
                </a:lnTo>
                <a:lnTo>
                  <a:pt x="0" y="6980488"/>
                </a:lnTo>
                <a:lnTo>
                  <a:pt x="22022" y="6960742"/>
                </a:lnTo>
                <a:cubicBezTo>
                  <a:pt x="1511041" y="5644986"/>
                  <a:pt x="3079104" y="4413194"/>
                  <a:pt x="4718407" y="3273000"/>
                </a:cubicBezTo>
                <a:cubicBezTo>
                  <a:pt x="5769244" y="2542106"/>
                  <a:pt x="6849352" y="1848853"/>
                  <a:pt x="7956679" y="1195248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3000"/>
                </a:schemeClr>
              </a:gs>
              <a:gs pos="100000">
                <a:schemeClr val="accent2">
                  <a:alpha val="1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9" name="任意多边形: 形状 83"/>
          <p:cNvSpPr/>
          <p:nvPr userDrawn="1"/>
        </p:nvSpPr>
        <p:spPr>
          <a:xfrm>
            <a:off x="-1" y="2998308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50" name="任意多边形: 形状 83"/>
          <p:cNvSpPr/>
          <p:nvPr userDrawn="1"/>
        </p:nvSpPr>
        <p:spPr>
          <a:xfrm>
            <a:off x="-2" y="3019587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102" name="任意多边形: 形状 101"/>
          <p:cNvSpPr/>
          <p:nvPr userDrawn="1"/>
        </p:nvSpPr>
        <p:spPr>
          <a:xfrm rot="2676034">
            <a:off x="-1681418" y="5021332"/>
            <a:ext cx="3362838" cy="3410056"/>
          </a:xfrm>
          <a:custGeom>
            <a:avLst/>
            <a:gdLst>
              <a:gd name="connsiteX0" fmla="*/ 0 w 3362838"/>
              <a:gd name="connsiteY0" fmla="*/ 0 h 3410056"/>
              <a:gd name="connsiteX1" fmla="*/ 3362838 w 3362838"/>
              <a:gd name="connsiteY1" fmla="*/ 3410056 h 3410056"/>
              <a:gd name="connsiteX2" fmla="*/ 3362837 w 3362838"/>
              <a:gd name="connsiteY2" fmla="*/ 3410056 h 3410056"/>
              <a:gd name="connsiteX3" fmla="*/ 0 w 3362838"/>
              <a:gd name="connsiteY3" fmla="*/ 1 h 3410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2838" h="3410056">
                <a:moveTo>
                  <a:pt x="0" y="0"/>
                </a:moveTo>
                <a:lnTo>
                  <a:pt x="3362838" y="3410056"/>
                </a:lnTo>
                <a:lnTo>
                  <a:pt x="3362837" y="3410056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4" name="任意多边形: 形状 83"/>
          <p:cNvSpPr/>
          <p:nvPr userDrawn="1"/>
        </p:nvSpPr>
        <p:spPr>
          <a:xfrm>
            <a:off x="1" y="3201986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48" name="标题 47"/>
          <p:cNvSpPr>
            <a:spLocks noGrp="1"/>
          </p:cNvSpPr>
          <p:nvPr userDrawn="1">
            <p:ph type="title" hasCustomPrompt="1"/>
          </p:nvPr>
        </p:nvSpPr>
        <p:spPr>
          <a:xfrm>
            <a:off x="515938" y="3758091"/>
            <a:ext cx="11160124" cy="132343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algn="ctr">
              <a:lnSpc>
                <a:spcPct val="100000"/>
              </a:lnSpc>
              <a:defRPr lang="zh-CN" altLang="en-US" sz="4000" b="1" spc="100" dirty="0">
                <a:solidFill>
                  <a:schemeClr val="tx1"/>
                </a:solidFill>
                <a:latin typeface="+mn-ea"/>
                <a:ea typeface="+mn-ea"/>
                <a:cs typeface="+mn-ea"/>
              </a:defRPr>
            </a:lvl1pPr>
          </a:lstStyle>
          <a:p>
            <a:pPr marL="0" lvl="0"/>
            <a:r>
              <a:rPr lang="zh-CN" altLang="en-US" dirty="0"/>
              <a:t>北京理工大学</a:t>
            </a:r>
            <a:br>
              <a:rPr lang="zh-CN" altLang="en-US" dirty="0"/>
            </a:br>
            <a:r>
              <a:rPr lang="zh-CN" altLang="en-US" dirty="0"/>
              <a:t>毕业设计论文答辩模板</a:t>
            </a:r>
          </a:p>
        </p:txBody>
      </p:sp>
      <p:sp>
        <p:nvSpPr>
          <p:cNvPr id="38" name="文本占位符 53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141362" y="5528219"/>
            <a:ext cx="7909277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 algn="ctr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2108522" y="5295418"/>
            <a:ext cx="797495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866200" y="944838"/>
            <a:ext cx="4510874" cy="1262604"/>
          </a:xfrm>
          <a:prstGeom prst="rect">
            <a:avLst/>
          </a:prstGeom>
        </p:spPr>
      </p:pic>
      <p:sp>
        <p:nvSpPr>
          <p:cNvPr id="51" name="文本框 50"/>
          <p:cNvSpPr txBox="1"/>
          <p:nvPr userDrawn="1"/>
        </p:nvSpPr>
        <p:spPr>
          <a:xfrm>
            <a:off x="150844" y="6088688"/>
            <a:ext cx="2156520" cy="617431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BIT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|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SINCE 1940</a:t>
            </a:r>
            <a:endParaRPr kumimoji="0" lang="zh-CN" altLang="en-US" sz="1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0272478" y="6308389"/>
            <a:ext cx="1629576" cy="198576"/>
            <a:chOff x="10272478" y="6308389"/>
            <a:chExt cx="1629576" cy="198576"/>
          </a:xfrm>
        </p:grpSpPr>
        <p:grpSp>
          <p:nvGrpSpPr>
            <p:cNvPr id="40" name="组合 39"/>
            <p:cNvGrpSpPr/>
            <p:nvPr userDrawn="1"/>
          </p:nvGrpSpPr>
          <p:grpSpPr>
            <a:xfrm>
              <a:off x="11216726" y="6310650"/>
              <a:ext cx="685328" cy="194486"/>
              <a:chOff x="2373567" y="1096524"/>
              <a:chExt cx="2578404" cy="731714"/>
            </a:xfrm>
          </p:grpSpPr>
          <p:sp>
            <p:nvSpPr>
              <p:cNvPr id="7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1" name="Freeform 6"/>
              <p:cNvSpPr/>
              <p:nvPr/>
            </p:nvSpPr>
            <p:spPr bwMode="auto">
              <a:xfrm>
                <a:off x="4620306" y="1237050"/>
                <a:ext cx="331665" cy="499208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72" name="组合 7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7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3" name="组合 7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7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41" name="组合 40"/>
            <p:cNvGrpSpPr/>
            <p:nvPr userDrawn="1"/>
          </p:nvGrpSpPr>
          <p:grpSpPr>
            <a:xfrm>
              <a:off x="10272478" y="6308389"/>
              <a:ext cx="721622" cy="198576"/>
              <a:chOff x="2372715" y="161759"/>
              <a:chExt cx="2714952" cy="747103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6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6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6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4613354" y="313344"/>
                <a:ext cx="474313" cy="479486"/>
                <a:chOff x="11893474" y="1994534"/>
                <a:chExt cx="286683" cy="289808"/>
              </a:xfrm>
              <a:solidFill>
                <a:schemeClr val="accent3"/>
              </a:solidFill>
            </p:grpSpPr>
            <p:sp>
              <p:nvSpPr>
                <p:cNvPr id="46" name="Freeform 11"/>
                <p:cNvSpPr>
                  <a:spLocks noEditPoints="1"/>
                </p:cNvSpPr>
                <p:nvPr/>
              </p:nvSpPr>
              <p:spPr bwMode="auto">
                <a:xfrm>
                  <a:off x="11976099" y="1994534"/>
                  <a:ext cx="204058" cy="285679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7" name="Freeform 12"/>
                <p:cNvSpPr/>
                <p:nvPr/>
              </p:nvSpPr>
              <p:spPr bwMode="auto">
                <a:xfrm>
                  <a:off x="11893474" y="2009126"/>
                  <a:ext cx="109877" cy="275216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5220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任意多边形: 形状 19"/>
          <p:cNvSpPr/>
          <p:nvPr userDrawn="1"/>
        </p:nvSpPr>
        <p:spPr>
          <a:xfrm flipH="1" flipV="1">
            <a:off x="4442085" y="3759199"/>
            <a:ext cx="3307830" cy="2335892"/>
          </a:xfrm>
          <a:custGeom>
            <a:avLst/>
            <a:gdLst>
              <a:gd name="connsiteX0" fmla="*/ 3162300 w 3162300"/>
              <a:gd name="connsiteY0" fmla="*/ 2147409 h 2147409"/>
              <a:gd name="connsiteX1" fmla="*/ 0 w 3162300"/>
              <a:gd name="connsiteY1" fmla="*/ 2147409 h 2147409"/>
              <a:gd name="connsiteX2" fmla="*/ 0 w 3162300"/>
              <a:gd name="connsiteY2" fmla="*/ 1565265 h 2147409"/>
              <a:gd name="connsiteX3" fmla="*/ 0 w 3162300"/>
              <a:gd name="connsiteY3" fmla="*/ 1544697 h 2147409"/>
              <a:gd name="connsiteX4" fmla="*/ 0 w 3162300"/>
              <a:gd name="connsiteY4" fmla="*/ 0 h 2147409"/>
              <a:gd name="connsiteX5" fmla="*/ 1585774 w 3162300"/>
              <a:gd name="connsiteY5" fmla="*/ 1112898 h 2147409"/>
              <a:gd name="connsiteX6" fmla="*/ 3162300 w 3162300"/>
              <a:gd name="connsiteY6" fmla="*/ 0 h 2147409"/>
              <a:gd name="connsiteX7" fmla="*/ 3162300 w 3162300"/>
              <a:gd name="connsiteY7" fmla="*/ 1544697 h 2147409"/>
              <a:gd name="connsiteX8" fmla="*/ 3162300 w 3162300"/>
              <a:gd name="connsiteY8" fmla="*/ 1565265 h 2147409"/>
              <a:gd name="connsiteX0-1" fmla="*/ 0 w 3162300"/>
              <a:gd name="connsiteY0-2" fmla="*/ 2147409 h 2238849"/>
              <a:gd name="connsiteX1-3" fmla="*/ 0 w 3162300"/>
              <a:gd name="connsiteY1-4" fmla="*/ 1565265 h 2238849"/>
              <a:gd name="connsiteX2-5" fmla="*/ 0 w 3162300"/>
              <a:gd name="connsiteY2-6" fmla="*/ 1544697 h 2238849"/>
              <a:gd name="connsiteX3-7" fmla="*/ 0 w 3162300"/>
              <a:gd name="connsiteY3-8" fmla="*/ 0 h 2238849"/>
              <a:gd name="connsiteX4-9" fmla="*/ 1585774 w 3162300"/>
              <a:gd name="connsiteY4-10" fmla="*/ 1112898 h 2238849"/>
              <a:gd name="connsiteX5-11" fmla="*/ 3162300 w 3162300"/>
              <a:gd name="connsiteY5-12" fmla="*/ 0 h 2238849"/>
              <a:gd name="connsiteX6-13" fmla="*/ 3162300 w 3162300"/>
              <a:gd name="connsiteY6-14" fmla="*/ 1544697 h 2238849"/>
              <a:gd name="connsiteX7-15" fmla="*/ 3162300 w 3162300"/>
              <a:gd name="connsiteY7-16" fmla="*/ 1565265 h 2238849"/>
              <a:gd name="connsiteX8-17" fmla="*/ 3162300 w 3162300"/>
              <a:gd name="connsiteY8-18" fmla="*/ 2147409 h 2238849"/>
              <a:gd name="connsiteX9" fmla="*/ 91440 w 3162300"/>
              <a:gd name="connsiteY9" fmla="*/ 2238849 h 2238849"/>
              <a:gd name="connsiteX0-19" fmla="*/ 0 w 3162300"/>
              <a:gd name="connsiteY0-20" fmla="*/ 2147409 h 2147409"/>
              <a:gd name="connsiteX1-21" fmla="*/ 0 w 3162300"/>
              <a:gd name="connsiteY1-22" fmla="*/ 1565265 h 2147409"/>
              <a:gd name="connsiteX2-23" fmla="*/ 0 w 3162300"/>
              <a:gd name="connsiteY2-24" fmla="*/ 1544697 h 2147409"/>
              <a:gd name="connsiteX3-25" fmla="*/ 0 w 3162300"/>
              <a:gd name="connsiteY3-26" fmla="*/ 0 h 2147409"/>
              <a:gd name="connsiteX4-27" fmla="*/ 1585774 w 3162300"/>
              <a:gd name="connsiteY4-28" fmla="*/ 1112898 h 2147409"/>
              <a:gd name="connsiteX5-29" fmla="*/ 3162300 w 3162300"/>
              <a:gd name="connsiteY5-30" fmla="*/ 0 h 2147409"/>
              <a:gd name="connsiteX6-31" fmla="*/ 3162300 w 3162300"/>
              <a:gd name="connsiteY6-32" fmla="*/ 1544697 h 2147409"/>
              <a:gd name="connsiteX7-33" fmla="*/ 3162300 w 3162300"/>
              <a:gd name="connsiteY7-34" fmla="*/ 1565265 h 2147409"/>
              <a:gd name="connsiteX8-35" fmla="*/ 3162300 w 3162300"/>
              <a:gd name="connsiteY8-36" fmla="*/ 2147409 h 21474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3162300" h="2147409">
                <a:moveTo>
                  <a:pt x="0" y="2147409"/>
                </a:moveTo>
                <a:lnTo>
                  <a:pt x="0" y="1565265"/>
                </a:lnTo>
                <a:lnTo>
                  <a:pt x="0" y="1544697"/>
                </a:lnTo>
                <a:lnTo>
                  <a:pt x="0" y="0"/>
                </a:lnTo>
                <a:lnTo>
                  <a:pt x="1585774" y="1112898"/>
                </a:lnTo>
                <a:lnTo>
                  <a:pt x="3162300" y="0"/>
                </a:lnTo>
                <a:lnTo>
                  <a:pt x="3162300" y="1544697"/>
                </a:lnTo>
                <a:lnTo>
                  <a:pt x="3162300" y="1565265"/>
                </a:lnTo>
                <a:lnTo>
                  <a:pt x="3162300" y="2147409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3"/>
          <p:cNvSpPr/>
          <p:nvPr userDrawn="1"/>
        </p:nvSpPr>
        <p:spPr>
          <a:xfrm>
            <a:off x="4442085" y="1015093"/>
            <a:ext cx="3307830" cy="1428368"/>
          </a:xfrm>
          <a:custGeom>
            <a:avLst/>
            <a:gdLst>
              <a:gd name="connsiteX0" fmla="*/ 0 w 3162300"/>
              <a:gd name="connsiteY0" fmla="*/ 0 h 1871961"/>
              <a:gd name="connsiteX1" fmla="*/ 3162300 w 3162300"/>
              <a:gd name="connsiteY1" fmla="*/ 0 h 1871961"/>
              <a:gd name="connsiteX2" fmla="*/ 3162300 w 3162300"/>
              <a:gd name="connsiteY2" fmla="*/ 1871961 h 1871961"/>
              <a:gd name="connsiteX3" fmla="*/ 0 w 3162300"/>
              <a:gd name="connsiteY3" fmla="*/ 1871961 h 1871961"/>
              <a:gd name="connsiteX4" fmla="*/ 0 w 3162300"/>
              <a:gd name="connsiteY4" fmla="*/ 0 h 1871961"/>
              <a:gd name="connsiteX0-1" fmla="*/ 0 w 3162300"/>
              <a:gd name="connsiteY0-2" fmla="*/ 1871961 h 1963401"/>
              <a:gd name="connsiteX1-3" fmla="*/ 0 w 3162300"/>
              <a:gd name="connsiteY1-4" fmla="*/ 0 h 1963401"/>
              <a:gd name="connsiteX2-5" fmla="*/ 3162300 w 3162300"/>
              <a:gd name="connsiteY2-6" fmla="*/ 0 h 1963401"/>
              <a:gd name="connsiteX3-7" fmla="*/ 3162300 w 3162300"/>
              <a:gd name="connsiteY3-8" fmla="*/ 1871961 h 1963401"/>
              <a:gd name="connsiteX4-9" fmla="*/ 91440 w 3162300"/>
              <a:gd name="connsiteY4-10" fmla="*/ 1963401 h 1963401"/>
              <a:gd name="connsiteX0-11" fmla="*/ 0 w 3162300"/>
              <a:gd name="connsiteY0-12" fmla="*/ 1871961 h 1871961"/>
              <a:gd name="connsiteX1-13" fmla="*/ 0 w 3162300"/>
              <a:gd name="connsiteY1-14" fmla="*/ 0 h 1871961"/>
              <a:gd name="connsiteX2-15" fmla="*/ 3162300 w 3162300"/>
              <a:gd name="connsiteY2-16" fmla="*/ 0 h 1871961"/>
              <a:gd name="connsiteX3-17" fmla="*/ 3162300 w 3162300"/>
              <a:gd name="connsiteY3-18" fmla="*/ 1871961 h 18719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62300" h="1871961">
                <a:moveTo>
                  <a:pt x="0" y="1871961"/>
                </a:moveTo>
                <a:lnTo>
                  <a:pt x="0" y="0"/>
                </a:lnTo>
                <a:lnTo>
                  <a:pt x="3162300" y="0"/>
                </a:lnTo>
                <a:lnTo>
                  <a:pt x="3162300" y="1871961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等腰三角形 11"/>
          <p:cNvSpPr/>
          <p:nvPr userDrawn="1"/>
        </p:nvSpPr>
        <p:spPr>
          <a:xfrm flipV="1">
            <a:off x="6007269" y="3832178"/>
            <a:ext cx="177462" cy="152984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974749" y="1401223"/>
            <a:ext cx="2256308" cy="63154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1-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/>
          <a:srcRect r="25963"/>
          <a:stretch>
            <a:fillRect/>
          </a:stretch>
        </p:blipFill>
        <p:spPr>
          <a:xfrm>
            <a:off x="7191376" y="133072"/>
            <a:ext cx="5028334" cy="653579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484313"/>
            <a:ext cx="2930035" cy="4364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3697615" y="4908366"/>
            <a:ext cx="7059690" cy="41033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11525250" y="1484311"/>
            <a:ext cx="666749" cy="4364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927998" y="1484310"/>
            <a:ext cx="377842" cy="4364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1121340" y="1484310"/>
            <a:ext cx="403257" cy="4364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 rot="16200000">
            <a:off x="10462781" y="3524086"/>
            <a:ext cx="3170099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algn="dist">
              <a:defRPr sz="1100" b="1">
                <a:solidFill>
                  <a:schemeClr val="bg1">
                    <a:alpha val="22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BEIJING INSTITUTE OF TECHNOLOGY</a:t>
            </a:r>
          </a:p>
        </p:txBody>
      </p:sp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74738" y="515429"/>
            <a:ext cx="2295327" cy="504694"/>
          </a:xfrm>
          <a:prstGeom prst="rect">
            <a:avLst/>
          </a:prstGeom>
        </p:spPr>
      </p:pic>
      <p:cxnSp>
        <p:nvCxnSpPr>
          <p:cNvPr id="42" name="直接连接符 41"/>
          <p:cNvCxnSpPr/>
          <p:nvPr userDrawn="1"/>
        </p:nvCxnSpPr>
        <p:spPr>
          <a:xfrm>
            <a:off x="2927998" y="1355988"/>
            <a:ext cx="0" cy="458984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 userDrawn="1"/>
        </p:nvCxnSpPr>
        <p:spPr>
          <a:xfrm>
            <a:off x="11522544" y="1400593"/>
            <a:ext cx="0" cy="454523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68"/>
          <p:cNvGrpSpPr/>
          <p:nvPr userDrawn="1"/>
        </p:nvGrpSpPr>
        <p:grpSpPr>
          <a:xfrm>
            <a:off x="566553" y="2031917"/>
            <a:ext cx="1778298" cy="3243219"/>
            <a:chOff x="611818" y="2031917"/>
            <a:chExt cx="1709547" cy="3117834"/>
          </a:xfrm>
        </p:grpSpPr>
        <p:grpSp>
          <p:nvGrpSpPr>
            <p:cNvPr id="70" name="组合 69"/>
            <p:cNvGrpSpPr/>
            <p:nvPr/>
          </p:nvGrpSpPr>
          <p:grpSpPr>
            <a:xfrm>
              <a:off x="611818" y="2051403"/>
              <a:ext cx="567014" cy="3098348"/>
              <a:chOff x="11305242" y="2003776"/>
              <a:chExt cx="354194" cy="1935432"/>
            </a:xfrm>
            <a:solidFill>
              <a:schemeClr val="bg1">
                <a:alpha val="5000"/>
              </a:schemeClr>
            </a:solidFill>
          </p:grpSpPr>
          <p:sp>
            <p:nvSpPr>
              <p:cNvPr id="85" name="Freeform 5"/>
              <p:cNvSpPr/>
              <p:nvPr/>
            </p:nvSpPr>
            <p:spPr bwMode="auto">
              <a:xfrm>
                <a:off x="11307751" y="3052538"/>
                <a:ext cx="345981" cy="390126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86" name="Freeform 6"/>
              <p:cNvSpPr/>
              <p:nvPr/>
            </p:nvSpPr>
            <p:spPr bwMode="auto">
              <a:xfrm>
                <a:off x="11382341" y="3639427"/>
                <a:ext cx="199170" cy="299781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87" name="组合 86"/>
              <p:cNvGrpSpPr/>
              <p:nvPr/>
            </p:nvGrpSpPr>
            <p:grpSpPr>
              <a:xfrm>
                <a:off x="11305242" y="2003776"/>
                <a:ext cx="354194" cy="439406"/>
                <a:chOff x="5548313" y="2084388"/>
                <a:chExt cx="547688" cy="679451"/>
              </a:xfrm>
              <a:grpFill/>
            </p:grpSpPr>
            <p:sp>
              <p:nvSpPr>
                <p:cNvPr id="92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93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11380191" y="2640087"/>
                <a:ext cx="214274" cy="229664"/>
                <a:chOff x="3792874" y="3156423"/>
                <a:chExt cx="331330" cy="355128"/>
              </a:xfrm>
              <a:grpFill/>
            </p:grpSpPr>
            <p:sp>
              <p:nvSpPr>
                <p:cNvPr id="89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90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91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71" name="组合 70"/>
            <p:cNvGrpSpPr/>
            <p:nvPr userDrawn="1"/>
          </p:nvGrpSpPr>
          <p:grpSpPr>
            <a:xfrm>
              <a:off x="1752713" y="2031917"/>
              <a:ext cx="568652" cy="3091276"/>
              <a:chOff x="1752714" y="2031919"/>
              <a:chExt cx="568653" cy="3091274"/>
            </a:xfrm>
          </p:grpSpPr>
          <p:grpSp>
            <p:nvGrpSpPr>
              <p:cNvPr id="72" name="组合 71"/>
              <p:cNvGrpSpPr/>
              <p:nvPr/>
            </p:nvGrpSpPr>
            <p:grpSpPr>
              <a:xfrm>
                <a:off x="1769227" y="3776579"/>
                <a:ext cx="501270" cy="527572"/>
                <a:chOff x="6113463" y="3541713"/>
                <a:chExt cx="484188" cy="509588"/>
              </a:xfrm>
              <a:solidFill>
                <a:schemeClr val="bg1">
                  <a:alpha val="5000"/>
                </a:schemeClr>
              </a:solidFill>
            </p:grpSpPr>
            <p:sp>
              <p:nvSpPr>
                <p:cNvPr id="83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4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3" name="组合 72"/>
              <p:cNvGrpSpPr/>
              <p:nvPr/>
            </p:nvGrpSpPr>
            <p:grpSpPr>
              <a:xfrm>
                <a:off x="1752714" y="2031919"/>
                <a:ext cx="568653" cy="718220"/>
                <a:chOff x="6108700" y="2066926"/>
                <a:chExt cx="549275" cy="693738"/>
              </a:xfrm>
              <a:solidFill>
                <a:schemeClr val="bg1">
                  <a:alpha val="5000"/>
                </a:schemeClr>
              </a:solidFill>
            </p:grpSpPr>
            <p:sp>
              <p:nvSpPr>
                <p:cNvPr id="81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2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4" name="组合 73"/>
              <p:cNvGrpSpPr/>
              <p:nvPr/>
            </p:nvGrpSpPr>
            <p:grpSpPr>
              <a:xfrm>
                <a:off x="1855433" y="3075554"/>
                <a:ext cx="381292" cy="328704"/>
                <a:chOff x="6186488" y="2930526"/>
                <a:chExt cx="368300" cy="317500"/>
              </a:xfrm>
              <a:solidFill>
                <a:schemeClr val="bg1">
                  <a:alpha val="5000"/>
                </a:schemeClr>
              </a:solidFill>
            </p:grpSpPr>
            <p:sp>
              <p:nvSpPr>
                <p:cNvPr id="78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9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0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5" name="组合 74"/>
              <p:cNvGrpSpPr/>
              <p:nvPr/>
            </p:nvGrpSpPr>
            <p:grpSpPr>
              <a:xfrm>
                <a:off x="1804180" y="4681015"/>
                <a:ext cx="442058" cy="442178"/>
                <a:chOff x="11893476" y="1994536"/>
                <a:chExt cx="277932" cy="278006"/>
              </a:xfrm>
              <a:solidFill>
                <a:schemeClr val="bg1">
                  <a:alpha val="5000"/>
                </a:schemeClr>
              </a:solidFill>
            </p:grpSpPr>
            <p:sp>
              <p:nvSpPr>
                <p:cNvPr id="76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5308" cy="27343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7" name="Freeform 12"/>
                <p:cNvSpPr/>
                <p:nvPr/>
              </p:nvSpPr>
              <p:spPr bwMode="auto">
                <a:xfrm>
                  <a:off x="11893476" y="2009127"/>
                  <a:ext cx="105167" cy="263415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44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3697616" y="1658264"/>
            <a:ext cx="7059689" cy="226755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5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  <a:p>
            <a:pPr lvl="0"/>
            <a:r>
              <a:rPr lang="zh-CN" altLang="en-US" dirty="0"/>
              <a:t>输入标题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1-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00575" y="133072"/>
            <a:ext cx="6791691" cy="6535793"/>
          </a:xfrm>
          <a:prstGeom prst="rect">
            <a:avLst/>
          </a:prstGeom>
        </p:spPr>
      </p:pic>
      <p:sp>
        <p:nvSpPr>
          <p:cNvPr id="13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87430" y="1483539"/>
            <a:ext cx="7373912" cy="226755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5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1484311"/>
            <a:ext cx="666749" cy="4364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667561" y="1484310"/>
            <a:ext cx="403257" cy="4364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9258300" y="1484313"/>
            <a:ext cx="2930035" cy="4364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882428" y="1484310"/>
            <a:ext cx="377842" cy="4364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1" name="文本框 40"/>
          <p:cNvSpPr txBox="1"/>
          <p:nvPr userDrawn="1"/>
        </p:nvSpPr>
        <p:spPr>
          <a:xfrm rot="16200000">
            <a:off x="-1443469" y="3524086"/>
            <a:ext cx="3170099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algn="dist">
              <a:defRPr sz="1100" b="1">
                <a:solidFill>
                  <a:schemeClr val="bg1">
                    <a:alpha val="22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BEIJING INSTITUTE OF TECHNOLOGY</a:t>
            </a:r>
          </a:p>
        </p:txBody>
      </p: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452633" y="548450"/>
            <a:ext cx="2295327" cy="504694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>
            <a:off x="666749" y="1329225"/>
            <a:ext cx="0" cy="47147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9258300" y="1280160"/>
            <a:ext cx="0" cy="483516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 userDrawn="1"/>
        </p:nvGrpSpPr>
        <p:grpSpPr>
          <a:xfrm>
            <a:off x="9834169" y="2044937"/>
            <a:ext cx="1778296" cy="3249639"/>
            <a:chOff x="611819" y="2031917"/>
            <a:chExt cx="1709546" cy="3124006"/>
          </a:xfrm>
        </p:grpSpPr>
        <p:grpSp>
          <p:nvGrpSpPr>
            <p:cNvPr id="46" name="组合 45"/>
            <p:cNvGrpSpPr/>
            <p:nvPr/>
          </p:nvGrpSpPr>
          <p:grpSpPr>
            <a:xfrm>
              <a:off x="611819" y="2051403"/>
              <a:ext cx="567014" cy="3098349"/>
              <a:chOff x="11305242" y="2003776"/>
              <a:chExt cx="354194" cy="1935432"/>
            </a:xfrm>
            <a:solidFill>
              <a:schemeClr val="bg1">
                <a:alpha val="5000"/>
              </a:schemeClr>
            </a:solidFill>
          </p:grpSpPr>
          <p:sp>
            <p:nvSpPr>
              <p:cNvPr id="61" name="Freeform 5"/>
              <p:cNvSpPr/>
              <p:nvPr/>
            </p:nvSpPr>
            <p:spPr bwMode="auto">
              <a:xfrm>
                <a:off x="11307751" y="3052538"/>
                <a:ext cx="345981" cy="390126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2" name="Freeform 6"/>
              <p:cNvSpPr/>
              <p:nvPr/>
            </p:nvSpPr>
            <p:spPr bwMode="auto">
              <a:xfrm>
                <a:off x="11382341" y="3639427"/>
                <a:ext cx="199170" cy="299781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63" name="组合 62"/>
              <p:cNvGrpSpPr/>
              <p:nvPr/>
            </p:nvGrpSpPr>
            <p:grpSpPr>
              <a:xfrm>
                <a:off x="11305242" y="2003776"/>
                <a:ext cx="354194" cy="439406"/>
                <a:chOff x="5548313" y="2084388"/>
                <a:chExt cx="547688" cy="679451"/>
              </a:xfrm>
              <a:grpFill/>
            </p:grpSpPr>
            <p:sp>
              <p:nvSpPr>
                <p:cNvPr id="68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9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64" name="组合 63"/>
              <p:cNvGrpSpPr/>
              <p:nvPr/>
            </p:nvGrpSpPr>
            <p:grpSpPr>
              <a:xfrm>
                <a:off x="11380191" y="2640087"/>
                <a:ext cx="214274" cy="229664"/>
                <a:chOff x="3792874" y="3156423"/>
                <a:chExt cx="331330" cy="355128"/>
              </a:xfrm>
              <a:grpFill/>
            </p:grpSpPr>
            <p:sp>
              <p:nvSpPr>
                <p:cNvPr id="65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6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7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47" name="组合 46"/>
            <p:cNvGrpSpPr/>
            <p:nvPr userDrawn="1"/>
          </p:nvGrpSpPr>
          <p:grpSpPr>
            <a:xfrm>
              <a:off x="1752713" y="2031917"/>
              <a:ext cx="568652" cy="3124006"/>
              <a:chOff x="1752713" y="2031917"/>
              <a:chExt cx="568652" cy="3124006"/>
            </a:xfrm>
          </p:grpSpPr>
          <p:grpSp>
            <p:nvGrpSpPr>
              <p:cNvPr id="48" name="组合 47"/>
              <p:cNvGrpSpPr/>
              <p:nvPr/>
            </p:nvGrpSpPr>
            <p:grpSpPr>
              <a:xfrm>
                <a:off x="1769224" y="3776575"/>
                <a:ext cx="501269" cy="527571"/>
                <a:chOff x="6113463" y="3541713"/>
                <a:chExt cx="484188" cy="509588"/>
              </a:xfrm>
              <a:solidFill>
                <a:schemeClr val="bg1">
                  <a:alpha val="5000"/>
                </a:schemeClr>
              </a:solidFill>
            </p:grpSpPr>
            <p:sp>
              <p:nvSpPr>
                <p:cNvPr id="59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0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1752713" y="2031917"/>
                <a:ext cx="568652" cy="718219"/>
                <a:chOff x="6108700" y="2066926"/>
                <a:chExt cx="549275" cy="693738"/>
              </a:xfrm>
              <a:solidFill>
                <a:schemeClr val="bg1">
                  <a:alpha val="5000"/>
                </a:schemeClr>
              </a:solidFill>
            </p:grpSpPr>
            <p:sp>
              <p:nvSpPr>
                <p:cNvPr id="57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8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1855431" y="3075552"/>
                <a:ext cx="381292" cy="328704"/>
                <a:chOff x="6186488" y="2930526"/>
                <a:chExt cx="368300" cy="317500"/>
              </a:xfrm>
              <a:solidFill>
                <a:schemeClr val="bg1">
                  <a:alpha val="5000"/>
                </a:schemeClr>
              </a:solidFill>
            </p:grpSpPr>
            <p:sp>
              <p:nvSpPr>
                <p:cNvPr id="54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5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6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>
                <a:off x="1804145" y="4681015"/>
                <a:ext cx="466327" cy="474908"/>
                <a:chOff x="11893475" y="1994536"/>
                <a:chExt cx="293191" cy="298584"/>
              </a:xfrm>
              <a:solidFill>
                <a:schemeClr val="bg1">
                  <a:alpha val="5000"/>
                </a:schemeClr>
              </a:solidFill>
            </p:grpSpPr>
            <p:sp>
              <p:nvSpPr>
                <p:cNvPr id="52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210566" cy="294792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3" name="Freeform 12"/>
                <p:cNvSpPr/>
                <p:nvPr/>
              </p:nvSpPr>
              <p:spPr bwMode="auto">
                <a:xfrm>
                  <a:off x="11893475" y="2009126"/>
                  <a:ext cx="113382" cy="283994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70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87429" y="4461296"/>
            <a:ext cx="7373913" cy="119983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答辩人：北小理</a:t>
            </a:r>
            <a:endParaRPr lang="en-US" altLang="zh-CN" dirty="0"/>
          </a:p>
          <a:p>
            <a:pPr lvl="0"/>
            <a:r>
              <a:rPr lang="zh-CN" altLang="en-US" dirty="0"/>
              <a:t>导　师：京小工</a:t>
            </a:r>
            <a:endParaRPr lang="en-US" altLang="zh-CN" dirty="0"/>
          </a:p>
          <a:p>
            <a:pPr lvl="0"/>
            <a:r>
              <a:rPr lang="zh-CN" altLang="en-US" dirty="0"/>
              <a:t>时　间：</a:t>
            </a:r>
            <a:fld id="{F6F1CC6F-731D-497C-9A0B-70CB610DC019}" type="datetime1">
              <a:rPr lang="zh-CN" altLang="en-US" dirty="0" smtClean="0"/>
              <a:t>​</a:t>
            </a:fld>
            <a:endParaRPr lang="zh-CN" alt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 rot="16200000">
            <a:off x="-1538864" y="2653429"/>
            <a:ext cx="52296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1" i="0" u="none" strike="noStrike" kern="1200" cap="none" spc="5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Contents</a:t>
            </a:r>
            <a:r>
              <a:rPr kumimoji="0" lang="en-US" altLang="zh-CN" sz="4400" b="1" i="0" u="none" strike="noStrike" kern="1200" cap="none" spc="50" normalizeH="0" baseline="0" noProof="0" dirty="0">
                <a:ln>
                  <a:noFill/>
                </a:ln>
                <a:solidFill>
                  <a:srgbClr val="A13F0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■</a:t>
            </a:r>
            <a:endParaRPr kumimoji="0" lang="zh-CN" altLang="en-US" sz="4400" b="1" i="0" u="none" strike="noStrike" kern="1200" cap="none" spc="50" normalizeH="0" baseline="0" noProof="0" dirty="0">
              <a:ln>
                <a:noFill/>
              </a:ln>
              <a:solidFill>
                <a:srgbClr val="A13F0B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1116549" y="3752395"/>
            <a:ext cx="738664" cy="22467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600" normalizeH="0" baseline="0" noProof="0" dirty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结构大纲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9519824" y="6600901"/>
            <a:ext cx="25234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BEIJING INSTITUTE OF TECHNOLOGY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041148" y="78493"/>
            <a:ext cx="2025400" cy="566914"/>
          </a:xfrm>
          <a:prstGeom prst="rect">
            <a:avLst/>
          </a:prstGeom>
        </p:spPr>
      </p:pic>
      <p:sp>
        <p:nvSpPr>
          <p:cNvPr id="82" name="任意多边形: 形状 59"/>
          <p:cNvSpPr/>
          <p:nvPr userDrawn="1"/>
        </p:nvSpPr>
        <p:spPr>
          <a:xfrm flipH="1">
            <a:off x="-2" y="-2"/>
            <a:ext cx="12192000" cy="1057277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83" name="图片 8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93498" y="249943"/>
            <a:ext cx="2025400" cy="566914"/>
          </a:xfrm>
          <a:prstGeom prst="rect">
            <a:avLst/>
          </a:prstGeom>
        </p:spPr>
      </p:pic>
      <p:sp>
        <p:nvSpPr>
          <p:cNvPr id="84" name="矩形 83"/>
          <p:cNvSpPr/>
          <p:nvPr userDrawn="1"/>
        </p:nvSpPr>
        <p:spPr>
          <a:xfrm>
            <a:off x="0" y="6188075"/>
            <a:ext cx="12192000" cy="66992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4" name="组合 3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0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51" name="组合 5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35" name="组合 3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6" name="组合 3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AB47C5AD-7496-4423-A8CD-E4852FF4D5D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3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print"/>
          <a:srcRect r="20215"/>
          <a:stretch>
            <a:fillRect/>
          </a:stretch>
        </p:blipFill>
        <p:spPr>
          <a:xfrm>
            <a:off x="6592525" y="0"/>
            <a:ext cx="5609371" cy="6765696"/>
          </a:xfrm>
          <a:prstGeom prst="rect">
            <a:avLst/>
          </a:prstGeom>
        </p:spPr>
      </p:pic>
      <p:sp>
        <p:nvSpPr>
          <p:cNvPr id="63" name="任意多边形: 形状 59"/>
          <p:cNvSpPr/>
          <p:nvPr userDrawn="1"/>
        </p:nvSpPr>
        <p:spPr>
          <a:xfrm flipH="1">
            <a:off x="-2" y="-2"/>
            <a:ext cx="12192000" cy="1057277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4" name="图片 63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793498" y="249943"/>
            <a:ext cx="2025400" cy="566914"/>
          </a:xfrm>
          <a:prstGeom prst="rect">
            <a:avLst/>
          </a:prstGeom>
        </p:spPr>
      </p:pic>
      <p:sp>
        <p:nvSpPr>
          <p:cNvPr id="65" name="矩形 64"/>
          <p:cNvSpPr/>
          <p:nvPr userDrawn="1"/>
        </p:nvSpPr>
        <p:spPr>
          <a:xfrm>
            <a:off x="0" y="6188075"/>
            <a:ext cx="12192000" cy="66992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0" name="组合 29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1" name="组合 30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6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7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3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4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0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1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2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32" name="组合 31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3" name="组合 32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4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5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4" name="组合 33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2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3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39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0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1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37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38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A6416571-1C10-49EE-8951-970742E2EE0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AC60-4B59-442A-B3C9-1BE170A820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样式8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18632" y="6188075"/>
            <a:ext cx="11550080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270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318632" y="0"/>
            <a:ext cx="11550080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标题 11"/>
          <p:cNvSpPr>
            <a:spLocks noGrp="1"/>
          </p:cNvSpPr>
          <p:nvPr>
            <p:ph type="title"/>
          </p:nvPr>
        </p:nvSpPr>
        <p:spPr>
          <a:xfrm>
            <a:off x="541539" y="247495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11" name="文本框 1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64050" y="131404"/>
            <a:ext cx="2243119" cy="627854"/>
          </a:xfrm>
          <a:prstGeom prst="rect">
            <a:avLst/>
          </a:prstGeom>
        </p:spPr>
      </p:pic>
      <p:grpSp>
        <p:nvGrpSpPr>
          <p:cNvPr id="37" name="组合 36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8" name="组合 37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54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56" name="组合 55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1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2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" name="组合 56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8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组合 3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41" name="组合 40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2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0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7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8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5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11985858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550089" y="863157"/>
            <a:ext cx="1031862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378908" y="-1612"/>
            <a:ext cx="167082" cy="8747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1366474" y="-17822"/>
            <a:ext cx="0" cy="1079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85" name="组合 8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02" name="组合 10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0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6" name="组合 8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87" name="组合 86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9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9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9" name="组合 88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1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13938017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>
            <a:off x="11155416" y="6133167"/>
            <a:ext cx="0" cy="75617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399655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2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577850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90193" y="252089"/>
            <a:ext cx="1969223" cy="432990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-9524" y="122428"/>
            <a:ext cx="559928" cy="699303"/>
            <a:chOff x="-9524" y="122428"/>
            <a:chExt cx="559928" cy="699303"/>
          </a:xfrm>
        </p:grpSpPr>
        <p:sp>
          <p:nvSpPr>
            <p:cNvPr id="85" name="任意多边形: 形状 56"/>
            <p:cNvSpPr/>
            <p:nvPr userDrawn="1"/>
          </p:nvSpPr>
          <p:spPr>
            <a:xfrm>
              <a:off x="-9524" y="122428"/>
              <a:ext cx="559928" cy="699303"/>
            </a:xfrm>
            <a:custGeom>
              <a:avLst/>
              <a:gdLst>
                <a:gd name="connsiteX0" fmla="*/ 0 w 436410"/>
                <a:gd name="connsiteY0" fmla="*/ 0 h 895350"/>
                <a:gd name="connsiteX1" fmla="*/ 436410 w 436410"/>
                <a:gd name="connsiteY1" fmla="*/ 0 h 895350"/>
                <a:gd name="connsiteX2" fmla="*/ 250915 w 436410"/>
                <a:gd name="connsiteY2" fmla="*/ 895350 h 895350"/>
                <a:gd name="connsiteX3" fmla="*/ 0 w 436410"/>
                <a:gd name="connsiteY3" fmla="*/ 89535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410" h="895350">
                  <a:moveTo>
                    <a:pt x="0" y="0"/>
                  </a:moveTo>
                  <a:lnTo>
                    <a:pt x="436410" y="0"/>
                  </a:lnTo>
                  <a:lnTo>
                    <a:pt x="250915" y="895350"/>
                  </a:lnTo>
                  <a:lnTo>
                    <a:pt x="0" y="8953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: 形状 57"/>
            <p:cNvSpPr/>
            <p:nvPr userDrawn="1"/>
          </p:nvSpPr>
          <p:spPr>
            <a:xfrm>
              <a:off x="417309" y="379233"/>
              <a:ext cx="96622" cy="221903"/>
            </a:xfrm>
            <a:custGeom>
              <a:avLst/>
              <a:gdLst>
                <a:gd name="connsiteX0" fmla="*/ 144879 w 185359"/>
                <a:gd name="connsiteY0" fmla="*/ 0 h 699303"/>
                <a:gd name="connsiteX1" fmla="*/ 185359 w 185359"/>
                <a:gd name="connsiteY1" fmla="*/ 0 h 699303"/>
                <a:gd name="connsiteX2" fmla="*/ 40480 w 185359"/>
                <a:gd name="connsiteY2" fmla="*/ 699303 h 699303"/>
                <a:gd name="connsiteX3" fmla="*/ 0 w 185359"/>
                <a:gd name="connsiteY3" fmla="*/ 699303 h 699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9" h="699303">
                  <a:moveTo>
                    <a:pt x="144879" y="0"/>
                  </a:moveTo>
                  <a:lnTo>
                    <a:pt x="185359" y="0"/>
                  </a:lnTo>
                  <a:lnTo>
                    <a:pt x="40480" y="699303"/>
                  </a:lnTo>
                  <a:lnTo>
                    <a:pt x="0" y="699303"/>
                  </a:lnTo>
                  <a:close/>
                </a:path>
              </a:pathLst>
            </a:cu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7" name="直接连接符 86"/>
          <p:cNvCxnSpPr/>
          <p:nvPr userDrawn="1"/>
        </p:nvCxnSpPr>
        <p:spPr>
          <a:xfrm>
            <a:off x="442913" y="821731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 userDrawn="1"/>
        </p:nvSpPr>
        <p:spPr>
          <a:xfrm>
            <a:off x="12146281" y="336478"/>
            <a:ext cx="45719" cy="26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连接符 89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84" name="组合 8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4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06" name="组合 105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11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2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8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9" name="组合 8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91" name="组合 90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102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" name="组合 91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100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" name="组合 92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7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8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4" name="组合 9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5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6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69113280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2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 userDrawn="1"/>
        </p:nvSpPr>
        <p:spPr>
          <a:xfrm>
            <a:off x="12146281" y="336478"/>
            <a:ext cx="45719" cy="26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90193" y="252089"/>
            <a:ext cx="1969223" cy="43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67350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3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77"/>
          <p:cNvSpPr/>
          <p:nvPr userDrawn="1"/>
        </p:nvSpPr>
        <p:spPr>
          <a:xfrm>
            <a:off x="10114068" y="210207"/>
            <a:ext cx="2789025" cy="573228"/>
          </a:xfrm>
          <a:custGeom>
            <a:avLst/>
            <a:gdLst>
              <a:gd name="connsiteX0" fmla="*/ 83399 w 1678507"/>
              <a:gd name="connsiteY0" fmla="*/ 0 h 573228"/>
              <a:gd name="connsiteX1" fmla="*/ 1678507 w 1678507"/>
              <a:gd name="connsiteY1" fmla="*/ 0 h 573228"/>
              <a:gd name="connsiteX2" fmla="*/ 1678507 w 1678507"/>
              <a:gd name="connsiteY2" fmla="*/ 573228 h 573228"/>
              <a:gd name="connsiteX3" fmla="*/ 0 w 1678507"/>
              <a:gd name="connsiteY3" fmla="*/ 573228 h 57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8507" h="573228">
                <a:moveTo>
                  <a:pt x="83399" y="0"/>
                </a:moveTo>
                <a:lnTo>
                  <a:pt x="1678507" y="0"/>
                </a:lnTo>
                <a:lnTo>
                  <a:pt x="1678507" y="573228"/>
                </a:lnTo>
                <a:lnTo>
                  <a:pt x="0" y="5732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平行四边形 3"/>
          <p:cNvSpPr/>
          <p:nvPr userDrawn="1"/>
        </p:nvSpPr>
        <p:spPr>
          <a:xfrm>
            <a:off x="198120" y="302341"/>
            <a:ext cx="746398" cy="342128"/>
          </a:xfrm>
          <a:prstGeom prst="parallelogram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1" name="文本框 7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96" name="直接连接符 95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标题 11"/>
          <p:cNvSpPr>
            <a:spLocks noGrp="1"/>
          </p:cNvSpPr>
          <p:nvPr>
            <p:ph type="title"/>
          </p:nvPr>
        </p:nvSpPr>
        <p:spPr>
          <a:xfrm>
            <a:off x="949325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pic>
        <p:nvPicPr>
          <p:cNvPr id="98" name="图片 9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277475" y="241566"/>
            <a:ext cx="1819275" cy="509219"/>
          </a:xfrm>
          <a:prstGeom prst="rect">
            <a:avLst/>
          </a:prstGeom>
        </p:spPr>
      </p:pic>
      <p:grpSp>
        <p:nvGrpSpPr>
          <p:cNvPr id="33" name="组合 3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4" name="组合 3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51" name="组合 5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5" name="组合 3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6" name="组合 3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11385777"/>
      </p:ext>
    </p:extLst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3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77"/>
          <p:cNvSpPr/>
          <p:nvPr userDrawn="1"/>
        </p:nvSpPr>
        <p:spPr>
          <a:xfrm>
            <a:off x="10114068" y="210207"/>
            <a:ext cx="2789025" cy="573228"/>
          </a:xfrm>
          <a:custGeom>
            <a:avLst/>
            <a:gdLst>
              <a:gd name="connsiteX0" fmla="*/ 83399 w 1678507"/>
              <a:gd name="connsiteY0" fmla="*/ 0 h 573228"/>
              <a:gd name="connsiteX1" fmla="*/ 1678507 w 1678507"/>
              <a:gd name="connsiteY1" fmla="*/ 0 h 573228"/>
              <a:gd name="connsiteX2" fmla="*/ 1678507 w 1678507"/>
              <a:gd name="connsiteY2" fmla="*/ 573228 h 573228"/>
              <a:gd name="connsiteX3" fmla="*/ 0 w 1678507"/>
              <a:gd name="connsiteY3" fmla="*/ 573228 h 57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8507" h="573228">
                <a:moveTo>
                  <a:pt x="83399" y="0"/>
                </a:moveTo>
                <a:lnTo>
                  <a:pt x="1678507" y="0"/>
                </a:lnTo>
                <a:lnTo>
                  <a:pt x="1678507" y="573228"/>
                </a:lnTo>
                <a:lnTo>
                  <a:pt x="0" y="5732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1" name="文本框 7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98" name="图片 9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277475" y="241566"/>
            <a:ext cx="1819275" cy="50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64651"/>
      </p:ext>
    </p:extLst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４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366474" y="863157"/>
            <a:ext cx="1050223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368806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6632" y="6351003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 userDrawn="1"/>
        </p:nvCxnSpPr>
        <p:spPr>
          <a:xfrm>
            <a:off x="11155416" y="6188075"/>
            <a:ext cx="0" cy="6655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1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0101715" y="214313"/>
            <a:ext cx="1864408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图片 14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575" y="6269038"/>
            <a:ext cx="1817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8204452"/>
      </p:ext>
    </p:extLst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４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0185149" y="863157"/>
            <a:ext cx="16835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 userDrawn="1"/>
        </p:nvCxnSpPr>
        <p:spPr>
          <a:xfrm>
            <a:off x="11155416" y="6188075"/>
            <a:ext cx="0" cy="6655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1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0101715" y="214313"/>
            <a:ext cx="1864408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9427500"/>
      </p:ext>
    </p:extLst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5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749863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 rotWithShape="1">
          <a:blip r:embed="rId2" cstate="print"/>
          <a:srcRect l="-333"/>
          <a:stretch>
            <a:fillRect/>
          </a:stretch>
        </p:blipFill>
        <p:spPr>
          <a:xfrm>
            <a:off x="11282579" y="252089"/>
            <a:ext cx="432990" cy="432990"/>
          </a:xfrm>
          <a:prstGeom prst="rect">
            <a:avLst/>
          </a:prstGeom>
        </p:spPr>
      </p:pic>
      <p:cxnSp>
        <p:nvCxnSpPr>
          <p:cNvPr id="87" name="直接连接符 86"/>
          <p:cNvCxnSpPr/>
          <p:nvPr userDrawn="1"/>
        </p:nvCxnSpPr>
        <p:spPr>
          <a:xfrm>
            <a:off x="442913" y="821731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 userDrawn="1"/>
        </p:nvGrpSpPr>
        <p:grpSpPr>
          <a:xfrm>
            <a:off x="-511603" y="253621"/>
            <a:ext cx="1221064" cy="438825"/>
            <a:chOff x="-529708" y="381991"/>
            <a:chExt cx="1221064" cy="438825"/>
          </a:xfrm>
        </p:grpSpPr>
        <p:sp>
          <p:nvSpPr>
            <p:cNvPr id="58" name="梯形 57"/>
            <p:cNvSpPr/>
            <p:nvPr userDrawn="1"/>
          </p:nvSpPr>
          <p:spPr>
            <a:xfrm rot="16200000">
              <a:off x="-107121" y="-40596"/>
              <a:ext cx="375890" cy="1221064"/>
            </a:xfrm>
            <a:prstGeom prst="trapezoid">
              <a:avLst>
                <a:gd name="adj" fmla="val 7230"/>
              </a:avLst>
            </a:prstGeom>
            <a:gradFill>
              <a:gsLst>
                <a:gs pos="100000">
                  <a:schemeClr val="accent1"/>
                </a:gs>
                <a:gs pos="0">
                  <a:schemeClr val="accent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梯形 58"/>
            <p:cNvSpPr/>
            <p:nvPr userDrawn="1"/>
          </p:nvSpPr>
          <p:spPr>
            <a:xfrm rot="16200000">
              <a:off x="-79397" y="146495"/>
              <a:ext cx="267255" cy="1058332"/>
            </a:xfrm>
            <a:prstGeom prst="trapezoid">
              <a:avLst>
                <a:gd name="adj" fmla="val 723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梯形 59"/>
            <p:cNvSpPr/>
            <p:nvPr userDrawn="1"/>
          </p:nvSpPr>
          <p:spPr>
            <a:xfrm rot="16200000">
              <a:off x="-95133" y="158023"/>
              <a:ext cx="267255" cy="1058332"/>
            </a:xfrm>
            <a:prstGeom prst="trapezoid">
              <a:avLst>
                <a:gd name="adj" fmla="val 7230"/>
              </a:avLst>
            </a:prstGeom>
            <a:gradFill flip="none" rotWithShape="1">
              <a:gsLst>
                <a:gs pos="100000">
                  <a:schemeClr val="accent4"/>
                </a:gs>
                <a:gs pos="0">
                  <a:schemeClr val="accent4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62" name="组合 61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77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79" name="组合 78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84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5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" name="组合 79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81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2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3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3" name="组合 62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64" name="组合 63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75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6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" name="组合 64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73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4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6" name="组合 65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70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1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2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7" name="组合 66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68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60176048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AC60-4B59-442A-B3C9-1BE170A820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5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6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86" name="图片 85"/>
          <p:cNvPicPr>
            <a:picLocks noChangeAspect="1"/>
          </p:cNvPicPr>
          <p:nvPr userDrawn="1"/>
        </p:nvPicPr>
        <p:blipFill rotWithShape="1">
          <a:blip r:embed="rId2" cstate="print"/>
          <a:srcRect l="-333"/>
          <a:stretch>
            <a:fillRect/>
          </a:stretch>
        </p:blipFill>
        <p:spPr>
          <a:xfrm>
            <a:off x="11282579" y="252089"/>
            <a:ext cx="432990" cy="43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349753"/>
      </p:ext>
    </p:extLst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6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 userDrawn="1"/>
        </p:nvSpPr>
        <p:spPr>
          <a:xfrm>
            <a:off x="442912" y="-82551"/>
            <a:ext cx="11306175" cy="908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442913" y="0"/>
            <a:ext cx="11306175" cy="8261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1"/>
          <p:cNvSpPr>
            <a:spLocks noGrp="1"/>
          </p:cNvSpPr>
          <p:nvPr>
            <p:ph type="title"/>
          </p:nvPr>
        </p:nvSpPr>
        <p:spPr>
          <a:xfrm>
            <a:off x="1173494" y="249067"/>
            <a:ext cx="8048203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252089"/>
            <a:ext cx="1969223" cy="432990"/>
          </a:xfrm>
          <a:prstGeom prst="rect">
            <a:avLst/>
          </a:prstGeom>
        </p:spPr>
      </p:pic>
      <p:grpSp>
        <p:nvGrpSpPr>
          <p:cNvPr id="46" name="组合 45"/>
          <p:cNvGrpSpPr/>
          <p:nvPr userDrawn="1"/>
        </p:nvGrpSpPr>
        <p:grpSpPr>
          <a:xfrm>
            <a:off x="637534" y="199773"/>
            <a:ext cx="463263" cy="481001"/>
            <a:chOff x="598941" y="128599"/>
            <a:chExt cx="463263" cy="481001"/>
          </a:xfrm>
        </p:grpSpPr>
        <p:sp>
          <p:nvSpPr>
            <p:cNvPr id="45" name="矩形 44"/>
            <p:cNvSpPr/>
            <p:nvPr userDrawn="1"/>
          </p:nvSpPr>
          <p:spPr>
            <a:xfrm>
              <a:off x="701671" y="249067"/>
              <a:ext cx="360533" cy="36053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701671" y="247801"/>
              <a:ext cx="275115" cy="256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 userDrawn="1"/>
          </p:nvSpPr>
          <p:spPr>
            <a:xfrm>
              <a:off x="598941" y="128599"/>
              <a:ext cx="360533" cy="360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7" name="组合 36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6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62" name="组合 6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" name="组合 6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6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组合 3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40" name="组合 39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" name="组合 47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5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51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37409825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6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9402184" y="-82800"/>
            <a:ext cx="2346903" cy="90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 userDrawn="1"/>
        </p:nvSpPr>
        <p:spPr>
          <a:xfrm>
            <a:off x="9402184" y="0"/>
            <a:ext cx="2346904" cy="8261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252089"/>
            <a:ext cx="1969223" cy="43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296551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7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 userDrawn="1"/>
        </p:nvSpPr>
        <p:spPr>
          <a:xfrm>
            <a:off x="658714" y="482300"/>
            <a:ext cx="748201" cy="484094"/>
          </a:xfrm>
          <a:prstGeom prst="parallelogram">
            <a:avLst>
              <a:gd name="adj" fmla="val 71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 userDrawn="1"/>
        </p:nvSpPr>
        <p:spPr>
          <a:xfrm>
            <a:off x="442912" y="-82800"/>
            <a:ext cx="11306175" cy="84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442913" y="0"/>
            <a:ext cx="11306175" cy="7626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1"/>
          <p:cNvSpPr>
            <a:spLocks noGrp="1"/>
          </p:cNvSpPr>
          <p:nvPr>
            <p:ph type="title"/>
          </p:nvPr>
        </p:nvSpPr>
        <p:spPr>
          <a:xfrm>
            <a:off x="1173494" y="185567"/>
            <a:ext cx="8048203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188589"/>
            <a:ext cx="1969223" cy="432990"/>
          </a:xfrm>
          <a:prstGeom prst="rect">
            <a:avLst/>
          </a:prstGeom>
        </p:spPr>
      </p:pic>
      <p:sp>
        <p:nvSpPr>
          <p:cNvPr id="43" name="矩形 42"/>
          <p:cNvSpPr/>
          <p:nvPr userDrawn="1"/>
        </p:nvSpPr>
        <p:spPr>
          <a:xfrm>
            <a:off x="648385" y="0"/>
            <a:ext cx="413819" cy="966395"/>
          </a:xfrm>
          <a:prstGeom prst="rect">
            <a:avLst/>
          </a:prstGeom>
          <a:ln>
            <a:noFill/>
          </a:ln>
          <a:effectLst>
            <a:outerShdw blurRad="127000" dist="25400" dir="5400000" sx="102000" sy="102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5" name="组合 3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55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57" name="组合 56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2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8" name="组合 57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9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6" name="组合 3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7" name="组合 36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3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1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8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5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25449293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7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9385300" y="-82550"/>
            <a:ext cx="2363787" cy="8452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385300" y="0"/>
            <a:ext cx="2363788" cy="7626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188589"/>
            <a:ext cx="1969223" cy="43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84758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8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18632" y="6188075"/>
            <a:ext cx="11550080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270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318632" y="0"/>
            <a:ext cx="11550080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标题 11"/>
          <p:cNvSpPr>
            <a:spLocks noGrp="1"/>
          </p:cNvSpPr>
          <p:nvPr>
            <p:ph type="title"/>
          </p:nvPr>
        </p:nvSpPr>
        <p:spPr>
          <a:xfrm>
            <a:off x="541539" y="247495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11" name="文本框 1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64050" y="131404"/>
            <a:ext cx="2243119" cy="627854"/>
          </a:xfrm>
          <a:prstGeom prst="rect">
            <a:avLst/>
          </a:prstGeom>
        </p:spPr>
      </p:pic>
      <p:grpSp>
        <p:nvGrpSpPr>
          <p:cNvPr id="37" name="组合 36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8" name="组合 37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54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56" name="组合 55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1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2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" name="组合 56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8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组合 3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41" name="组合 40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2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0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7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8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5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2145785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8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1144922" y="6188075"/>
            <a:ext cx="723790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270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488246" y="0"/>
            <a:ext cx="2380466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64050" y="131404"/>
            <a:ext cx="2243119" cy="62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54161"/>
      </p:ext>
    </p:extLst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980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AC60-4B59-442A-B3C9-1BE170A820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AC60-4B59-442A-B3C9-1BE170A820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AC60-4B59-442A-B3C9-1BE170A820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AC60-4B59-442A-B3C9-1BE170A820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AC60-4B59-442A-B3C9-1BE170A820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AC60-4B59-442A-B3C9-1BE170A820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9AC60-4B59-442A-B3C9-1BE170A820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med">
    <p:fade/>
  </p:transition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ransition spd="med">
    <p:fade/>
  </p:transition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ransition spd="med">
    <p:fade/>
  </p:transition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07D9317-7C4B-477D-9FCD-CD5482370328}" type="datetimeFigureOut">
              <a:rPr lang="zh-CN" altLang="en-US"/>
              <a:t>2020/6/12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C0B3BC9-7090-482A-AB63-1945A9C9F1E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851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3549208" y="4270263"/>
            <a:ext cx="7287114" cy="15785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答辩人：陶润洲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导　师：赵三元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时　间：</a:t>
            </a:r>
            <a:fld id="{557380AF-A950-485A-9126-2F7168CD3CCC}" type="datetime1">
              <a:rPr lang="zh-CN" altLang="en-US" dirty="0" smtClean="0"/>
              <a:t>2020/6/12</a:t>
            </a:fld>
            <a:endParaRPr lang="zh-CN" altLang="en-US" dirty="0"/>
          </a:p>
        </p:txBody>
      </p:sp>
      <p:sp>
        <p:nvSpPr>
          <p:cNvPr id="20" name="文本占位符 27"/>
          <p:cNvSpPr>
            <a:spLocks noGrp="1"/>
          </p:cNvSpPr>
          <p:nvPr>
            <p:ph type="body" sz="quarter" idx="13"/>
          </p:nvPr>
        </p:nvSpPr>
        <p:spPr>
          <a:xfrm>
            <a:off x="3549208" y="1484311"/>
            <a:ext cx="7287114" cy="238680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6000" b="1" dirty="0">
                <a:latin typeface="+mn-ea"/>
                <a:ea typeface="+mn-ea"/>
              </a:rPr>
              <a:t>无锚点框的全卷积单阶段目标检测方法研究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3549208" y="4010868"/>
            <a:ext cx="7287114" cy="0"/>
          </a:xfrm>
          <a:prstGeom prst="line">
            <a:avLst/>
          </a:prstGeom>
          <a:ln w="28575" cmpd="sng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算法介绍</a:t>
            </a:r>
          </a:p>
        </p:txBody>
      </p:sp>
      <p:sp>
        <p:nvSpPr>
          <p:cNvPr id="3" name="矩形 2"/>
          <p:cNvSpPr/>
          <p:nvPr/>
        </p:nvSpPr>
        <p:spPr>
          <a:xfrm>
            <a:off x="660400" y="1026788"/>
            <a:ext cx="10858500" cy="5003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sx="101000" sy="101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292F74-F843-48BB-92EA-9AF2EA19F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476" y="1182609"/>
            <a:ext cx="4290432" cy="464860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F933A03-CE4B-4903-94AF-C038C20566DE}"/>
              </a:ext>
            </a:extLst>
          </p:cNvPr>
          <p:cNvSpPr txBox="1"/>
          <p:nvPr/>
        </p:nvSpPr>
        <p:spPr>
          <a:xfrm>
            <a:off x="1277804" y="1866432"/>
            <a:ext cx="3807349" cy="722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多框冲突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7D161B4-03CA-4566-8B94-12ABED6D0DB2}"/>
              </a:ext>
            </a:extLst>
          </p:cNvPr>
          <p:cNvSpPr txBox="1"/>
          <p:nvPr/>
        </p:nvSpPr>
        <p:spPr>
          <a:xfrm>
            <a:off x="1277804" y="2797274"/>
            <a:ext cx="3927929" cy="1045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当映射回原图的点落入多个目标框，选取面积最小的目标框与该点关联。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9970951-CB16-41E1-AFCE-8420F6D0C24B}"/>
              </a:ext>
            </a:extLst>
          </p:cNvPr>
          <p:cNvCxnSpPr/>
          <p:nvPr/>
        </p:nvCxnSpPr>
        <p:spPr>
          <a:xfrm>
            <a:off x="1259940" y="2661234"/>
            <a:ext cx="370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17381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算法介绍</a:t>
            </a:r>
          </a:p>
        </p:txBody>
      </p:sp>
      <p:sp>
        <p:nvSpPr>
          <p:cNvPr id="3" name="矩形 2"/>
          <p:cNvSpPr/>
          <p:nvPr/>
        </p:nvSpPr>
        <p:spPr>
          <a:xfrm>
            <a:off x="660400" y="1026788"/>
            <a:ext cx="10858500" cy="5003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sx="101000" sy="101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4AA2EBB-2CC5-405A-8012-204321409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695" y="1192537"/>
            <a:ext cx="3952875" cy="463867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624F6D5-2CAD-40C1-BCBE-DD8227E94F14}"/>
              </a:ext>
            </a:extLst>
          </p:cNvPr>
          <p:cNvSpPr txBox="1"/>
          <p:nvPr/>
        </p:nvSpPr>
        <p:spPr>
          <a:xfrm>
            <a:off x="6175205" y="1464175"/>
            <a:ext cx="3807349" cy="722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回归目标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9F6C6B-AA26-4AFC-8C2B-BB9553DA4566}"/>
              </a:ext>
            </a:extLst>
          </p:cNvPr>
          <p:cNvSpPr txBox="1"/>
          <p:nvPr/>
        </p:nvSpPr>
        <p:spPr>
          <a:xfrm>
            <a:off x="6175205" y="2395017"/>
            <a:ext cx="3927929" cy="1045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特征图上映射回原图的点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(x,y)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与目标框相关联，则该点回归目标为四维向量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(l</a:t>
            </a:r>
            <a:r>
              <a:rPr lang="zh-CN" altLang="en-US" spc="3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,t</a:t>
            </a:r>
            <a:r>
              <a:rPr lang="zh-CN" altLang="en-US" spc="3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,r</a:t>
            </a:r>
            <a:r>
              <a:rPr lang="zh-CN" altLang="en-US" spc="3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,b</a:t>
            </a:r>
            <a:r>
              <a:rPr lang="zh-CN" altLang="en-US" spc="3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2C06DB6-A695-43D8-86ED-245F3DD244F3}"/>
              </a:ext>
            </a:extLst>
          </p:cNvPr>
          <p:cNvCxnSpPr/>
          <p:nvPr/>
        </p:nvCxnSpPr>
        <p:spPr>
          <a:xfrm>
            <a:off x="6157341" y="2258977"/>
            <a:ext cx="370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383D892-8446-4E5B-AC0D-4595D2AEE788}"/>
                  </a:ext>
                </a:extLst>
              </p:cNvPr>
              <p:cNvSpPr txBox="1"/>
              <p:nvPr/>
            </p:nvSpPr>
            <p:spPr>
              <a:xfrm>
                <a:off x="6346178" y="3648833"/>
                <a:ext cx="3979230" cy="13276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sz="28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800" b="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383D892-8446-4E5B-AC0D-4595D2AEE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178" y="3648833"/>
                <a:ext cx="3979230" cy="13276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F8558777-84B7-4FC8-A2AA-95139FE0E430}"/>
              </a:ext>
            </a:extLst>
          </p:cNvPr>
          <p:cNvSpPr txBox="1"/>
          <p:nvPr/>
        </p:nvSpPr>
        <p:spPr>
          <a:xfrm>
            <a:off x="5878269" y="5094251"/>
            <a:ext cx="5014633" cy="2527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(x</a:t>
            </a:r>
            <a:r>
              <a:rPr lang="en-US" altLang="zh-CN" sz="1400" spc="300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r>
              <a:rPr lang="en-US" altLang="zh-CN" sz="14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,y</a:t>
            </a:r>
            <a:r>
              <a:rPr lang="en-US" altLang="zh-CN" sz="1400" spc="300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r>
              <a:rPr lang="en-US" altLang="zh-CN" sz="14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),(x</a:t>
            </a:r>
            <a:r>
              <a:rPr lang="en-US" altLang="zh-CN" sz="1400" spc="300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sz="14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,y</a:t>
            </a:r>
            <a:r>
              <a:rPr lang="en-US" altLang="zh-CN" sz="1400" spc="300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sz="14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14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分别为目标框左上角、右下角坐标值</a:t>
            </a:r>
          </a:p>
        </p:txBody>
      </p:sp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>
            <a:extLst>
              <a:ext uri="{FF2B5EF4-FFF2-40B4-BE49-F238E27FC236}">
                <a16:creationId xmlns:a16="http://schemas.microsoft.com/office/drawing/2014/main" id="{5FCFC9BE-19C9-4E53-9644-E1E936E85FA7}"/>
              </a:ext>
            </a:extLst>
          </p:cNvPr>
          <p:cNvSpPr/>
          <p:nvPr/>
        </p:nvSpPr>
        <p:spPr>
          <a:xfrm>
            <a:off x="660400" y="1026788"/>
            <a:ext cx="10858500" cy="5003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sx="101000" sy="101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C73F421B-C081-45F2-832A-0EC4C791D364}"/>
              </a:ext>
            </a:extLst>
          </p:cNvPr>
          <p:cNvSpPr txBox="1"/>
          <p:nvPr/>
        </p:nvSpPr>
        <p:spPr>
          <a:xfrm>
            <a:off x="6820545" y="2848328"/>
            <a:ext cx="4485185" cy="11613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spc="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just"/>
            <a:r>
              <a:rPr lang="zh-CN" altLang="en-US" sz="2000" dirty="0"/>
              <a:t>正样本</a:t>
            </a:r>
            <a:r>
              <a:rPr lang="en-US" altLang="zh-CN" sz="2000" dirty="0"/>
              <a:t>A:</a:t>
            </a:r>
            <a:r>
              <a:rPr lang="zh-CN" altLang="en-US" sz="2000" dirty="0"/>
              <a:t>低质量回归框</a:t>
            </a:r>
            <a:endParaRPr lang="en-US" altLang="zh-CN" sz="2000" dirty="0"/>
          </a:p>
          <a:p>
            <a:pPr algn="just"/>
            <a:endParaRPr lang="en-US" altLang="zh-CN" sz="2000" dirty="0"/>
          </a:p>
          <a:p>
            <a:pPr algn="just"/>
            <a:r>
              <a:rPr lang="zh-CN" altLang="en-US" sz="2000" dirty="0"/>
              <a:t>正样本</a:t>
            </a:r>
            <a:r>
              <a:rPr lang="en-US" altLang="zh-CN" sz="2000" dirty="0"/>
              <a:t>B:</a:t>
            </a:r>
            <a:r>
              <a:rPr lang="zh-CN" altLang="en-US" sz="2000" dirty="0"/>
              <a:t>高质量回归框</a:t>
            </a:r>
            <a:endParaRPr lang="en-US" altLang="zh-CN" sz="2000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02A66510-6C6C-40C5-9F59-5734C520760F}"/>
              </a:ext>
            </a:extLst>
          </p:cNvPr>
          <p:cNvSpPr txBox="1"/>
          <p:nvPr/>
        </p:nvSpPr>
        <p:spPr>
          <a:xfrm>
            <a:off x="6859444" y="2848328"/>
            <a:ext cx="4485185" cy="11613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spc="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just"/>
            <a:r>
              <a:rPr lang="en-US" altLang="zh-CN" sz="2000" dirty="0"/>
              <a:t>A:</a:t>
            </a:r>
            <a:r>
              <a:rPr lang="zh-CN" altLang="en-US" sz="2000" dirty="0"/>
              <a:t>落入目标框内，为正样本</a:t>
            </a:r>
            <a:endParaRPr lang="en-US" altLang="zh-CN" sz="2000" dirty="0"/>
          </a:p>
          <a:p>
            <a:pPr algn="just"/>
            <a:endParaRPr lang="en-US" altLang="zh-CN" sz="2000" dirty="0"/>
          </a:p>
          <a:p>
            <a:pPr algn="just"/>
            <a:r>
              <a:rPr lang="en-US" altLang="zh-CN" sz="2000" dirty="0"/>
              <a:t>B:</a:t>
            </a:r>
            <a:r>
              <a:rPr lang="zh-CN" altLang="en-US" sz="2000" dirty="0"/>
              <a:t>落入目标框内，为正样本</a:t>
            </a:r>
            <a:endParaRPr lang="en-US" altLang="zh-CN" sz="2000" dirty="0"/>
          </a:p>
        </p:txBody>
      </p:sp>
      <p:graphicFrame>
        <p:nvGraphicFramePr>
          <p:cNvPr id="48" name="表格 5">
            <a:extLst>
              <a:ext uri="{FF2B5EF4-FFF2-40B4-BE49-F238E27FC236}">
                <a16:creationId xmlns:a16="http://schemas.microsoft.com/office/drawing/2014/main" id="{01DECF0E-FF96-43F2-8132-CB7E8609B03C}"/>
              </a:ext>
            </a:extLst>
          </p:cNvPr>
          <p:cNvGraphicFramePr>
            <a:graphicFrameLocks noGrp="1"/>
          </p:cNvGraphicFramePr>
          <p:nvPr/>
        </p:nvGraphicFramePr>
        <p:xfrm>
          <a:off x="1171837" y="1408890"/>
          <a:ext cx="4320000" cy="404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377786276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20312014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95633020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922266258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669547342"/>
                    </a:ext>
                  </a:extLst>
                </a:gridCol>
              </a:tblGrid>
              <a:tr h="808044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9350" marR="89350" marT="44674" marB="4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9350" marR="89350" marT="44674" marB="446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9350" marR="89350" marT="44674" marB="446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9350" marR="89350" marT="44674" marB="446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9350" marR="89350" marT="44674" marB="446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948522"/>
                  </a:ext>
                </a:extLst>
              </a:tr>
              <a:tr h="808044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9350" marR="89350" marT="44674" marB="4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9350" marR="89350" marT="44674" marB="446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9350" marR="89350" marT="44674" marB="446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9350" marR="89350" marT="44674" marB="446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9350" marR="89350" marT="44674" marB="446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19988"/>
                  </a:ext>
                </a:extLst>
              </a:tr>
              <a:tr h="808044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9350" marR="89350" marT="44674" marB="4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9350" marR="89350" marT="44674" marB="446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9350" marR="89350" marT="44674" marB="446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9350" marR="89350" marT="44674" marB="446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9350" marR="89350" marT="44674" marB="446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171001"/>
                  </a:ext>
                </a:extLst>
              </a:tr>
              <a:tr h="808044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9350" marR="89350" marT="44674" marB="4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9350" marR="89350" marT="44674" marB="446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9350" marR="89350" marT="44674" marB="446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9350" marR="89350" marT="44674" marB="446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9350" marR="89350" marT="44674" marB="446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802378"/>
                  </a:ext>
                </a:extLst>
              </a:tr>
              <a:tr h="808044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9350" marR="89350" marT="44674" marB="4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9350" marR="89350" marT="44674" marB="446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9350" marR="89350" marT="44674" marB="446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9350" marR="89350" marT="44674" marB="446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9350" marR="89350" marT="44674" marB="446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928890"/>
                  </a:ext>
                </a:extLst>
              </a:tr>
            </a:tbl>
          </a:graphicData>
        </a:graphic>
      </p:graphicFrame>
      <p:sp>
        <p:nvSpPr>
          <p:cNvPr id="49" name="椭圆 48">
            <a:extLst>
              <a:ext uri="{FF2B5EF4-FFF2-40B4-BE49-F238E27FC236}">
                <a16:creationId xmlns:a16="http://schemas.microsoft.com/office/drawing/2014/main" id="{0DF94FAB-F2B9-4F87-8F4B-4E16E961F483}"/>
              </a:ext>
            </a:extLst>
          </p:cNvPr>
          <p:cNvSpPr/>
          <p:nvPr/>
        </p:nvSpPr>
        <p:spPr>
          <a:xfrm>
            <a:off x="1096373" y="1325662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354A8624-C0B0-4FFB-8E77-87CE4233D8B5}"/>
              </a:ext>
            </a:extLst>
          </p:cNvPr>
          <p:cNvSpPr/>
          <p:nvPr/>
        </p:nvSpPr>
        <p:spPr>
          <a:xfrm>
            <a:off x="1958987" y="1325662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EA715054-221E-4B58-9B11-A67F7A2EA7D6}"/>
              </a:ext>
            </a:extLst>
          </p:cNvPr>
          <p:cNvSpPr/>
          <p:nvPr/>
        </p:nvSpPr>
        <p:spPr>
          <a:xfrm>
            <a:off x="2821601" y="1325662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980DE71C-542D-4699-A84E-C6E8D3E6931B}"/>
              </a:ext>
            </a:extLst>
          </p:cNvPr>
          <p:cNvSpPr/>
          <p:nvPr/>
        </p:nvSpPr>
        <p:spPr>
          <a:xfrm>
            <a:off x="3684215" y="1325662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B09DBC34-498F-4C7A-801B-0D9BC9CDAB7B}"/>
              </a:ext>
            </a:extLst>
          </p:cNvPr>
          <p:cNvSpPr/>
          <p:nvPr/>
        </p:nvSpPr>
        <p:spPr>
          <a:xfrm>
            <a:off x="4546829" y="1325662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9D4F6F47-9AAC-4361-A7B8-CC5FC4F5D4C3}"/>
              </a:ext>
            </a:extLst>
          </p:cNvPr>
          <p:cNvSpPr/>
          <p:nvPr/>
        </p:nvSpPr>
        <p:spPr>
          <a:xfrm>
            <a:off x="5409443" y="1325662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17FA7FF4-7326-4021-B0F7-D7342421FB99}"/>
              </a:ext>
            </a:extLst>
          </p:cNvPr>
          <p:cNvSpPr/>
          <p:nvPr/>
        </p:nvSpPr>
        <p:spPr>
          <a:xfrm>
            <a:off x="1096376" y="2120655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FD509A7E-ECE6-4EEF-8E33-D64ABE57702A}"/>
              </a:ext>
            </a:extLst>
          </p:cNvPr>
          <p:cNvSpPr/>
          <p:nvPr/>
        </p:nvSpPr>
        <p:spPr>
          <a:xfrm>
            <a:off x="1958990" y="2120655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4D04C91A-A27D-4BF0-BB23-6C8D814E2EA0}"/>
              </a:ext>
            </a:extLst>
          </p:cNvPr>
          <p:cNvSpPr/>
          <p:nvPr/>
        </p:nvSpPr>
        <p:spPr>
          <a:xfrm>
            <a:off x="2821604" y="2120655"/>
            <a:ext cx="150921" cy="1664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FFE15268-F581-4034-A951-D67FC3B4D23D}"/>
              </a:ext>
            </a:extLst>
          </p:cNvPr>
          <p:cNvSpPr/>
          <p:nvPr/>
        </p:nvSpPr>
        <p:spPr>
          <a:xfrm>
            <a:off x="3684218" y="2120655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EBF8920D-4D09-4614-BE24-F75C3D80B21D}"/>
              </a:ext>
            </a:extLst>
          </p:cNvPr>
          <p:cNvSpPr/>
          <p:nvPr/>
        </p:nvSpPr>
        <p:spPr>
          <a:xfrm>
            <a:off x="4546832" y="2120655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80A3FCA0-F27E-4ADE-A8E8-5D9B0EDCF8D2}"/>
              </a:ext>
            </a:extLst>
          </p:cNvPr>
          <p:cNvSpPr/>
          <p:nvPr/>
        </p:nvSpPr>
        <p:spPr>
          <a:xfrm>
            <a:off x="5409446" y="2120655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3E27EFB1-358E-45E1-91C3-3A72E84D95BD}"/>
              </a:ext>
            </a:extLst>
          </p:cNvPr>
          <p:cNvSpPr/>
          <p:nvPr/>
        </p:nvSpPr>
        <p:spPr>
          <a:xfrm>
            <a:off x="1096373" y="5362157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4C32A7F9-B02F-4D56-8473-7D762E3ED2F2}"/>
              </a:ext>
            </a:extLst>
          </p:cNvPr>
          <p:cNvSpPr/>
          <p:nvPr/>
        </p:nvSpPr>
        <p:spPr>
          <a:xfrm>
            <a:off x="1958987" y="5362157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59F67ED8-51E4-4A92-B1AA-39B16153FA01}"/>
              </a:ext>
            </a:extLst>
          </p:cNvPr>
          <p:cNvSpPr/>
          <p:nvPr/>
        </p:nvSpPr>
        <p:spPr>
          <a:xfrm>
            <a:off x="2821601" y="5362157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9B84CAA3-F298-4EE7-9E62-C95AA01CD7C0}"/>
              </a:ext>
            </a:extLst>
          </p:cNvPr>
          <p:cNvSpPr/>
          <p:nvPr/>
        </p:nvSpPr>
        <p:spPr>
          <a:xfrm>
            <a:off x="3684215" y="5362157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31DA831D-2B0D-4017-BD67-AD2824902294}"/>
              </a:ext>
            </a:extLst>
          </p:cNvPr>
          <p:cNvSpPr/>
          <p:nvPr/>
        </p:nvSpPr>
        <p:spPr>
          <a:xfrm>
            <a:off x="4546829" y="5362157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075C21A3-9E88-4937-A6F0-31BAFAD2E8C9}"/>
              </a:ext>
            </a:extLst>
          </p:cNvPr>
          <p:cNvSpPr/>
          <p:nvPr/>
        </p:nvSpPr>
        <p:spPr>
          <a:xfrm>
            <a:off x="5409443" y="5362157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B94E5DB0-39CE-4F02-A7B0-A03C42804CB6}"/>
              </a:ext>
            </a:extLst>
          </p:cNvPr>
          <p:cNvSpPr/>
          <p:nvPr/>
        </p:nvSpPr>
        <p:spPr>
          <a:xfrm>
            <a:off x="2500545" y="2019623"/>
            <a:ext cx="902473" cy="16192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A2E147FE-7D1B-43E2-B587-5B32AF51AA5F}"/>
              </a:ext>
            </a:extLst>
          </p:cNvPr>
          <p:cNvSpPr txBox="1"/>
          <p:nvPr/>
        </p:nvSpPr>
        <p:spPr>
          <a:xfrm>
            <a:off x="2500545" y="2016812"/>
            <a:ext cx="343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98AFCCBE-DC47-42BE-9405-E2FADE8B05E5}"/>
              </a:ext>
            </a:extLst>
          </p:cNvPr>
          <p:cNvSpPr/>
          <p:nvPr/>
        </p:nvSpPr>
        <p:spPr>
          <a:xfrm>
            <a:off x="1096379" y="2915648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8F5463F3-6A3F-45C2-8D57-0A4A8D24E63C}"/>
              </a:ext>
            </a:extLst>
          </p:cNvPr>
          <p:cNvSpPr/>
          <p:nvPr/>
        </p:nvSpPr>
        <p:spPr>
          <a:xfrm>
            <a:off x="1958993" y="2915648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608513BF-14AD-42D6-9C53-7ED01AE66F82}"/>
              </a:ext>
            </a:extLst>
          </p:cNvPr>
          <p:cNvSpPr/>
          <p:nvPr/>
        </p:nvSpPr>
        <p:spPr>
          <a:xfrm>
            <a:off x="2821607" y="2915648"/>
            <a:ext cx="150921" cy="1664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9B608D66-9AE4-40A2-831F-D81FEA56E380}"/>
              </a:ext>
            </a:extLst>
          </p:cNvPr>
          <p:cNvSpPr/>
          <p:nvPr/>
        </p:nvSpPr>
        <p:spPr>
          <a:xfrm>
            <a:off x="3684221" y="2915648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6ABD7707-AD01-4770-92C7-B4AD5D543909}"/>
              </a:ext>
            </a:extLst>
          </p:cNvPr>
          <p:cNvSpPr/>
          <p:nvPr/>
        </p:nvSpPr>
        <p:spPr>
          <a:xfrm>
            <a:off x="4546835" y="2915648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346961DB-F22C-4AFE-BF21-F89BE8E76C77}"/>
              </a:ext>
            </a:extLst>
          </p:cNvPr>
          <p:cNvSpPr/>
          <p:nvPr/>
        </p:nvSpPr>
        <p:spPr>
          <a:xfrm>
            <a:off x="5409449" y="2915648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B0805925-0D98-4D7E-ABF3-D27FD2B29CF8}"/>
              </a:ext>
            </a:extLst>
          </p:cNvPr>
          <p:cNvSpPr/>
          <p:nvPr/>
        </p:nvSpPr>
        <p:spPr>
          <a:xfrm>
            <a:off x="1096382" y="3710641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29E9A103-D0B1-4CD8-B2A3-52AAEB3486D7}"/>
              </a:ext>
            </a:extLst>
          </p:cNvPr>
          <p:cNvSpPr/>
          <p:nvPr/>
        </p:nvSpPr>
        <p:spPr>
          <a:xfrm>
            <a:off x="1958996" y="3710641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35BA7504-BCC4-4D88-8623-0CFAFD3BFD01}"/>
              </a:ext>
            </a:extLst>
          </p:cNvPr>
          <p:cNvSpPr/>
          <p:nvPr/>
        </p:nvSpPr>
        <p:spPr>
          <a:xfrm>
            <a:off x="2821610" y="3710641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79EDBE10-4536-463E-BB20-7849DAD61D1E}"/>
              </a:ext>
            </a:extLst>
          </p:cNvPr>
          <p:cNvSpPr/>
          <p:nvPr/>
        </p:nvSpPr>
        <p:spPr>
          <a:xfrm>
            <a:off x="3684224" y="3710641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9157E879-74A6-4AE2-A1A5-7D444D5EAE04}"/>
              </a:ext>
            </a:extLst>
          </p:cNvPr>
          <p:cNvSpPr/>
          <p:nvPr/>
        </p:nvSpPr>
        <p:spPr>
          <a:xfrm>
            <a:off x="4546838" y="3710641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CCC4279B-0CEB-4077-8C46-9216F7E8EA14}"/>
              </a:ext>
            </a:extLst>
          </p:cNvPr>
          <p:cNvSpPr/>
          <p:nvPr/>
        </p:nvSpPr>
        <p:spPr>
          <a:xfrm>
            <a:off x="5409452" y="3710641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CA028542-4EB7-43E4-85C8-CE11CA6F58AC}"/>
              </a:ext>
            </a:extLst>
          </p:cNvPr>
          <p:cNvSpPr/>
          <p:nvPr/>
        </p:nvSpPr>
        <p:spPr>
          <a:xfrm>
            <a:off x="1096385" y="4505634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E500CB60-7691-4CC1-B2AD-D0AF5B320B23}"/>
              </a:ext>
            </a:extLst>
          </p:cNvPr>
          <p:cNvSpPr/>
          <p:nvPr/>
        </p:nvSpPr>
        <p:spPr>
          <a:xfrm>
            <a:off x="1958999" y="4505634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AE57666D-E0E3-497B-95C4-A2E7FC30A74E}"/>
              </a:ext>
            </a:extLst>
          </p:cNvPr>
          <p:cNvSpPr/>
          <p:nvPr/>
        </p:nvSpPr>
        <p:spPr>
          <a:xfrm>
            <a:off x="2821613" y="4505634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83F8C69B-0DFB-4FD2-9406-F1EC489DFB93}"/>
              </a:ext>
            </a:extLst>
          </p:cNvPr>
          <p:cNvSpPr/>
          <p:nvPr/>
        </p:nvSpPr>
        <p:spPr>
          <a:xfrm>
            <a:off x="3684227" y="4505634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90CDC6B7-1135-46FE-ABB2-454521C04071}"/>
              </a:ext>
            </a:extLst>
          </p:cNvPr>
          <p:cNvSpPr/>
          <p:nvPr/>
        </p:nvSpPr>
        <p:spPr>
          <a:xfrm>
            <a:off x="4546841" y="4505634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7B89600B-575E-4C37-97C5-A93EF05AFF43}"/>
              </a:ext>
            </a:extLst>
          </p:cNvPr>
          <p:cNvSpPr/>
          <p:nvPr/>
        </p:nvSpPr>
        <p:spPr>
          <a:xfrm>
            <a:off x="5409455" y="4505634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D72F290-EE9B-48BA-B1EE-3A3A4907B7EF}"/>
              </a:ext>
            </a:extLst>
          </p:cNvPr>
          <p:cNvSpPr txBox="1"/>
          <p:nvPr/>
        </p:nvSpPr>
        <p:spPr>
          <a:xfrm>
            <a:off x="2500545" y="2781656"/>
            <a:ext cx="343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算法介绍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A301E254-4F89-419D-86C5-015D2D1F0EE8}"/>
              </a:ext>
            </a:extLst>
          </p:cNvPr>
          <p:cNvSpPr txBox="1"/>
          <p:nvPr/>
        </p:nvSpPr>
        <p:spPr>
          <a:xfrm>
            <a:off x="3037884" y="55938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原图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9BD69DC7-BD86-4827-A9C0-9A244D402A3D}"/>
              </a:ext>
            </a:extLst>
          </p:cNvPr>
          <p:cNvSpPr txBox="1"/>
          <p:nvPr/>
        </p:nvSpPr>
        <p:spPr>
          <a:xfrm>
            <a:off x="9682579" y="2848328"/>
            <a:ext cx="1476651" cy="11613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spc="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just"/>
            <a:r>
              <a:rPr lang="zh-CN" altLang="en-US" sz="2000" dirty="0">
                <a:solidFill>
                  <a:srgbClr val="FF0000"/>
                </a:solidFill>
              </a:rPr>
              <a:t>（权重减小）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algn="just"/>
            <a:endParaRPr lang="en-US" altLang="zh-CN" sz="2000" dirty="0">
              <a:solidFill>
                <a:srgbClr val="FF0000"/>
              </a:solidFill>
            </a:endParaRPr>
          </a:p>
          <a:p>
            <a:pPr algn="just"/>
            <a:r>
              <a:rPr lang="zh-CN" altLang="en-US" sz="2000" dirty="0">
                <a:solidFill>
                  <a:srgbClr val="FF0000"/>
                </a:solidFill>
              </a:rPr>
              <a:t>（权重增大）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8868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89" grpId="0"/>
      <p:bldP spid="8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算法介绍</a:t>
            </a:r>
          </a:p>
        </p:txBody>
      </p:sp>
      <p:sp>
        <p:nvSpPr>
          <p:cNvPr id="3" name="矩形 2"/>
          <p:cNvSpPr/>
          <p:nvPr/>
        </p:nvSpPr>
        <p:spPr>
          <a:xfrm>
            <a:off x="660400" y="1026788"/>
            <a:ext cx="10858500" cy="5003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sx="101000" sy="101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7D161B4-03CA-4566-8B94-12ABED6D0DB2}"/>
              </a:ext>
            </a:extLst>
          </p:cNvPr>
          <p:cNvSpPr txBox="1"/>
          <p:nvPr/>
        </p:nvSpPr>
        <p:spPr>
          <a:xfrm>
            <a:off x="1277804" y="2797274"/>
            <a:ext cx="3690135" cy="14053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对于一个位置的中心度目标</a:t>
            </a:r>
            <a:r>
              <a:rPr lang="en-US" altLang="zh-CN" spc="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centerness</a:t>
            </a:r>
            <a:r>
              <a:rPr lang="en-US" altLang="zh-CN" spc="3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，由给该位置给定的回归目标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(l</a:t>
            </a:r>
            <a:r>
              <a:rPr lang="en-US" altLang="zh-CN" spc="3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,t</a:t>
            </a:r>
            <a:r>
              <a:rPr lang="en-US" altLang="zh-CN" spc="3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,r</a:t>
            </a:r>
            <a:r>
              <a:rPr lang="en-US" altLang="zh-CN" spc="3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,b</a:t>
            </a:r>
            <a:r>
              <a:rPr lang="en-US" altLang="zh-CN" spc="3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计算所得。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9970951-CB16-41E1-AFCE-8420F6D0C24B}"/>
              </a:ext>
            </a:extLst>
          </p:cNvPr>
          <p:cNvCxnSpPr/>
          <p:nvPr/>
        </p:nvCxnSpPr>
        <p:spPr>
          <a:xfrm>
            <a:off x="1259940" y="2661234"/>
            <a:ext cx="370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8ECD3657-4B56-46EF-9672-8E87B1337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062" y="1200576"/>
            <a:ext cx="3284505" cy="46562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BCBD84A-9A33-4DBC-A10A-AEB2EC1ACCE4}"/>
                  </a:ext>
                </a:extLst>
              </p:cNvPr>
              <p:cNvSpPr/>
              <p:nvPr/>
            </p:nvSpPr>
            <p:spPr>
              <a:xfrm>
                <a:off x="872412" y="4280976"/>
                <a:ext cx="5949642" cy="21068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𝑐𝑒𝑛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terness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altLang="zh-CN" sz="24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𝑐𝑒𝑛𝑡𝑒𝑟𝑛𝑒𝑠𝑠</m:t>
                      </m:r>
                    </m:oMath>
                  </m:oMathPara>
                </a14:m>
                <a:endParaRPr lang="zh-CN" altLang="en-US" sz="2400" dirty="0"/>
              </a:p>
              <a:p>
                <a:pPr/>
                <a:endParaRPr lang="en-US" altLang="zh-CN" sz="2400" b="0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BCBD84A-9A33-4DBC-A10A-AEB2EC1ACC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12" y="4280976"/>
                <a:ext cx="5949642" cy="21068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92E3304F-63BF-4C3A-8613-145224F388EF}"/>
              </a:ext>
            </a:extLst>
          </p:cNvPr>
          <p:cNvSpPr txBox="1"/>
          <p:nvPr/>
        </p:nvSpPr>
        <p:spPr>
          <a:xfrm>
            <a:off x="1277804" y="1866432"/>
            <a:ext cx="3807349" cy="722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中心度分支</a:t>
            </a:r>
          </a:p>
        </p:txBody>
      </p:sp>
    </p:spTree>
    <p:extLst>
      <p:ext uri="{BB962C8B-B14F-4D97-AF65-F5344CB8AC3E}">
        <p14:creationId xmlns:p14="http://schemas.microsoft.com/office/powerpoint/2010/main" val="4227967498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40C0082-5946-4084-982B-AB4982850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43" y="1503001"/>
            <a:ext cx="4092070" cy="385199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539" y="247495"/>
            <a:ext cx="8643848" cy="480131"/>
          </a:xfrm>
        </p:spPr>
        <p:txBody>
          <a:bodyPr/>
          <a:lstStyle/>
          <a:p>
            <a:r>
              <a:rPr lang="zh-CN" altLang="en-US" dirty="0"/>
              <a:t>算法介绍</a:t>
            </a:r>
          </a:p>
        </p:txBody>
      </p:sp>
      <p:sp>
        <p:nvSpPr>
          <p:cNvPr id="8" name="文本占位符 20"/>
          <p:cNvSpPr txBox="1"/>
          <p:nvPr/>
        </p:nvSpPr>
        <p:spPr>
          <a:xfrm>
            <a:off x="1634917" y="5354999"/>
            <a:ext cx="1154723" cy="274140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10000"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90204"/>
                <a:ea typeface="微软雅黑"/>
              </a:rPr>
              <a:t>无中心度</a:t>
            </a:r>
            <a:endParaRPr kumimoji="0" lang="zh-CN" altLang="en-US" sz="1800" b="0" i="0" u="none" strike="noStrike" kern="1200" cap="none" spc="30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 panose="020B0604020202090204"/>
              <a:ea typeface="微软雅黑"/>
              <a:cs typeface="+mn-cs"/>
            </a:endParaRPr>
          </a:p>
        </p:txBody>
      </p:sp>
      <p:sp>
        <p:nvSpPr>
          <p:cNvPr id="11" name="文本占位符 23"/>
          <p:cNvSpPr txBox="1"/>
          <p:nvPr/>
        </p:nvSpPr>
        <p:spPr>
          <a:xfrm>
            <a:off x="4258313" y="1503001"/>
            <a:ext cx="3489325" cy="3851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lang="zh-CN" altLang="en-US" sz="4000" kern="12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中心度分支</a:t>
            </a:r>
            <a:endParaRPr kumimoji="0" lang="en-US" altLang="zh-CN" sz="40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效果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E49112-A526-4A4C-9F0B-A8897ED69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7120" y="1503001"/>
            <a:ext cx="4156104" cy="3851998"/>
          </a:xfrm>
          <a:prstGeom prst="rect">
            <a:avLst/>
          </a:prstGeom>
        </p:spPr>
      </p:pic>
      <p:sp>
        <p:nvSpPr>
          <p:cNvPr id="12" name="文本占位符 20">
            <a:extLst>
              <a:ext uri="{FF2B5EF4-FFF2-40B4-BE49-F238E27FC236}">
                <a16:creationId xmlns:a16="http://schemas.microsoft.com/office/drawing/2014/main" id="{4739B957-28BC-4962-B663-C46F0042BFE9}"/>
              </a:ext>
            </a:extLst>
          </p:cNvPr>
          <p:cNvSpPr txBox="1"/>
          <p:nvPr/>
        </p:nvSpPr>
        <p:spPr>
          <a:xfrm>
            <a:off x="9402360" y="5354999"/>
            <a:ext cx="1154723" cy="274140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10000"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90204"/>
                <a:ea typeface="微软雅黑"/>
              </a:rPr>
              <a:t>有中心度</a:t>
            </a:r>
            <a:endParaRPr kumimoji="0" lang="zh-CN" altLang="en-US" sz="1800" b="0" i="0" u="none" strike="noStrike" kern="1200" cap="none" spc="30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 panose="020B0604020202090204"/>
              <a:ea typeface="微软雅黑"/>
              <a:cs typeface="+mn-cs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377F0F8-CEC6-46C3-AB63-4AA4F964E246}"/>
              </a:ext>
            </a:extLst>
          </p:cNvPr>
          <p:cNvSpPr/>
          <p:nvPr/>
        </p:nvSpPr>
        <p:spPr>
          <a:xfrm rot="2316427">
            <a:off x="2399247" y="2424529"/>
            <a:ext cx="1208960" cy="25827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422A2D6-57D7-48D2-B110-AB23303B4E68}"/>
              </a:ext>
            </a:extLst>
          </p:cNvPr>
          <p:cNvSpPr/>
          <p:nvPr/>
        </p:nvSpPr>
        <p:spPr>
          <a:xfrm rot="2316427">
            <a:off x="10090815" y="2424530"/>
            <a:ext cx="1208960" cy="25827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占位符 20">
            <a:extLst>
              <a:ext uri="{FF2B5EF4-FFF2-40B4-BE49-F238E27FC236}">
                <a16:creationId xmlns:a16="http://schemas.microsoft.com/office/drawing/2014/main" id="{153F9162-BE08-4551-B362-98EDE777C16C}"/>
              </a:ext>
            </a:extLst>
          </p:cNvPr>
          <p:cNvSpPr txBox="1"/>
          <p:nvPr/>
        </p:nvSpPr>
        <p:spPr>
          <a:xfrm>
            <a:off x="4072970" y="5629139"/>
            <a:ext cx="4046060" cy="609315"/>
          </a:xfrm>
          <a:prstGeom prst="rect">
            <a:avLst/>
          </a:prstGeom>
        </p:spPr>
        <p:txBody>
          <a:bodyPr vert="horz" lIns="0" tIns="0" rIns="0" bIns="0" rtlCol="0">
            <a:normAutofit fontScale="92500"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90204"/>
                <a:ea typeface="微软雅黑"/>
              </a:rPr>
              <a:t>低质量回归框数量明显降低</a:t>
            </a:r>
            <a:endParaRPr kumimoji="0" lang="zh-CN" altLang="en-US" sz="2400" b="0" i="0" u="none" strike="noStrike" kern="1200" cap="none" spc="3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90204"/>
              <a:ea typeface="微软雅黑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6083300" y="1333141"/>
            <a:ext cx="5435600" cy="4389376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算法介绍：创新点</a:t>
            </a:r>
          </a:p>
        </p:txBody>
      </p:sp>
      <p:sp>
        <p:nvSpPr>
          <p:cNvPr id="12" name="矩形 11"/>
          <p:cNvSpPr/>
          <p:nvPr/>
        </p:nvSpPr>
        <p:spPr>
          <a:xfrm>
            <a:off x="660400" y="1333141"/>
            <a:ext cx="5435600" cy="4389376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5400000">
            <a:off x="6051370" y="3430202"/>
            <a:ext cx="292707" cy="19513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674790" y="1745927"/>
            <a:ext cx="3321466" cy="5055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spc="300" dirty="0">
                <a:solidFill>
                  <a:schemeClr val="accent4"/>
                </a:solidFill>
                <a:latin typeface="+mj-ea"/>
                <a:ea typeface="+mj-ea"/>
              </a:rPr>
              <a:t>中心部分采样策略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712890" y="2890713"/>
            <a:ext cx="4572000" cy="28339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2400" b="1" spc="300" dirty="0">
                <a:solidFill>
                  <a:schemeClr val="accent4"/>
                </a:solidFill>
              </a:rPr>
              <a:t>低质量点的位置离目标框中心点欧几里得距离较远</a:t>
            </a:r>
            <a:endParaRPr lang="en-US" altLang="zh-CN" sz="2400" b="1" spc="300" dirty="0">
              <a:solidFill>
                <a:schemeClr val="accent4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n"/>
            </a:pPr>
            <a:endParaRPr lang="en-US" altLang="zh-CN" sz="2400" b="1" spc="300" dirty="0">
              <a:solidFill>
                <a:schemeClr val="accent4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2400" b="1" spc="300" dirty="0">
                <a:solidFill>
                  <a:schemeClr val="accent4"/>
                </a:solidFill>
              </a:rPr>
              <a:t>限制正样本点与中心点的欧几里得距离，直接摒弃低质量点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6718439" y="2524184"/>
            <a:ext cx="559638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137295" y="1745927"/>
            <a:ext cx="2656114" cy="5055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spc="300" dirty="0">
                <a:solidFill>
                  <a:schemeClr val="bg1"/>
                </a:solidFill>
                <a:latin typeface="+mj-ea"/>
                <a:ea typeface="+mj-ea"/>
              </a:rPr>
              <a:t>中心度分支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137295" y="2890713"/>
            <a:ext cx="4572000" cy="23538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2400" b="1" spc="300" dirty="0">
                <a:solidFill>
                  <a:schemeClr val="bg1"/>
                </a:solidFill>
              </a:rPr>
              <a:t>低质量点的位置偏僻，中心度值低</a:t>
            </a:r>
            <a:endParaRPr lang="en-US" altLang="zh-CN" sz="2400" b="1" spc="3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endParaRPr lang="en-US" altLang="zh-CN" sz="2400" b="1" spc="3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2400" b="1" spc="300" dirty="0">
                <a:solidFill>
                  <a:schemeClr val="bg1"/>
                </a:solidFill>
              </a:rPr>
              <a:t>降低该点权重，抑制低质量框产生</a:t>
            </a:r>
            <a:endParaRPr lang="en-US" altLang="zh-CN" sz="2400" b="1" spc="300" dirty="0">
              <a:solidFill>
                <a:schemeClr val="bg1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193644" y="2524184"/>
            <a:ext cx="55963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CB27BC31-FDD2-4BBF-B18C-61AB03BE9B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99" r="-4" b="21459"/>
          <a:stretch>
            <a:fillRect/>
          </a:stretch>
        </p:blipFill>
        <p:spPr>
          <a:xfrm>
            <a:off x="5496855" y="3603482"/>
            <a:ext cx="5801669" cy="227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 descr="分类+中心度">
            <a:extLst>
              <a:ext uri="{FF2B5EF4-FFF2-40B4-BE49-F238E27FC236}">
                <a16:creationId xmlns:a16="http://schemas.microsoft.com/office/drawing/2014/main" id="{4C9648EC-4F35-4908-B77F-4F0E109163CA}"/>
              </a:ext>
            </a:extLst>
          </p:cNvPr>
          <p:cNvPicPr/>
          <p:nvPr/>
        </p:nvPicPr>
        <p:blipFill>
          <a:blip r:embed="rId4"/>
          <a:srcRect t="9441" b="12415"/>
          <a:stretch>
            <a:fillRect/>
          </a:stretch>
        </p:blipFill>
        <p:spPr>
          <a:xfrm>
            <a:off x="5808524" y="1218666"/>
            <a:ext cx="5488295" cy="2278411"/>
          </a:xfrm>
          <a:prstGeom prst="rect">
            <a:avLst/>
          </a:prstGeom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算法分析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48302" y="2426183"/>
            <a:ext cx="4548553" cy="20005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spc="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just"/>
            <a:r>
              <a:rPr lang="zh-CN" altLang="en-US" sz="2000" dirty="0">
                <a:solidFill>
                  <a:schemeClr val="tx1"/>
                </a:solidFill>
              </a:rPr>
              <a:t>本页为一段二图式，左侧可以放置两张图片，更改左侧图片的方法：选中图片按删除键，点击图片占位符，插入你需要的图片，图片上单击右键，置于底层。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 rot="16200000">
            <a:off x="1416302" y="4274687"/>
            <a:ext cx="0" cy="93600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算法介绍</a:t>
            </a:r>
          </a:p>
        </p:txBody>
      </p:sp>
      <p:sp>
        <p:nvSpPr>
          <p:cNvPr id="55" name="矩形 54"/>
          <p:cNvSpPr/>
          <p:nvPr/>
        </p:nvSpPr>
        <p:spPr>
          <a:xfrm>
            <a:off x="1465945" y="1252207"/>
            <a:ext cx="9260114" cy="14514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sx="101000" sy="101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1465944" y="2826780"/>
            <a:ext cx="9260103" cy="14514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sx="101000" sy="101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1465945" y="4386610"/>
            <a:ext cx="9260102" cy="14514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sx="101000" sy="101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占位符 11"/>
          <p:cNvSpPr txBox="1"/>
          <p:nvPr/>
        </p:nvSpPr>
        <p:spPr>
          <a:xfrm>
            <a:off x="4957314" y="1877157"/>
            <a:ext cx="5769421" cy="663575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/>
              <a:t>更改左侧图片的方法：选中图片按删除键，点击图片占位符，插入你需要的图片就可以了。</a:t>
            </a:r>
          </a:p>
        </p:txBody>
      </p:sp>
      <p:sp>
        <p:nvSpPr>
          <p:cNvPr id="65" name="文本占位符 6"/>
          <p:cNvSpPr txBox="1"/>
          <p:nvPr/>
        </p:nvSpPr>
        <p:spPr>
          <a:xfrm>
            <a:off x="4913771" y="1426374"/>
            <a:ext cx="4651141" cy="465070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标题关键词</a:t>
            </a:r>
          </a:p>
        </p:txBody>
      </p:sp>
      <p:sp>
        <p:nvSpPr>
          <p:cNvPr id="68" name="文本占位符 11"/>
          <p:cNvSpPr txBox="1"/>
          <p:nvPr/>
        </p:nvSpPr>
        <p:spPr>
          <a:xfrm>
            <a:off x="4957314" y="3448174"/>
            <a:ext cx="5769421" cy="663575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/>
              <a:t>更改左侧图片的方法：选中图片按删除键，点击图片占位符，插入你需要的图片就可以了。</a:t>
            </a:r>
          </a:p>
        </p:txBody>
      </p:sp>
      <p:sp>
        <p:nvSpPr>
          <p:cNvPr id="69" name="文本占位符 6"/>
          <p:cNvSpPr txBox="1"/>
          <p:nvPr/>
        </p:nvSpPr>
        <p:spPr>
          <a:xfrm>
            <a:off x="4913771" y="2997391"/>
            <a:ext cx="4651141" cy="465070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标题关键词</a:t>
            </a:r>
          </a:p>
          <a:p>
            <a:pPr marL="0" indent="0">
              <a:buNone/>
            </a:pP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占位符 11"/>
          <p:cNvSpPr txBox="1"/>
          <p:nvPr/>
        </p:nvSpPr>
        <p:spPr>
          <a:xfrm>
            <a:off x="4957314" y="5051398"/>
            <a:ext cx="5769421" cy="663575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/>
              <a:t>更改左侧图片的方法：选中图片按删除键，点击图片占位符，插入你需要的图片就可以了。</a:t>
            </a:r>
          </a:p>
        </p:txBody>
      </p:sp>
      <p:sp>
        <p:nvSpPr>
          <p:cNvPr id="73" name="文本占位符 6"/>
          <p:cNvSpPr txBox="1"/>
          <p:nvPr/>
        </p:nvSpPr>
        <p:spPr>
          <a:xfrm>
            <a:off x="4913771" y="4600615"/>
            <a:ext cx="4651141" cy="465070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标题关键词</a:t>
            </a:r>
          </a:p>
          <a:p>
            <a:pPr marL="0" indent="0">
              <a:buNone/>
            </a:pP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8412" y="2105561"/>
            <a:ext cx="26468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600" b="1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0">
                      <a:srgbClr val="006C39"/>
                    </a:gs>
                    <a:gs pos="90000">
                      <a:srgbClr val="006C39">
                        <a:alpha val="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03</a:t>
            </a:r>
            <a:endParaRPr kumimoji="0" lang="zh-CN" altLang="en-US" sz="16600" b="1" i="0" u="none" strike="noStrike" kern="1200" cap="none" spc="300" normalizeH="0" baseline="0" noProof="0" dirty="0">
              <a:ln>
                <a:noFill/>
              </a:ln>
              <a:gradFill>
                <a:gsLst>
                  <a:gs pos="0">
                    <a:srgbClr val="006C39"/>
                  </a:gs>
                  <a:gs pos="90000">
                    <a:srgbClr val="006C39">
                      <a:alpha val="0"/>
                    </a:srgbClr>
                  </a:gs>
                </a:gsLst>
                <a:lin ang="5400000" scaled="1"/>
              </a:gra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50367" y="2400894"/>
            <a:ext cx="2544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实验流程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50367" y="3775625"/>
            <a:ext cx="5006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spc="100" dirty="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  <a:ea typeface="微软雅黑" panose="020B0503020204020204" charset="-122"/>
              </a:rPr>
              <a:t>Process of the experiment</a:t>
            </a:r>
            <a:endParaRPr lang="zh-CN" altLang="en-US" sz="2800" spc="100" dirty="0">
              <a:solidFill>
                <a:prstClr val="white">
                  <a:lumMod val="75000"/>
                </a:prstClr>
              </a:solidFill>
              <a:latin typeface="Century Gothic" panose="020B0502020202020204" pitchFamily="34" charset="0"/>
              <a:ea typeface="微软雅黑" panose="020B050302020402020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28480" y="2143125"/>
            <a:ext cx="0" cy="2571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669549" y="3432579"/>
            <a:ext cx="720000" cy="10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0467218" y="5850000"/>
            <a:ext cx="1052654" cy="108000"/>
            <a:chOff x="10467218" y="6126091"/>
            <a:chExt cx="1052654" cy="108000"/>
          </a:xfrm>
        </p:grpSpPr>
        <p:sp>
          <p:nvSpPr>
            <p:cNvPr id="20" name="椭圆 19"/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12" y="1222008"/>
            <a:ext cx="11417177" cy="250090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5271139" y="1028700"/>
            <a:ext cx="3114955" cy="1259572"/>
            <a:chOff x="5576876" y="540040"/>
            <a:chExt cx="3114955" cy="1259572"/>
          </a:xfrm>
        </p:grpSpPr>
        <p:sp>
          <p:nvSpPr>
            <p:cNvPr id="29" name="文本框 28"/>
            <p:cNvSpPr txBox="1"/>
            <p:nvPr/>
          </p:nvSpPr>
          <p:spPr>
            <a:xfrm>
              <a:off x="5576876" y="540040"/>
              <a:ext cx="8867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400" b="1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rgbClr val="006C39"/>
                      </a:gs>
                      <a:gs pos="90000">
                        <a:srgbClr val="006C39">
                          <a:alpha val="0"/>
                        </a:srgbClr>
                      </a:gs>
                    </a:gsLst>
                    <a:lin ang="5400000" scaled="1"/>
                  </a:gra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rPr>
                <a:t>01</a:t>
              </a:r>
              <a:endParaRPr kumimoji="0" lang="zh-CN" altLang="en-US" sz="4400" b="1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0">
                      <a:srgbClr val="006C39"/>
                    </a:gs>
                    <a:gs pos="90000">
                      <a:srgbClr val="006C39">
                        <a:alpha val="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576876" y="977361"/>
              <a:ext cx="1774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课题背景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76876" y="1461058"/>
              <a:ext cx="31149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10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rPr>
                <a:t>Background of the Project</a:t>
              </a:r>
              <a:endParaRPr kumimoji="0" lang="zh-CN" altLang="en-US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398684" y="1028700"/>
            <a:ext cx="3401893" cy="1259572"/>
            <a:chOff x="8704421" y="540040"/>
            <a:chExt cx="3401893" cy="1259572"/>
          </a:xfrm>
        </p:grpSpPr>
        <p:sp>
          <p:nvSpPr>
            <p:cNvPr id="30" name="文本框 29"/>
            <p:cNvSpPr txBox="1"/>
            <p:nvPr/>
          </p:nvSpPr>
          <p:spPr>
            <a:xfrm>
              <a:off x="8704421" y="540040"/>
              <a:ext cx="8867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400" b="1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rgbClr val="006C39"/>
                      </a:gs>
                      <a:gs pos="90000">
                        <a:srgbClr val="006C39">
                          <a:alpha val="0"/>
                        </a:srgbClr>
                      </a:gs>
                    </a:gsLst>
                    <a:lin ang="5400000" scaled="1"/>
                  </a:gra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rPr>
                <a:t>02</a:t>
              </a:r>
              <a:endParaRPr kumimoji="0" lang="zh-CN" altLang="en-US" sz="4400" b="1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0">
                      <a:srgbClr val="006C39"/>
                    </a:gs>
                    <a:gs pos="90000">
                      <a:srgbClr val="006C39">
                        <a:alpha val="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704421" y="977361"/>
              <a:ext cx="1774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算法介绍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704421" y="1461058"/>
              <a:ext cx="34018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spc="100" dirty="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  <a:ea typeface="微软雅黑" panose="020B0503020204020204" charset="-122"/>
                </a:rPr>
                <a:t>Introduction of the algorithm</a:t>
              </a:r>
              <a:endParaRPr kumimoji="0" lang="zh-CN" altLang="en-US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271139" y="2719407"/>
            <a:ext cx="3071675" cy="1229030"/>
            <a:chOff x="5576876" y="2230747"/>
            <a:chExt cx="3071675" cy="1229030"/>
          </a:xfrm>
        </p:grpSpPr>
        <p:sp>
          <p:nvSpPr>
            <p:cNvPr id="31" name="文本框 30"/>
            <p:cNvSpPr txBox="1"/>
            <p:nvPr/>
          </p:nvSpPr>
          <p:spPr>
            <a:xfrm>
              <a:off x="5576876" y="2230747"/>
              <a:ext cx="8867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400" b="1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rgbClr val="006C39"/>
                      </a:gs>
                      <a:gs pos="90000">
                        <a:srgbClr val="006C39">
                          <a:alpha val="0"/>
                        </a:srgbClr>
                      </a:gs>
                    </a:gsLst>
                    <a:lin ang="5400000" scaled="1"/>
                  </a:gra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rPr>
                <a:t>03</a:t>
              </a:r>
              <a:endParaRPr kumimoji="0" lang="zh-CN" altLang="en-US" sz="4400" b="1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0">
                      <a:srgbClr val="006C39"/>
                    </a:gs>
                    <a:gs pos="90000">
                      <a:srgbClr val="006C39">
                        <a:alpha val="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576876" y="2637526"/>
              <a:ext cx="1774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实验流程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576876" y="3121223"/>
              <a:ext cx="30716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spc="100" dirty="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  <a:ea typeface="微软雅黑" panose="020B0503020204020204" charset="-122"/>
                </a:rPr>
                <a:t>Process of the experiment</a:t>
              </a:r>
              <a:endParaRPr kumimoji="0" lang="zh-CN" altLang="en-US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398684" y="2719407"/>
            <a:ext cx="2887329" cy="1229030"/>
            <a:chOff x="8704421" y="2230747"/>
            <a:chExt cx="2887329" cy="1229030"/>
          </a:xfrm>
        </p:grpSpPr>
        <p:sp>
          <p:nvSpPr>
            <p:cNvPr id="32" name="文本框 31"/>
            <p:cNvSpPr txBox="1"/>
            <p:nvPr/>
          </p:nvSpPr>
          <p:spPr>
            <a:xfrm>
              <a:off x="8704421" y="2230747"/>
              <a:ext cx="8867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400" b="1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rgbClr val="006C39"/>
                      </a:gs>
                      <a:gs pos="90000">
                        <a:srgbClr val="006C39">
                          <a:alpha val="0"/>
                        </a:srgbClr>
                      </a:gs>
                    </a:gsLst>
                    <a:lin ang="5400000" scaled="1"/>
                  </a:gra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rPr>
                <a:t>04</a:t>
              </a:r>
              <a:endParaRPr kumimoji="0" lang="zh-CN" altLang="en-US" sz="4400" b="1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0">
                      <a:srgbClr val="006C39"/>
                    </a:gs>
                    <a:gs pos="90000">
                      <a:srgbClr val="006C39">
                        <a:alpha val="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704421" y="2637526"/>
              <a:ext cx="1774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b="1" spc="30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rPr>
                <a:t>实验结果</a:t>
              </a:r>
              <a:endParaRPr kumimoji="0" lang="zh-CN" altLang="en-US" sz="28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704421" y="3121223"/>
              <a:ext cx="28873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spc="100" dirty="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  <a:ea typeface="微软雅黑" panose="020B0503020204020204" charset="-122"/>
                </a:rPr>
                <a:t>Result of the experiment</a:t>
              </a:r>
              <a:endParaRPr kumimoji="0" lang="zh-CN" altLang="en-US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271139" y="4366570"/>
            <a:ext cx="2887329" cy="1242032"/>
            <a:chOff x="5576876" y="3877910"/>
            <a:chExt cx="2887329" cy="1242032"/>
          </a:xfrm>
        </p:grpSpPr>
        <p:sp>
          <p:nvSpPr>
            <p:cNvPr id="33" name="文本框 32"/>
            <p:cNvSpPr txBox="1"/>
            <p:nvPr/>
          </p:nvSpPr>
          <p:spPr>
            <a:xfrm>
              <a:off x="5576876" y="3877910"/>
              <a:ext cx="8867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400" b="1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rgbClr val="006C39"/>
                      </a:gs>
                      <a:gs pos="90000">
                        <a:srgbClr val="006C39">
                          <a:alpha val="0"/>
                        </a:srgbClr>
                      </a:gs>
                    </a:gsLst>
                    <a:lin ang="5400000" scaled="1"/>
                  </a:gra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rPr>
                <a:t>05</a:t>
              </a:r>
              <a:endParaRPr kumimoji="0" lang="zh-CN" altLang="en-US" sz="4400" b="1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0">
                      <a:srgbClr val="006C39"/>
                    </a:gs>
                    <a:gs pos="90000">
                      <a:srgbClr val="006C39">
                        <a:alpha val="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576876" y="4297691"/>
              <a:ext cx="1774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总结反思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576876" y="4781388"/>
              <a:ext cx="28873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spc="100" dirty="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  <a:ea typeface="微软雅黑" panose="020B0503020204020204" charset="-122"/>
                </a:rPr>
                <a:t>Reflection and Summary</a:t>
              </a:r>
              <a:endParaRPr kumimoji="0" lang="zh-CN" altLang="en-US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467218" y="5849866"/>
            <a:ext cx="1052654" cy="108000"/>
            <a:chOff x="10467218" y="6126091"/>
            <a:chExt cx="1052654" cy="108000"/>
          </a:xfrm>
          <a:solidFill>
            <a:schemeClr val="accent1"/>
          </a:solidFill>
        </p:grpSpPr>
        <p:sp>
          <p:nvSpPr>
            <p:cNvPr id="3" name="椭圆 2"/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8412" y="2105561"/>
            <a:ext cx="26468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600" b="1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0">
                      <a:srgbClr val="006C39"/>
                    </a:gs>
                    <a:gs pos="90000">
                      <a:srgbClr val="006C39">
                        <a:alpha val="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04</a:t>
            </a:r>
            <a:endParaRPr kumimoji="0" lang="zh-CN" altLang="en-US" sz="16600" b="1" i="0" u="none" strike="noStrike" kern="1200" cap="none" spc="300" normalizeH="0" baseline="0" noProof="0" dirty="0">
              <a:ln>
                <a:noFill/>
              </a:ln>
              <a:gradFill>
                <a:gsLst>
                  <a:gs pos="0">
                    <a:srgbClr val="006C39"/>
                  </a:gs>
                  <a:gs pos="90000">
                    <a:srgbClr val="006C39">
                      <a:alpha val="0"/>
                    </a:srgbClr>
                  </a:gs>
                </a:gsLst>
                <a:lin ang="5400000" scaled="1"/>
              </a:gra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50367" y="2400894"/>
            <a:ext cx="2544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000" b="1" spc="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实验</a:t>
            </a:r>
            <a:r>
              <a:rPr kumimoji="0" lang="zh-CN" altLang="en-US" sz="4000" b="1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结果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50367" y="3775625"/>
            <a:ext cx="4695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spc="100" dirty="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  <a:ea typeface="微软雅黑" panose="020B0503020204020204" charset="-122"/>
              </a:rPr>
              <a:t>Result of the experiment</a:t>
            </a:r>
            <a:endParaRPr lang="zh-CN" altLang="en-US" sz="2800" spc="100" dirty="0">
              <a:solidFill>
                <a:prstClr val="white">
                  <a:lumMod val="75000"/>
                </a:prstClr>
              </a:solidFill>
              <a:latin typeface="Century Gothic" panose="020B0502020202020204" pitchFamily="34" charset="0"/>
              <a:ea typeface="微软雅黑" panose="020B050302020402020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28480" y="2143125"/>
            <a:ext cx="0" cy="2571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669549" y="3432579"/>
            <a:ext cx="720000" cy="10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0467218" y="5850000"/>
            <a:ext cx="1052654" cy="108000"/>
            <a:chOff x="10467218" y="6126091"/>
            <a:chExt cx="1052654" cy="108000"/>
          </a:xfrm>
        </p:grpSpPr>
        <p:sp>
          <p:nvSpPr>
            <p:cNvPr id="26" name="椭圆 25"/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8412" y="2105561"/>
            <a:ext cx="26468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600" b="1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0">
                      <a:srgbClr val="006C39"/>
                    </a:gs>
                    <a:gs pos="90000">
                      <a:srgbClr val="006C39">
                        <a:alpha val="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05</a:t>
            </a:r>
            <a:endParaRPr kumimoji="0" lang="zh-CN" altLang="en-US" sz="16600" b="1" i="0" u="none" strike="noStrike" kern="1200" cap="none" spc="300" normalizeH="0" baseline="0" noProof="0" dirty="0">
              <a:ln>
                <a:noFill/>
              </a:ln>
              <a:gradFill>
                <a:gsLst>
                  <a:gs pos="0">
                    <a:srgbClr val="006C39"/>
                  </a:gs>
                  <a:gs pos="90000">
                    <a:srgbClr val="006C39">
                      <a:alpha val="0"/>
                    </a:srgbClr>
                  </a:gs>
                </a:gsLst>
                <a:lin ang="5400000" scaled="1"/>
              </a:gra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50367" y="2400894"/>
            <a:ext cx="2544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总结反思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50367" y="3775625"/>
            <a:ext cx="4743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spc="100" dirty="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  <a:ea typeface="微软雅黑" panose="020B0503020204020204" charset="-122"/>
              </a:rPr>
              <a:t>Reflection and Summary</a:t>
            </a:r>
            <a:endParaRPr lang="zh-CN" altLang="en-US" sz="2800" spc="100" dirty="0">
              <a:solidFill>
                <a:prstClr val="white">
                  <a:lumMod val="75000"/>
                </a:prstClr>
              </a:solidFill>
              <a:latin typeface="Century Gothic" panose="020B0502020202020204" pitchFamily="34" charset="0"/>
              <a:ea typeface="微软雅黑" panose="020B050302020402020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28480" y="2143125"/>
            <a:ext cx="0" cy="2571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669549" y="3432579"/>
            <a:ext cx="720000" cy="10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0467218" y="5850000"/>
            <a:ext cx="1052654" cy="108000"/>
            <a:chOff x="10467218" y="6126091"/>
            <a:chExt cx="1052654" cy="108000"/>
          </a:xfrm>
        </p:grpSpPr>
        <p:sp>
          <p:nvSpPr>
            <p:cNvPr id="20" name="椭圆 19"/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282990" y="1484311"/>
            <a:ext cx="7287114" cy="226755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6000" b="1" dirty="0">
                <a:latin typeface="+mn-ea"/>
                <a:ea typeface="+mn-ea"/>
              </a:rPr>
              <a:t>感谢各位专家老师</a:t>
            </a:r>
            <a:endParaRPr lang="en-US" altLang="zh-CN" sz="60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6000" b="1" dirty="0">
                <a:latin typeface="+mn-ea"/>
                <a:ea typeface="+mn-ea"/>
              </a:rPr>
              <a:t>请您批评指正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295400" y="3925027"/>
            <a:ext cx="7343775" cy="0"/>
          </a:xfrm>
          <a:prstGeom prst="line">
            <a:avLst/>
          </a:prstGeom>
          <a:ln w="28575" cmpd="sng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1301662" y="4270263"/>
            <a:ext cx="7287114" cy="15785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答辩人：陶润洲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导　师：赵三元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时　间：</a:t>
            </a:r>
            <a:fld id="{557380AF-A950-485A-9126-2F7168CD3CCC}" type="datetime1">
              <a:rPr lang="zh-CN" altLang="en-US" dirty="0" smtClean="0"/>
              <a:t>2020/6/12</a:t>
            </a:fld>
            <a:endParaRPr lang="zh-CN" altLang="en-US" dirty="0"/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8412" y="2105561"/>
            <a:ext cx="26468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600" b="1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0">
                      <a:srgbClr val="006C39"/>
                    </a:gs>
                    <a:gs pos="90000">
                      <a:srgbClr val="006C39">
                        <a:alpha val="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01</a:t>
            </a:r>
            <a:endParaRPr kumimoji="0" lang="zh-CN" altLang="en-US" sz="16600" b="1" i="0" u="none" strike="noStrike" kern="1200" cap="none" spc="300" normalizeH="0" baseline="0" noProof="0" dirty="0">
              <a:ln>
                <a:noFill/>
              </a:ln>
              <a:gradFill>
                <a:gsLst>
                  <a:gs pos="0">
                    <a:srgbClr val="006C39"/>
                  </a:gs>
                  <a:gs pos="90000">
                    <a:srgbClr val="006C39">
                      <a:alpha val="0"/>
                    </a:srgbClr>
                  </a:gs>
                </a:gsLst>
                <a:lin ang="5400000" scaled="1"/>
              </a:gra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50367" y="2400894"/>
            <a:ext cx="2544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课题背景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50367" y="3775625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Background of the project</a:t>
            </a:r>
            <a:endParaRPr kumimoji="0" lang="zh-CN" altLang="en-US" sz="2800" b="0" i="0" u="none" strike="noStrike" kern="1200" cap="none" spc="10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28480" y="2143125"/>
            <a:ext cx="0" cy="2571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669549" y="3432579"/>
            <a:ext cx="720000" cy="10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0467218" y="5850000"/>
            <a:ext cx="1052654" cy="108000"/>
            <a:chOff x="10467218" y="6126091"/>
            <a:chExt cx="1052654" cy="108000"/>
          </a:xfrm>
        </p:grpSpPr>
        <p:sp>
          <p:nvSpPr>
            <p:cNvPr id="22" name="椭圆 21"/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课题背景</a:t>
            </a:r>
          </a:p>
        </p:txBody>
      </p:sp>
      <p:sp>
        <p:nvSpPr>
          <p:cNvPr id="11" name="内容占位符 1"/>
          <p:cNvSpPr txBox="1"/>
          <p:nvPr/>
        </p:nvSpPr>
        <p:spPr>
          <a:xfrm>
            <a:off x="1539631" y="1700198"/>
            <a:ext cx="9100038" cy="361070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借助人脑的工作方式，通过构建层次化的结构，层与层之间通过简单的规则去进行连接，使得计算机可以如同人类一样，在海量的外界知识中，自主的学习相关的知识、提取复杂的特征，进而帮助人类去寻找一些隐藏在事物内部的规律、特征。而这种学习方式的本质其实是构建一张“深层次”的图，所以被称为深度学习。</a:t>
            </a:r>
          </a:p>
        </p:txBody>
      </p:sp>
      <p:sp>
        <p:nvSpPr>
          <p:cNvPr id="12" name="半闭框 11"/>
          <p:cNvSpPr/>
          <p:nvPr/>
        </p:nvSpPr>
        <p:spPr>
          <a:xfrm>
            <a:off x="1058985" y="1459875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3" name="半闭框 12"/>
          <p:cNvSpPr/>
          <p:nvPr/>
        </p:nvSpPr>
        <p:spPr>
          <a:xfrm flipH="1" flipV="1">
            <a:off x="10639669" y="5185859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课题背景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6DAFF7-6C60-413B-A394-DC3D266E6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682" y="1233385"/>
            <a:ext cx="6657220" cy="2595897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15EDADCD-8D82-447D-96F8-F58ADA0AAD13}"/>
              </a:ext>
            </a:extLst>
          </p:cNvPr>
          <p:cNvSpPr txBox="1"/>
          <p:nvPr/>
        </p:nvSpPr>
        <p:spPr>
          <a:xfrm>
            <a:off x="823405" y="1484333"/>
            <a:ext cx="4194697" cy="11613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spc="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just"/>
            <a:r>
              <a:rPr lang="zh-CN" altLang="en-US" sz="2000" dirty="0">
                <a:solidFill>
                  <a:srgbClr val="000000"/>
                </a:solidFill>
                <a:latin typeface="微软雅黑"/>
                <a:ea typeface="微软雅黑"/>
              </a:rPr>
              <a:t>自</a:t>
            </a:r>
            <a:r>
              <a:rPr lang="en-US" altLang="zh-CN" sz="2000" dirty="0">
                <a:solidFill>
                  <a:srgbClr val="000000"/>
                </a:solidFill>
                <a:latin typeface="微软雅黑"/>
                <a:ea typeface="微软雅黑"/>
              </a:rPr>
              <a:t>2006</a:t>
            </a:r>
            <a:r>
              <a:rPr lang="zh-CN" altLang="en-US" sz="2000" dirty="0">
                <a:solidFill>
                  <a:srgbClr val="000000"/>
                </a:solidFill>
                <a:latin typeface="微软雅黑"/>
                <a:ea typeface="微软雅黑"/>
              </a:rPr>
              <a:t>年深度学习概念提出来之后，大量的深度神经网络论文被发表。</a:t>
            </a:r>
            <a:endParaRPr lang="en-US" altLang="zh-CN" sz="20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350A0E7C-AA44-4593-8B48-8DCC00966C0C}"/>
              </a:ext>
            </a:extLst>
          </p:cNvPr>
          <p:cNvSpPr/>
          <p:nvPr/>
        </p:nvSpPr>
        <p:spPr>
          <a:xfrm>
            <a:off x="2539016" y="2890177"/>
            <a:ext cx="763478" cy="1191989"/>
          </a:xfrm>
          <a:prstGeom prst="downArrow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3D2A1AC-0267-45D2-BD0A-EBC6E7B56759}"/>
              </a:ext>
            </a:extLst>
          </p:cNvPr>
          <p:cNvSpPr txBox="1"/>
          <p:nvPr/>
        </p:nvSpPr>
        <p:spPr>
          <a:xfrm>
            <a:off x="823406" y="4326666"/>
            <a:ext cx="4194697" cy="1561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spc="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just"/>
            <a:r>
              <a:rPr lang="en-US" altLang="zh-CN" sz="2000" dirty="0">
                <a:solidFill>
                  <a:srgbClr val="000000"/>
                </a:solidFill>
                <a:latin typeface="微软雅黑"/>
                <a:ea typeface="微软雅黑"/>
              </a:rPr>
              <a:t>2012</a:t>
            </a:r>
            <a:r>
              <a:rPr lang="zh-CN" altLang="en-US" sz="2000" dirty="0">
                <a:solidFill>
                  <a:srgbClr val="000000"/>
                </a:solidFill>
                <a:latin typeface="微软雅黑"/>
                <a:ea typeface="微软雅黑"/>
              </a:rPr>
              <a:t>年</a:t>
            </a:r>
            <a:r>
              <a:rPr lang="en-US" altLang="zh-CN" sz="2000" dirty="0">
                <a:solidFill>
                  <a:srgbClr val="000000"/>
                </a:solidFill>
                <a:latin typeface="微软雅黑"/>
                <a:ea typeface="微软雅黑"/>
              </a:rPr>
              <a:t>Hinton</a:t>
            </a:r>
            <a:r>
              <a:rPr lang="zh-CN" altLang="en-US" sz="2000" dirty="0">
                <a:solidFill>
                  <a:srgbClr val="000000"/>
                </a:solidFill>
                <a:latin typeface="微软雅黑"/>
                <a:ea typeface="微软雅黑"/>
              </a:rPr>
              <a:t>课题组通过</a:t>
            </a:r>
            <a:r>
              <a:rPr lang="en-US" altLang="zh-CN" sz="2000" dirty="0">
                <a:solidFill>
                  <a:srgbClr val="000000"/>
                </a:solidFill>
                <a:latin typeface="微软雅黑"/>
                <a:ea typeface="微软雅黑"/>
              </a:rPr>
              <a:t>AlexNet</a:t>
            </a:r>
            <a:r>
              <a:rPr lang="zh-CN" altLang="en-US" sz="2000" dirty="0">
                <a:solidFill>
                  <a:srgbClr val="000000"/>
                </a:solidFill>
                <a:latin typeface="微软雅黑"/>
                <a:ea typeface="微软雅黑"/>
              </a:rPr>
              <a:t>网络获得</a:t>
            </a:r>
            <a:r>
              <a:rPr lang="en-US" altLang="zh-CN" sz="2000" dirty="0">
                <a:solidFill>
                  <a:srgbClr val="000000"/>
                </a:solidFill>
                <a:latin typeface="微软雅黑"/>
                <a:ea typeface="微软雅黑"/>
              </a:rPr>
              <a:t>ImageNet</a:t>
            </a:r>
            <a:r>
              <a:rPr lang="zh-CN" altLang="en-US" sz="2000" dirty="0">
                <a:solidFill>
                  <a:srgbClr val="000000"/>
                </a:solidFill>
                <a:latin typeface="微软雅黑"/>
                <a:ea typeface="微软雅黑"/>
              </a:rPr>
              <a:t>图像识别大赛的冠军之后，深度神经网络开始正式进入人们视野。</a:t>
            </a:r>
            <a:endParaRPr lang="en-US" altLang="zh-CN" sz="20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33" name="箭头: 下 32">
            <a:extLst>
              <a:ext uri="{FF2B5EF4-FFF2-40B4-BE49-F238E27FC236}">
                <a16:creationId xmlns:a16="http://schemas.microsoft.com/office/drawing/2014/main" id="{D6883722-7708-47DE-8240-E6B053123517}"/>
              </a:ext>
            </a:extLst>
          </p:cNvPr>
          <p:cNvSpPr/>
          <p:nvPr/>
        </p:nvSpPr>
        <p:spPr>
          <a:xfrm rot="16200000">
            <a:off x="5714261" y="4511397"/>
            <a:ext cx="763478" cy="1191989"/>
          </a:xfrm>
          <a:prstGeom prst="downArrow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3368793-5B5A-44AF-A512-1306EA8AEA0F}"/>
              </a:ext>
            </a:extLst>
          </p:cNvPr>
          <p:cNvSpPr txBox="1"/>
          <p:nvPr/>
        </p:nvSpPr>
        <p:spPr>
          <a:xfrm>
            <a:off x="7173897" y="4326664"/>
            <a:ext cx="4194697" cy="1561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spc="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just"/>
            <a:r>
              <a:rPr lang="zh-CN" altLang="en-US" sz="2000" dirty="0">
                <a:solidFill>
                  <a:srgbClr val="000000"/>
                </a:solidFill>
                <a:latin typeface="微软雅黑"/>
                <a:ea typeface="微软雅黑"/>
              </a:rPr>
              <a:t>目前，深度学习正在广泛的应用于计算机视觉领域中，而目标检测作为其基础任务之一，也在飞速的发展。</a:t>
            </a:r>
            <a:endParaRPr lang="en-US" altLang="zh-CN" sz="20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课题背景</a:t>
            </a:r>
          </a:p>
        </p:txBody>
      </p:sp>
      <p:sp>
        <p:nvSpPr>
          <p:cNvPr id="32" name="矩形 31"/>
          <p:cNvSpPr/>
          <p:nvPr/>
        </p:nvSpPr>
        <p:spPr>
          <a:xfrm>
            <a:off x="4777429" y="2730279"/>
            <a:ext cx="72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891347" y="1993806"/>
            <a:ext cx="4747453" cy="584775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zh-CN" altLang="en-US" sz="3200" b="1" spc="100" dirty="0">
                <a:solidFill>
                  <a:schemeClr val="accent1"/>
                </a:solidFill>
              </a:rPr>
              <a:t>基于锚点框目标检测算法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78858" y="2989828"/>
            <a:ext cx="4959942" cy="2405522"/>
          </a:xfrm>
          <a:prstGeom prst="rect">
            <a:avLst/>
          </a:prstGeom>
          <a:noFill/>
        </p:spPr>
        <p:txBody>
          <a:bodyPr wrap="square" lIns="0" rtlCol="0">
            <a:normAutofit/>
          </a:bodyPr>
          <a:lstStyle/>
          <a:p>
            <a:pPr algn="just" eaLnBrk="1">
              <a:lnSpc>
                <a:spcPct val="150000"/>
              </a:lnSpc>
            </a:pPr>
            <a:r>
              <a:rPr lang="zh-CN" altLang="en-US" sz="1600" spc="100" dirty="0"/>
              <a:t>通过预定义一组不同位置不同尺寸的锚点框，用于检测识别目标，避免多尺度遍历滑窗，使检测效果更好、检测速度更快。</a:t>
            </a:r>
            <a:endParaRPr lang="en-US" altLang="zh-CN" sz="1600" spc="100" dirty="0"/>
          </a:p>
          <a:p>
            <a:pPr algn="just" eaLnBrk="1">
              <a:lnSpc>
                <a:spcPct val="150000"/>
              </a:lnSpc>
            </a:pPr>
            <a:endParaRPr lang="en-US" altLang="zh-CN" sz="1600" spc="100" dirty="0"/>
          </a:p>
          <a:p>
            <a:pPr algn="just">
              <a:lnSpc>
                <a:spcPct val="150000"/>
              </a:lnSpc>
            </a:pPr>
            <a:r>
              <a:rPr lang="zh-CN" altLang="en-US" sz="1600" spc="100" dirty="0"/>
              <a:t>例如</a:t>
            </a:r>
            <a:r>
              <a:rPr lang="en-US" altLang="zh-CN" sz="1600" spc="100" dirty="0"/>
              <a:t>:	Faster R-CNN	(15'ICCV)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spc="100" dirty="0"/>
              <a:t>	SSD		(16'ECCV)</a:t>
            </a:r>
            <a:endParaRPr lang="zh-CN" altLang="en-US" sz="1600" spc="100" dirty="0"/>
          </a:p>
        </p:txBody>
      </p:sp>
      <p:sp>
        <p:nvSpPr>
          <p:cNvPr id="35" name="矩形 34"/>
          <p:cNvSpPr/>
          <p:nvPr/>
        </p:nvSpPr>
        <p:spPr>
          <a:xfrm>
            <a:off x="6703872" y="2724552"/>
            <a:ext cx="72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703872" y="1993806"/>
            <a:ext cx="4324261" cy="584775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zh-CN" altLang="en-US" sz="3200" b="1" spc="100" dirty="0">
                <a:solidFill>
                  <a:schemeClr val="accent4"/>
                </a:solidFill>
              </a:rPr>
              <a:t>无锚点框目标检测算法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6686550" y="2989828"/>
            <a:ext cx="4826592" cy="2405522"/>
          </a:xfrm>
          <a:prstGeom prst="rect">
            <a:avLst/>
          </a:prstGeom>
          <a:noFill/>
        </p:spPr>
        <p:txBody>
          <a:bodyPr wrap="square" lIns="0" rtlCol="0">
            <a:normAutofit/>
          </a:bodyPr>
          <a:lstStyle/>
          <a:p>
            <a:pPr algn="just" eaLnBrk="1">
              <a:lnSpc>
                <a:spcPct val="150000"/>
              </a:lnSpc>
            </a:pPr>
            <a:r>
              <a:rPr lang="zh-CN" altLang="en-US" sz="1600" spc="100" dirty="0"/>
              <a:t>通过使用关键点等特征来取代锚点框进行检测，避免了与预定义锚点框相关的超参数的计算，减少内存占用量，检测速度也有所提高。</a:t>
            </a:r>
            <a:endParaRPr lang="en-US" altLang="zh-CN" sz="1600" spc="100" dirty="0"/>
          </a:p>
          <a:p>
            <a:pPr algn="just" eaLnBrk="1">
              <a:lnSpc>
                <a:spcPct val="150000"/>
              </a:lnSpc>
            </a:pPr>
            <a:endParaRPr lang="en-US" altLang="zh-CN" sz="1600" spc="100" dirty="0"/>
          </a:p>
          <a:p>
            <a:pPr algn="just">
              <a:lnSpc>
                <a:spcPct val="150000"/>
              </a:lnSpc>
            </a:pPr>
            <a:r>
              <a:rPr lang="zh-CN" altLang="en-US" sz="1600" spc="100" dirty="0"/>
              <a:t>例如：</a:t>
            </a:r>
            <a:r>
              <a:rPr lang="en-US" altLang="zh-CN" sz="1600" spc="100" dirty="0"/>
              <a:t>	YOLO           </a:t>
            </a:r>
            <a:r>
              <a:rPr lang="zh-CN" altLang="en-US" sz="1600" spc="100" dirty="0"/>
              <a:t>（</a:t>
            </a:r>
            <a:r>
              <a:rPr lang="en-US" altLang="zh-CN" sz="1600" spc="100" dirty="0"/>
              <a:t>16'CVPR</a:t>
            </a:r>
            <a:r>
              <a:rPr lang="zh-CN" altLang="en-US" sz="1600" spc="100" dirty="0"/>
              <a:t>）</a:t>
            </a:r>
            <a:endParaRPr lang="en-US" altLang="zh-CN" sz="1600" spc="100" dirty="0"/>
          </a:p>
          <a:p>
            <a:pPr algn="just">
              <a:lnSpc>
                <a:spcPct val="150000"/>
              </a:lnSpc>
            </a:pPr>
            <a:r>
              <a:rPr lang="en-US" altLang="zh-CN" sz="1600" spc="100" dirty="0"/>
              <a:t>	CornerNet    </a:t>
            </a:r>
            <a:r>
              <a:rPr lang="zh-CN" altLang="en-US" sz="1600" spc="100" dirty="0"/>
              <a:t>（</a:t>
            </a:r>
            <a:r>
              <a:rPr lang="en-US" altLang="zh-CN" sz="1600" spc="100" dirty="0"/>
              <a:t>18'ECCV </a:t>
            </a:r>
            <a:r>
              <a:rPr lang="zh-CN" altLang="en-US" sz="1600" spc="100" dirty="0"/>
              <a:t>）</a:t>
            </a:r>
            <a:r>
              <a:rPr lang="en-US" altLang="zh-CN" sz="1600" spc="100" dirty="0"/>
              <a:t>	</a:t>
            </a:r>
            <a:endParaRPr lang="zh-CN" altLang="en-US" sz="1600" spc="100" dirty="0"/>
          </a:p>
        </p:txBody>
      </p:sp>
      <p:cxnSp>
        <p:nvCxnSpPr>
          <p:cNvPr id="38" name="直接连接符 37"/>
          <p:cNvCxnSpPr/>
          <p:nvPr/>
        </p:nvCxnSpPr>
        <p:spPr>
          <a:xfrm>
            <a:off x="6091989" y="1997816"/>
            <a:ext cx="0" cy="319829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8412" y="2105561"/>
            <a:ext cx="26468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600" b="1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0">
                      <a:srgbClr val="006C39"/>
                    </a:gs>
                    <a:gs pos="90000">
                      <a:srgbClr val="006C39">
                        <a:alpha val="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02</a:t>
            </a:r>
            <a:endParaRPr kumimoji="0" lang="zh-CN" altLang="en-US" sz="16600" b="1" i="0" u="none" strike="noStrike" kern="1200" cap="none" spc="300" normalizeH="0" baseline="0" noProof="0" dirty="0">
              <a:ln>
                <a:noFill/>
              </a:ln>
              <a:gradFill>
                <a:gsLst>
                  <a:gs pos="0">
                    <a:srgbClr val="006C39"/>
                  </a:gs>
                  <a:gs pos="90000">
                    <a:srgbClr val="006C39">
                      <a:alpha val="0"/>
                    </a:srgbClr>
                  </a:gs>
                </a:gsLst>
                <a:lin ang="5400000" scaled="1"/>
              </a:gra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50367" y="2400894"/>
            <a:ext cx="2544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000" b="1" spc="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算法介绍</a:t>
            </a:r>
            <a:endParaRPr kumimoji="0" lang="zh-CN" altLang="en-US" sz="4000" b="1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50367" y="3775625"/>
            <a:ext cx="5541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spc="100" dirty="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  <a:ea typeface="微软雅黑" panose="020B0503020204020204" charset="-122"/>
              </a:rPr>
              <a:t>Introduction of the algorithm</a:t>
            </a:r>
            <a:endParaRPr lang="zh-CN" altLang="en-US" sz="2800" spc="100" dirty="0">
              <a:solidFill>
                <a:prstClr val="white">
                  <a:lumMod val="75000"/>
                </a:prstClr>
              </a:solidFill>
              <a:latin typeface="Century Gothic" panose="020B0502020202020204" pitchFamily="34" charset="0"/>
              <a:ea typeface="微软雅黑" panose="020B050302020402020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28480" y="2143125"/>
            <a:ext cx="0" cy="2571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669549" y="3432579"/>
            <a:ext cx="720000" cy="10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0467218" y="5850000"/>
            <a:ext cx="1052654" cy="108000"/>
            <a:chOff x="10467218" y="6126091"/>
            <a:chExt cx="1052654" cy="108000"/>
          </a:xfrm>
        </p:grpSpPr>
        <p:sp>
          <p:nvSpPr>
            <p:cNvPr id="14" name="椭圆 13"/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FCFD6E8-76D7-4C5C-A6AB-D8097FED44DF}"/>
              </a:ext>
            </a:extLst>
          </p:cNvPr>
          <p:cNvSpPr/>
          <p:nvPr/>
        </p:nvSpPr>
        <p:spPr>
          <a:xfrm>
            <a:off x="660400" y="1026788"/>
            <a:ext cx="10858500" cy="5003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sx="101000" sy="101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算法介绍</a:t>
            </a:r>
          </a:p>
        </p:txBody>
      </p:sp>
      <p:sp>
        <p:nvSpPr>
          <p:cNvPr id="8" name="平行四边形 7"/>
          <p:cNvSpPr/>
          <p:nvPr/>
        </p:nvSpPr>
        <p:spPr>
          <a:xfrm>
            <a:off x="674412" y="1626014"/>
            <a:ext cx="5724000" cy="3207658"/>
          </a:xfrm>
          <a:prstGeom prst="parallelogram">
            <a:avLst/>
          </a:prstGeom>
          <a:noFill/>
          <a:ln w="38100">
            <a:gradFill>
              <a:gsLst>
                <a:gs pos="20000">
                  <a:srgbClr val="003378">
                    <a:alpha val="0"/>
                  </a:srgbClr>
                </a:gs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1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/>
        </p:nvSpPr>
        <p:spPr>
          <a:xfrm>
            <a:off x="5822046" y="2366244"/>
            <a:ext cx="5724000" cy="3207658"/>
          </a:xfrm>
          <a:prstGeom prst="parallelogram">
            <a:avLst/>
          </a:prstGeom>
          <a:noFill/>
          <a:ln w="38100">
            <a:gradFill>
              <a:gsLst>
                <a:gs pos="20000">
                  <a:srgbClr val="003378">
                    <a:alpha val="0"/>
                  </a:srgbClr>
                </a:gs>
                <a:gs pos="0">
                  <a:schemeClr val="accent1">
                    <a:alpha val="0"/>
                  </a:schemeClr>
                </a:gs>
                <a:gs pos="100000">
                  <a:schemeClr val="accent4"/>
                </a:gs>
              </a:gsLst>
              <a:lin ang="9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978400" y="2558913"/>
            <a:ext cx="2235200" cy="16539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600" i="1" spc="300" dirty="0">
                <a:solidFill>
                  <a:schemeClr val="accent1">
                    <a:alpha val="11000"/>
                  </a:schemeClr>
                </a:solidFill>
                <a:latin typeface="+mj-lt"/>
              </a:rPr>
              <a:t>VS</a:t>
            </a:r>
            <a:endParaRPr lang="zh-CN" altLang="en-US" sz="9600" i="1" spc="300" dirty="0">
              <a:solidFill>
                <a:schemeClr val="accent1">
                  <a:alpha val="11000"/>
                </a:schemeClr>
              </a:solidFill>
              <a:latin typeface="+mj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23708" y="3732057"/>
            <a:ext cx="3904343" cy="7612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spc="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just"/>
            <a:r>
              <a:rPr lang="zh-CN" altLang="en-US" sz="2000" dirty="0"/>
              <a:t>在得到的特征图上逐像素点进行回归检测。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723708" y="2892691"/>
            <a:ext cx="4747989" cy="5055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spc="300" dirty="0">
                <a:solidFill>
                  <a:schemeClr val="accent4"/>
                </a:solidFill>
                <a:latin typeface="+mj-ea"/>
                <a:ea typeface="+mj-ea"/>
              </a:rPr>
              <a:t>全卷积单阶段目标检测方法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967666" y="2027056"/>
            <a:ext cx="4425637" cy="5055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2800" b="1" spc="300" dirty="0">
                <a:solidFill>
                  <a:schemeClr val="accent1"/>
                </a:solidFill>
                <a:latin typeface="+mj-ea"/>
                <a:ea typeface="+mj-ea"/>
              </a:rPr>
              <a:t>基于锚点框目标检测方法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81DEAF4-5785-4531-A165-065A82271D12}"/>
              </a:ext>
            </a:extLst>
          </p:cNvPr>
          <p:cNvSpPr txBox="1"/>
          <p:nvPr/>
        </p:nvSpPr>
        <p:spPr>
          <a:xfrm>
            <a:off x="1488960" y="2933686"/>
            <a:ext cx="3904343" cy="7612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spc="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just"/>
            <a:r>
              <a:rPr lang="zh-CN" altLang="en-US" sz="2000" dirty="0"/>
              <a:t>在得到的特征图上使用预定义的锚点框进行检测。</a:t>
            </a:r>
          </a:p>
        </p:txBody>
      </p:sp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矩形 100">
            <a:extLst>
              <a:ext uri="{FF2B5EF4-FFF2-40B4-BE49-F238E27FC236}">
                <a16:creationId xmlns:a16="http://schemas.microsoft.com/office/drawing/2014/main" id="{B7125270-CAAF-489F-AEFF-B2112135062A}"/>
              </a:ext>
            </a:extLst>
          </p:cNvPr>
          <p:cNvSpPr/>
          <p:nvPr/>
        </p:nvSpPr>
        <p:spPr>
          <a:xfrm>
            <a:off x="660400" y="1026788"/>
            <a:ext cx="10858500" cy="5003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sx="101000" sy="101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8" name="表格 5">
            <a:extLst>
              <a:ext uri="{FF2B5EF4-FFF2-40B4-BE49-F238E27FC236}">
                <a16:creationId xmlns:a16="http://schemas.microsoft.com/office/drawing/2014/main" id="{01DECF0E-FF96-43F2-8132-CB7E8609B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96637"/>
              </p:ext>
            </p:extLst>
          </p:nvPr>
        </p:nvGraphicFramePr>
        <p:xfrm>
          <a:off x="1171833" y="1402300"/>
          <a:ext cx="4320000" cy="404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377786276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20312014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95633020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922266258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669547342"/>
                    </a:ext>
                  </a:extLst>
                </a:gridCol>
              </a:tblGrid>
              <a:tr h="808044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9350" marR="89350" marT="44674" marB="4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9350" marR="89350" marT="44674" marB="446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9350" marR="89350" marT="44674" marB="446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9350" marR="89350" marT="44674" marB="446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9350" marR="89350" marT="44674" marB="446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948522"/>
                  </a:ext>
                </a:extLst>
              </a:tr>
              <a:tr h="808044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9350" marR="89350" marT="44674" marB="4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9350" marR="89350" marT="44674" marB="446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9350" marR="89350" marT="44674" marB="446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9350" marR="89350" marT="44674" marB="446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9350" marR="89350" marT="44674" marB="446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19988"/>
                  </a:ext>
                </a:extLst>
              </a:tr>
              <a:tr h="808044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9350" marR="89350" marT="44674" marB="4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9350" marR="89350" marT="44674" marB="446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9350" marR="89350" marT="44674" marB="446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9350" marR="89350" marT="44674" marB="446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9350" marR="89350" marT="44674" marB="446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171001"/>
                  </a:ext>
                </a:extLst>
              </a:tr>
              <a:tr h="808044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9350" marR="89350" marT="44674" marB="4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9350" marR="89350" marT="44674" marB="446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9350" marR="89350" marT="44674" marB="446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9350" marR="89350" marT="44674" marB="446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9350" marR="89350" marT="44674" marB="446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802378"/>
                  </a:ext>
                </a:extLst>
              </a:tr>
              <a:tr h="808044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9350" marR="89350" marT="44674" marB="4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9350" marR="89350" marT="44674" marB="446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9350" marR="89350" marT="44674" marB="446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9350" marR="89350" marT="44674" marB="446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9350" marR="89350" marT="44674" marB="446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928890"/>
                  </a:ext>
                </a:extLst>
              </a:tr>
            </a:tbl>
          </a:graphicData>
        </a:graphic>
      </p:graphicFrame>
      <p:graphicFrame>
        <p:nvGraphicFramePr>
          <p:cNvPr id="93" name="表格 93">
            <a:extLst>
              <a:ext uri="{FF2B5EF4-FFF2-40B4-BE49-F238E27FC236}">
                <a16:creationId xmlns:a16="http://schemas.microsoft.com/office/drawing/2014/main" id="{0DD26EC0-F37E-4EAF-A8B3-C43C2CD6E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17176"/>
              </p:ext>
            </p:extLst>
          </p:nvPr>
        </p:nvGraphicFramePr>
        <p:xfrm>
          <a:off x="2185366" y="234900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72792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967141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91792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752717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6843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059522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300" marR="24300" marT="12150" marB="121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300" marR="24300" marT="12150" marB="121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300" marR="24300" marT="12150" marB="121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300" marR="24300" marT="12150" marB="121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300" marR="24300" marT="12150" marB="121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300" marR="24300" marT="12150" marB="121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55535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300" marR="24300" marT="12150" marB="121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300" marR="24300" marT="12150" marB="121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300" marR="24300" marT="12150" marB="121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300" marR="24300" marT="12150" marB="121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300" marR="24300" marT="12150" marB="121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300" marR="24300" marT="12150" marB="121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7556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300" marR="24300" marT="12150" marB="121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300" marR="24300" marT="12150" marB="121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300" marR="24300" marT="12150" marB="121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300" marR="24300" marT="12150" marB="121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300" marR="24300" marT="12150" marB="121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300" marR="24300" marT="12150" marB="121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91093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300" marR="24300" marT="12150" marB="121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300" marR="24300" marT="12150" marB="121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300" marR="24300" marT="12150" marB="121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300" marR="24300" marT="12150" marB="121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300" marR="24300" marT="12150" marB="121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300" marR="24300" marT="12150" marB="121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2969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300" marR="24300" marT="12150" marB="121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300" marR="24300" marT="12150" marB="121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300" marR="24300" marT="12150" marB="121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300" marR="24300" marT="12150" marB="121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300" marR="24300" marT="12150" marB="121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300" marR="24300" marT="12150" marB="121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6692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300" marR="24300" marT="12150" marB="121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300" marR="24300" marT="12150" marB="121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300" marR="24300" marT="12150" marB="121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300" marR="24300" marT="12150" marB="121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300" marR="24300" marT="12150" marB="121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300" marR="24300" marT="12150" marB="121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719305"/>
                  </a:ext>
                </a:extLst>
              </a:tr>
            </a:tbl>
          </a:graphicData>
        </a:graphic>
      </p:graphicFrame>
      <p:sp>
        <p:nvSpPr>
          <p:cNvPr id="49" name="椭圆 48">
            <a:extLst>
              <a:ext uri="{FF2B5EF4-FFF2-40B4-BE49-F238E27FC236}">
                <a16:creationId xmlns:a16="http://schemas.microsoft.com/office/drawing/2014/main" id="{0DF94FAB-F2B9-4F87-8F4B-4E16E961F483}"/>
              </a:ext>
            </a:extLst>
          </p:cNvPr>
          <p:cNvSpPr/>
          <p:nvPr/>
        </p:nvSpPr>
        <p:spPr>
          <a:xfrm>
            <a:off x="1096373" y="1325662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354A8624-C0B0-4FFB-8E77-87CE4233D8B5}"/>
              </a:ext>
            </a:extLst>
          </p:cNvPr>
          <p:cNvSpPr/>
          <p:nvPr/>
        </p:nvSpPr>
        <p:spPr>
          <a:xfrm>
            <a:off x="1958987" y="1325662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EA715054-221E-4B58-9B11-A67F7A2EA7D6}"/>
              </a:ext>
            </a:extLst>
          </p:cNvPr>
          <p:cNvSpPr/>
          <p:nvPr/>
        </p:nvSpPr>
        <p:spPr>
          <a:xfrm>
            <a:off x="2821601" y="1325662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980DE71C-542D-4699-A84E-C6E8D3E6931B}"/>
              </a:ext>
            </a:extLst>
          </p:cNvPr>
          <p:cNvSpPr/>
          <p:nvPr/>
        </p:nvSpPr>
        <p:spPr>
          <a:xfrm>
            <a:off x="3684215" y="1325662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B09DBC34-498F-4C7A-801B-0D9BC9CDAB7B}"/>
              </a:ext>
            </a:extLst>
          </p:cNvPr>
          <p:cNvSpPr/>
          <p:nvPr/>
        </p:nvSpPr>
        <p:spPr>
          <a:xfrm>
            <a:off x="4546829" y="1325662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9D4F6F47-9AAC-4361-A7B8-CC5FC4F5D4C3}"/>
              </a:ext>
            </a:extLst>
          </p:cNvPr>
          <p:cNvSpPr/>
          <p:nvPr/>
        </p:nvSpPr>
        <p:spPr>
          <a:xfrm>
            <a:off x="5409443" y="1325662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17FA7FF4-7326-4021-B0F7-D7342421FB99}"/>
              </a:ext>
            </a:extLst>
          </p:cNvPr>
          <p:cNvSpPr/>
          <p:nvPr/>
        </p:nvSpPr>
        <p:spPr>
          <a:xfrm>
            <a:off x="1096376" y="2120655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FD509A7E-ECE6-4EEF-8E33-D64ABE57702A}"/>
              </a:ext>
            </a:extLst>
          </p:cNvPr>
          <p:cNvSpPr/>
          <p:nvPr/>
        </p:nvSpPr>
        <p:spPr>
          <a:xfrm>
            <a:off x="1958990" y="2120655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4D04C91A-A27D-4BF0-BB23-6C8D814E2EA0}"/>
              </a:ext>
            </a:extLst>
          </p:cNvPr>
          <p:cNvSpPr/>
          <p:nvPr/>
        </p:nvSpPr>
        <p:spPr>
          <a:xfrm>
            <a:off x="2821604" y="2120655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FFE15268-F581-4034-A951-D67FC3B4D23D}"/>
              </a:ext>
            </a:extLst>
          </p:cNvPr>
          <p:cNvSpPr/>
          <p:nvPr/>
        </p:nvSpPr>
        <p:spPr>
          <a:xfrm>
            <a:off x="3684218" y="2120655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EBF8920D-4D09-4614-BE24-F75C3D80B21D}"/>
              </a:ext>
            </a:extLst>
          </p:cNvPr>
          <p:cNvSpPr/>
          <p:nvPr/>
        </p:nvSpPr>
        <p:spPr>
          <a:xfrm>
            <a:off x="4546832" y="2120655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80A3FCA0-F27E-4ADE-A8E8-5D9B0EDCF8D2}"/>
              </a:ext>
            </a:extLst>
          </p:cNvPr>
          <p:cNvSpPr/>
          <p:nvPr/>
        </p:nvSpPr>
        <p:spPr>
          <a:xfrm>
            <a:off x="5409446" y="2120655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3E27EFB1-358E-45E1-91C3-3A72E84D95BD}"/>
              </a:ext>
            </a:extLst>
          </p:cNvPr>
          <p:cNvSpPr/>
          <p:nvPr/>
        </p:nvSpPr>
        <p:spPr>
          <a:xfrm>
            <a:off x="1096373" y="5362157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4C32A7F9-B02F-4D56-8473-7D762E3ED2F2}"/>
              </a:ext>
            </a:extLst>
          </p:cNvPr>
          <p:cNvSpPr/>
          <p:nvPr/>
        </p:nvSpPr>
        <p:spPr>
          <a:xfrm>
            <a:off x="1958987" y="5362157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59F67ED8-51E4-4A92-B1AA-39B16153FA01}"/>
              </a:ext>
            </a:extLst>
          </p:cNvPr>
          <p:cNvSpPr/>
          <p:nvPr/>
        </p:nvSpPr>
        <p:spPr>
          <a:xfrm>
            <a:off x="2821601" y="5362157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9B84CAA3-F298-4EE7-9E62-C95AA01CD7C0}"/>
              </a:ext>
            </a:extLst>
          </p:cNvPr>
          <p:cNvSpPr/>
          <p:nvPr/>
        </p:nvSpPr>
        <p:spPr>
          <a:xfrm>
            <a:off x="3684215" y="5362157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31DA831D-2B0D-4017-BD67-AD2824902294}"/>
              </a:ext>
            </a:extLst>
          </p:cNvPr>
          <p:cNvSpPr/>
          <p:nvPr/>
        </p:nvSpPr>
        <p:spPr>
          <a:xfrm>
            <a:off x="4546829" y="5362157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075C21A3-9E88-4937-A6F0-31BAFAD2E8C9}"/>
              </a:ext>
            </a:extLst>
          </p:cNvPr>
          <p:cNvSpPr/>
          <p:nvPr/>
        </p:nvSpPr>
        <p:spPr>
          <a:xfrm>
            <a:off x="5409443" y="5362157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B94E5DB0-39CE-4F02-A7B0-A03C42804CB6}"/>
              </a:ext>
            </a:extLst>
          </p:cNvPr>
          <p:cNvSpPr/>
          <p:nvPr/>
        </p:nvSpPr>
        <p:spPr>
          <a:xfrm>
            <a:off x="2500545" y="2019623"/>
            <a:ext cx="902473" cy="16192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A2E147FE-7D1B-43E2-B587-5B32AF51AA5F}"/>
              </a:ext>
            </a:extLst>
          </p:cNvPr>
          <p:cNvSpPr txBox="1"/>
          <p:nvPr/>
        </p:nvSpPr>
        <p:spPr>
          <a:xfrm>
            <a:off x="2500545" y="2016812"/>
            <a:ext cx="343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98AFCCBE-DC47-42BE-9405-E2FADE8B05E5}"/>
              </a:ext>
            </a:extLst>
          </p:cNvPr>
          <p:cNvSpPr/>
          <p:nvPr/>
        </p:nvSpPr>
        <p:spPr>
          <a:xfrm>
            <a:off x="1096379" y="2915648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8F5463F3-6A3F-45C2-8D57-0A4A8D24E63C}"/>
              </a:ext>
            </a:extLst>
          </p:cNvPr>
          <p:cNvSpPr/>
          <p:nvPr/>
        </p:nvSpPr>
        <p:spPr>
          <a:xfrm>
            <a:off x="1958993" y="2915648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608513BF-14AD-42D6-9C53-7ED01AE66F82}"/>
              </a:ext>
            </a:extLst>
          </p:cNvPr>
          <p:cNvSpPr/>
          <p:nvPr/>
        </p:nvSpPr>
        <p:spPr>
          <a:xfrm>
            <a:off x="2821607" y="2915648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9B608D66-9AE4-40A2-831F-D81FEA56E380}"/>
              </a:ext>
            </a:extLst>
          </p:cNvPr>
          <p:cNvSpPr/>
          <p:nvPr/>
        </p:nvSpPr>
        <p:spPr>
          <a:xfrm>
            <a:off x="3684221" y="2915648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6ABD7707-AD01-4770-92C7-B4AD5D543909}"/>
              </a:ext>
            </a:extLst>
          </p:cNvPr>
          <p:cNvSpPr/>
          <p:nvPr/>
        </p:nvSpPr>
        <p:spPr>
          <a:xfrm>
            <a:off x="4546835" y="2915648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346961DB-F22C-4AFE-BF21-F89BE8E76C77}"/>
              </a:ext>
            </a:extLst>
          </p:cNvPr>
          <p:cNvSpPr/>
          <p:nvPr/>
        </p:nvSpPr>
        <p:spPr>
          <a:xfrm>
            <a:off x="5409449" y="2915648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B0805925-0D98-4D7E-ABF3-D27FD2B29CF8}"/>
              </a:ext>
            </a:extLst>
          </p:cNvPr>
          <p:cNvSpPr/>
          <p:nvPr/>
        </p:nvSpPr>
        <p:spPr>
          <a:xfrm>
            <a:off x="1096382" y="3710641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29E9A103-D0B1-4CD8-B2A3-52AAEB3486D7}"/>
              </a:ext>
            </a:extLst>
          </p:cNvPr>
          <p:cNvSpPr/>
          <p:nvPr/>
        </p:nvSpPr>
        <p:spPr>
          <a:xfrm>
            <a:off x="1958996" y="3710641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35BA7504-BCC4-4D88-8623-0CFAFD3BFD01}"/>
              </a:ext>
            </a:extLst>
          </p:cNvPr>
          <p:cNvSpPr/>
          <p:nvPr/>
        </p:nvSpPr>
        <p:spPr>
          <a:xfrm>
            <a:off x="2821610" y="3710641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79EDBE10-4536-463E-BB20-7849DAD61D1E}"/>
              </a:ext>
            </a:extLst>
          </p:cNvPr>
          <p:cNvSpPr/>
          <p:nvPr/>
        </p:nvSpPr>
        <p:spPr>
          <a:xfrm>
            <a:off x="3684224" y="3710641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9157E879-74A6-4AE2-A1A5-7D444D5EAE04}"/>
              </a:ext>
            </a:extLst>
          </p:cNvPr>
          <p:cNvSpPr/>
          <p:nvPr/>
        </p:nvSpPr>
        <p:spPr>
          <a:xfrm>
            <a:off x="4546838" y="3710641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CCC4279B-0CEB-4077-8C46-9216F7E8EA14}"/>
              </a:ext>
            </a:extLst>
          </p:cNvPr>
          <p:cNvSpPr/>
          <p:nvPr/>
        </p:nvSpPr>
        <p:spPr>
          <a:xfrm>
            <a:off x="5409452" y="3710641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CA028542-4EB7-43E4-85C8-CE11CA6F58AC}"/>
              </a:ext>
            </a:extLst>
          </p:cNvPr>
          <p:cNvSpPr/>
          <p:nvPr/>
        </p:nvSpPr>
        <p:spPr>
          <a:xfrm>
            <a:off x="1096385" y="4505634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E500CB60-7691-4CC1-B2AD-D0AF5B320B23}"/>
              </a:ext>
            </a:extLst>
          </p:cNvPr>
          <p:cNvSpPr/>
          <p:nvPr/>
        </p:nvSpPr>
        <p:spPr>
          <a:xfrm>
            <a:off x="1958999" y="4505634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AE57666D-E0E3-497B-95C4-A2E7FC30A74E}"/>
              </a:ext>
            </a:extLst>
          </p:cNvPr>
          <p:cNvSpPr/>
          <p:nvPr/>
        </p:nvSpPr>
        <p:spPr>
          <a:xfrm>
            <a:off x="2821613" y="4505634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83F8C69B-0DFB-4FD2-9406-F1EC489DFB93}"/>
              </a:ext>
            </a:extLst>
          </p:cNvPr>
          <p:cNvSpPr/>
          <p:nvPr/>
        </p:nvSpPr>
        <p:spPr>
          <a:xfrm>
            <a:off x="3684227" y="4505634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90CDC6B7-1135-46FE-ABB2-454521C04071}"/>
              </a:ext>
            </a:extLst>
          </p:cNvPr>
          <p:cNvSpPr/>
          <p:nvPr/>
        </p:nvSpPr>
        <p:spPr>
          <a:xfrm>
            <a:off x="4546841" y="4505634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7B89600B-575E-4C37-97C5-A93EF05AFF43}"/>
              </a:ext>
            </a:extLst>
          </p:cNvPr>
          <p:cNvSpPr/>
          <p:nvPr/>
        </p:nvSpPr>
        <p:spPr>
          <a:xfrm>
            <a:off x="5409455" y="4505634"/>
            <a:ext cx="150921" cy="166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D72F290-EE9B-48BA-B1EE-3A3A4907B7EF}"/>
              </a:ext>
            </a:extLst>
          </p:cNvPr>
          <p:cNvSpPr txBox="1"/>
          <p:nvPr/>
        </p:nvSpPr>
        <p:spPr>
          <a:xfrm>
            <a:off x="2500545" y="2781656"/>
            <a:ext cx="343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0BB77861-AA5F-4BB5-8987-3FBBEA3B9B16}"/>
              </a:ext>
            </a:extLst>
          </p:cNvPr>
          <p:cNvSpPr txBox="1"/>
          <p:nvPr/>
        </p:nvSpPr>
        <p:spPr>
          <a:xfrm>
            <a:off x="3378195" y="2759333"/>
            <a:ext cx="343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</a:t>
            </a:r>
            <a:endParaRPr lang="zh-CN" altLang="en-US" sz="24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算法介绍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60C49C5-F11C-477A-AF07-F3980ECED7F8}"/>
              </a:ext>
            </a:extLst>
          </p:cNvPr>
          <p:cNvSpPr txBox="1"/>
          <p:nvPr/>
        </p:nvSpPr>
        <p:spPr>
          <a:xfrm>
            <a:off x="6046164" y="2011009"/>
            <a:ext cx="5920550" cy="361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spc="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sz="2000" dirty="0"/>
              <a:t>将特征图上的点都映射回原始图片中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01689C1E-8DD8-4073-B3F6-06E45EB9BBF3}"/>
              </a:ext>
            </a:extLst>
          </p:cNvPr>
          <p:cNvSpPr txBox="1"/>
          <p:nvPr/>
        </p:nvSpPr>
        <p:spPr>
          <a:xfrm>
            <a:off x="6046164" y="1325662"/>
            <a:ext cx="5920550" cy="361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spc="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sz="2000" dirty="0"/>
              <a:t>通过</a:t>
            </a:r>
            <a:r>
              <a:rPr lang="en-US" altLang="zh-CN" sz="2000" dirty="0"/>
              <a:t>CNN</a:t>
            </a:r>
            <a:r>
              <a:rPr lang="zh-CN" altLang="en-US" sz="2000" dirty="0"/>
              <a:t>特征提取网络得到特征图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E890334-D2F5-4EE1-AE94-E69D11482A90}"/>
              </a:ext>
            </a:extLst>
          </p:cNvPr>
          <p:cNvSpPr txBox="1"/>
          <p:nvPr/>
        </p:nvSpPr>
        <p:spPr>
          <a:xfrm>
            <a:off x="2826784" y="45409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特征图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6F2FC3E-D7AC-49BF-BA1D-5B4A2286C52F}"/>
              </a:ext>
            </a:extLst>
          </p:cNvPr>
          <p:cNvSpPr txBox="1"/>
          <p:nvPr/>
        </p:nvSpPr>
        <p:spPr>
          <a:xfrm>
            <a:off x="6046164" y="2696356"/>
            <a:ext cx="5920550" cy="361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spc="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sz="2000" dirty="0"/>
              <a:t>根据点与目标框的关系，判断正负样本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C73F421B-C081-45F2-832A-0EC4C791D364}"/>
              </a:ext>
            </a:extLst>
          </p:cNvPr>
          <p:cNvSpPr txBox="1"/>
          <p:nvPr/>
        </p:nvSpPr>
        <p:spPr>
          <a:xfrm>
            <a:off x="6046164" y="3638857"/>
            <a:ext cx="5920550" cy="19615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spc="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just"/>
            <a:r>
              <a:rPr lang="en-US" altLang="zh-CN" sz="2000" dirty="0"/>
              <a:t>A:</a:t>
            </a:r>
            <a:r>
              <a:rPr lang="zh-CN" altLang="en-US" sz="2000" dirty="0"/>
              <a:t>落入目标框内，为正样本</a:t>
            </a:r>
            <a:endParaRPr lang="en-US" altLang="zh-CN" sz="2000" dirty="0"/>
          </a:p>
          <a:p>
            <a:pPr algn="just"/>
            <a:endParaRPr lang="en-US" altLang="zh-CN" sz="2000" dirty="0"/>
          </a:p>
          <a:p>
            <a:pPr algn="just"/>
            <a:r>
              <a:rPr lang="en-US" altLang="zh-CN" sz="2000" dirty="0"/>
              <a:t>B:</a:t>
            </a:r>
            <a:r>
              <a:rPr lang="zh-CN" altLang="en-US" sz="2000" dirty="0"/>
              <a:t>落入目标框内，为正样本</a:t>
            </a:r>
            <a:endParaRPr lang="en-US" altLang="zh-CN" sz="2000" dirty="0"/>
          </a:p>
          <a:p>
            <a:pPr algn="just"/>
            <a:endParaRPr lang="en-US" altLang="zh-CN" sz="2000" dirty="0"/>
          </a:p>
          <a:p>
            <a:pPr algn="just"/>
            <a:r>
              <a:rPr lang="en-US" altLang="zh-CN" sz="2000" dirty="0"/>
              <a:t>C:</a:t>
            </a:r>
            <a:r>
              <a:rPr lang="zh-CN" altLang="en-US" sz="2000" dirty="0"/>
              <a:t>落在目标框外，为负样本</a:t>
            </a:r>
            <a:endParaRPr lang="en-US" altLang="zh-CN" sz="200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A301E254-4F89-419D-86C5-015D2D1F0EE8}"/>
              </a:ext>
            </a:extLst>
          </p:cNvPr>
          <p:cNvSpPr txBox="1"/>
          <p:nvPr/>
        </p:nvSpPr>
        <p:spPr>
          <a:xfrm>
            <a:off x="3037884" y="55938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原图</a:t>
            </a:r>
          </a:p>
        </p:txBody>
      </p:sp>
    </p:spTree>
    <p:extLst>
      <p:ext uri="{BB962C8B-B14F-4D97-AF65-F5344CB8AC3E}">
        <p14:creationId xmlns:p14="http://schemas.microsoft.com/office/powerpoint/2010/main" val="14665861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1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5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8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1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7" grpId="0" animBg="1"/>
      <p:bldP spid="88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91" grpId="0"/>
      <p:bldP spid="92" grpId="0"/>
      <p:bldP spid="13" grpId="0"/>
      <p:bldP spid="96" grpId="0"/>
      <p:bldP spid="97" grpId="0"/>
      <p:bldP spid="98" grpId="0"/>
      <p:bldP spid="9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封2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封1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目3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内页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956</Words>
  <Application>Microsoft Office PowerPoint</Application>
  <PresentationFormat>宽屏</PresentationFormat>
  <Paragraphs>148</Paragraphs>
  <Slides>22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Century Gothic</vt:lpstr>
      <vt:lpstr>微软雅黑</vt:lpstr>
      <vt:lpstr>等线 Light</vt:lpstr>
      <vt:lpstr>等线</vt:lpstr>
      <vt:lpstr>Arial</vt:lpstr>
      <vt:lpstr>Wingdings</vt:lpstr>
      <vt:lpstr>Cambria Math</vt:lpstr>
      <vt:lpstr>微软雅黑 Light</vt:lpstr>
      <vt:lpstr>Office 主题​​</vt:lpstr>
      <vt:lpstr>封2​​</vt:lpstr>
      <vt:lpstr>封1​​</vt:lpstr>
      <vt:lpstr>目3​​</vt:lpstr>
      <vt:lpstr>内页​​</vt:lpstr>
      <vt:lpstr>PowerPoint 演示文稿</vt:lpstr>
      <vt:lpstr>PowerPoint 演示文稿</vt:lpstr>
      <vt:lpstr>PowerPoint 演示文稿</vt:lpstr>
      <vt:lpstr>课题背景</vt:lpstr>
      <vt:lpstr>课题背景</vt:lpstr>
      <vt:lpstr>课题背景</vt:lpstr>
      <vt:lpstr>PowerPoint 演示文稿</vt:lpstr>
      <vt:lpstr>算法介绍</vt:lpstr>
      <vt:lpstr>算法介绍</vt:lpstr>
      <vt:lpstr>算法介绍</vt:lpstr>
      <vt:lpstr>算法介绍</vt:lpstr>
      <vt:lpstr>算法介绍</vt:lpstr>
      <vt:lpstr>算法介绍</vt:lpstr>
      <vt:lpstr>算法介绍</vt:lpstr>
      <vt:lpstr>算法介绍：创新点</vt:lpstr>
      <vt:lpstr>算法分析</vt:lpstr>
      <vt:lpstr>算法介绍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北京理工大学 毕业设计论文答辩</dc:title>
  <dc:creator>润洲 陶</dc:creator>
  <cp:lastModifiedBy>润洲 陶</cp:lastModifiedBy>
  <cp:revision>104</cp:revision>
  <dcterms:created xsi:type="dcterms:W3CDTF">2020-06-10T08:05:00Z</dcterms:created>
  <dcterms:modified xsi:type="dcterms:W3CDTF">2020-06-12T03:47:04Z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