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94" r:id="rId3"/>
    <p:sldId id="276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28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6"/>
    <p:restoredTop sz="94295"/>
  </p:normalViewPr>
  <p:slideViewPr>
    <p:cSldViewPr snapToGrid="0" snapToObjects="1" showGuides="1">
      <p:cViewPr>
        <p:scale>
          <a:sx n="100" d="100"/>
          <a:sy n="100" d="100"/>
        </p:scale>
        <p:origin x="304" y="3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2F435-B020-8F4B-AF50-29058F63E422}" type="datetimeFigureOut">
              <a:rPr kumimoji="1" lang="ko-KR" altLang="en-US" smtClean="0"/>
              <a:t>2019. 2. 19.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8468F-4C41-8F4E-A6BC-EB0B00782F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99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0E9D85-4135-48FC-B629-5DE7AF230016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078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8E2-6386-BD42-83BE-2A6F3403A0BF}" type="datetimeFigureOut">
              <a:rPr kumimoji="1" lang="ko-KR" altLang="en-US" smtClean="0"/>
              <a:t>2019. 2. 19.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128F-8AD5-EC4D-94D7-D4B985F48E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45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8E2-6386-BD42-83BE-2A6F3403A0BF}" type="datetimeFigureOut">
              <a:rPr kumimoji="1" lang="ko-KR" altLang="en-US" smtClean="0"/>
              <a:t>2019. 2. 19.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128F-8AD5-EC4D-94D7-D4B985F48E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885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8E2-6386-BD42-83BE-2A6F3403A0BF}" type="datetimeFigureOut">
              <a:rPr kumimoji="1" lang="ko-KR" altLang="en-US" smtClean="0"/>
              <a:t>2019. 2. 19.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128F-8AD5-EC4D-94D7-D4B985F48E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58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24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8E2-6386-BD42-83BE-2A6F3403A0BF}" type="datetimeFigureOut">
              <a:rPr kumimoji="1" lang="ko-KR" altLang="en-US" smtClean="0"/>
              <a:t>2019. 2. 19.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128F-8AD5-EC4D-94D7-D4B985F48E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961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8E2-6386-BD42-83BE-2A6F3403A0BF}" type="datetimeFigureOut">
              <a:rPr kumimoji="1" lang="ko-KR" altLang="en-US" smtClean="0"/>
              <a:t>2019. 2. 19.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128F-8AD5-EC4D-94D7-D4B985F48E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984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8E2-6386-BD42-83BE-2A6F3403A0BF}" type="datetimeFigureOut">
              <a:rPr kumimoji="1" lang="ko-KR" altLang="en-US" smtClean="0"/>
              <a:t>2019. 2. 19.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128F-8AD5-EC4D-94D7-D4B985F48E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717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8E2-6386-BD42-83BE-2A6F3403A0BF}" type="datetimeFigureOut">
              <a:rPr kumimoji="1" lang="ko-KR" altLang="en-US" smtClean="0"/>
              <a:t>2019. 2. 19.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128F-8AD5-EC4D-94D7-D4B985F48E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976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128F-8AD5-EC4D-94D7-D4B985F48E56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21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8E2-6386-BD42-83BE-2A6F3403A0BF}" type="datetimeFigureOut">
              <a:rPr kumimoji="1" lang="ko-KR" altLang="en-US" smtClean="0"/>
              <a:t>2019. 2. 19.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128F-8AD5-EC4D-94D7-D4B985F48E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222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8E2-6386-BD42-83BE-2A6F3403A0BF}" type="datetimeFigureOut">
              <a:rPr kumimoji="1" lang="ko-KR" altLang="en-US" smtClean="0"/>
              <a:t>2019. 2. 19.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128F-8AD5-EC4D-94D7-D4B985F48E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21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8E2-6386-BD42-83BE-2A6F3403A0BF}" type="datetimeFigureOut">
              <a:rPr kumimoji="1" lang="ko-KR" altLang="en-US" smtClean="0"/>
              <a:t>2019. 2. 19.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128F-8AD5-EC4D-94D7-D4B985F48E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106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A8E2-6386-BD42-83BE-2A6F3403A0BF}" type="datetimeFigureOut">
              <a:rPr kumimoji="1" lang="ko-KR" altLang="en-US" smtClean="0"/>
              <a:t>2019. 2. 19.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8128F-8AD5-EC4D-94D7-D4B985F48E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776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54100" y="1122363"/>
            <a:ext cx="10109200" cy="238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3600" b="1" dirty="0" smtClean="0"/>
              <a:t>Natural language based financial forecasting :</a:t>
            </a:r>
            <a:r>
              <a:rPr kumimoji="1" lang="ko-KR" altLang="en-US" sz="3600" b="1" dirty="0" smtClean="0"/>
              <a:t> </a:t>
            </a:r>
            <a:r>
              <a:rPr kumimoji="1" lang="en-US" altLang="ko-KR" sz="3600" b="1" dirty="0" smtClean="0"/>
              <a:t>a survey</a:t>
            </a:r>
            <a:endParaRPr kumimoji="1" lang="ko-KR" altLang="en-US" sz="3600" b="1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 bwMode="auto">
          <a:xfrm>
            <a:off x="1054100" y="4385838"/>
            <a:ext cx="3066304" cy="1039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100687" tIns="50343" rIns="100687" bIns="50343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ts val="132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None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509588" indent="-1635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맑은 고딕" charset="0"/>
              </a:defRPr>
            </a:lvl2pPr>
            <a:lvl3pPr marL="855663" indent="-1730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맑은 고딕" charset="0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bg1"/>
                </a:solidFill>
                <a:latin typeface="Arial" pitchFamily="34" charset="0"/>
                <a:ea typeface="+mn-ea"/>
                <a:cs typeface="맑은 고딕" charset="0"/>
              </a:defRPr>
            </a:lvl4pPr>
            <a:lvl5pPr marL="15398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600">
                <a:solidFill>
                  <a:schemeClr val="bg1"/>
                </a:solidFill>
                <a:latin typeface="Arial" pitchFamily="34" charset="0"/>
                <a:ea typeface="+mn-ea"/>
                <a:cs typeface="맑은 고딕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+mn-ea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+mn-ea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+mn-ea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+mn-ea"/>
              </a:defRPr>
            </a:lvl9pPr>
          </a:lstStyle>
          <a:p>
            <a:pPr defTabSz="1006846" latinLnBrk="0">
              <a:spcBef>
                <a:spcPts val="1453"/>
              </a:spcBef>
              <a:buClr>
                <a:srgbClr val="000000"/>
              </a:buClr>
              <a:defRPr/>
            </a:pPr>
            <a:r>
              <a:rPr lang="en-US" sz="2422" kern="0" dirty="0" err="1" smtClean="0">
                <a:solidFill>
                  <a:srgbClr val="000000"/>
                </a:solidFill>
              </a:rPr>
              <a:t>Tech.Pre</a:t>
            </a:r>
            <a:r>
              <a:rPr lang="en-US" sz="2422" kern="0" dirty="0" smtClean="0">
                <a:solidFill>
                  <a:srgbClr val="000000"/>
                </a:solidFill>
              </a:rPr>
              <a:t>-Sales </a:t>
            </a:r>
            <a:r>
              <a:rPr lang="ko-KR" altLang="en-US" sz="2422" kern="0" dirty="0" smtClean="0">
                <a:solidFill>
                  <a:srgbClr val="000000"/>
                </a:solidFill>
              </a:rPr>
              <a:t>그룹</a:t>
            </a:r>
            <a:endParaRPr lang="en-US" altLang="ko-KR" sz="2422" kern="0" dirty="0" smtClean="0">
              <a:solidFill>
                <a:srgbClr val="000000"/>
              </a:solidFill>
            </a:endParaRPr>
          </a:p>
          <a:p>
            <a:pPr defTabSz="1006846" latinLnBrk="0">
              <a:spcBef>
                <a:spcPts val="1453"/>
              </a:spcBef>
              <a:buClr>
                <a:srgbClr val="000000"/>
              </a:buClr>
              <a:defRPr/>
            </a:pPr>
            <a:r>
              <a:rPr lang="en-US" sz="2422" kern="0" dirty="0" smtClean="0">
                <a:solidFill>
                  <a:srgbClr val="000000"/>
                </a:solidFill>
              </a:rPr>
              <a:t>201</a:t>
            </a:r>
            <a:r>
              <a:rPr lang="en-US" altLang="ko-KR" sz="2422" kern="0" dirty="0" smtClean="0">
                <a:solidFill>
                  <a:srgbClr val="000000"/>
                </a:solidFill>
              </a:rPr>
              <a:t>9</a:t>
            </a:r>
            <a:r>
              <a:rPr lang="en-US" sz="2422" kern="0" dirty="0" smtClean="0">
                <a:solidFill>
                  <a:srgbClr val="000000"/>
                </a:solidFill>
              </a:rPr>
              <a:t>.</a:t>
            </a:r>
            <a:r>
              <a:rPr lang="en-US" altLang="ko-KR" sz="2422" kern="0" dirty="0" smtClean="0">
                <a:solidFill>
                  <a:srgbClr val="000000"/>
                </a:solidFill>
              </a:rPr>
              <a:t>02</a:t>
            </a:r>
            <a:r>
              <a:rPr lang="en-US" sz="2422" kern="0" dirty="0" smtClean="0">
                <a:solidFill>
                  <a:srgbClr val="000000"/>
                </a:solidFill>
              </a:rPr>
              <a:t>.1</a:t>
            </a:r>
            <a:r>
              <a:rPr lang="en-US" altLang="ko-KR" sz="2422" kern="0" dirty="0" smtClean="0">
                <a:solidFill>
                  <a:srgbClr val="000000"/>
                </a:solidFill>
              </a:rPr>
              <a:t>9</a:t>
            </a:r>
            <a:endParaRPr lang="en-US" sz="2422" kern="0" dirty="0">
              <a:solidFill>
                <a:srgbClr val="000000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DEEB0463-6D5E-402C-A075-971F1D31DC78}"/>
              </a:ext>
            </a:extLst>
          </p:cNvPr>
          <p:cNvSpPr txBox="1">
            <a:spLocks/>
          </p:cNvSpPr>
          <p:nvPr/>
        </p:nvSpPr>
        <p:spPr bwMode="auto">
          <a:xfrm>
            <a:off x="1155146" y="3727628"/>
            <a:ext cx="1200408" cy="44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100687" tIns="50343" rIns="100687" bIns="50343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ts val="132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None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509588" indent="-1635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맑은 고딕" charset="0"/>
              </a:defRPr>
            </a:lvl2pPr>
            <a:lvl3pPr marL="855663" indent="-1730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맑은 고딕" charset="0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bg1"/>
                </a:solidFill>
                <a:latin typeface="Arial" pitchFamily="34" charset="0"/>
                <a:ea typeface="+mn-ea"/>
                <a:cs typeface="맑은 고딕" charset="0"/>
              </a:defRPr>
            </a:lvl4pPr>
            <a:lvl5pPr marL="15398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600">
                <a:solidFill>
                  <a:schemeClr val="bg1"/>
                </a:solidFill>
                <a:latin typeface="Arial" pitchFamily="34" charset="0"/>
                <a:ea typeface="+mn-ea"/>
                <a:cs typeface="맑은 고딕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+mn-ea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+mn-ea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+mn-ea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+mn-ea"/>
              </a:defRPr>
            </a:lvl9pPr>
          </a:lstStyle>
          <a:p>
            <a:pPr defTabSz="1006846" latinLnBrk="0">
              <a:spcBef>
                <a:spcPts val="1453"/>
              </a:spcBef>
              <a:buClr>
                <a:srgbClr val="000000"/>
              </a:buClr>
              <a:defRPr/>
            </a:pPr>
            <a:r>
              <a:rPr lang="en-US" sz="2202" kern="0" dirty="0">
                <a:solidFill>
                  <a:srgbClr val="000000"/>
                </a:solidFill>
              </a:rPr>
              <a:t>- </a:t>
            </a:r>
            <a:r>
              <a:rPr lang="ko-KR" altLang="en-US" sz="2202" kern="0" dirty="0" smtClean="0">
                <a:solidFill>
                  <a:srgbClr val="000000"/>
                </a:solidFill>
              </a:rPr>
              <a:t>리뷰 </a:t>
            </a:r>
            <a:r>
              <a:rPr lang="en-US" altLang="ko-KR" sz="2202" kern="0" dirty="0">
                <a:solidFill>
                  <a:srgbClr val="000000"/>
                </a:solidFill>
              </a:rPr>
              <a:t>-</a:t>
            </a:r>
            <a:endParaRPr lang="en-US" sz="2202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95400" y="3389634"/>
            <a:ext cx="2565965" cy="975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95400" y="4515759"/>
            <a:ext cx="2565965" cy="975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95400" y="5616783"/>
            <a:ext cx="2565965" cy="975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ko-KR" altLang="en-US"/>
          </a:p>
        </p:txBody>
      </p:sp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3E890516-054C-4A5D-90B9-174B6C3EBB4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0298" y="389935"/>
            <a:ext cx="9289046" cy="28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2pPr>
            <a:lvl3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3pPr>
            <a:lvl4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4pPr>
            <a:lvl5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defTabSz="928123" eaLnBrk="1" latinLnBrk="0" hangingPunct="1">
              <a:defRPr/>
            </a:pPr>
            <a:r>
              <a:rPr kumimoji="1" lang="en-US" altLang="ko-KR" sz="2400" dirty="0" smtClean="0"/>
              <a:t>3.1</a:t>
            </a:r>
            <a:r>
              <a:rPr kumimoji="1" lang="ko-KR" altLang="en-US" sz="2400" smtClean="0"/>
              <a:t> </a:t>
            </a:r>
            <a:r>
              <a:rPr kumimoji="1" lang="en-US" altLang="ko-KR" sz="2400" dirty="0" smtClean="0"/>
              <a:t>Spectrum of perspectives</a:t>
            </a:r>
            <a:endParaRPr lang="ko-KR" altLang="en-US" sz="24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2AD96ED-AA22-4F47-B57F-6D6339DD8925}"/>
              </a:ext>
            </a:extLst>
          </p:cNvPr>
          <p:cNvSpPr txBox="1">
            <a:spLocks/>
          </p:cNvSpPr>
          <p:nvPr/>
        </p:nvSpPr>
        <p:spPr>
          <a:xfrm>
            <a:off x="640297" y="816811"/>
            <a:ext cx="10856377" cy="811989"/>
          </a:xfrm>
          <a:prstGeom prst="rect">
            <a:avLst/>
          </a:prstGeom>
        </p:spPr>
        <p:txBody>
          <a:bodyPr wrap="square" lIns="87406" tIns="45452" rIns="87406" bIns="45452">
            <a:spAutoFit/>
          </a:bodyPr>
          <a:lstStyle>
            <a:lvl1pPr marL="0" indent="0" algn="l" defTabSz="939800" rtl="0" eaLnBrk="1" fontAlgn="b" latinLnBrk="0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1600" b="1" baseline="0">
                <a:solidFill>
                  <a:srgbClr val="00000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  <a:lvl2pPr marL="360363" indent="-93663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[Normal Text]"/>
              <a:buChar char="–"/>
              <a:defRPr kumimoji="1" sz="1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541338" indent="-90488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kumimoji="1" sz="14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720725" indent="-92075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Font typeface="[Normal Text]"/>
              <a:buChar char="­"/>
              <a:defRPr kumimoji="1" sz="1200" b="1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01700" indent="-92075" algn="l" defTabSz="939800" rtl="0" eaLnBrk="0" fontAlgn="base" latinLnBrk="1" hangingPunct="0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2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3589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6pPr>
            <a:lvl7pPr marL="18161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7pPr>
            <a:lvl8pPr marL="22733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8pPr>
            <a:lvl9pPr marL="27305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defTabSz="888038">
              <a:lnSpc>
                <a:spcPct val="130000"/>
              </a:lnSpc>
              <a:buClr>
                <a:prstClr val="black"/>
              </a:buClr>
              <a:defRPr/>
            </a:pPr>
            <a:r>
              <a:rPr lang="ko-KR" altLang="en-US" sz="1800" kern="0" smtClean="0">
                <a:latin typeface="맑은 고딕" panose="020B0503020000020004" pitchFamily="50" charset="-127"/>
              </a:rPr>
              <a:t>금융 예측은 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Computer Science</a:t>
            </a:r>
            <a:r>
              <a:rPr lang="ko-KR" altLang="en-US" sz="1800" kern="0" dirty="0" smtClean="0">
                <a:latin typeface="맑은 고딕" panose="020B0503020000020004" pitchFamily="50" charset="-127"/>
              </a:rPr>
              <a:t>와 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Finance Backgrounds</a:t>
            </a:r>
            <a:r>
              <a:rPr lang="ko-KR" altLang="en-US" sz="1800" kern="0" dirty="0" smtClean="0">
                <a:latin typeface="맑은 고딕" panose="020B0503020000020004" pitchFamily="50" charset="-127"/>
              </a:rPr>
              <a:t>의 상호작용으로 이루어지며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,</a:t>
            </a:r>
            <a:r>
              <a:rPr lang="ko-KR" altLang="en-US" sz="1800" kern="0" dirty="0" smtClean="0">
                <a:latin typeface="맑은 고딕" panose="020B0503020000020004" pitchFamily="50" charset="-127"/>
              </a:rPr>
              <a:t> 이와 관련하여 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Connectionist, Portfolio Management, Energy System, Social Network</a:t>
            </a:r>
            <a:r>
              <a:rPr lang="ko-KR" altLang="en-US" sz="1800" kern="0" dirty="0" smtClean="0">
                <a:latin typeface="맑은 고딕" panose="020B0503020000020004" pitchFamily="50" charset="-127"/>
              </a:rPr>
              <a:t> 관점이 있음</a:t>
            </a:r>
            <a:endParaRPr lang="ko-KR" altLang="en-US" sz="1800" kern="0" dirty="0"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400" y="1700808"/>
            <a:ext cx="2504553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R" sz="1600" b="1" dirty="0" smtClean="0"/>
              <a:t>Perspective</a:t>
            </a:r>
            <a:endParaRPr kumimoji="1" lang="ko-KR" altLang="en-US" sz="1600" b="1"/>
          </a:p>
        </p:txBody>
      </p:sp>
      <p:cxnSp>
        <p:nvCxnSpPr>
          <p:cNvPr id="6" name="직선 연결선[R] 5"/>
          <p:cNvCxnSpPr/>
          <p:nvPr/>
        </p:nvCxnSpPr>
        <p:spPr>
          <a:xfrm>
            <a:off x="695400" y="2115805"/>
            <a:ext cx="25659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5484" y="1700808"/>
            <a:ext cx="6262478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1600" b="1" smtClean="0"/>
              <a:t>특</a:t>
            </a:r>
            <a:r>
              <a:rPr kumimoji="1" lang="en-US" altLang="ko-KR" sz="1600" b="1" dirty="0" smtClean="0"/>
              <a:t> </a:t>
            </a:r>
            <a:r>
              <a:rPr kumimoji="1" lang="ko-KR" altLang="en-US" sz="1600" b="1" smtClean="0"/>
              <a:t>  징</a:t>
            </a:r>
            <a:endParaRPr kumimoji="1" lang="ko-KR" altLang="en-US" sz="1600" b="1"/>
          </a:p>
        </p:txBody>
      </p:sp>
      <p:cxnSp>
        <p:nvCxnSpPr>
          <p:cNvPr id="10" name="직선 연결선[R] 9"/>
          <p:cNvCxnSpPr/>
          <p:nvPr/>
        </p:nvCxnSpPr>
        <p:spPr>
          <a:xfrm>
            <a:off x="3647728" y="2115805"/>
            <a:ext cx="81179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95400" y="2237050"/>
            <a:ext cx="2565965" cy="975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67407" y="2320508"/>
            <a:ext cx="2360537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R" sz="1600" b="1" dirty="0" smtClean="0">
                <a:latin typeface="+mj-lt"/>
              </a:rPr>
              <a:t>Connectionist Perspective</a:t>
            </a:r>
            <a:endParaRPr kumimoji="1" lang="ko-KR" altLang="en-US" sz="1600" b="1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416" y="3549013"/>
            <a:ext cx="2360537" cy="71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R" sz="1500" b="1" dirty="0" smtClean="0">
                <a:latin typeface="+mj-lt"/>
              </a:rPr>
              <a:t>Portfolio Management </a:t>
            </a:r>
            <a:r>
              <a:rPr kumimoji="1" lang="en-US" altLang="ko-KR" sz="1600" b="1" dirty="0" smtClean="0">
                <a:latin typeface="+mj-lt"/>
              </a:rPr>
              <a:t>Perspective</a:t>
            </a:r>
            <a:endParaRPr kumimoji="1" lang="ko-KR" altLang="en-US" sz="1600" b="1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3135" y="4653136"/>
            <a:ext cx="2360537" cy="732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R" sz="1600" b="1" dirty="0" smtClean="0">
                <a:latin typeface="+mj-lt"/>
              </a:rPr>
              <a:t>Energy System</a:t>
            </a:r>
          </a:p>
          <a:p>
            <a:pPr algn="ctr">
              <a:lnSpc>
                <a:spcPct val="130000"/>
              </a:lnSpc>
            </a:pPr>
            <a:r>
              <a:rPr kumimoji="1" lang="en-US" altLang="ko-KR" sz="1600" b="1" dirty="0" smtClean="0">
                <a:latin typeface="+mj-lt"/>
              </a:rPr>
              <a:t>Perspective</a:t>
            </a:r>
            <a:endParaRPr kumimoji="1" lang="ko-KR" altLang="en-US" sz="1600" b="1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7408" y="5756157"/>
            <a:ext cx="2360537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R" sz="1600" b="1" dirty="0" smtClean="0">
                <a:latin typeface="+mj-lt"/>
              </a:rPr>
              <a:t>Social Network</a:t>
            </a:r>
          </a:p>
          <a:p>
            <a:pPr algn="ctr">
              <a:lnSpc>
                <a:spcPct val="130000"/>
              </a:lnSpc>
            </a:pPr>
            <a:r>
              <a:rPr kumimoji="1" lang="en-US" altLang="ko-KR" sz="1600" b="1" dirty="0" smtClean="0">
                <a:latin typeface="+mj-lt"/>
              </a:rPr>
              <a:t>Perspective</a:t>
            </a:r>
            <a:endParaRPr kumimoji="1" lang="ko-KR" altLang="en-US" sz="1600" b="1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8649" y="2492896"/>
            <a:ext cx="811799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kumimoji="1" lang="ko-KR" altLang="en-US" sz="1200" b="1" dirty="0" smtClean="0"/>
              <a:t>활용 방안 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관계된 회사 </a:t>
            </a:r>
            <a:r>
              <a:rPr kumimoji="1" lang="en-US" altLang="ko-KR" sz="1200" dirty="0" smtClean="0"/>
              <a:t>or </a:t>
            </a:r>
            <a:r>
              <a:rPr kumimoji="1" lang="ko-KR" altLang="en-US" sz="1200" dirty="0" smtClean="0"/>
              <a:t>같은 </a:t>
            </a:r>
            <a:r>
              <a:rPr kumimoji="1" lang="en-US" altLang="ko-KR" sz="1200" dirty="0" smtClean="0"/>
              <a:t>Supply Chain</a:t>
            </a:r>
            <a:r>
              <a:rPr kumimoji="1" lang="ko-KR" altLang="en-US" sz="1200" dirty="0" smtClean="0"/>
              <a:t>을 사용하는 회사에 대한 정보를 찾아 예측</a:t>
            </a:r>
            <a:endParaRPr kumimoji="1" lang="en-US" altLang="ko-KR" sz="1200" dirty="0"/>
          </a:p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kumimoji="1" lang="ko-KR" altLang="en-US" sz="1200" b="1" dirty="0" smtClean="0"/>
              <a:t>적용 사례 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Mutual Fund Trading Scandal (2002)</a:t>
            </a:r>
            <a:r>
              <a:rPr kumimoji="1" lang="en-US" altLang="ko-KR" sz="1200" dirty="0"/>
              <a:t/>
            </a:r>
            <a:br>
              <a:rPr kumimoji="1" lang="en-US" altLang="ko-KR" sz="1200" dirty="0"/>
            </a:br>
            <a:r>
              <a:rPr kumimoji="1" lang="mr-IN" altLang="ko-KR" sz="1200" dirty="0" smtClean="0"/>
              <a:t>–</a:t>
            </a:r>
            <a:r>
              <a:rPr kumimoji="1" lang="ko-KR" altLang="en-US" sz="1200" dirty="0" smtClean="0"/>
              <a:t> 특정 헤지펀드와 뮤추얼펀드 업체 등에서 불법 후거래와 시장 타이밍 관행을 적발한 사건</a:t>
            </a:r>
            <a:endParaRPr kumimoji="1"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651943" y="2204864"/>
            <a:ext cx="8113776" cy="3724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latinLnBrk="0">
              <a:lnSpc>
                <a:spcPct val="130000"/>
              </a:lnSpc>
            </a:pPr>
            <a:r>
              <a:rPr kumimoji="1" lang="en-US" altLang="ko-KR" sz="1400" b="1" i="1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kumimoji="1" lang="ko-KR" altLang="en-US" sz="1400" b="1" i="1" smtClean="0">
                <a:solidFill>
                  <a:schemeClr val="accent1">
                    <a:lumMod val="75000"/>
                  </a:schemeClr>
                </a:solidFill>
              </a:rPr>
              <a:t>비슷한 </a:t>
            </a:r>
            <a:r>
              <a:rPr kumimoji="1" lang="ko-KR" altLang="en-US" sz="1400" b="1" i="1">
                <a:solidFill>
                  <a:schemeClr val="accent1">
                    <a:lumMod val="75000"/>
                  </a:schemeClr>
                </a:solidFill>
              </a:rPr>
              <a:t>분야의 </a:t>
            </a:r>
            <a:r>
              <a:rPr kumimoji="1" lang="en-US" altLang="ko-KR" sz="1400" b="1" i="1" dirty="0">
                <a:solidFill>
                  <a:schemeClr val="accent1">
                    <a:lumMod val="75000"/>
                  </a:schemeClr>
                </a:solidFill>
              </a:rPr>
              <a:t>Asset</a:t>
            </a:r>
            <a:r>
              <a:rPr kumimoji="1" lang="ko-KR" altLang="en-US" sz="1400" b="1" i="1">
                <a:solidFill>
                  <a:schemeClr val="accent1">
                    <a:lumMod val="75000"/>
                  </a:schemeClr>
                </a:solidFill>
              </a:rPr>
              <a:t>들은 기초적인 환경 때문에 비슷한 양상을 </a:t>
            </a:r>
            <a:r>
              <a:rPr kumimoji="1" lang="ko-KR" altLang="en-US" sz="1400" b="1" i="1" smtClean="0">
                <a:solidFill>
                  <a:schemeClr val="accent1">
                    <a:lumMod val="75000"/>
                  </a:schemeClr>
                </a:solidFill>
              </a:rPr>
              <a:t>보인다</a:t>
            </a:r>
            <a:r>
              <a:rPr kumimoji="1" lang="en-US" altLang="ko-KR" sz="1400" b="1" i="1" dirty="0" smtClean="0">
                <a:solidFill>
                  <a:schemeClr val="accent1">
                    <a:lumMod val="75000"/>
                  </a:schemeClr>
                </a:solidFill>
              </a:rPr>
              <a:t>.”</a:t>
            </a:r>
            <a:endParaRPr kumimoji="1" lang="en-US" altLang="ko-KR" sz="1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7" name="직선 연결선[R] 26"/>
          <p:cNvCxnSpPr/>
          <p:nvPr/>
        </p:nvCxnSpPr>
        <p:spPr>
          <a:xfrm>
            <a:off x="3352286" y="3284984"/>
            <a:ext cx="843234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38649" y="3638669"/>
            <a:ext cx="811799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kumimoji="1" lang="ko-KR" altLang="en-US" sz="1200" b="1" dirty="0" smtClean="0"/>
              <a:t>활용 방안 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최적화 문제를 풀어서 리스크 모델링 수행 </a:t>
            </a:r>
            <a:r>
              <a:rPr kumimoji="1" lang="en-US" altLang="ko-KR" sz="1200" dirty="0" smtClean="0"/>
              <a:t>(Bayesian Portfolio, Stochastics Portfolio)</a:t>
            </a:r>
            <a:endParaRPr kumimoji="1" lang="en-US" altLang="ko-KR" sz="1200" dirty="0"/>
          </a:p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kumimoji="1" lang="ko-KR" altLang="en-US" sz="1200" b="1" dirty="0" smtClean="0"/>
              <a:t>적용 사례 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개발되고 있는 회사나 신규 회사 등에서 </a:t>
            </a:r>
            <a:r>
              <a:rPr kumimoji="1" lang="en-US" altLang="ko-KR" sz="1200" dirty="0" smtClean="0"/>
              <a:t>Rebalancing Trigger </a:t>
            </a:r>
            <a:r>
              <a:rPr kumimoji="1" lang="ko-KR" altLang="en-US" sz="1200" dirty="0" smtClean="0"/>
              <a:t>방법을 사용하면</a:t>
            </a:r>
            <a:r>
              <a:rPr kumimoji="1" lang="en-US" altLang="ko-KR" sz="1200" dirty="0" smtClean="0"/>
              <a:t>,</a:t>
            </a:r>
            <a:r>
              <a:rPr kumimoji="1" lang="ko-KR" altLang="en-US" sz="1200" dirty="0" smtClean="0"/>
              <a:t> 각각은 부정적 전망이 있었을지라도 </a:t>
            </a:r>
            <a:r>
              <a:rPr kumimoji="1" lang="en-US" altLang="ko-KR" sz="1200" dirty="0" smtClean="0"/>
              <a:t>“Alpha”</a:t>
            </a:r>
            <a:r>
              <a:rPr kumimoji="1" lang="ko-KR" altLang="en-US" sz="1200" dirty="0" smtClean="0"/>
              <a:t> 수익률을 가져올 수 있음 </a:t>
            </a:r>
            <a:endParaRPr kumimoji="1"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651943" y="3284984"/>
            <a:ext cx="8113776" cy="3415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latinLnBrk="0">
              <a:lnSpc>
                <a:spcPct val="130000"/>
              </a:lnSpc>
            </a:pPr>
            <a:r>
              <a:rPr kumimoji="1" lang="en-US" altLang="ko-KR" sz="1400" b="1" i="1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kumimoji="1" lang="ko-KR" altLang="en-US" sz="1400" b="1" i="1" smtClean="0">
                <a:solidFill>
                  <a:schemeClr val="accent1">
                    <a:lumMod val="75000"/>
                  </a:schemeClr>
                </a:solidFill>
              </a:rPr>
              <a:t>특정 제약을 활용하여 </a:t>
            </a:r>
            <a:r>
              <a:rPr kumimoji="1" lang="en-US" altLang="ko-KR" sz="1400" b="1" i="1" dirty="0" smtClean="0">
                <a:solidFill>
                  <a:schemeClr val="accent1">
                    <a:lumMod val="75000"/>
                  </a:schemeClr>
                </a:solidFill>
              </a:rPr>
              <a:t>Maximizing the Return &amp; Minimizing the Risk”</a:t>
            </a:r>
            <a:endParaRPr kumimoji="1" lang="en-US" altLang="ko-KR" sz="1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38649" y="4923282"/>
            <a:ext cx="8117991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kumimoji="1" lang="ko-KR" altLang="en-US" sz="1200" b="1" smtClean="0"/>
              <a:t>활용 방안 </a:t>
            </a:r>
            <a:r>
              <a:rPr kumimoji="1" lang="en-US" altLang="ko-KR" sz="1200" dirty="0" smtClean="0"/>
              <a:t>:</a:t>
            </a:r>
            <a:r>
              <a:rPr kumimoji="1" lang="ko-KR" altLang="en-US" sz="1200" smtClean="0"/>
              <a:t> 다양한 기술 지표들 및 금융 기사들을 점수화 하여 예측</a:t>
            </a:r>
            <a:endParaRPr kumimoji="1" lang="en-US" altLang="ko-KR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3651943" y="4509120"/>
            <a:ext cx="8113776" cy="3415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latinLnBrk="0">
              <a:lnSpc>
                <a:spcPct val="130000"/>
              </a:lnSpc>
            </a:pPr>
            <a:r>
              <a:rPr kumimoji="1" lang="en-US" altLang="ko-KR" sz="1400" b="1" i="1" dirty="0" smtClean="0">
                <a:solidFill>
                  <a:schemeClr val="accent1">
                    <a:lumMod val="75000"/>
                  </a:schemeClr>
                </a:solidFill>
              </a:rPr>
              <a:t>“Positive/Negative Energy</a:t>
            </a:r>
            <a:r>
              <a:rPr kumimoji="1" lang="ko-KR" altLang="en-US" sz="1400" b="1" i="1" dirty="0" smtClean="0">
                <a:solidFill>
                  <a:schemeClr val="accent1">
                    <a:lumMod val="75000"/>
                  </a:schemeClr>
                </a:solidFill>
              </a:rPr>
              <a:t>를 가진 비즈니스들이 네트워크 연결을 통해 서로 영향을 끼친다</a:t>
            </a:r>
            <a:r>
              <a:rPr kumimoji="1" lang="en-US" altLang="ko-KR" sz="1400" b="1" i="1" dirty="0" smtClean="0">
                <a:solidFill>
                  <a:schemeClr val="accent1">
                    <a:lumMod val="75000"/>
                  </a:schemeClr>
                </a:solidFill>
              </a:rPr>
              <a:t>.”</a:t>
            </a:r>
            <a:endParaRPr kumimoji="1" lang="en-US" altLang="ko-KR" sz="1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38649" y="5895156"/>
            <a:ext cx="8117991" cy="54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kumimoji="1" lang="ko-KR" altLang="en-US" sz="1200" b="1" dirty="0" smtClean="0"/>
              <a:t>활용 방안 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SNS</a:t>
            </a:r>
            <a:r>
              <a:rPr kumimoji="1" lang="ko-KR" altLang="en-US" sz="1200" dirty="0" smtClean="0"/>
              <a:t> 혹은 </a:t>
            </a:r>
            <a:r>
              <a:rPr kumimoji="1" lang="en-US" altLang="ko-KR" sz="1200" dirty="0" smtClean="0"/>
              <a:t>Search</a:t>
            </a:r>
            <a:r>
              <a:rPr kumimoji="1" lang="ko-KR" altLang="en-US" sz="1200" dirty="0" smtClean="0"/>
              <a:t>엔진에서 찾은 </a:t>
            </a:r>
            <a:r>
              <a:rPr kumimoji="1" lang="en-US" altLang="ko-KR" sz="1200" dirty="0" smtClean="0"/>
              <a:t>Keyword</a:t>
            </a:r>
            <a:r>
              <a:rPr kumimoji="1" lang="ko-KR" altLang="en-US" sz="1200" dirty="0" smtClean="0"/>
              <a:t>로 </a:t>
            </a:r>
            <a:r>
              <a:rPr kumimoji="1" lang="en-US" altLang="ko-KR" sz="1200" dirty="0" smtClean="0"/>
              <a:t>Near-term</a:t>
            </a:r>
            <a:r>
              <a:rPr kumimoji="1" lang="ko-KR" altLang="en-US" sz="1200" dirty="0" smtClean="0"/>
              <a:t> 경제 지표 예측</a:t>
            </a:r>
            <a:endParaRPr kumimoji="1" lang="en-US" altLang="ko-KR" sz="1200" dirty="0"/>
          </a:p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kumimoji="1" lang="ko-KR" altLang="en-US" sz="1200" b="1" dirty="0" smtClean="0"/>
              <a:t>적용 사례 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Bollen et al.</a:t>
            </a:r>
            <a:r>
              <a:rPr kumimoji="1" lang="ko-KR" altLang="en-US" sz="1200" dirty="0" smtClean="0"/>
              <a:t>은</a:t>
            </a:r>
            <a:r>
              <a:rPr kumimoji="1" lang="en-US" altLang="ko-KR" sz="1200" dirty="0" smtClean="0"/>
              <a:t> Twitter</a:t>
            </a:r>
            <a:r>
              <a:rPr kumimoji="1" lang="ko-KR" altLang="en-US" sz="1200" dirty="0"/>
              <a:t> </a:t>
            </a:r>
            <a:r>
              <a:rPr kumimoji="1" lang="en-US" altLang="ko-KR" sz="1200" dirty="0" smtClean="0"/>
              <a:t>Data</a:t>
            </a:r>
            <a:r>
              <a:rPr kumimoji="1" lang="ko-KR" altLang="en-US" sz="1200" dirty="0" smtClean="0"/>
              <a:t>를 활용하여 주가 예측을 함</a:t>
            </a:r>
            <a:endParaRPr kumimoji="1"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3651943" y="5607124"/>
            <a:ext cx="8113776" cy="3415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latinLnBrk="0">
              <a:lnSpc>
                <a:spcPct val="130000"/>
              </a:lnSpc>
            </a:pPr>
            <a:r>
              <a:rPr kumimoji="1" lang="en-US" altLang="ko-KR" sz="1400" b="1" i="1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kumimoji="1" lang="ko-KR" altLang="en-US" sz="1400" b="1" i="1" smtClean="0">
                <a:solidFill>
                  <a:schemeClr val="accent1">
                    <a:lumMod val="75000"/>
                  </a:schemeClr>
                </a:solidFill>
              </a:rPr>
              <a:t>수많은 시장 참여자들이 버블을 만들 수 있으며</a:t>
            </a:r>
            <a:r>
              <a:rPr kumimoji="1" lang="en-US" altLang="ko-KR" sz="1400" b="1" i="1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kumimoji="1" lang="ko-KR" altLang="en-US" sz="1400" b="1" i="1" smtClean="0">
                <a:solidFill>
                  <a:schemeClr val="accent1">
                    <a:lumMod val="75000"/>
                  </a:schemeClr>
                </a:solidFill>
              </a:rPr>
              <a:t> 실제 가격의 </a:t>
            </a:r>
            <a:r>
              <a:rPr kumimoji="1" lang="en-US" altLang="ko-KR" sz="1400" b="1" i="1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ko-KR" altLang="en-US" sz="1400" b="1" i="1" smtClean="0">
                <a:solidFill>
                  <a:schemeClr val="accent1">
                    <a:lumMod val="75000"/>
                  </a:schemeClr>
                </a:solidFill>
              </a:rPr>
              <a:t>배까지도 올릴 수 있다</a:t>
            </a:r>
            <a:r>
              <a:rPr kumimoji="1" lang="en-US" altLang="ko-KR" sz="1400" b="1" i="1" dirty="0" smtClean="0">
                <a:solidFill>
                  <a:schemeClr val="accent1">
                    <a:lumMod val="75000"/>
                  </a:schemeClr>
                </a:solidFill>
              </a:rPr>
              <a:t>.”</a:t>
            </a:r>
            <a:endParaRPr kumimoji="1" lang="en-US" altLang="ko-KR" sz="1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직선 연결선[R] 36"/>
          <p:cNvCxnSpPr/>
          <p:nvPr/>
        </p:nvCxnSpPr>
        <p:spPr>
          <a:xfrm>
            <a:off x="3352286" y="4455272"/>
            <a:ext cx="843234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/>
          <p:cNvCxnSpPr/>
          <p:nvPr/>
        </p:nvCxnSpPr>
        <p:spPr>
          <a:xfrm>
            <a:off x="3352286" y="5570422"/>
            <a:ext cx="843234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7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3E890516-054C-4A5D-90B9-174B6C3EBB4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0298" y="389935"/>
            <a:ext cx="9289046" cy="28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2pPr>
            <a:lvl3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3pPr>
            <a:lvl4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4pPr>
            <a:lvl5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defTabSz="928123" eaLnBrk="1" latinLnBrk="0" hangingPunct="1">
              <a:defRPr/>
            </a:pPr>
            <a:r>
              <a:rPr kumimoji="1" lang="en-US" altLang="ko-KR" sz="2400" dirty="0"/>
              <a:t>4.1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Text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Source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(1/3) </a:t>
            </a:r>
            <a:endParaRPr lang="ko-KR" altLang="en-US" sz="2400" kern="0" dirty="0">
              <a:ea typeface="맑은 고딕" panose="020B0503020000020004" pitchFamily="50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2AD96ED-AA22-4F47-B57F-6D6339DD8925}"/>
              </a:ext>
            </a:extLst>
          </p:cNvPr>
          <p:cNvSpPr txBox="1">
            <a:spLocks/>
          </p:cNvSpPr>
          <p:nvPr/>
        </p:nvSpPr>
        <p:spPr>
          <a:xfrm>
            <a:off x="640297" y="816811"/>
            <a:ext cx="10856377" cy="368791"/>
          </a:xfrm>
          <a:prstGeom prst="rect">
            <a:avLst/>
          </a:prstGeom>
        </p:spPr>
        <p:txBody>
          <a:bodyPr wrap="square" lIns="87406" tIns="45452" rIns="87406" bIns="45452">
            <a:spAutoFit/>
          </a:bodyPr>
          <a:lstStyle>
            <a:lvl1pPr marL="0" indent="0" algn="l" defTabSz="939800" rtl="0" eaLnBrk="1" fontAlgn="b" latinLnBrk="0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1600" b="1" baseline="0">
                <a:solidFill>
                  <a:srgbClr val="00000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  <a:lvl2pPr marL="360363" indent="-93663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[Normal Text]"/>
              <a:buChar char="–"/>
              <a:defRPr kumimoji="1" sz="1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541338" indent="-90488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kumimoji="1" sz="14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720725" indent="-92075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Font typeface="[Normal Text]"/>
              <a:buChar char="­"/>
              <a:defRPr kumimoji="1" sz="1200" b="1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01700" indent="-92075" algn="l" defTabSz="939800" rtl="0" eaLnBrk="0" fontAlgn="base" latinLnBrk="1" hangingPunct="0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2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3589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6pPr>
            <a:lvl7pPr marL="18161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7pPr>
            <a:lvl8pPr marL="22733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8pPr>
            <a:lvl9pPr marL="27305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defTabSz="888038">
              <a:buClr>
                <a:prstClr val="black"/>
              </a:buClr>
              <a:defRPr/>
            </a:pPr>
            <a:r>
              <a:rPr lang="ko-KR" altLang="en-US" sz="1800" kern="0" dirty="0">
                <a:latin typeface="맑은 고딕" panose="020B0503020000020004" pitchFamily="50" charset="-127"/>
              </a:rPr>
              <a:t>길이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, 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주관성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(subjectivity), 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업데이트 빈도에 따라 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Text Source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를 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6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가지 유형으로 분류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xmlns="" id="{B99B94FE-4E89-4126-BF20-471EC0839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290" y="1370009"/>
            <a:ext cx="2199000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>
            <a:defPPr>
              <a:defRPr lang="ko-KR"/>
            </a:defPPr>
            <a:lvl1pPr algn="ctr" defTabSz="1007029">
              <a:defRPr sz="1542" b="1">
                <a:solidFill>
                  <a:srgbClr val="0066CC"/>
                </a:solidFill>
                <a:latin typeface="+mn-ea"/>
              </a:defRPr>
            </a:lvl1pPr>
          </a:lstStyle>
          <a:p>
            <a:pPr defTabSz="888200">
              <a:defRPr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 Source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유형별 특징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Freeform 2">
            <a:extLst>
              <a:ext uri="{FF2B5EF4-FFF2-40B4-BE49-F238E27FC236}">
                <a16:creationId xmlns:a16="http://schemas.microsoft.com/office/drawing/2014/main" xmlns="" id="{9D61857D-4B42-4CED-81DE-256E1425F86C}"/>
              </a:ext>
            </a:extLst>
          </p:cNvPr>
          <p:cNvSpPr>
            <a:spLocks/>
          </p:cNvSpPr>
          <p:nvPr/>
        </p:nvSpPr>
        <p:spPr bwMode="auto">
          <a:xfrm>
            <a:off x="4701198" y="1821724"/>
            <a:ext cx="319428" cy="4417152"/>
          </a:xfrm>
          <a:custGeom>
            <a:avLst/>
            <a:gdLst>
              <a:gd name="T0" fmla="*/ 188 w 213"/>
              <a:gd name="T1" fmla="*/ 0 h 2284"/>
              <a:gd name="T2" fmla="*/ 5 w 213"/>
              <a:gd name="T3" fmla="*/ 132 h 2284"/>
              <a:gd name="T4" fmla="*/ 0 w 213"/>
              <a:gd name="T5" fmla="*/ 922 h 2284"/>
              <a:gd name="T6" fmla="*/ 213 w 213"/>
              <a:gd name="T7" fmla="*/ 2284 h 2284"/>
              <a:gd name="connsiteX0" fmla="*/ 8826 w 10000"/>
              <a:gd name="connsiteY0" fmla="*/ 0 h 10000"/>
              <a:gd name="connsiteX1" fmla="*/ 508 w 10000"/>
              <a:gd name="connsiteY1" fmla="*/ 141 h 10000"/>
              <a:gd name="connsiteX2" fmla="*/ 0 w 10000"/>
              <a:gd name="connsiteY2" fmla="*/ 4037 h 10000"/>
              <a:gd name="connsiteX3" fmla="*/ 10000 w 10000"/>
              <a:gd name="connsiteY3" fmla="*/ 10000 h 10000"/>
              <a:gd name="connsiteX0" fmla="*/ 9099 w 10000"/>
              <a:gd name="connsiteY0" fmla="*/ 0 h 10240"/>
              <a:gd name="connsiteX1" fmla="*/ 508 w 10000"/>
              <a:gd name="connsiteY1" fmla="*/ 381 h 10240"/>
              <a:gd name="connsiteX2" fmla="*/ 0 w 10000"/>
              <a:gd name="connsiteY2" fmla="*/ 4277 h 10240"/>
              <a:gd name="connsiteX3" fmla="*/ 10000 w 10000"/>
              <a:gd name="connsiteY3" fmla="*/ 10240 h 10240"/>
              <a:gd name="connsiteX0" fmla="*/ 8826 w 9727"/>
              <a:gd name="connsiteY0" fmla="*/ 0 h 10240"/>
              <a:gd name="connsiteX1" fmla="*/ 235 w 9727"/>
              <a:gd name="connsiteY1" fmla="*/ 381 h 10240"/>
              <a:gd name="connsiteX2" fmla="*/ 0 w 9727"/>
              <a:gd name="connsiteY2" fmla="*/ 7512 h 10240"/>
              <a:gd name="connsiteX3" fmla="*/ 9727 w 9727"/>
              <a:gd name="connsiteY3" fmla="*/ 10240 h 1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7" h="10240">
                <a:moveTo>
                  <a:pt x="8826" y="0"/>
                </a:moveTo>
                <a:lnTo>
                  <a:pt x="235" y="381"/>
                </a:lnTo>
                <a:cubicBezTo>
                  <a:pt x="66" y="1680"/>
                  <a:pt x="169" y="6213"/>
                  <a:pt x="0" y="7512"/>
                </a:cubicBezTo>
                <a:lnTo>
                  <a:pt x="9727" y="10240"/>
                </a:lnTo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</a:srgbClr>
              </a:gs>
            </a:gsLst>
            <a:lin ang="0" scaled="1"/>
          </a:gradFill>
          <a:ln w="9525" cap="flat" cmpd="sng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406" tIns="45452" rIns="87406" bIns="45452" anchor="ctr"/>
          <a:lstStyle/>
          <a:p>
            <a:pPr defTabSz="888038" latinLnBrk="0">
              <a:defRPr/>
            </a:pPr>
            <a:endParaRPr lang="ko-KR" altLang="en-US" sz="1748" kern="0">
              <a:solidFill>
                <a:srgbClr val="00478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36" name="텍스트 상자 35"/>
          <p:cNvSpPr txBox="1"/>
          <p:nvPr/>
        </p:nvSpPr>
        <p:spPr>
          <a:xfrm>
            <a:off x="7135138" y="1656437"/>
            <a:ext cx="3918811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ko-KR" altLang="en-US" sz="1400" b="1" dirty="0" smtClean="0"/>
              <a:t>물가동향과 연관</a:t>
            </a:r>
            <a:endParaRPr kumimoji="1" lang="en-US" altLang="ko-KR" sz="1400" b="1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ko-KR" altLang="en-US" sz="1400" dirty="0" smtClean="0"/>
              <a:t>길이가 길고 구조가 복잡해 </a:t>
            </a:r>
            <a:r>
              <a:rPr kumimoji="1" lang="ko-KR" altLang="en-US" sz="1400" b="1" dirty="0" smtClean="0"/>
              <a:t>뉴스와 결합한 형태로 자동화하여 활용</a:t>
            </a:r>
            <a:endParaRPr kumimoji="1" lang="en-US" altLang="ko-KR" sz="1400" b="1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ko-KR" altLang="en-US" sz="1400" b="1" dirty="0" smtClean="0"/>
              <a:t>체계적</a:t>
            </a:r>
            <a:r>
              <a:rPr kumimoji="1" lang="en-US" altLang="ko-KR" sz="1400" b="1" dirty="0" smtClean="0"/>
              <a:t>,</a:t>
            </a:r>
            <a:r>
              <a:rPr kumimoji="1" lang="ko-KR" altLang="en-US" sz="1400" b="1" dirty="0" smtClean="0"/>
              <a:t> 안정적</a:t>
            </a:r>
            <a:endParaRPr kumimoji="1" lang="en-US" altLang="ko-KR" sz="1400" b="1" dirty="0" smtClean="0"/>
          </a:p>
        </p:txBody>
      </p:sp>
      <p:sp>
        <p:nvSpPr>
          <p:cNvPr id="39" name="Rectangle 21">
            <a:hlinkClick r:id="" action="ppaction://noaction"/>
            <a:extLst>
              <a:ext uri="{FF2B5EF4-FFF2-40B4-BE49-F238E27FC236}">
                <a16:creationId xmlns:a16="http://schemas.microsoft.com/office/drawing/2014/main" xmlns="" id="{A4CE46C3-E4C8-4A52-B157-0BC62E7339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57558" y="1370008"/>
            <a:ext cx="172183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841" rtlCol="0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9pPr>
          </a:lstStyle>
          <a:p>
            <a:pPr algn="ctr" defTabSz="888200" latinLnBrk="0">
              <a:lnSpc>
                <a:spcPct val="12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 Source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Rectangle 21">
            <a:hlinkClick r:id="" action="ppaction://noaction"/>
            <a:extLst>
              <a:ext uri="{FF2B5EF4-FFF2-40B4-BE49-F238E27FC236}">
                <a16:creationId xmlns:a16="http://schemas.microsoft.com/office/drawing/2014/main" xmlns="" id="{A4CE46C3-E4C8-4A52-B157-0BC62E7339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1340" y="1370008"/>
            <a:ext cx="3791251" cy="307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841" rtlCol="0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9pPr>
          </a:lstStyle>
          <a:p>
            <a:pPr algn="ctr" defTabSz="888200" latinLnBrk="0">
              <a:lnSpc>
                <a:spcPct val="120000"/>
              </a:lnSpc>
            </a:pP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 및 연구활용 현황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텍스트 상자 40"/>
          <p:cNvSpPr txBox="1"/>
          <p:nvPr/>
        </p:nvSpPr>
        <p:spPr>
          <a:xfrm>
            <a:off x="5683617" y="3109995"/>
            <a:ext cx="1395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/>
              <a:t>Financial Reports </a:t>
            </a:r>
          </a:p>
          <a:p>
            <a:r>
              <a:rPr kumimoji="1" lang="en-US" altLang="ko-KR" sz="1400" b="1" dirty="0" smtClean="0"/>
              <a:t>(</a:t>
            </a:r>
            <a:r>
              <a:rPr kumimoji="1" lang="ko-KR" altLang="en-US" sz="1400" b="1" dirty="0" smtClean="0"/>
              <a:t>재무제표</a:t>
            </a:r>
            <a:r>
              <a:rPr kumimoji="1" lang="en-US" altLang="ko-KR" sz="1400" b="1" dirty="0" smtClean="0"/>
              <a:t>)</a:t>
            </a:r>
            <a:endParaRPr kumimoji="1" lang="en-US" altLang="ko-KR" sz="1400" b="1" dirty="0"/>
          </a:p>
        </p:txBody>
      </p:sp>
      <p:sp>
        <p:nvSpPr>
          <p:cNvPr id="42" name="텍스트 상자 41"/>
          <p:cNvSpPr txBox="1"/>
          <p:nvPr/>
        </p:nvSpPr>
        <p:spPr>
          <a:xfrm>
            <a:off x="5716652" y="1863071"/>
            <a:ext cx="13627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/>
              <a:t>Corporate Disclosures</a:t>
            </a:r>
            <a:endParaRPr kumimoji="1" lang="en-US" altLang="ko-KR" sz="1400" b="1" dirty="0"/>
          </a:p>
          <a:p>
            <a:r>
              <a:rPr kumimoji="1" lang="en-US" altLang="ko-KR" sz="1400" b="1" dirty="0" smtClean="0"/>
              <a:t>(</a:t>
            </a:r>
            <a:r>
              <a:rPr kumimoji="1" lang="ko-KR" altLang="en-US" sz="1400" b="1" dirty="0" smtClean="0"/>
              <a:t>기업내용공시</a:t>
            </a:r>
            <a:r>
              <a:rPr kumimoji="1" lang="en-US" altLang="ko-KR" sz="1400" b="1" dirty="0" smtClean="0"/>
              <a:t>) </a:t>
            </a:r>
          </a:p>
        </p:txBody>
      </p:sp>
      <p:cxnSp>
        <p:nvCxnSpPr>
          <p:cNvPr id="44" name="직선 연결선 436">
            <a:extLst>
              <a:ext uri="{FF2B5EF4-FFF2-40B4-BE49-F238E27FC236}">
                <a16:creationId xmlns:a16="http://schemas.microsoft.com/office/drawing/2014/main" xmlns="" id="{7653A0EC-A1EC-4851-BB2D-4C6D6F0631CB}"/>
              </a:ext>
            </a:extLst>
          </p:cNvPr>
          <p:cNvCxnSpPr/>
          <p:nvPr/>
        </p:nvCxnSpPr>
        <p:spPr bwMode="auto">
          <a:xfrm>
            <a:off x="5357367" y="3041426"/>
            <a:ext cx="5696583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상자 44"/>
          <p:cNvSpPr txBox="1"/>
          <p:nvPr/>
        </p:nvSpPr>
        <p:spPr>
          <a:xfrm>
            <a:off x="7174828" y="3090509"/>
            <a:ext cx="38791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ko-KR" altLang="en-US" sz="1400" dirty="0" smtClean="0"/>
              <a:t>기업내용공시와 형태는 유사하지만 콘텐츠는 제</a:t>
            </a:r>
            <a:r>
              <a:rPr kumimoji="1" lang="en-US" altLang="ko-KR" sz="1400" dirty="0" smtClean="0"/>
              <a:t>3</a:t>
            </a:r>
            <a:r>
              <a:rPr kumimoji="1" lang="ko-KR" altLang="en-US" sz="1400" dirty="0" smtClean="0"/>
              <a:t>자에 의해 재구성</a:t>
            </a:r>
            <a:r>
              <a:rPr kumimoji="1" lang="ko-KR" altLang="en-US" sz="1400" dirty="0"/>
              <a:t> </a:t>
            </a:r>
            <a:r>
              <a:rPr kumimoji="1" lang="ko-KR" altLang="en-US" sz="1400" dirty="0" smtClean="0"/>
              <a:t>및 검토</a:t>
            </a:r>
            <a:endParaRPr kumimoji="1" lang="en-US" altLang="ko-KR" sz="14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ko-KR" altLang="en-US" sz="1400" b="1" dirty="0" smtClean="0"/>
              <a:t>논리적</a:t>
            </a:r>
            <a:r>
              <a:rPr kumimoji="1" lang="en-US" altLang="ko-KR" sz="1400" dirty="0" smtClean="0"/>
              <a:t>,</a:t>
            </a:r>
            <a:r>
              <a:rPr kumimoji="1" lang="ko-KR" altLang="en-US" sz="1400" dirty="0" smtClean="0"/>
              <a:t> </a:t>
            </a:r>
            <a:r>
              <a:rPr kumimoji="1" lang="ko-KR" altLang="en-US" sz="1400" b="1" dirty="0" smtClean="0"/>
              <a:t>체계적</a:t>
            </a:r>
            <a:r>
              <a:rPr kumimoji="1" lang="en-US" altLang="ko-KR" sz="1400" b="1" dirty="0" smtClean="0"/>
              <a:t>,</a:t>
            </a:r>
            <a:r>
              <a:rPr kumimoji="1" lang="ko-KR" altLang="en-US" sz="1400" b="1" dirty="0" smtClean="0"/>
              <a:t> 안정적</a:t>
            </a:r>
            <a:endParaRPr kumimoji="1" lang="en-US" altLang="ko-KR" sz="1400" b="1" dirty="0" smtClean="0"/>
          </a:p>
        </p:txBody>
      </p:sp>
      <p:cxnSp>
        <p:nvCxnSpPr>
          <p:cNvPr id="46" name="직선 연결선 436">
            <a:extLst>
              <a:ext uri="{FF2B5EF4-FFF2-40B4-BE49-F238E27FC236}">
                <a16:creationId xmlns:a16="http://schemas.microsoft.com/office/drawing/2014/main" xmlns="" id="{7653A0EC-A1EC-4851-BB2D-4C6D6F0631CB}"/>
              </a:ext>
            </a:extLst>
          </p:cNvPr>
          <p:cNvCxnSpPr/>
          <p:nvPr/>
        </p:nvCxnSpPr>
        <p:spPr bwMode="auto">
          <a:xfrm>
            <a:off x="5306008" y="4109814"/>
            <a:ext cx="5696583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텍스트 상자 46"/>
          <p:cNvSpPr txBox="1"/>
          <p:nvPr/>
        </p:nvSpPr>
        <p:spPr>
          <a:xfrm>
            <a:off x="5716652" y="4252036"/>
            <a:ext cx="1636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/>
              <a:t>Professional</a:t>
            </a:r>
            <a:r>
              <a:rPr kumimoji="1" lang="ko-KR" altLang="en-US" sz="1400" b="1" dirty="0" smtClean="0"/>
              <a:t> </a:t>
            </a:r>
            <a:r>
              <a:rPr kumimoji="1" lang="en-US" altLang="ko-KR" sz="1400" b="1" dirty="0"/>
              <a:t>P</a:t>
            </a:r>
            <a:r>
              <a:rPr kumimoji="1" lang="en-US" altLang="ko-KR" sz="1400" b="1" dirty="0" smtClean="0"/>
              <a:t>eriodicals</a:t>
            </a:r>
          </a:p>
          <a:p>
            <a:r>
              <a:rPr kumimoji="1" lang="en-US" altLang="ko-KR" sz="1400" b="1" dirty="0" smtClean="0"/>
              <a:t>(</a:t>
            </a:r>
            <a:r>
              <a:rPr kumimoji="1" lang="ko-KR" altLang="en-US" sz="1400" b="1" dirty="0" smtClean="0"/>
              <a:t>전문 정기간행물</a:t>
            </a:r>
            <a:r>
              <a:rPr kumimoji="1" lang="en-US" altLang="ko-KR" sz="1400" b="1" dirty="0" smtClean="0"/>
              <a:t>)</a:t>
            </a:r>
            <a:endParaRPr kumimoji="1" lang="en-US" altLang="ko-KR" sz="1400" dirty="0" smtClean="0"/>
          </a:p>
        </p:txBody>
      </p:sp>
      <p:sp>
        <p:nvSpPr>
          <p:cNvPr id="48" name="텍스트 상자 47"/>
          <p:cNvSpPr txBox="1"/>
          <p:nvPr/>
        </p:nvSpPr>
        <p:spPr>
          <a:xfrm>
            <a:off x="7185922" y="4214976"/>
            <a:ext cx="386802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ko-KR" altLang="en-US" sz="1400" b="1" dirty="0" smtClean="0"/>
              <a:t>금융업계의 권위있는 미디어 정기 간행물</a:t>
            </a:r>
            <a:endParaRPr kumimoji="1" lang="en-US" altLang="ko-KR" sz="1400" b="1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sz="1400" dirty="0" smtClean="0"/>
              <a:t>The Wall Street Journal (WSJ), Financial Times, Dow Jones News Services (DJNS), Thomson Reuters, Bloomberg, Forbes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b="1" dirty="0"/>
              <a:t>연구분야에서 과거부터 </a:t>
            </a:r>
            <a:r>
              <a:rPr lang="ko-KR" altLang="en-US" sz="1400" b="1" dirty="0" smtClean="0"/>
              <a:t>지금까지 중요한 </a:t>
            </a:r>
            <a:r>
              <a:rPr lang="en-US" altLang="ko-KR" sz="1400" b="1" dirty="0"/>
              <a:t>Text Source</a:t>
            </a:r>
            <a:r>
              <a:rPr lang="ko-KR" altLang="en-US" sz="1400" b="1" dirty="0"/>
              <a:t>로 간주됨 </a:t>
            </a:r>
            <a:endParaRPr lang="en-US" altLang="ko-KR" sz="1400" b="1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ko-KR" altLang="en-US" sz="1400" b="1" dirty="0" smtClean="0"/>
              <a:t>대부분의 연구들이 다수를 혼합하여 활용 </a:t>
            </a:r>
            <a:endParaRPr kumimoji="1" lang="en-US" altLang="ko-KR" sz="1400" b="1" dirty="0" smtClean="0"/>
          </a:p>
        </p:txBody>
      </p:sp>
      <p:sp>
        <p:nvSpPr>
          <p:cNvPr id="49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5344462" y="190170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1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50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5357162" y="318440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2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51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5344462" y="430200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kern="0" dirty="0">
                <a:solidFill>
                  <a:srgbClr val="FFFFFF"/>
                </a:solidFill>
                <a:latin typeface="+mn-ea"/>
                <a:cs typeface="Arial" pitchFamily="34" charset="0"/>
              </a:rPr>
              <a:t>3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52" name="Line 9">
            <a:extLst>
              <a:ext uri="{FF2B5EF4-FFF2-40B4-BE49-F238E27FC236}">
                <a16:creationId xmlns:a16="http://schemas.microsoft.com/office/drawing/2014/main" xmlns="" id="{B7CEDDE9-EC6D-4DA3-A32C-4E4DDAF7F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1059" y="1677874"/>
            <a:ext cx="3457452" cy="0"/>
          </a:xfrm>
          <a:prstGeom prst="line">
            <a:avLst/>
          </a:prstGeom>
          <a:noFill/>
          <a:ln w="6350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defTabSz="888038" latinLnBrk="0">
              <a:defRPr/>
            </a:pPr>
            <a:endParaRPr lang="ko-KR" altLang="en-US" sz="1262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53" name="Text Box 15">
            <a:extLst>
              <a:ext uri="{FF2B5EF4-FFF2-40B4-BE49-F238E27FC236}">
                <a16:creationId xmlns:a16="http://schemas.microsoft.com/office/drawing/2014/main" xmlns="" id="{77CBCFF4-DA56-44C0-9292-7BF5C58E74C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28029" y="2198576"/>
            <a:ext cx="535593" cy="3072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406" tIns="45452" rIns="87406" bIns="45452">
            <a:spAutoFit/>
          </a:bodyPr>
          <a:lstStyle/>
          <a:p>
            <a:pPr algn="ctr" defTabSz="888038" latinLnBrk="0">
              <a:spcBef>
                <a:spcPct val="50000"/>
              </a:spcBef>
              <a:defRPr/>
            </a:pPr>
            <a:r>
              <a:rPr lang="ko-KR" altLang="en-US" sz="14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길이</a:t>
            </a:r>
            <a:endParaRPr lang="en-US" altLang="ko-KR" sz="14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54" name="Text Box 19">
            <a:extLst>
              <a:ext uri="{FF2B5EF4-FFF2-40B4-BE49-F238E27FC236}">
                <a16:creationId xmlns:a16="http://schemas.microsoft.com/office/drawing/2014/main" xmlns="" id="{648B0D91-DBE0-4FA3-ABB4-F0BA953432B5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H="1" flipV="1">
            <a:off x="547360" y="3410807"/>
            <a:ext cx="1316255" cy="3072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406" tIns="45452" rIns="87406" bIns="45452">
            <a:spAutoFit/>
          </a:bodyPr>
          <a:lstStyle/>
          <a:p>
            <a:pPr algn="ctr" defTabSz="888038" latinLnBrk="0">
              <a:spcBef>
                <a:spcPct val="50000"/>
              </a:spcBef>
              <a:defRPr/>
            </a:pPr>
            <a:r>
              <a:rPr lang="ko-KR" altLang="en-US" sz="14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업데이트 빈도</a:t>
            </a:r>
            <a:endParaRPr lang="en-US" altLang="ko-KR" sz="14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pSp>
        <p:nvGrpSpPr>
          <p:cNvPr id="55" name="Group 20">
            <a:extLst>
              <a:ext uri="{FF2B5EF4-FFF2-40B4-BE49-F238E27FC236}">
                <a16:creationId xmlns:a16="http://schemas.microsoft.com/office/drawing/2014/main" xmlns="" id="{9B445C4E-BAA8-4F62-A5EC-063A28856535}"/>
              </a:ext>
            </a:extLst>
          </p:cNvPr>
          <p:cNvGrpSpPr>
            <a:grpSpLocks/>
          </p:cNvGrpSpPr>
          <p:nvPr/>
        </p:nvGrpSpPr>
        <p:grpSpPr bwMode="auto">
          <a:xfrm>
            <a:off x="1385773" y="1837671"/>
            <a:ext cx="3197196" cy="3411518"/>
            <a:chOff x="2534" y="761"/>
            <a:chExt cx="1571" cy="1677"/>
          </a:xfrm>
        </p:grpSpPr>
        <p:sp>
          <p:nvSpPr>
            <p:cNvPr id="56" name="Rectangle 21">
              <a:extLst>
                <a:ext uri="{FF2B5EF4-FFF2-40B4-BE49-F238E27FC236}">
                  <a16:creationId xmlns:a16="http://schemas.microsoft.com/office/drawing/2014/main" xmlns="" id="{7E6378FF-E1AA-4BB5-83FC-23A74716B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761"/>
              <a:ext cx="1571" cy="1677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406" tIns="45452" rIns="87406" bIns="45452" anchor="ctr"/>
            <a:lstStyle/>
            <a:p>
              <a:pPr defTabSz="888038" latinLnBrk="0">
                <a:defRPr/>
              </a:pPr>
              <a:endParaRPr lang="ko-KR" altLang="en-US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endParaRPr>
            </a:p>
          </p:txBody>
        </p:sp>
        <p:cxnSp>
          <p:nvCxnSpPr>
            <p:cNvPr id="57" name="AutoShape 22">
              <a:extLst>
                <a:ext uri="{FF2B5EF4-FFF2-40B4-BE49-F238E27FC236}">
                  <a16:creationId xmlns:a16="http://schemas.microsoft.com/office/drawing/2014/main" xmlns="" id="{9A73B17B-934A-41BC-B028-3C021E838A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58" y="761"/>
              <a:ext cx="0" cy="1677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23">
              <a:extLst>
                <a:ext uri="{FF2B5EF4-FFF2-40B4-BE49-F238E27FC236}">
                  <a16:creationId xmlns:a16="http://schemas.microsoft.com/office/drawing/2014/main" xmlns="" id="{D7EC30C8-3E14-43C0-9ED1-9D25B0655A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34" y="1869"/>
              <a:ext cx="1571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Text Box 24">
            <a:extLst>
              <a:ext uri="{FF2B5EF4-FFF2-40B4-BE49-F238E27FC236}">
                <a16:creationId xmlns:a16="http://schemas.microsoft.com/office/drawing/2014/main" xmlns="" id="{85DE536A-2193-4620-B12C-ECE6A8168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599" y="5226527"/>
            <a:ext cx="575475" cy="27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406" tIns="45452" rIns="87406" bIns="45452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Short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60" name="Text Box 25">
            <a:extLst>
              <a:ext uri="{FF2B5EF4-FFF2-40B4-BE49-F238E27FC236}">
                <a16:creationId xmlns:a16="http://schemas.microsoft.com/office/drawing/2014/main" xmlns="" id="{0E8357D7-F4E3-48BE-A6F6-E63402729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306" y="5226527"/>
            <a:ext cx="538799" cy="27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406" tIns="45452" rIns="87406" bIns="45452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Long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524" y="2262155"/>
            <a:ext cx="61555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재무제표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63" name="Text Box 38">
            <a:extLst>
              <a:ext uri="{FF2B5EF4-FFF2-40B4-BE49-F238E27FC236}">
                <a16:creationId xmlns:a16="http://schemas.microsoft.com/office/drawing/2014/main" xmlns="" id="{DC159B73-5A9B-42B5-9788-B51DC3B29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412" y="2048468"/>
            <a:ext cx="92333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기업내용공시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64" name="Text Box 24">
            <a:extLst>
              <a:ext uri="{FF2B5EF4-FFF2-40B4-BE49-F238E27FC236}">
                <a16:creationId xmlns:a16="http://schemas.microsoft.com/office/drawing/2014/main" xmlns="" id="{85DE536A-2193-4620-B12C-ECE6A8168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19" y="5409925"/>
            <a:ext cx="471473" cy="27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406" tIns="45452" rIns="87406" bIns="45452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Low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65" name="Text Box 25">
            <a:extLst>
              <a:ext uri="{FF2B5EF4-FFF2-40B4-BE49-F238E27FC236}">
                <a16:creationId xmlns:a16="http://schemas.microsoft.com/office/drawing/2014/main" xmlns="" id="{0E8357D7-F4E3-48BE-A6F6-E63402729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136" y="5409922"/>
            <a:ext cx="525974" cy="27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406" tIns="45452" rIns="87406" bIns="45452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High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cxnSp>
        <p:nvCxnSpPr>
          <p:cNvPr id="66" name="AutoShape 23">
            <a:extLst>
              <a:ext uri="{FF2B5EF4-FFF2-40B4-BE49-F238E27FC236}">
                <a16:creationId xmlns:a16="http://schemas.microsoft.com/office/drawing/2014/main" xmlns="" id="{D7EC30C8-3E14-43C0-9ED1-9D25B0655A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2283" y="2962858"/>
            <a:ext cx="3197196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603" y="2265650"/>
            <a:ext cx="76944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소셜미디어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xmlns="" id="{DC159B73-5A9B-42B5-9788-B51DC3B29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491" y="2015314"/>
            <a:ext cx="46166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게시판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69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824" y="2221760"/>
            <a:ext cx="6155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집계뉴스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0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902" y="4226158"/>
            <a:ext cx="61555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재무제표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1" name="Text Box 38">
            <a:extLst>
              <a:ext uri="{FF2B5EF4-FFF2-40B4-BE49-F238E27FC236}">
                <a16:creationId xmlns:a16="http://schemas.microsoft.com/office/drawing/2014/main" xmlns="" id="{DC159B73-5A9B-42B5-9788-B51DC3B29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830" y="4242125"/>
            <a:ext cx="92333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기업내용공시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2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190" y="4514773"/>
            <a:ext cx="76944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소셜미디어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3" name="Text Box 38">
            <a:extLst>
              <a:ext uri="{FF2B5EF4-FFF2-40B4-BE49-F238E27FC236}">
                <a16:creationId xmlns:a16="http://schemas.microsoft.com/office/drawing/2014/main" xmlns="" id="{DC159B73-5A9B-42B5-9788-B51DC3B29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0578" y="4700790"/>
            <a:ext cx="46166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게시판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4" name="Text Box 38">
            <a:extLst>
              <a:ext uri="{FF2B5EF4-FFF2-40B4-BE49-F238E27FC236}">
                <a16:creationId xmlns:a16="http://schemas.microsoft.com/office/drawing/2014/main" xmlns="" id="{DC159B73-5A9B-42B5-9788-B51DC3B29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298" y="3187671"/>
            <a:ext cx="92333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기업내용공시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cxnSp>
        <p:nvCxnSpPr>
          <p:cNvPr id="75" name="AutoShape 22">
            <a:extLst>
              <a:ext uri="{FF2B5EF4-FFF2-40B4-BE49-F238E27FC236}">
                <a16:creationId xmlns:a16="http://schemas.microsoft.com/office/drawing/2014/main" xmlns="" id="{9A73B17B-934A-41BC-B028-3C021E838A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67514" y="1815009"/>
            <a:ext cx="0" cy="3411518"/>
          </a:xfrm>
          <a:prstGeom prst="straightConnector1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955" y="3265482"/>
            <a:ext cx="82394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정기 간행물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7" name="Text Box 38">
            <a:extLst>
              <a:ext uri="{FF2B5EF4-FFF2-40B4-BE49-F238E27FC236}">
                <a16:creationId xmlns:a16="http://schemas.microsoft.com/office/drawing/2014/main" xmlns="" id="{DC159B73-5A9B-42B5-9788-B51DC3B29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6247" y="3149053"/>
            <a:ext cx="46166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게시판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8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303" y="3410828"/>
            <a:ext cx="76944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소셜미디어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9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147" y="4474434"/>
            <a:ext cx="82394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정기 간행물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80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3388662" y="199060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1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81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1420162" y="317170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1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82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3439462" y="421310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1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83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997" y="3450810"/>
            <a:ext cx="61555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재무제표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04688" y="2575844"/>
            <a:ext cx="2778692" cy="255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5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920" y="2601728"/>
            <a:ext cx="823945" cy="184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정기 간행물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86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3502962" y="224460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2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87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1432862" y="343840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2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585546" y="3731763"/>
            <a:ext cx="2778692" cy="255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206" y="3757811"/>
            <a:ext cx="6155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집계뉴스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1445559" y="4207597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2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610946" y="4874763"/>
            <a:ext cx="2778692" cy="255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606" y="4900811"/>
            <a:ext cx="6155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집계뉴스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3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2296462" y="257480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kern="0" dirty="0">
                <a:solidFill>
                  <a:srgbClr val="FFFFFF"/>
                </a:solidFill>
                <a:latin typeface="+mn-ea"/>
                <a:cs typeface="Arial" pitchFamily="34" charset="0"/>
              </a:rPr>
              <a:t>3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2664762" y="303200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kern="0" dirty="0">
                <a:solidFill>
                  <a:srgbClr val="FFFFFF"/>
                </a:solidFill>
                <a:latin typeface="+mn-ea"/>
                <a:cs typeface="Arial" pitchFamily="34" charset="0"/>
              </a:rPr>
              <a:t>3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1432862" y="446710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kern="0" dirty="0">
                <a:solidFill>
                  <a:srgbClr val="FFFFFF"/>
                </a:solidFill>
                <a:latin typeface="+mn-ea"/>
                <a:cs typeface="Arial" pitchFamily="34" charset="0"/>
              </a:rPr>
              <a:t>3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96" name="Text Box 19">
            <a:extLst>
              <a:ext uri="{FF2B5EF4-FFF2-40B4-BE49-F238E27FC236}">
                <a16:creationId xmlns:a16="http://schemas.microsoft.com/office/drawing/2014/main" xmlns="" id="{DEE01E41-5385-42BD-A4C1-6DEB62D820E1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H="1" flipV="1">
            <a:off x="715478" y="4487745"/>
            <a:ext cx="872222" cy="3072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406" tIns="45452" rIns="87406" bIns="45452">
            <a:spAutoFit/>
          </a:bodyPr>
          <a:lstStyle/>
          <a:p>
            <a:pPr algn="ctr" defTabSz="888038" latinLnBrk="0">
              <a:spcBef>
                <a:spcPct val="50000"/>
              </a:spcBef>
              <a:defRPr/>
            </a:pPr>
            <a:r>
              <a:rPr lang="ko-KR" altLang="en-US" sz="14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톤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(tone)</a:t>
            </a:r>
            <a:endParaRPr lang="en-US" altLang="ko-KR" sz="14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7" name="Text Box 24">
            <a:extLst>
              <a:ext uri="{FF2B5EF4-FFF2-40B4-BE49-F238E27FC236}">
                <a16:creationId xmlns:a16="http://schemas.microsoft.com/office/drawing/2014/main" xmlns="" id="{85DE536A-2193-4620-B12C-ECE6A8168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578" y="5584105"/>
            <a:ext cx="864272" cy="27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406" tIns="45452" rIns="87406" bIns="45452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Objective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8" name="Text Box 24">
            <a:extLst>
              <a:ext uri="{FF2B5EF4-FFF2-40B4-BE49-F238E27FC236}">
                <a16:creationId xmlns:a16="http://schemas.microsoft.com/office/drawing/2014/main" xmlns="" id="{85DE536A-2193-4620-B12C-ECE6A8168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8886" y="5594964"/>
            <a:ext cx="923583" cy="27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406" tIns="45452" rIns="87406" bIns="45452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Subjective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3E890516-054C-4A5D-90B9-174B6C3EBB4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0298" y="389935"/>
            <a:ext cx="9289046" cy="28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2pPr>
            <a:lvl3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3pPr>
            <a:lvl4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4pPr>
            <a:lvl5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defTabSz="928123" eaLnBrk="1" latinLnBrk="0" hangingPunct="1">
              <a:defRPr/>
            </a:pPr>
            <a:r>
              <a:rPr kumimoji="1" lang="en-US" altLang="ko-KR" sz="2400" dirty="0"/>
              <a:t>4.1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Text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Source</a:t>
            </a:r>
            <a:r>
              <a:rPr kumimoji="1" lang="ko-KR" altLang="en-US" sz="2400" dirty="0"/>
              <a:t> </a:t>
            </a:r>
            <a:r>
              <a:rPr kumimoji="1" lang="en-US" altLang="ko-KR" sz="2400" dirty="0" smtClean="0"/>
              <a:t>(2/3</a:t>
            </a:r>
            <a:r>
              <a:rPr kumimoji="1" lang="en-US" altLang="ko-KR" sz="2400" dirty="0"/>
              <a:t>) </a:t>
            </a:r>
            <a:endParaRPr lang="ko-KR" altLang="en-US" sz="2400" kern="0" dirty="0">
              <a:ea typeface="맑은 고딕" panose="020B0503020000020004" pitchFamily="50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2AD96ED-AA22-4F47-B57F-6D6339DD8925}"/>
              </a:ext>
            </a:extLst>
          </p:cNvPr>
          <p:cNvSpPr txBox="1">
            <a:spLocks/>
          </p:cNvSpPr>
          <p:nvPr/>
        </p:nvSpPr>
        <p:spPr>
          <a:xfrm>
            <a:off x="640297" y="816811"/>
            <a:ext cx="10856377" cy="368791"/>
          </a:xfrm>
          <a:prstGeom prst="rect">
            <a:avLst/>
          </a:prstGeom>
        </p:spPr>
        <p:txBody>
          <a:bodyPr wrap="square" lIns="87406" tIns="45452" rIns="87406" bIns="45452">
            <a:spAutoFit/>
          </a:bodyPr>
          <a:lstStyle>
            <a:lvl1pPr marL="0" indent="0" algn="l" defTabSz="939800" rtl="0" eaLnBrk="1" fontAlgn="b" latinLnBrk="0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1600" b="1" baseline="0">
                <a:solidFill>
                  <a:srgbClr val="00000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  <a:lvl2pPr marL="360363" indent="-93663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[Normal Text]"/>
              <a:buChar char="–"/>
              <a:defRPr kumimoji="1" sz="1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541338" indent="-90488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kumimoji="1" sz="14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720725" indent="-92075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Font typeface="[Normal Text]"/>
              <a:buChar char="­"/>
              <a:defRPr kumimoji="1" sz="1200" b="1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01700" indent="-92075" algn="l" defTabSz="939800" rtl="0" eaLnBrk="0" fontAlgn="base" latinLnBrk="1" hangingPunct="0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2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3589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6pPr>
            <a:lvl7pPr marL="18161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7pPr>
            <a:lvl8pPr marL="22733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8pPr>
            <a:lvl9pPr marL="27305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defTabSz="888038">
              <a:buClr>
                <a:prstClr val="black"/>
              </a:buClr>
              <a:defRPr/>
            </a:pPr>
            <a:r>
              <a:rPr lang="ko-KR" altLang="en-US" sz="1800" kern="0" dirty="0">
                <a:latin typeface="맑은 고딕" panose="020B0503020000020004" pitchFamily="50" charset="-127"/>
              </a:rPr>
              <a:t>길이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, 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주관성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(subjectivity), 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업데이트 빈도에 따라 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Text Source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를 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6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가지 유형으로 분류</a:t>
            </a:r>
          </a:p>
        </p:txBody>
      </p:sp>
      <p:sp>
        <p:nvSpPr>
          <p:cNvPr id="96" name="Freeform 2">
            <a:extLst>
              <a:ext uri="{FF2B5EF4-FFF2-40B4-BE49-F238E27FC236}">
                <a16:creationId xmlns:a16="http://schemas.microsoft.com/office/drawing/2014/main" xmlns="" id="{9D61857D-4B42-4CED-81DE-256E1425F86C}"/>
              </a:ext>
            </a:extLst>
          </p:cNvPr>
          <p:cNvSpPr>
            <a:spLocks/>
          </p:cNvSpPr>
          <p:nvPr/>
        </p:nvSpPr>
        <p:spPr bwMode="auto">
          <a:xfrm>
            <a:off x="4663098" y="1837672"/>
            <a:ext cx="319428" cy="3848708"/>
          </a:xfrm>
          <a:custGeom>
            <a:avLst/>
            <a:gdLst>
              <a:gd name="T0" fmla="*/ 188 w 213"/>
              <a:gd name="T1" fmla="*/ 0 h 2284"/>
              <a:gd name="T2" fmla="*/ 5 w 213"/>
              <a:gd name="T3" fmla="*/ 132 h 2284"/>
              <a:gd name="T4" fmla="*/ 0 w 213"/>
              <a:gd name="T5" fmla="*/ 922 h 2284"/>
              <a:gd name="T6" fmla="*/ 213 w 213"/>
              <a:gd name="T7" fmla="*/ 2284 h 2284"/>
              <a:gd name="connsiteX0" fmla="*/ 8826 w 10000"/>
              <a:gd name="connsiteY0" fmla="*/ 0 h 10000"/>
              <a:gd name="connsiteX1" fmla="*/ 508 w 10000"/>
              <a:gd name="connsiteY1" fmla="*/ 141 h 10000"/>
              <a:gd name="connsiteX2" fmla="*/ 0 w 10000"/>
              <a:gd name="connsiteY2" fmla="*/ 4037 h 10000"/>
              <a:gd name="connsiteX3" fmla="*/ 10000 w 10000"/>
              <a:gd name="connsiteY3" fmla="*/ 10000 h 10000"/>
              <a:gd name="connsiteX0" fmla="*/ 9099 w 10000"/>
              <a:gd name="connsiteY0" fmla="*/ 0 h 10240"/>
              <a:gd name="connsiteX1" fmla="*/ 508 w 10000"/>
              <a:gd name="connsiteY1" fmla="*/ 381 h 10240"/>
              <a:gd name="connsiteX2" fmla="*/ 0 w 10000"/>
              <a:gd name="connsiteY2" fmla="*/ 4277 h 10240"/>
              <a:gd name="connsiteX3" fmla="*/ 10000 w 10000"/>
              <a:gd name="connsiteY3" fmla="*/ 10240 h 10240"/>
              <a:gd name="connsiteX0" fmla="*/ 8826 w 9727"/>
              <a:gd name="connsiteY0" fmla="*/ 0 h 10240"/>
              <a:gd name="connsiteX1" fmla="*/ 235 w 9727"/>
              <a:gd name="connsiteY1" fmla="*/ 381 h 10240"/>
              <a:gd name="connsiteX2" fmla="*/ 0 w 9727"/>
              <a:gd name="connsiteY2" fmla="*/ 7512 h 10240"/>
              <a:gd name="connsiteX3" fmla="*/ 9727 w 9727"/>
              <a:gd name="connsiteY3" fmla="*/ 10240 h 1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7" h="10240">
                <a:moveTo>
                  <a:pt x="8826" y="0"/>
                </a:moveTo>
                <a:lnTo>
                  <a:pt x="235" y="381"/>
                </a:lnTo>
                <a:cubicBezTo>
                  <a:pt x="66" y="1680"/>
                  <a:pt x="169" y="6213"/>
                  <a:pt x="0" y="7512"/>
                </a:cubicBezTo>
                <a:lnTo>
                  <a:pt x="9727" y="10240"/>
                </a:lnTo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</a:srgbClr>
              </a:gs>
            </a:gsLst>
            <a:lin ang="0" scaled="1"/>
          </a:gradFill>
          <a:ln w="9525" cap="flat" cmpd="sng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406" tIns="45452" rIns="87406" bIns="45452" anchor="ctr"/>
          <a:lstStyle/>
          <a:p>
            <a:pPr defTabSz="888038" latinLnBrk="0">
              <a:defRPr/>
            </a:pPr>
            <a:endParaRPr lang="ko-KR" altLang="en-US" sz="1748" kern="0">
              <a:solidFill>
                <a:srgbClr val="00478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7" name="Rectangle 21">
            <a:hlinkClick r:id="" action="ppaction://noaction"/>
            <a:extLst>
              <a:ext uri="{FF2B5EF4-FFF2-40B4-BE49-F238E27FC236}">
                <a16:creationId xmlns:a16="http://schemas.microsoft.com/office/drawing/2014/main" xmlns="" id="{A4CE46C3-E4C8-4A52-B157-0BC62E7339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19458" y="1370008"/>
            <a:ext cx="172183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841" rtlCol="0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9pPr>
          </a:lstStyle>
          <a:p>
            <a:pPr algn="ctr" defTabSz="888200" latinLnBrk="0">
              <a:lnSpc>
                <a:spcPct val="12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 Source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Rectangle 21">
            <a:hlinkClick r:id="" action="ppaction://noaction"/>
            <a:extLst>
              <a:ext uri="{FF2B5EF4-FFF2-40B4-BE49-F238E27FC236}">
                <a16:creationId xmlns:a16="http://schemas.microsoft.com/office/drawing/2014/main" xmlns="" id="{A4CE46C3-E4C8-4A52-B157-0BC62E7339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49439" y="1370008"/>
            <a:ext cx="3983989" cy="307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841" rtlCol="0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9pPr>
          </a:lstStyle>
          <a:p>
            <a:pPr algn="ctr" defTabSz="888200" latinLnBrk="0">
              <a:lnSpc>
                <a:spcPct val="120000"/>
              </a:lnSpc>
            </a:pP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 </a:t>
            </a:r>
            <a:r>
              <a:rPr lang="ko-KR" altLang="en-US" sz="14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활용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텍스트 상자 98"/>
          <p:cNvSpPr txBox="1"/>
          <p:nvPr/>
        </p:nvSpPr>
        <p:spPr>
          <a:xfrm>
            <a:off x="7170433" y="3436402"/>
            <a:ext cx="40629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/>
              <a:t>포럼형태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시장 참여자들이 여러 주제에 대해 의견을 표현</a:t>
            </a:r>
            <a:endParaRPr lang="en-US" altLang="ko-KR" sz="1400" b="1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/>
              <a:t>Raging Bull, </a:t>
            </a:r>
            <a:r>
              <a:rPr lang="en-US" altLang="ko-KR" sz="1400" dirty="0"/>
              <a:t>Yahoo’s message board, Amazon’s message board </a:t>
            </a:r>
            <a:endParaRPr lang="en-US" altLang="ko-KR" sz="1400" dirty="0" smtClean="0"/>
          </a:p>
        </p:txBody>
      </p:sp>
      <p:sp>
        <p:nvSpPr>
          <p:cNvPr id="100" name="텍스트 상자 99"/>
          <p:cNvSpPr txBox="1"/>
          <p:nvPr/>
        </p:nvSpPr>
        <p:spPr>
          <a:xfrm>
            <a:off x="5511799" y="1843054"/>
            <a:ext cx="2033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Aggregated News</a:t>
            </a:r>
          </a:p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집계뉴스</a:t>
            </a:r>
            <a:r>
              <a:rPr lang="en-US" altLang="ko-KR" sz="1400" b="1" dirty="0" smtClean="0"/>
              <a:t>)</a:t>
            </a:r>
            <a:endParaRPr lang="en-US" altLang="ko-KR" sz="1400" dirty="0" smtClean="0"/>
          </a:p>
        </p:txBody>
      </p:sp>
      <p:cxnSp>
        <p:nvCxnSpPr>
          <p:cNvPr id="101" name="직선 연결선 436">
            <a:extLst>
              <a:ext uri="{FF2B5EF4-FFF2-40B4-BE49-F238E27FC236}">
                <a16:creationId xmlns:a16="http://schemas.microsoft.com/office/drawing/2014/main" xmlns="" id="{7653A0EC-A1EC-4851-BB2D-4C6D6F0631CB}"/>
              </a:ext>
            </a:extLst>
          </p:cNvPr>
          <p:cNvCxnSpPr/>
          <p:nvPr/>
        </p:nvCxnSpPr>
        <p:spPr bwMode="auto">
          <a:xfrm>
            <a:off x="5331408" y="3373214"/>
            <a:ext cx="5696583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텍스트 상자 101"/>
          <p:cNvSpPr txBox="1"/>
          <p:nvPr/>
        </p:nvSpPr>
        <p:spPr>
          <a:xfrm>
            <a:off x="5544778" y="3518409"/>
            <a:ext cx="165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Message boards</a:t>
            </a:r>
          </a:p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게시판</a:t>
            </a:r>
            <a:r>
              <a:rPr lang="en-US" altLang="ko-KR" sz="1400" b="1" dirty="0" smtClean="0"/>
              <a:t>)</a:t>
            </a:r>
          </a:p>
        </p:txBody>
      </p:sp>
      <p:sp>
        <p:nvSpPr>
          <p:cNvPr id="103" name="텍스트 상자 102"/>
          <p:cNvSpPr txBox="1"/>
          <p:nvPr/>
        </p:nvSpPr>
        <p:spPr>
          <a:xfrm>
            <a:off x="7173239" y="1657587"/>
            <a:ext cx="406018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b="1" dirty="0" smtClean="0"/>
              <a:t>자체 뉴스 제작이 아닌 다양한 정기간행물에서 정보를 수집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/>
              <a:t>News </a:t>
            </a:r>
            <a:r>
              <a:rPr lang="en-US" altLang="ko-KR" sz="1400" dirty="0"/>
              <a:t>Wire </a:t>
            </a:r>
            <a:r>
              <a:rPr lang="en-US" altLang="ko-KR" sz="1400" dirty="0" smtClean="0"/>
              <a:t>Services</a:t>
            </a:r>
            <a:r>
              <a:rPr lang="ko-KR" altLang="en-US" sz="1400" dirty="0" smtClean="0"/>
              <a:t> 또는 </a:t>
            </a:r>
            <a:r>
              <a:rPr lang="en-US" altLang="ko-KR" sz="1400" dirty="0" smtClean="0"/>
              <a:t>news </a:t>
            </a:r>
            <a:r>
              <a:rPr lang="en-US" altLang="ko-KR" sz="1400" dirty="0"/>
              <a:t>feeds (</a:t>
            </a:r>
            <a:r>
              <a:rPr lang="en-US" altLang="ko-KR" sz="1400" dirty="0" smtClean="0"/>
              <a:t>RSS)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/>
              <a:t>Yahoo</a:t>
            </a:r>
            <a:r>
              <a:rPr lang="en-US" altLang="ko-KR" sz="1400" dirty="0"/>
              <a:t>! </a:t>
            </a:r>
            <a:r>
              <a:rPr lang="en-US" altLang="ko-KR" sz="1400" dirty="0" smtClean="0"/>
              <a:t>Finance,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Google Finance,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Thomson </a:t>
            </a:r>
            <a:r>
              <a:rPr lang="en-US" altLang="ko-KR" sz="1400" dirty="0"/>
              <a:t>Reuter </a:t>
            </a:r>
            <a:r>
              <a:rPr lang="en-US" altLang="ko-KR" sz="1400" dirty="0" err="1" smtClean="0"/>
              <a:t>Eikon</a:t>
            </a:r>
            <a:endParaRPr lang="en-US" altLang="ko-KR" sz="1400" dirty="0" smtClean="0"/>
          </a:p>
        </p:txBody>
      </p:sp>
      <p:sp>
        <p:nvSpPr>
          <p:cNvPr id="104" name="텍스트 상자 103"/>
          <p:cNvSpPr txBox="1"/>
          <p:nvPr/>
        </p:nvSpPr>
        <p:spPr>
          <a:xfrm>
            <a:off x="5583221" y="4966068"/>
            <a:ext cx="169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/>
              <a:t>Social Media</a:t>
            </a:r>
          </a:p>
          <a:p>
            <a:r>
              <a:rPr kumimoji="1" lang="en-US" altLang="ko-KR" sz="1400" b="1" dirty="0" smtClean="0"/>
              <a:t>(</a:t>
            </a:r>
            <a:r>
              <a:rPr kumimoji="1" lang="ko-KR" altLang="en-US" sz="1400" b="1" dirty="0" smtClean="0"/>
              <a:t>소셜 미디어</a:t>
            </a:r>
            <a:r>
              <a:rPr kumimoji="1" lang="en-US" altLang="ko-KR" sz="1400" b="1" dirty="0" smtClean="0"/>
              <a:t>)</a:t>
            </a:r>
            <a:endParaRPr kumimoji="1" lang="en-US" altLang="ko-KR" sz="1400" dirty="0" smtClean="0"/>
          </a:p>
        </p:txBody>
      </p:sp>
      <p:cxnSp>
        <p:nvCxnSpPr>
          <p:cNvPr id="105" name="직선 연결선 436">
            <a:extLst>
              <a:ext uri="{FF2B5EF4-FFF2-40B4-BE49-F238E27FC236}">
                <a16:creationId xmlns:a16="http://schemas.microsoft.com/office/drawing/2014/main" xmlns="" id="{7653A0EC-A1EC-4851-BB2D-4C6D6F0631CB}"/>
              </a:ext>
            </a:extLst>
          </p:cNvPr>
          <p:cNvCxnSpPr/>
          <p:nvPr/>
        </p:nvCxnSpPr>
        <p:spPr bwMode="auto">
          <a:xfrm>
            <a:off x="5344108" y="4846414"/>
            <a:ext cx="5696583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텍스트 상자 105"/>
          <p:cNvSpPr txBox="1"/>
          <p:nvPr/>
        </p:nvSpPr>
        <p:spPr>
          <a:xfrm>
            <a:off x="7197253" y="4879113"/>
            <a:ext cx="40361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ko-KR" altLang="en-US" sz="1400" b="1" dirty="0" smtClean="0"/>
              <a:t>신규로 빠르게 성장하는 </a:t>
            </a:r>
            <a:r>
              <a:rPr kumimoji="1" lang="ko-KR" altLang="en-US" sz="1400" b="1" dirty="0" smtClean="0"/>
              <a:t>출처</a:t>
            </a:r>
            <a:endParaRPr kumimoji="1" lang="en-US" altLang="ko-KR" sz="1400" b="1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ko-KR" altLang="en-US" sz="1400" dirty="0"/>
              <a:t>대부분의 연구들이 트위터를 </a:t>
            </a:r>
            <a:r>
              <a:rPr kumimoji="1" lang="ko-KR" altLang="en-US" sz="1400" dirty="0" smtClean="0"/>
              <a:t>주목</a:t>
            </a:r>
            <a:endParaRPr kumimoji="1" lang="en-US" altLang="ko-KR" sz="1400" b="1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ko-KR" altLang="en-US" sz="1400" dirty="0" smtClean="0"/>
              <a:t>필러링해야할 </a:t>
            </a:r>
            <a:r>
              <a:rPr kumimoji="1" lang="ko-KR" altLang="en-US" sz="1400" b="1" dirty="0" smtClean="0"/>
              <a:t>노이즈가 많음</a:t>
            </a:r>
            <a:endParaRPr kumimoji="1" lang="en-US" altLang="ko-KR" sz="1400" b="1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sz="1400" dirty="0" smtClean="0"/>
              <a:t>Google </a:t>
            </a:r>
            <a:r>
              <a:rPr kumimoji="1" lang="en-US" altLang="ko-KR" sz="1400" dirty="0" smtClean="0"/>
              <a:t>Trend</a:t>
            </a:r>
            <a:r>
              <a:rPr kumimoji="1" lang="ko-KR" altLang="en-US" sz="1400" dirty="0" smtClean="0"/>
              <a:t>는 검색엔진의 도움을 받아 따로 자연어 처리필요없음</a:t>
            </a:r>
            <a:endParaRPr kumimoji="1" lang="en-US" altLang="ko-KR" sz="1400" dirty="0" smtClean="0"/>
          </a:p>
        </p:txBody>
      </p:sp>
      <p:sp>
        <p:nvSpPr>
          <p:cNvPr id="107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5306362" y="190170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4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108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5319062" y="359080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5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109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5306362" y="500050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kern="0" dirty="0" smtClean="0">
                <a:solidFill>
                  <a:srgbClr val="FFFFFF"/>
                </a:solidFill>
                <a:latin typeface="+mn-ea"/>
                <a:cs typeface="Arial" pitchFamily="34" charset="0"/>
              </a:rPr>
              <a:t>6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110" name="Text Box 8">
            <a:extLst>
              <a:ext uri="{FF2B5EF4-FFF2-40B4-BE49-F238E27FC236}">
                <a16:creationId xmlns:a16="http://schemas.microsoft.com/office/drawing/2014/main" xmlns="" id="{B99B94FE-4E89-4126-BF20-471EC0839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190" y="1370009"/>
            <a:ext cx="2199000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>
            <a:defPPr>
              <a:defRPr lang="ko-KR"/>
            </a:defPPr>
            <a:lvl1pPr algn="ctr" defTabSz="1007029">
              <a:defRPr sz="1542" b="1">
                <a:solidFill>
                  <a:srgbClr val="0066CC"/>
                </a:solidFill>
                <a:latin typeface="+mn-ea"/>
              </a:defRPr>
            </a:lvl1pPr>
          </a:lstStyle>
          <a:p>
            <a:pPr defTabSz="888200">
              <a:defRPr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 Source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유형별 특징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Line 9">
            <a:extLst>
              <a:ext uri="{FF2B5EF4-FFF2-40B4-BE49-F238E27FC236}">
                <a16:creationId xmlns:a16="http://schemas.microsoft.com/office/drawing/2014/main" xmlns="" id="{B7CEDDE9-EC6D-4DA3-A32C-4E4DDAF7F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2959" y="1677874"/>
            <a:ext cx="3457452" cy="0"/>
          </a:xfrm>
          <a:prstGeom prst="line">
            <a:avLst/>
          </a:prstGeom>
          <a:noFill/>
          <a:ln w="6350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defTabSz="888038" latinLnBrk="0">
              <a:defRPr/>
            </a:pPr>
            <a:endParaRPr lang="ko-KR" altLang="en-US" sz="1262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12" name="Text Box 15">
            <a:extLst>
              <a:ext uri="{FF2B5EF4-FFF2-40B4-BE49-F238E27FC236}">
                <a16:creationId xmlns:a16="http://schemas.microsoft.com/office/drawing/2014/main" xmlns="" id="{77CBCFF4-DA56-44C0-9292-7BF5C58E74C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89929" y="2198576"/>
            <a:ext cx="535593" cy="3072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406" tIns="45452" rIns="87406" bIns="45452">
            <a:spAutoFit/>
          </a:bodyPr>
          <a:lstStyle/>
          <a:p>
            <a:pPr algn="ctr" defTabSz="888038" latinLnBrk="0">
              <a:spcBef>
                <a:spcPct val="50000"/>
              </a:spcBef>
              <a:defRPr/>
            </a:pPr>
            <a:r>
              <a:rPr lang="ko-KR" altLang="en-US" sz="14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길이</a:t>
            </a:r>
            <a:endParaRPr lang="en-US" altLang="ko-KR" sz="14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13" name="Text Box 19">
            <a:extLst>
              <a:ext uri="{FF2B5EF4-FFF2-40B4-BE49-F238E27FC236}">
                <a16:creationId xmlns:a16="http://schemas.microsoft.com/office/drawing/2014/main" xmlns="" id="{648B0D91-DBE0-4FA3-ABB4-F0BA953432B5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H="1" flipV="1">
            <a:off x="509260" y="3385407"/>
            <a:ext cx="1316255" cy="3072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406" tIns="45452" rIns="87406" bIns="45452">
            <a:spAutoFit/>
          </a:bodyPr>
          <a:lstStyle/>
          <a:p>
            <a:pPr algn="ctr" defTabSz="888038" latinLnBrk="0">
              <a:spcBef>
                <a:spcPct val="50000"/>
              </a:spcBef>
              <a:defRPr/>
            </a:pPr>
            <a:r>
              <a:rPr lang="ko-KR" altLang="en-US" sz="14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업데이트 빈도</a:t>
            </a:r>
            <a:endParaRPr lang="en-US" altLang="ko-KR" sz="14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pSp>
        <p:nvGrpSpPr>
          <p:cNvPr id="114" name="Group 20">
            <a:extLst>
              <a:ext uri="{FF2B5EF4-FFF2-40B4-BE49-F238E27FC236}">
                <a16:creationId xmlns:a16="http://schemas.microsoft.com/office/drawing/2014/main" xmlns="" id="{9B445C4E-BAA8-4F62-A5EC-063A28856535}"/>
              </a:ext>
            </a:extLst>
          </p:cNvPr>
          <p:cNvGrpSpPr>
            <a:grpSpLocks/>
          </p:cNvGrpSpPr>
          <p:nvPr/>
        </p:nvGrpSpPr>
        <p:grpSpPr bwMode="auto">
          <a:xfrm>
            <a:off x="1347673" y="1837671"/>
            <a:ext cx="3197196" cy="3411518"/>
            <a:chOff x="2534" y="761"/>
            <a:chExt cx="1571" cy="1677"/>
          </a:xfrm>
        </p:grpSpPr>
        <p:sp>
          <p:nvSpPr>
            <p:cNvPr id="115" name="Rectangle 21">
              <a:extLst>
                <a:ext uri="{FF2B5EF4-FFF2-40B4-BE49-F238E27FC236}">
                  <a16:creationId xmlns:a16="http://schemas.microsoft.com/office/drawing/2014/main" xmlns="" id="{7E6378FF-E1AA-4BB5-83FC-23A74716B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761"/>
              <a:ext cx="1571" cy="1677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406" tIns="45452" rIns="87406" bIns="45452" anchor="ctr"/>
            <a:lstStyle/>
            <a:p>
              <a:pPr defTabSz="888038" latinLnBrk="0">
                <a:defRPr/>
              </a:pPr>
              <a:endParaRPr lang="ko-KR" altLang="en-US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endParaRPr>
            </a:p>
          </p:txBody>
        </p:sp>
        <p:cxnSp>
          <p:nvCxnSpPr>
            <p:cNvPr id="116" name="AutoShape 22">
              <a:extLst>
                <a:ext uri="{FF2B5EF4-FFF2-40B4-BE49-F238E27FC236}">
                  <a16:creationId xmlns:a16="http://schemas.microsoft.com/office/drawing/2014/main" xmlns="" id="{9A73B17B-934A-41BC-B028-3C021E838A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58" y="761"/>
              <a:ext cx="0" cy="1677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AutoShape 23">
              <a:extLst>
                <a:ext uri="{FF2B5EF4-FFF2-40B4-BE49-F238E27FC236}">
                  <a16:creationId xmlns:a16="http://schemas.microsoft.com/office/drawing/2014/main" xmlns="" id="{D7EC30C8-3E14-43C0-9ED1-9D25B0655A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34" y="1869"/>
              <a:ext cx="1571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8" name="Text Box 24">
            <a:extLst>
              <a:ext uri="{FF2B5EF4-FFF2-40B4-BE49-F238E27FC236}">
                <a16:creationId xmlns:a16="http://schemas.microsoft.com/office/drawing/2014/main" xmlns="" id="{85DE536A-2193-4620-B12C-ECE6A8168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499" y="5226527"/>
            <a:ext cx="575475" cy="27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406" tIns="45452" rIns="87406" bIns="45452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Short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19" name="Text Box 25">
            <a:extLst>
              <a:ext uri="{FF2B5EF4-FFF2-40B4-BE49-F238E27FC236}">
                <a16:creationId xmlns:a16="http://schemas.microsoft.com/office/drawing/2014/main" xmlns="" id="{0E8357D7-F4E3-48BE-A6F6-E63402729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206" y="5226527"/>
            <a:ext cx="538799" cy="27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406" tIns="45452" rIns="87406" bIns="45452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Long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20" name="Text Box 19">
            <a:extLst>
              <a:ext uri="{FF2B5EF4-FFF2-40B4-BE49-F238E27FC236}">
                <a16:creationId xmlns:a16="http://schemas.microsoft.com/office/drawing/2014/main" xmlns="" id="{DEE01E41-5385-42BD-A4C1-6DEB62D820E1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H="1" flipV="1">
            <a:off x="715478" y="4487745"/>
            <a:ext cx="872222" cy="3072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406" tIns="45452" rIns="87406" bIns="45452">
            <a:spAutoFit/>
          </a:bodyPr>
          <a:lstStyle/>
          <a:p>
            <a:pPr algn="ctr" defTabSz="888038" latinLnBrk="0">
              <a:spcBef>
                <a:spcPct val="50000"/>
              </a:spcBef>
              <a:defRPr/>
            </a:pPr>
            <a:r>
              <a:rPr lang="ko-KR" altLang="en-US" sz="14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톤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(tone)</a:t>
            </a:r>
            <a:endParaRPr lang="en-US" altLang="ko-KR" sz="14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21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424" y="2262155"/>
            <a:ext cx="61555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재무제표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22" name="Text Box 38">
            <a:extLst>
              <a:ext uri="{FF2B5EF4-FFF2-40B4-BE49-F238E27FC236}">
                <a16:creationId xmlns:a16="http://schemas.microsoft.com/office/drawing/2014/main" xmlns="" id="{DC159B73-5A9B-42B5-9788-B51DC3B29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312" y="2048468"/>
            <a:ext cx="92333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기업내용공시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23" name="Text Box 24">
            <a:extLst>
              <a:ext uri="{FF2B5EF4-FFF2-40B4-BE49-F238E27FC236}">
                <a16:creationId xmlns:a16="http://schemas.microsoft.com/office/drawing/2014/main" xmlns="" id="{85DE536A-2193-4620-B12C-ECE6A8168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419" y="5409925"/>
            <a:ext cx="471473" cy="27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406" tIns="45452" rIns="87406" bIns="45452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Low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24" name="Text Box 25">
            <a:extLst>
              <a:ext uri="{FF2B5EF4-FFF2-40B4-BE49-F238E27FC236}">
                <a16:creationId xmlns:a16="http://schemas.microsoft.com/office/drawing/2014/main" xmlns="" id="{0E8357D7-F4E3-48BE-A6F6-E63402729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036" y="5409922"/>
            <a:ext cx="525974" cy="27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406" tIns="45452" rIns="87406" bIns="45452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High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cxnSp>
        <p:nvCxnSpPr>
          <p:cNvPr id="125" name="AutoShape 23">
            <a:extLst>
              <a:ext uri="{FF2B5EF4-FFF2-40B4-BE49-F238E27FC236}">
                <a16:creationId xmlns:a16="http://schemas.microsoft.com/office/drawing/2014/main" xmlns="" id="{D7EC30C8-3E14-43C0-9ED1-9D25B0655A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44183" y="2962858"/>
            <a:ext cx="3197196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503" y="2265650"/>
            <a:ext cx="76944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소셜미디어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27" name="Text Box 38">
            <a:extLst>
              <a:ext uri="{FF2B5EF4-FFF2-40B4-BE49-F238E27FC236}">
                <a16:creationId xmlns:a16="http://schemas.microsoft.com/office/drawing/2014/main" xmlns="" id="{DC159B73-5A9B-42B5-9788-B51DC3B29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372" y="1976997"/>
            <a:ext cx="46166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게시판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28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724" y="2221760"/>
            <a:ext cx="6155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집계뉴스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29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802" y="4226158"/>
            <a:ext cx="61555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재무제표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30" name="Text Box 38">
            <a:extLst>
              <a:ext uri="{FF2B5EF4-FFF2-40B4-BE49-F238E27FC236}">
                <a16:creationId xmlns:a16="http://schemas.microsoft.com/office/drawing/2014/main" xmlns="" id="{DC159B73-5A9B-42B5-9788-B51DC3B29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730" y="4242125"/>
            <a:ext cx="92333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기업내용공시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31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090" y="4514773"/>
            <a:ext cx="76944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소셜미디어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32" name="Text Box 38">
            <a:extLst>
              <a:ext uri="{FF2B5EF4-FFF2-40B4-BE49-F238E27FC236}">
                <a16:creationId xmlns:a16="http://schemas.microsoft.com/office/drawing/2014/main" xmlns="" id="{DC159B73-5A9B-42B5-9788-B51DC3B29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2478" y="4700790"/>
            <a:ext cx="46166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게시판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33" name="Text Box 38">
            <a:extLst>
              <a:ext uri="{FF2B5EF4-FFF2-40B4-BE49-F238E27FC236}">
                <a16:creationId xmlns:a16="http://schemas.microsoft.com/office/drawing/2014/main" xmlns="" id="{DC159B73-5A9B-42B5-9788-B51DC3B29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198" y="3187671"/>
            <a:ext cx="92333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기업내용공시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cxnSp>
        <p:nvCxnSpPr>
          <p:cNvPr id="134" name="AutoShape 22">
            <a:extLst>
              <a:ext uri="{FF2B5EF4-FFF2-40B4-BE49-F238E27FC236}">
                <a16:creationId xmlns:a16="http://schemas.microsoft.com/office/drawing/2014/main" xmlns="" id="{9A73B17B-934A-41BC-B028-3C021E838A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29414" y="1815009"/>
            <a:ext cx="0" cy="3411518"/>
          </a:xfrm>
          <a:prstGeom prst="straightConnector1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855" y="3265482"/>
            <a:ext cx="82394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정기 간행물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36" name="Text Box 38">
            <a:extLst>
              <a:ext uri="{FF2B5EF4-FFF2-40B4-BE49-F238E27FC236}">
                <a16:creationId xmlns:a16="http://schemas.microsoft.com/office/drawing/2014/main" xmlns="" id="{DC159B73-5A9B-42B5-9788-B51DC3B29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147" y="3149053"/>
            <a:ext cx="46166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게시판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37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203" y="3410828"/>
            <a:ext cx="76944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소셜미디어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38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47" y="4474434"/>
            <a:ext cx="82394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정기 간행물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39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2703907" y="2015080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4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140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897" y="3450810"/>
            <a:ext cx="61555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재무제표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566588" y="2575844"/>
            <a:ext cx="2778692" cy="255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2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820" y="2601728"/>
            <a:ext cx="823945" cy="184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정기 간행물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43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1418947" y="1977767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5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547446" y="3731763"/>
            <a:ext cx="2778692" cy="255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5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8106" y="3757811"/>
            <a:ext cx="6155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집계뉴스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572846" y="4874763"/>
            <a:ext cx="2778692" cy="255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Text Box 38">
            <a:extLst>
              <a:ext uri="{FF2B5EF4-FFF2-40B4-BE49-F238E27FC236}">
                <a16:creationId xmlns:a16="http://schemas.microsoft.com/office/drawing/2014/main" xmlns="" id="{31CCDEAE-6F4E-49AB-AC96-4397430E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506" y="4900811"/>
            <a:ext cx="6155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집계뉴스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48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1422800" y="2231247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kern="0" noProof="0" dirty="0">
                <a:solidFill>
                  <a:srgbClr val="FFFFFF"/>
                </a:solidFill>
                <a:latin typeface="+mn-ea"/>
                <a:cs typeface="Arial" pitchFamily="34" charset="0"/>
              </a:rPr>
              <a:t>6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2461139" y="3730353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4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3704947" y="3133467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5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151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3465875" y="3374191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kern="0" noProof="0" dirty="0">
                <a:solidFill>
                  <a:srgbClr val="FFFFFF"/>
                </a:solidFill>
                <a:latin typeface="+mn-ea"/>
                <a:cs typeface="Arial" pitchFamily="34" charset="0"/>
              </a:rPr>
              <a:t>6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152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2499239" y="4898753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4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153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1507847" y="4682867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5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154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3440475" y="4517191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kern="0" noProof="0" dirty="0">
                <a:solidFill>
                  <a:srgbClr val="FFFFFF"/>
                </a:solidFill>
                <a:latin typeface="+mn-ea"/>
                <a:cs typeface="Arial" pitchFamily="34" charset="0"/>
              </a:rPr>
              <a:t>6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63" name="Text Box 24">
            <a:extLst>
              <a:ext uri="{FF2B5EF4-FFF2-40B4-BE49-F238E27FC236}">
                <a16:creationId xmlns:a16="http://schemas.microsoft.com/office/drawing/2014/main" xmlns="" id="{85DE536A-2193-4620-B12C-ECE6A8168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578" y="5584105"/>
            <a:ext cx="864272" cy="27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406" tIns="45452" rIns="87406" bIns="45452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Objective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64" name="Text Box 24">
            <a:extLst>
              <a:ext uri="{FF2B5EF4-FFF2-40B4-BE49-F238E27FC236}">
                <a16:creationId xmlns:a16="http://schemas.microsoft.com/office/drawing/2014/main" xmlns="" id="{85DE536A-2193-4620-B12C-ECE6A8168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8886" y="5594964"/>
            <a:ext cx="923583" cy="27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406" tIns="45452" rIns="87406" bIns="45452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Subjective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74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3E890516-054C-4A5D-90B9-174B6C3EBB4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0298" y="389935"/>
            <a:ext cx="9289046" cy="28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2pPr>
            <a:lvl3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3pPr>
            <a:lvl4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4pPr>
            <a:lvl5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defTabSz="928123" eaLnBrk="1" latinLnBrk="0" hangingPunct="1">
              <a:defRPr/>
            </a:pPr>
            <a:r>
              <a:rPr kumimoji="1" lang="en-US" altLang="ko-KR" sz="2400" dirty="0"/>
              <a:t>4.1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Text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Source</a:t>
            </a:r>
            <a:r>
              <a:rPr kumimoji="1" lang="ko-KR" altLang="en-US" sz="2400" dirty="0"/>
              <a:t> </a:t>
            </a:r>
            <a:r>
              <a:rPr kumimoji="1" lang="en-US" altLang="ko-KR" sz="2400" dirty="0" smtClean="0"/>
              <a:t>(3/3</a:t>
            </a:r>
            <a:r>
              <a:rPr kumimoji="1" lang="en-US" altLang="ko-KR" sz="2400" dirty="0"/>
              <a:t>) </a:t>
            </a:r>
            <a:endParaRPr lang="ko-KR" altLang="en-US" sz="2400" kern="0" dirty="0">
              <a:ea typeface="맑은 고딕" panose="020B0503020000020004" pitchFamily="50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2AD96ED-AA22-4F47-B57F-6D6339DD8925}"/>
              </a:ext>
            </a:extLst>
          </p:cNvPr>
          <p:cNvSpPr txBox="1">
            <a:spLocks/>
          </p:cNvSpPr>
          <p:nvPr/>
        </p:nvSpPr>
        <p:spPr>
          <a:xfrm>
            <a:off x="640297" y="816811"/>
            <a:ext cx="10856377" cy="368791"/>
          </a:xfrm>
          <a:prstGeom prst="rect">
            <a:avLst/>
          </a:prstGeom>
        </p:spPr>
        <p:txBody>
          <a:bodyPr wrap="square" lIns="87406" tIns="45452" rIns="87406" bIns="45452">
            <a:spAutoFit/>
          </a:bodyPr>
          <a:lstStyle>
            <a:lvl1pPr marL="0" indent="0" algn="l" defTabSz="939800" rtl="0" eaLnBrk="1" fontAlgn="b" latinLnBrk="0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1600" b="1" baseline="0">
                <a:solidFill>
                  <a:srgbClr val="00000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  <a:lvl2pPr marL="360363" indent="-93663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[Normal Text]"/>
              <a:buChar char="–"/>
              <a:defRPr kumimoji="1" sz="1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541338" indent="-90488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kumimoji="1" sz="14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720725" indent="-92075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Font typeface="[Normal Text]"/>
              <a:buChar char="­"/>
              <a:defRPr kumimoji="1" sz="1200" b="1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01700" indent="-92075" algn="l" defTabSz="939800" rtl="0" eaLnBrk="0" fontAlgn="base" latinLnBrk="1" hangingPunct="0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2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3589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6pPr>
            <a:lvl7pPr marL="18161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7pPr>
            <a:lvl8pPr marL="22733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8pPr>
            <a:lvl9pPr marL="27305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defTabSz="888038">
              <a:buClr>
                <a:prstClr val="black"/>
              </a:buClr>
              <a:defRPr/>
            </a:pPr>
            <a:r>
              <a:rPr lang="en-US" altLang="ko-KR" sz="1800" kern="0" dirty="0">
                <a:latin typeface="맑은 고딕" panose="020B0503020000020004" pitchFamily="50" charset="-127"/>
              </a:rPr>
              <a:t>Text Source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의 특징에 따라 시장에 미치는 영향도 및 트렌드가 다름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61182" y="2109207"/>
            <a:ext cx="44645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b="1" dirty="0" smtClean="0"/>
              <a:t>빈도가 낮고 권위가 높은 텍스트</a:t>
            </a:r>
            <a:r>
              <a:rPr lang="ko-KR" altLang="en-US" sz="1400" dirty="0" smtClean="0"/>
              <a:t>는 심오하고 </a:t>
            </a:r>
            <a:r>
              <a:rPr lang="ko-KR" altLang="en-US" sz="1400" b="1" dirty="0" smtClean="0"/>
              <a:t>장기적으로 영향</a:t>
            </a:r>
            <a:r>
              <a:rPr lang="ko-KR" altLang="en-US" sz="1400" dirty="0" smtClean="0"/>
              <a:t>을 미치는 경향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b="1" dirty="0" smtClean="0"/>
              <a:t>고빈도 데이터</a:t>
            </a:r>
            <a:r>
              <a:rPr lang="ko-KR" altLang="en-US" sz="1400" dirty="0" smtClean="0"/>
              <a:t>는 </a:t>
            </a:r>
            <a:r>
              <a:rPr lang="ko-KR" altLang="en-US" sz="1400" b="1" dirty="0" smtClean="0"/>
              <a:t>단기 변동성을 반영</a:t>
            </a:r>
            <a:r>
              <a:rPr lang="ko-KR" altLang="en-US" sz="1400" dirty="0" smtClean="0"/>
              <a:t>하고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시장 미세 구조에 따라 다른 패턴을 생성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b="1" dirty="0" smtClean="0"/>
              <a:t>시장 반응</a:t>
            </a:r>
            <a:r>
              <a:rPr lang="en-US" altLang="ko-KR" sz="1400" b="1" dirty="0" smtClean="0"/>
              <a:t>(Market reaction)</a:t>
            </a:r>
            <a:r>
              <a:rPr lang="ko-KR" altLang="en-US" sz="1400" b="1" dirty="0" smtClean="0"/>
              <a:t>은 적응 라운드 후에 급감      </a:t>
            </a:r>
            <a:r>
              <a:rPr lang="en-US" altLang="ko-KR" sz="1400" dirty="0" smtClean="0"/>
              <a:t>                                           </a:t>
            </a:r>
            <a:r>
              <a:rPr lang="ko-KR" altLang="en-US" sz="1400" dirty="0" smtClean="0"/>
              <a:t>       </a:t>
            </a:r>
            <a:r>
              <a:rPr lang="en-US" altLang="ko-KR" sz="1400" dirty="0" smtClean="0"/>
              <a:t>e.g.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트럼프 대통령의 트위터 발언이 관련 회사주가에 영향                                                    </a:t>
            </a:r>
            <a:r>
              <a:rPr lang="en-US" altLang="ko-KR" sz="1400" dirty="0" smtClean="0"/>
              <a:t>=&gt;</a:t>
            </a:r>
            <a:r>
              <a:rPr lang="ko-KR" altLang="en-US" sz="1400" dirty="0" smtClean="0"/>
              <a:t> 한 달 내 더 이상 당일 가격 변동과 관련성이 없었음</a:t>
            </a:r>
            <a:endParaRPr lang="en-US" altLang="ko-KR" sz="1400" dirty="0" smtClean="0"/>
          </a:p>
        </p:txBody>
      </p:sp>
      <p:sp>
        <p:nvSpPr>
          <p:cNvPr id="65" name="Text Box 8">
            <a:extLst>
              <a:ext uri="{FF2B5EF4-FFF2-40B4-BE49-F238E27FC236}">
                <a16:creationId xmlns:a16="http://schemas.microsoft.com/office/drawing/2014/main" xmlns="" id="{B99B94FE-4E89-4126-BF20-471EC0839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563" y="1313115"/>
            <a:ext cx="3955760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ko-KR"/>
            </a:defPPr>
            <a:lvl1pPr algn="ctr" defTabSz="1007029">
              <a:defRPr sz="1542" b="1">
                <a:solidFill>
                  <a:srgbClr val="0066CC"/>
                </a:solidFill>
                <a:latin typeface="+mn-ea"/>
              </a:defRPr>
            </a:lvl1pPr>
          </a:lstStyle>
          <a:p>
            <a:pPr defTabSz="888200">
              <a:defRPr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 Source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특징별 시장 영향도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Freeform 2">
            <a:extLst>
              <a:ext uri="{FF2B5EF4-FFF2-40B4-BE49-F238E27FC236}">
                <a16:creationId xmlns:a16="http://schemas.microsoft.com/office/drawing/2014/main" xmlns="" id="{9D61857D-4B42-4CED-81DE-256E1425F86C}"/>
              </a:ext>
            </a:extLst>
          </p:cNvPr>
          <p:cNvSpPr>
            <a:spLocks/>
          </p:cNvSpPr>
          <p:nvPr/>
        </p:nvSpPr>
        <p:spPr bwMode="auto">
          <a:xfrm>
            <a:off x="6108700" y="1983660"/>
            <a:ext cx="482604" cy="4143417"/>
          </a:xfrm>
          <a:custGeom>
            <a:avLst/>
            <a:gdLst>
              <a:gd name="T0" fmla="*/ 188 w 213"/>
              <a:gd name="T1" fmla="*/ 0 h 2284"/>
              <a:gd name="T2" fmla="*/ 5 w 213"/>
              <a:gd name="T3" fmla="*/ 132 h 2284"/>
              <a:gd name="T4" fmla="*/ 0 w 213"/>
              <a:gd name="T5" fmla="*/ 922 h 2284"/>
              <a:gd name="T6" fmla="*/ 213 w 213"/>
              <a:gd name="T7" fmla="*/ 2284 h 2284"/>
              <a:gd name="connsiteX0" fmla="*/ 8826 w 10000"/>
              <a:gd name="connsiteY0" fmla="*/ 0 h 10000"/>
              <a:gd name="connsiteX1" fmla="*/ 508 w 10000"/>
              <a:gd name="connsiteY1" fmla="*/ 141 h 10000"/>
              <a:gd name="connsiteX2" fmla="*/ 0 w 10000"/>
              <a:gd name="connsiteY2" fmla="*/ 4037 h 10000"/>
              <a:gd name="connsiteX3" fmla="*/ 10000 w 10000"/>
              <a:gd name="connsiteY3" fmla="*/ 10000 h 10000"/>
              <a:gd name="connsiteX0" fmla="*/ 9099 w 10000"/>
              <a:gd name="connsiteY0" fmla="*/ 0 h 10240"/>
              <a:gd name="connsiteX1" fmla="*/ 508 w 10000"/>
              <a:gd name="connsiteY1" fmla="*/ 381 h 10240"/>
              <a:gd name="connsiteX2" fmla="*/ 0 w 10000"/>
              <a:gd name="connsiteY2" fmla="*/ 4277 h 10240"/>
              <a:gd name="connsiteX3" fmla="*/ 10000 w 10000"/>
              <a:gd name="connsiteY3" fmla="*/ 10240 h 10240"/>
              <a:gd name="connsiteX0" fmla="*/ 8826 w 9727"/>
              <a:gd name="connsiteY0" fmla="*/ 0 h 10240"/>
              <a:gd name="connsiteX1" fmla="*/ 235 w 9727"/>
              <a:gd name="connsiteY1" fmla="*/ 381 h 10240"/>
              <a:gd name="connsiteX2" fmla="*/ 0 w 9727"/>
              <a:gd name="connsiteY2" fmla="*/ 7512 h 10240"/>
              <a:gd name="connsiteX3" fmla="*/ 9727 w 9727"/>
              <a:gd name="connsiteY3" fmla="*/ 10240 h 1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7" h="10240">
                <a:moveTo>
                  <a:pt x="8826" y="0"/>
                </a:moveTo>
                <a:lnTo>
                  <a:pt x="235" y="381"/>
                </a:lnTo>
                <a:cubicBezTo>
                  <a:pt x="66" y="1680"/>
                  <a:pt x="169" y="6213"/>
                  <a:pt x="0" y="7512"/>
                </a:cubicBezTo>
                <a:lnTo>
                  <a:pt x="9727" y="10240"/>
                </a:lnTo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</a:srgbClr>
              </a:gs>
            </a:gsLst>
            <a:lin ang="0" scaled="1"/>
          </a:gradFill>
          <a:ln w="9525" cap="flat" cmpd="sng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406" tIns="45452" rIns="87406" bIns="45452" anchor="ctr"/>
          <a:lstStyle/>
          <a:p>
            <a:pPr defTabSz="888038" latinLnBrk="0">
              <a:defRPr/>
            </a:pPr>
            <a:endParaRPr lang="ko-KR" altLang="en-US" sz="1748" kern="0">
              <a:solidFill>
                <a:srgbClr val="00478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67" name="Line 9">
            <a:extLst>
              <a:ext uri="{FF2B5EF4-FFF2-40B4-BE49-F238E27FC236}">
                <a16:creationId xmlns:a16="http://schemas.microsoft.com/office/drawing/2014/main" xmlns="" id="{B7CEDDE9-EC6D-4DA3-A32C-4E4DDAF7F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0289" y="1627074"/>
            <a:ext cx="4150938" cy="3192"/>
          </a:xfrm>
          <a:prstGeom prst="line">
            <a:avLst/>
          </a:prstGeom>
          <a:noFill/>
          <a:ln w="6350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defTabSz="888038" latinLnBrk="0">
              <a:defRPr/>
            </a:pPr>
            <a:endParaRPr lang="ko-KR" altLang="en-US" sz="1262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pSp>
        <p:nvGrpSpPr>
          <p:cNvPr id="69" name="Group 20">
            <a:extLst>
              <a:ext uri="{FF2B5EF4-FFF2-40B4-BE49-F238E27FC236}">
                <a16:creationId xmlns:a16="http://schemas.microsoft.com/office/drawing/2014/main" xmlns="" id="{9B445C4E-BAA8-4F62-A5EC-063A28856535}"/>
              </a:ext>
            </a:extLst>
          </p:cNvPr>
          <p:cNvGrpSpPr>
            <a:grpSpLocks/>
          </p:cNvGrpSpPr>
          <p:nvPr/>
        </p:nvGrpSpPr>
        <p:grpSpPr bwMode="auto">
          <a:xfrm>
            <a:off x="2058873" y="1928669"/>
            <a:ext cx="3197196" cy="1986886"/>
            <a:chOff x="2534" y="761"/>
            <a:chExt cx="1571" cy="1677"/>
          </a:xfrm>
        </p:grpSpPr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xmlns="" id="{7E6378FF-E1AA-4BB5-83FC-23A74716B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761"/>
              <a:ext cx="1571" cy="1677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406" tIns="45452" rIns="87406" bIns="45452" anchor="ctr"/>
            <a:lstStyle/>
            <a:p>
              <a:pPr defTabSz="888038" latinLnBrk="0">
                <a:defRPr/>
              </a:pPr>
              <a:endParaRPr lang="ko-KR" altLang="en-US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endParaRPr>
            </a:p>
          </p:txBody>
        </p:sp>
        <p:cxnSp>
          <p:nvCxnSpPr>
            <p:cNvPr id="71" name="AutoShape 22">
              <a:extLst>
                <a:ext uri="{FF2B5EF4-FFF2-40B4-BE49-F238E27FC236}">
                  <a16:creationId xmlns:a16="http://schemas.microsoft.com/office/drawing/2014/main" xmlns="" id="{9A73B17B-934A-41BC-B028-3C021E838A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0" y="761"/>
              <a:ext cx="0" cy="1677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2" name="Text Box 24">
            <a:extLst>
              <a:ext uri="{FF2B5EF4-FFF2-40B4-BE49-F238E27FC236}">
                <a16:creationId xmlns:a16="http://schemas.microsoft.com/office/drawing/2014/main" xmlns="" id="{85DE536A-2193-4620-B12C-ECE6A8168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563" y="3873995"/>
            <a:ext cx="518539" cy="27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7406" tIns="45452" rIns="87406" bIns="45452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Low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3" name="Text Box 25">
            <a:extLst>
              <a:ext uri="{FF2B5EF4-FFF2-40B4-BE49-F238E27FC236}">
                <a16:creationId xmlns:a16="http://schemas.microsoft.com/office/drawing/2014/main" xmlns="" id="{0E8357D7-F4E3-48BE-A6F6-E63402729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571" y="3948239"/>
            <a:ext cx="525974" cy="27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406" tIns="45452" rIns="87406" bIns="45452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High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cxnSp>
        <p:nvCxnSpPr>
          <p:cNvPr id="74" name="AutoShape 23">
            <a:extLst>
              <a:ext uri="{FF2B5EF4-FFF2-40B4-BE49-F238E27FC236}">
                <a16:creationId xmlns:a16="http://schemas.microsoft.com/office/drawing/2014/main" xmlns="" id="{D7EC30C8-3E14-43C0-9ED1-9D25B0655A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5383" y="2672856"/>
            <a:ext cx="3197196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타원 74"/>
          <p:cNvSpPr/>
          <p:nvPr/>
        </p:nvSpPr>
        <p:spPr>
          <a:xfrm>
            <a:off x="2113202" y="1956812"/>
            <a:ext cx="1032576" cy="7171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6" name="AutoShape 22">
            <a:extLst>
              <a:ext uri="{FF2B5EF4-FFF2-40B4-BE49-F238E27FC236}">
                <a16:creationId xmlns:a16="http://schemas.microsoft.com/office/drawing/2014/main" xmlns="" id="{9A73B17B-934A-41BC-B028-3C021E838A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39014" y="1906007"/>
            <a:ext cx="13886" cy="2020113"/>
          </a:xfrm>
          <a:prstGeom prst="straightConnector1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타원 76"/>
          <p:cNvSpPr/>
          <p:nvPr/>
        </p:nvSpPr>
        <p:spPr>
          <a:xfrm>
            <a:off x="4168991" y="1983661"/>
            <a:ext cx="1032576" cy="19099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067851" y="2200419"/>
            <a:ext cx="1103552" cy="310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charset="0"/>
              <a:buChar char="•"/>
            </a:pPr>
            <a:r>
              <a:rPr kumimoji="1" lang="ko-KR" altLang="en-US" sz="1100" b="1" dirty="0" smtClean="0">
                <a:solidFill>
                  <a:schemeClr val="tx1"/>
                </a:solidFill>
              </a:rPr>
              <a:t>장기적 영향</a:t>
            </a:r>
            <a:endParaRPr kumimoji="1" lang="en-US" altLang="ko-KR" sz="1100" b="1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kumimoji="1" lang="ko-KR" altLang="en-US" sz="1100" b="1" dirty="0" smtClean="0">
                <a:solidFill>
                  <a:schemeClr val="tx1"/>
                </a:solidFill>
              </a:rPr>
              <a:t>영향도 큼</a:t>
            </a:r>
            <a:endParaRPr kumimoji="1"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9" name="Text Box 25">
            <a:extLst>
              <a:ext uri="{FF2B5EF4-FFF2-40B4-BE49-F238E27FC236}">
                <a16:creationId xmlns:a16="http://schemas.microsoft.com/office/drawing/2014/main" xmlns="" id="{0E8357D7-F4E3-48BE-A6F6-E63402729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597" y="1779875"/>
            <a:ext cx="525974" cy="27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406" tIns="45452" rIns="87406" bIns="45452">
            <a:spAutoFit/>
          </a:bodyPr>
          <a:lstStyle/>
          <a:p>
            <a:pPr algn="ctr" defTabSz="888038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High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145957" y="2630983"/>
            <a:ext cx="1113602" cy="543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charset="0"/>
              <a:buChar char="•"/>
            </a:pPr>
            <a:r>
              <a:rPr kumimoji="1" lang="ko-KR" altLang="en-US" sz="1100" b="1" dirty="0" smtClean="0">
                <a:solidFill>
                  <a:schemeClr val="tx1"/>
                </a:solidFill>
              </a:rPr>
              <a:t>단기 변동성</a:t>
            </a:r>
            <a:endParaRPr kumimoji="1" lang="en-US" altLang="ko-KR" sz="11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kumimoji="1" lang="en-US" altLang="ko-KR" sz="11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kumimoji="1" lang="ko-KR" altLang="en-US" sz="1100" b="1" dirty="0" smtClean="0">
                <a:solidFill>
                  <a:schemeClr val="tx1"/>
                </a:solidFill>
              </a:rPr>
              <a:t>시장구조에 따라 패턴 상이</a:t>
            </a:r>
            <a:endParaRPr kumimoji="1"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1" name="위쪽 화살표[U] 80"/>
          <p:cNvSpPr/>
          <p:nvPr/>
        </p:nvSpPr>
        <p:spPr>
          <a:xfrm>
            <a:off x="1653092" y="2207032"/>
            <a:ext cx="385838" cy="1387122"/>
          </a:xfrm>
          <a:prstGeom prst="upArrow">
            <a:avLst>
              <a:gd name="adj1" fmla="val 42708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2" name="Text Box 15">
            <a:extLst>
              <a:ext uri="{FF2B5EF4-FFF2-40B4-BE49-F238E27FC236}">
                <a16:creationId xmlns:a16="http://schemas.microsoft.com/office/drawing/2014/main" xmlns="" id="{77CBCFF4-DA56-44C0-9292-7BF5C58E7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144" y="2714602"/>
            <a:ext cx="484296" cy="2764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87406" tIns="45452" rIns="87406" bIns="45452">
            <a:spAutoFit/>
          </a:bodyPr>
          <a:lstStyle/>
          <a:p>
            <a:pPr algn="ctr" defTabSz="888038" latinLnBrk="0">
              <a:spcBef>
                <a:spcPct val="50000"/>
              </a:spcBef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권위</a:t>
            </a:r>
            <a:endParaRPr lang="en-US" altLang="ko-KR" sz="12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83" name="Text Box 8">
            <a:extLst>
              <a:ext uri="{FF2B5EF4-FFF2-40B4-BE49-F238E27FC236}">
                <a16:creationId xmlns:a16="http://schemas.microsoft.com/office/drawing/2014/main" xmlns="" id="{B99B94FE-4E89-4126-BF20-471EC0839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289" y="4272678"/>
            <a:ext cx="4150938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ko-KR"/>
            </a:defPPr>
            <a:lvl1pPr algn="ctr" defTabSz="1007029">
              <a:defRPr sz="1542" b="1">
                <a:solidFill>
                  <a:srgbClr val="0066CC"/>
                </a:solidFill>
                <a:latin typeface="+mn-ea"/>
              </a:defRPr>
            </a:lvl1pPr>
          </a:lstStyle>
          <a:p>
            <a:pPr defTabSz="888200">
              <a:defRPr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시장 반응 급감 현상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4" name="AutoShape 23">
            <a:extLst>
              <a:ext uri="{FF2B5EF4-FFF2-40B4-BE49-F238E27FC236}">
                <a16:creationId xmlns:a16="http://schemas.microsoft.com/office/drawing/2014/main" xmlns="" id="{D7EC30C8-3E14-43C0-9ED1-9D25B0655A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42471" y="3294063"/>
            <a:ext cx="3197196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그룹 85"/>
          <p:cNvGrpSpPr/>
          <p:nvPr/>
        </p:nvGrpSpPr>
        <p:grpSpPr>
          <a:xfrm>
            <a:off x="1973210" y="4666103"/>
            <a:ext cx="2987914" cy="1962603"/>
            <a:chOff x="3169408" y="4957800"/>
            <a:chExt cx="2987914" cy="1962603"/>
          </a:xfrm>
        </p:grpSpPr>
        <p:grpSp>
          <p:nvGrpSpPr>
            <p:cNvPr id="87" name="그룹 86"/>
            <p:cNvGrpSpPr/>
            <p:nvPr/>
          </p:nvGrpSpPr>
          <p:grpSpPr>
            <a:xfrm>
              <a:off x="3169408" y="4957800"/>
              <a:ext cx="2987914" cy="1962603"/>
              <a:chOff x="3700734" y="2147113"/>
              <a:chExt cx="890988" cy="70145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93" name="모서리가 둥근 직사각형 92"/>
              <p:cNvSpPr/>
              <p:nvPr/>
            </p:nvSpPr>
            <p:spPr>
              <a:xfrm>
                <a:off x="3700734" y="2147113"/>
                <a:ext cx="890988" cy="624179"/>
              </a:xfrm>
              <a:prstGeom prst="round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latinLnBrk="0"/>
                <a:endParaRPr kumimoji="1" lang="ko-KR" altLang="en-US" sz="1200" dirty="0">
                  <a:solidFill>
                    <a:schemeClr val="tx1"/>
                  </a:solidFill>
                  <a:latin typeface="Times 일반체" charset="0"/>
                  <a:ea typeface="Times 일반체" charset="0"/>
                  <a:cs typeface="Times 일반체" charset="0"/>
                </a:endParaRPr>
              </a:p>
            </p:txBody>
          </p:sp>
          <p:grpSp>
            <p:nvGrpSpPr>
              <p:cNvPr id="94" name="그룹 93"/>
              <p:cNvGrpSpPr/>
              <p:nvPr/>
            </p:nvGrpSpPr>
            <p:grpSpPr>
              <a:xfrm>
                <a:off x="3818055" y="2155139"/>
                <a:ext cx="768618" cy="693424"/>
                <a:chOff x="314981" y="2076395"/>
                <a:chExt cx="3670161" cy="3108479"/>
              </a:xfrm>
              <a:grpFill/>
            </p:grpSpPr>
            <p:cxnSp>
              <p:nvCxnSpPr>
                <p:cNvPr id="95" name="직선 연결선 257"/>
                <p:cNvCxnSpPr/>
                <p:nvPr/>
              </p:nvCxnSpPr>
              <p:spPr>
                <a:xfrm flipH="1" flipV="1">
                  <a:off x="971582" y="2234355"/>
                  <a:ext cx="1" cy="2244392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259"/>
                <p:cNvCxnSpPr/>
                <p:nvPr/>
              </p:nvCxnSpPr>
              <p:spPr>
                <a:xfrm>
                  <a:off x="971582" y="4478745"/>
                  <a:ext cx="2592288" cy="0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TextBox 333"/>
                <p:cNvSpPr txBox="1"/>
                <p:nvPr/>
              </p:nvSpPr>
              <p:spPr>
                <a:xfrm>
                  <a:off x="314981" y="2076395"/>
                  <a:ext cx="794692" cy="70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latin typeface="Times 일반체" charset="0"/>
                      <a:ea typeface="Times 일반체" charset="0"/>
                    </a:rPr>
                    <a:t>High</a:t>
                  </a:r>
                  <a:endParaRPr lang="ko-KR" altLang="en-US" sz="1000" dirty="0">
                    <a:latin typeface="Times 일반체" charset="0"/>
                    <a:ea typeface="Times 일반체" charset="0"/>
                  </a:endParaRPr>
                </a:p>
              </p:txBody>
            </p:sp>
            <p:sp>
              <p:nvSpPr>
                <p:cNvPr id="157" name="TextBox 334"/>
                <p:cNvSpPr txBox="1"/>
                <p:nvPr/>
              </p:nvSpPr>
              <p:spPr>
                <a:xfrm>
                  <a:off x="396982" y="4381170"/>
                  <a:ext cx="757154" cy="7034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latin typeface="Times 일반체" charset="0"/>
                      <a:ea typeface="Times 일반체" charset="0"/>
                    </a:rPr>
                    <a:t>Low</a:t>
                  </a:r>
                  <a:endParaRPr lang="ko-KR" altLang="en-US" sz="1000" dirty="0">
                    <a:latin typeface="Times 일반체" charset="0"/>
                    <a:ea typeface="Times 일반체" charset="0"/>
                  </a:endParaRPr>
                </a:p>
              </p:txBody>
            </p:sp>
            <p:sp>
              <p:nvSpPr>
                <p:cNvPr id="158" name="TextBox 335"/>
                <p:cNvSpPr txBox="1"/>
                <p:nvPr/>
              </p:nvSpPr>
              <p:spPr>
                <a:xfrm>
                  <a:off x="3242428" y="4481418"/>
                  <a:ext cx="742714" cy="7034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latin typeface="Times 일반체" charset="0"/>
                      <a:ea typeface="Times 일반체" charset="0"/>
                    </a:rPr>
                    <a:t>time</a:t>
                  </a:r>
                  <a:endParaRPr lang="ko-KR" altLang="en-US" sz="1000" dirty="0">
                    <a:latin typeface="Times 일반체" charset="0"/>
                    <a:ea typeface="Times 일반체" charset="0"/>
                  </a:endParaRPr>
                </a:p>
              </p:txBody>
            </p:sp>
          </p:grpSp>
        </p:grpSp>
        <p:sp>
          <p:nvSpPr>
            <p:cNvPr id="88" name="Text Box 15">
              <a:extLst>
                <a:ext uri="{FF2B5EF4-FFF2-40B4-BE49-F238E27FC236}">
                  <a16:creationId xmlns:a16="http://schemas.microsoft.com/office/drawing/2014/main" xmlns="" id="{77CBCFF4-DA56-44C0-9292-7BF5C58E7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240560" y="5644553"/>
              <a:ext cx="1172450" cy="2456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87406" tIns="45452" rIns="87406" bIns="45452">
              <a:spAutoFit/>
            </a:bodyPr>
            <a:lstStyle/>
            <a:p>
              <a:pPr algn="ctr" defTabSz="888038" latinLnBrk="0">
                <a:spcBef>
                  <a:spcPct val="50000"/>
                </a:spcBef>
                <a:defRPr/>
              </a:pPr>
              <a:r>
                <a:rPr lang="ko-KR" altLang="en-US" sz="1000" b="1" kern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charset="0"/>
                </a:rPr>
                <a:t>시장반응</a:t>
              </a:r>
              <a:endParaRPr lang="en-US" altLang="ko-KR" sz="1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0309" y="5038264"/>
              <a:ext cx="955497" cy="955497"/>
            </a:xfrm>
            <a:prstGeom prst="rect">
              <a:avLst/>
            </a:prstGeom>
          </p:spPr>
        </p:pic>
        <p:sp>
          <p:nvSpPr>
            <p:cNvPr id="90" name="자유형 89"/>
            <p:cNvSpPr/>
            <p:nvPr/>
          </p:nvSpPr>
          <p:spPr>
            <a:xfrm>
              <a:off x="4060163" y="5278170"/>
              <a:ext cx="1067666" cy="1169298"/>
            </a:xfrm>
            <a:custGeom>
              <a:avLst/>
              <a:gdLst>
                <a:gd name="connsiteX0" fmla="*/ 0 w 1181100"/>
                <a:gd name="connsiteY0" fmla="*/ 7658 h 1023658"/>
                <a:gd name="connsiteX1" fmla="*/ 368300 w 1181100"/>
                <a:gd name="connsiteY1" fmla="*/ 109258 h 1023658"/>
                <a:gd name="connsiteX2" fmla="*/ 889000 w 1181100"/>
                <a:gd name="connsiteY2" fmla="*/ 769658 h 1023658"/>
                <a:gd name="connsiteX3" fmla="*/ 1181100 w 1181100"/>
                <a:gd name="connsiteY3" fmla="*/ 1023658 h 102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100" h="1023658">
                  <a:moveTo>
                    <a:pt x="0" y="7658"/>
                  </a:moveTo>
                  <a:cubicBezTo>
                    <a:pt x="110066" y="-5042"/>
                    <a:pt x="220133" y="-17742"/>
                    <a:pt x="368300" y="109258"/>
                  </a:cubicBezTo>
                  <a:cubicBezTo>
                    <a:pt x="516467" y="236258"/>
                    <a:pt x="753533" y="617258"/>
                    <a:pt x="889000" y="769658"/>
                  </a:cubicBezTo>
                  <a:cubicBezTo>
                    <a:pt x="1024467" y="922058"/>
                    <a:pt x="1181100" y="1023658"/>
                    <a:pt x="1181100" y="102365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>
              <a:off x="4023974" y="5835031"/>
              <a:ext cx="63445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19">
              <a:extLst>
                <a:ext uri="{FF2B5EF4-FFF2-40B4-BE49-F238E27FC236}">
                  <a16:creationId xmlns:a16="http://schemas.microsoft.com/office/drawing/2014/main" xmlns="" id="{648B0D91-DBE0-4FA3-ABB4-F0BA95343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 flipH="1" flipV="1">
              <a:off x="3454960" y="5903668"/>
              <a:ext cx="1848683" cy="2456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87406" tIns="45452" rIns="87406" bIns="45452">
              <a:spAutoFit/>
            </a:bodyPr>
            <a:lstStyle/>
            <a:p>
              <a:pPr algn="ctr" defTabSz="888038" latinLnBrk="0">
                <a:spcBef>
                  <a:spcPct val="50000"/>
                </a:spcBef>
                <a:defRPr/>
              </a:pPr>
              <a:r>
                <a:rPr lang="ko-KR" altLang="en-US" sz="1000" b="1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charset="0"/>
                </a:rPr>
                <a:t>적응 라운드</a:t>
              </a:r>
              <a:endParaRPr lang="en-US" altLang="ko-KR" sz="1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6761182" y="1929418"/>
            <a:ext cx="4464570" cy="42585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30000"/>
              </a:lnSpc>
            </a:pPr>
            <a:endParaRPr kumimoji="1" lang="ko-KR" altLang="en-US"/>
          </a:p>
        </p:txBody>
      </p:sp>
      <p:sp>
        <p:nvSpPr>
          <p:cNvPr id="40" name="위쪽 화살표[U] 39"/>
          <p:cNvSpPr/>
          <p:nvPr/>
        </p:nvSpPr>
        <p:spPr>
          <a:xfrm rot="5400000">
            <a:off x="3350335" y="3006720"/>
            <a:ext cx="385838" cy="2249176"/>
          </a:xfrm>
          <a:prstGeom prst="upArrow">
            <a:avLst>
              <a:gd name="adj1" fmla="val 42708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Text Box 19">
            <a:extLst>
              <a:ext uri="{FF2B5EF4-FFF2-40B4-BE49-F238E27FC236}">
                <a16:creationId xmlns:a16="http://schemas.microsoft.com/office/drawing/2014/main" xmlns="" id="{648B0D91-DBE0-4FA3-ABB4-F0BA953432B5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2916156" y="3959978"/>
            <a:ext cx="1222858" cy="2764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87406" tIns="45452" rIns="87406" bIns="45452">
            <a:spAutoFit/>
          </a:bodyPr>
          <a:lstStyle/>
          <a:p>
            <a:pPr algn="ctr" defTabSz="888038" latinLnBrk="0">
              <a:spcBef>
                <a:spcPct val="50000"/>
              </a:spcBef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업데이트 빈도</a:t>
            </a:r>
            <a:endParaRPr lang="en-US" altLang="ko-KR" sz="12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6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3E890516-054C-4A5D-90B9-174B6C3EBB4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0298" y="389935"/>
            <a:ext cx="9289046" cy="28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2pPr>
            <a:lvl3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3pPr>
            <a:lvl4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4pPr>
            <a:lvl5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defTabSz="928123" eaLnBrk="1" latinLnBrk="0" hangingPunct="1">
              <a:defRPr/>
            </a:pPr>
            <a:r>
              <a:rPr kumimoji="1" lang="en-US" altLang="ko-KR" sz="2400" dirty="0"/>
              <a:t>4.2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Text Processing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(1/2) </a:t>
            </a:r>
            <a:endParaRPr lang="ko-KR" altLang="en-US" sz="2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2AD96ED-AA22-4F47-B57F-6D6339DD8925}"/>
              </a:ext>
            </a:extLst>
          </p:cNvPr>
          <p:cNvSpPr txBox="1">
            <a:spLocks/>
          </p:cNvSpPr>
          <p:nvPr/>
        </p:nvSpPr>
        <p:spPr>
          <a:xfrm>
            <a:off x="640297" y="816811"/>
            <a:ext cx="10856377" cy="368791"/>
          </a:xfrm>
          <a:prstGeom prst="rect">
            <a:avLst/>
          </a:prstGeom>
        </p:spPr>
        <p:txBody>
          <a:bodyPr wrap="square" lIns="87406" tIns="45452" rIns="87406" bIns="45452">
            <a:spAutoFit/>
          </a:bodyPr>
          <a:lstStyle>
            <a:lvl1pPr marL="0" indent="0" algn="l" defTabSz="939800" rtl="0" eaLnBrk="1" fontAlgn="b" latinLnBrk="0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1600" b="1" baseline="0">
                <a:solidFill>
                  <a:srgbClr val="00000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  <a:lvl2pPr marL="360363" indent="-93663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[Normal Text]"/>
              <a:buChar char="–"/>
              <a:defRPr kumimoji="1" sz="1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541338" indent="-90488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kumimoji="1" sz="14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720725" indent="-92075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Font typeface="[Normal Text]"/>
              <a:buChar char="­"/>
              <a:defRPr kumimoji="1" sz="1200" b="1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01700" indent="-92075" algn="l" defTabSz="939800" rtl="0" eaLnBrk="0" fontAlgn="base" latinLnBrk="1" hangingPunct="0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2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3589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6pPr>
            <a:lvl7pPr marL="18161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7pPr>
            <a:lvl8pPr marL="22733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8pPr>
            <a:lvl9pPr marL="27305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defTabSz="888038">
              <a:buClr>
                <a:prstClr val="black"/>
              </a:buClr>
              <a:defRPr/>
            </a:pPr>
            <a:r>
              <a:rPr lang="ko-KR" altLang="en-US" sz="1800" kern="0" dirty="0">
                <a:latin typeface="맑은 고딕" panose="020B0503020000020004" pitchFamily="50" charset="-127"/>
              </a:rPr>
              <a:t>각 논문의 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text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 유형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,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 시장 커버리지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,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 업데이트 빈도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,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 데이터 길이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,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 프로세싱 방법을 분석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2" y="1418721"/>
            <a:ext cx="10058400" cy="48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3E890516-054C-4A5D-90B9-174B6C3EBB4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0298" y="389935"/>
            <a:ext cx="9289046" cy="28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2pPr>
            <a:lvl3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3pPr>
            <a:lvl4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4pPr>
            <a:lvl5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defTabSz="928123" eaLnBrk="1" latinLnBrk="0" hangingPunct="1">
              <a:defRPr/>
            </a:pPr>
            <a:r>
              <a:rPr kumimoji="1" lang="en-US" altLang="ko-KR" sz="2400" dirty="0"/>
              <a:t>4.2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Text Processing</a:t>
            </a:r>
            <a:r>
              <a:rPr kumimoji="1" lang="ko-KR" altLang="en-US" sz="2400" dirty="0"/>
              <a:t> </a:t>
            </a:r>
            <a:r>
              <a:rPr kumimoji="1" lang="en-US" altLang="ko-KR" sz="2400" dirty="0" smtClean="0"/>
              <a:t>(2/2</a:t>
            </a:r>
            <a:r>
              <a:rPr kumimoji="1" lang="en-US" altLang="ko-KR" sz="2400" dirty="0"/>
              <a:t>) </a:t>
            </a:r>
            <a:endParaRPr lang="ko-KR" altLang="en-US" sz="2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2AD96ED-AA22-4F47-B57F-6D6339DD8925}"/>
              </a:ext>
            </a:extLst>
          </p:cNvPr>
          <p:cNvSpPr txBox="1">
            <a:spLocks/>
          </p:cNvSpPr>
          <p:nvPr/>
        </p:nvSpPr>
        <p:spPr>
          <a:xfrm>
            <a:off x="640297" y="816811"/>
            <a:ext cx="10856377" cy="645790"/>
          </a:xfrm>
          <a:prstGeom prst="rect">
            <a:avLst/>
          </a:prstGeom>
        </p:spPr>
        <p:txBody>
          <a:bodyPr wrap="square" lIns="87406" tIns="45452" rIns="87406" bIns="45452">
            <a:spAutoFit/>
          </a:bodyPr>
          <a:lstStyle>
            <a:lvl1pPr marL="0" indent="0" algn="l" defTabSz="939800" rtl="0" eaLnBrk="1" fontAlgn="b" latinLnBrk="0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1600" b="1" baseline="0">
                <a:solidFill>
                  <a:srgbClr val="00000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  <a:lvl2pPr marL="360363" indent="-93663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[Normal Text]"/>
              <a:buChar char="–"/>
              <a:defRPr kumimoji="1" sz="1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541338" indent="-90488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kumimoji="1" sz="14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720725" indent="-92075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Font typeface="[Normal Text]"/>
              <a:buChar char="­"/>
              <a:defRPr kumimoji="1" sz="1200" b="1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01700" indent="-92075" algn="l" defTabSz="939800" rtl="0" eaLnBrk="0" fontAlgn="base" latinLnBrk="1" hangingPunct="0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2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3589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6pPr>
            <a:lvl7pPr marL="18161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7pPr>
            <a:lvl8pPr marL="22733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8pPr>
            <a:lvl9pPr marL="27305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defTabSz="888038">
              <a:buClr>
                <a:prstClr val="black"/>
              </a:buClr>
              <a:defRPr/>
            </a:pPr>
            <a:r>
              <a:rPr lang="en-US" altLang="ko-KR" sz="1800" kern="0" dirty="0">
                <a:latin typeface="맑은 고딕" panose="020B0503020000020004" pitchFamily="50" charset="-127"/>
              </a:rPr>
              <a:t>Text Processing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은 잘 형식화된 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Input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을 준비하는 과정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,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 이전 연구의 프로세싱 방법을 크게 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3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가지로 분류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xmlns="" id="{B99B94FE-4E89-4126-BF20-471EC0839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459" y="1535109"/>
            <a:ext cx="4096741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ko-KR"/>
            </a:defPPr>
            <a:lvl1pPr algn="ctr" defTabSz="1007029">
              <a:defRPr sz="1542" b="1">
                <a:solidFill>
                  <a:srgbClr val="0066CC"/>
                </a:solidFill>
                <a:latin typeface="+mn-ea"/>
              </a:defRPr>
            </a:lvl1pPr>
          </a:lstStyle>
          <a:p>
            <a:pPr defTabSz="888200">
              <a:defRPr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 Processing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테크닉 분류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xmlns="" id="{B7CEDDE9-EC6D-4DA3-A32C-4E4DDAF7F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3459" y="1842974"/>
            <a:ext cx="4096742" cy="0"/>
          </a:xfrm>
          <a:prstGeom prst="line">
            <a:avLst/>
          </a:prstGeom>
          <a:noFill/>
          <a:ln w="6350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defTabSz="888038" latinLnBrk="0">
              <a:defRPr/>
            </a:pPr>
            <a:endParaRPr lang="ko-KR" altLang="en-US" sz="1262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38160" y="2015799"/>
            <a:ext cx="44743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ko-KR" altLang="en-US" sz="1400" b="1" dirty="0">
                <a:solidFill>
                  <a:prstClr val="black"/>
                </a:solidFill>
              </a:rPr>
              <a:t>전문 정기간행물</a:t>
            </a:r>
            <a:r>
              <a:rPr lang="en-US" altLang="ko-KR" sz="1400" b="1" dirty="0">
                <a:solidFill>
                  <a:prstClr val="black"/>
                </a:solidFill>
              </a:rPr>
              <a:t> Processing </a:t>
            </a:r>
            <a:r>
              <a:rPr lang="en-US" altLang="ko-KR" sz="1400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</a:rPr>
              <a:t>도메인별 회사별 키워드 </a:t>
            </a:r>
            <a:r>
              <a:rPr lang="ko-KR" altLang="en-US" sz="1400" dirty="0">
                <a:solidFill>
                  <a:prstClr val="black"/>
                </a:solidFill>
              </a:rPr>
              <a:t>또는 해쉬태그 목록으로 </a:t>
            </a:r>
            <a:r>
              <a:rPr lang="ko-KR" altLang="en-US" sz="1400" dirty="0" smtClean="0">
                <a:solidFill>
                  <a:prstClr val="black"/>
                </a:solidFill>
              </a:rPr>
              <a:t>필터링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ko-KR" altLang="en-US" sz="1400" b="1" dirty="0" smtClean="0">
                <a:solidFill>
                  <a:prstClr val="black"/>
                </a:solidFill>
              </a:rPr>
              <a:t>소셜미디어</a:t>
            </a:r>
            <a:r>
              <a:rPr lang="ko-KR" altLang="en-US" sz="1400" dirty="0" smtClean="0">
                <a:solidFill>
                  <a:prstClr val="black"/>
                </a:solidFill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</a:rPr>
              <a:t>:</a:t>
            </a:r>
            <a:r>
              <a:rPr lang="ko-KR" altLang="en-US" sz="1400" dirty="0" smtClean="0">
                <a:solidFill>
                  <a:prstClr val="black"/>
                </a:solidFill>
              </a:rPr>
              <a:t> 최근 </a:t>
            </a:r>
            <a:r>
              <a:rPr lang="en-US" altLang="ko-KR" sz="1400" dirty="0">
                <a:solidFill>
                  <a:prstClr val="black"/>
                </a:solidFill>
              </a:rPr>
              <a:t>5</a:t>
            </a:r>
            <a:r>
              <a:rPr lang="ko-KR" altLang="en-US" sz="1400" dirty="0">
                <a:solidFill>
                  <a:prstClr val="black"/>
                </a:solidFill>
              </a:rPr>
              <a:t>년간</a:t>
            </a: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ko-KR" altLang="en-US" sz="1400" dirty="0">
                <a:solidFill>
                  <a:prstClr val="black"/>
                </a:solidFill>
              </a:rPr>
              <a:t>많은 연구들이 </a:t>
            </a:r>
            <a:r>
              <a:rPr lang="ko-KR" altLang="en-US" sz="1400" dirty="0" smtClean="0">
                <a:solidFill>
                  <a:prstClr val="black"/>
                </a:solidFill>
              </a:rPr>
              <a:t>주목</a:t>
            </a:r>
            <a:r>
              <a:rPr lang="en-US" altLang="ko-KR" sz="1400" dirty="0">
                <a:solidFill>
                  <a:prstClr val="black"/>
                </a:solidFill>
              </a:rPr>
              <a:t>,</a:t>
            </a:r>
            <a:r>
              <a:rPr lang="ko-KR" altLang="en-US" sz="1400" dirty="0">
                <a:solidFill>
                  <a:prstClr val="black"/>
                </a:solidFill>
              </a:rPr>
              <a:t> 매우 압축된 타임스탬프를 가지고 있어 </a:t>
            </a:r>
            <a:r>
              <a:rPr lang="ko-KR" altLang="en-US" sz="1400" b="1" dirty="0">
                <a:solidFill>
                  <a:prstClr val="black"/>
                </a:solidFill>
              </a:rPr>
              <a:t>머신러닝 테크닉이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적합</a:t>
            </a:r>
            <a:endParaRPr lang="en-US" altLang="ko-KR" sz="1400" b="1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ko-KR" altLang="en-US" sz="1400" b="1" dirty="0" smtClean="0">
                <a:solidFill>
                  <a:prstClr val="black"/>
                </a:solidFill>
              </a:rPr>
              <a:t>시장을 보는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Data Span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을 얼마나 길게 가져가야하는지에 대한 명확한 기준은 없음           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</a:rPr>
              <a:t>이전 연구들은 </a:t>
            </a:r>
            <a:r>
              <a:rPr lang="en-US" altLang="ko-KR" sz="1200" dirty="0" smtClean="0">
                <a:solidFill>
                  <a:prstClr val="black"/>
                </a:solidFill>
              </a:rPr>
              <a:t>5</a:t>
            </a:r>
            <a:r>
              <a:rPr lang="ko-KR" altLang="en-US" sz="1200" dirty="0" smtClean="0">
                <a:solidFill>
                  <a:prstClr val="black"/>
                </a:solidFill>
              </a:rPr>
              <a:t>주부터 </a:t>
            </a:r>
            <a:r>
              <a:rPr lang="en-US" altLang="ko-KR" sz="1200" dirty="0" smtClean="0">
                <a:solidFill>
                  <a:prstClr val="black"/>
                </a:solidFill>
              </a:rPr>
              <a:t>40</a:t>
            </a:r>
            <a:r>
              <a:rPr lang="ko-KR" altLang="en-US" sz="1200" dirty="0" smtClean="0">
                <a:solidFill>
                  <a:prstClr val="black"/>
                </a:solidFill>
              </a:rPr>
              <a:t>년까지 등 다양</a:t>
            </a:r>
            <a:r>
              <a:rPr lang="en-US" altLang="ko-KR" sz="1200" dirty="0" smtClean="0">
                <a:solidFill>
                  <a:prstClr val="black"/>
                </a:solidFill>
              </a:rPr>
              <a:t>,</a:t>
            </a:r>
            <a:r>
              <a:rPr lang="ko-KR" altLang="en-US" sz="1200" dirty="0" smtClean="0">
                <a:solidFill>
                  <a:prstClr val="black"/>
                </a:solidFill>
              </a:rPr>
              <a:t> 대부분 몇 개월 이상</a:t>
            </a:r>
            <a:r>
              <a:rPr lang="en-US" altLang="ko-KR" sz="1200" dirty="0">
                <a:solidFill>
                  <a:prstClr val="black"/>
                </a:solidFill>
              </a:rPr>
              <a:t>,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너무 짧지도 길지도 않아야 </a:t>
            </a:r>
            <a:r>
              <a:rPr lang="ko-KR" altLang="en-US" sz="1200" dirty="0" smtClean="0">
                <a:solidFill>
                  <a:prstClr val="black"/>
                </a:solidFill>
              </a:rPr>
              <a:t>함</a:t>
            </a:r>
            <a:r>
              <a:rPr lang="en-US" altLang="ko-KR" sz="1200" dirty="0" smtClean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buFont typeface="Arial" charset="0"/>
              <a:buChar char="•"/>
            </a:pP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기업내용공시와 </a:t>
            </a:r>
            <a:r>
              <a:rPr lang="ko-KR" altLang="en-US" sz="1400" dirty="0" smtClean="0">
                <a:solidFill>
                  <a:prstClr val="black"/>
                </a:solidFill>
              </a:rPr>
              <a:t>같이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업데이트 빈도가 낮은 데이터는 긴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Data Span</a:t>
            </a:r>
            <a:r>
              <a:rPr lang="ko-KR" altLang="en-US" sz="1400" dirty="0" smtClean="0">
                <a:solidFill>
                  <a:prstClr val="black"/>
                </a:solidFill>
              </a:rPr>
              <a:t>추천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소셜미디어와 같이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업데이트 빈도가 높은 경우에는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Data Span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은 짧지</a:t>
            </a:r>
            <a:r>
              <a:rPr lang="ko-KR" altLang="en-US" sz="1400" dirty="0" smtClean="0">
                <a:solidFill>
                  <a:prstClr val="black"/>
                </a:solidFill>
              </a:rPr>
              <a:t>만 영향은 하루동안 되기도 함</a:t>
            </a:r>
            <a:endParaRPr lang="en-US" altLang="ko-KR" sz="1400" dirty="0" smtClean="0">
              <a:solidFill>
                <a:prstClr val="black"/>
              </a:solidFill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B99B94FE-4E89-4126-BF20-471EC0839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3980" y="1535109"/>
            <a:ext cx="4096741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ko-KR"/>
            </a:defPPr>
            <a:lvl1pPr algn="ctr" defTabSz="1007029">
              <a:defRPr sz="1542" b="1">
                <a:solidFill>
                  <a:srgbClr val="0066CC"/>
                </a:solidFill>
                <a:latin typeface="+mn-ea"/>
              </a:defRPr>
            </a:lvl1pPr>
          </a:lstStyle>
          <a:p>
            <a:pPr defTabSz="888200">
              <a:defRPr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 Processing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 고려사항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xmlns="" id="{B7CEDDE9-EC6D-4DA3-A32C-4E4DDAF7F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3980" y="1842974"/>
            <a:ext cx="4096742" cy="0"/>
          </a:xfrm>
          <a:prstGeom prst="line">
            <a:avLst/>
          </a:prstGeom>
          <a:noFill/>
          <a:ln w="6350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defTabSz="888038" latinLnBrk="0">
              <a:defRPr/>
            </a:pPr>
            <a:endParaRPr lang="ko-KR" altLang="en-US" sz="1262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1313459" y="2038464"/>
            <a:ext cx="136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키워드 테크닉</a:t>
            </a:r>
            <a:endParaRPr lang="en-US" altLang="ko-KR" sz="1400" b="1" dirty="0" smtClean="0"/>
          </a:p>
        </p:txBody>
      </p:sp>
      <p:cxnSp>
        <p:nvCxnSpPr>
          <p:cNvPr id="11" name="직선 연결선 436">
            <a:extLst>
              <a:ext uri="{FF2B5EF4-FFF2-40B4-BE49-F238E27FC236}">
                <a16:creationId xmlns:a16="http://schemas.microsoft.com/office/drawing/2014/main" xmlns="" id="{7653A0EC-A1EC-4851-BB2D-4C6D6F0631CB}"/>
              </a:ext>
            </a:extLst>
          </p:cNvPr>
          <p:cNvCxnSpPr/>
          <p:nvPr/>
        </p:nvCxnSpPr>
        <p:spPr bwMode="auto">
          <a:xfrm>
            <a:off x="1407858" y="2965854"/>
            <a:ext cx="4261977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직사각형 11"/>
          <p:cNvSpPr/>
          <p:nvPr/>
        </p:nvSpPr>
        <p:spPr>
          <a:xfrm>
            <a:off x="2681876" y="1959957"/>
            <a:ext cx="3325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ko-KR" sz="1400" dirty="0" smtClean="0"/>
              <a:t>one-hot </a:t>
            </a:r>
            <a:r>
              <a:rPr lang="en-US" altLang="ko-KR" sz="1400" dirty="0"/>
              <a:t>representation of keyword, keyword tuples, sentiment </a:t>
            </a:r>
            <a:r>
              <a:rPr lang="en-US" altLang="ko-KR" sz="1400" dirty="0" smtClean="0"/>
              <a:t>word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ko-KR" sz="1400" dirty="0" smtClean="0"/>
              <a:t>Social Mood Index(SMI)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sp>
        <p:nvSpPr>
          <p:cNvPr id="13" name="텍스트 상자 12"/>
          <p:cNvSpPr txBox="1"/>
          <p:nvPr/>
        </p:nvSpPr>
        <p:spPr>
          <a:xfrm>
            <a:off x="1313459" y="3187657"/>
            <a:ext cx="136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알고리즘 포맷</a:t>
            </a:r>
            <a:endParaRPr lang="en-US" altLang="ko-KR" sz="1400" b="1" dirty="0" smtClean="0"/>
          </a:p>
        </p:txBody>
      </p:sp>
      <p:cxnSp>
        <p:nvCxnSpPr>
          <p:cNvPr id="14" name="직선 연결선 436">
            <a:extLst>
              <a:ext uri="{FF2B5EF4-FFF2-40B4-BE49-F238E27FC236}">
                <a16:creationId xmlns:a16="http://schemas.microsoft.com/office/drawing/2014/main" xmlns="" id="{7653A0EC-A1EC-4851-BB2D-4C6D6F0631CB}"/>
              </a:ext>
            </a:extLst>
          </p:cNvPr>
          <p:cNvCxnSpPr/>
          <p:nvPr/>
        </p:nvCxnSpPr>
        <p:spPr bwMode="auto">
          <a:xfrm>
            <a:off x="1407858" y="4115047"/>
            <a:ext cx="4261977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직사각형 14"/>
          <p:cNvSpPr/>
          <p:nvPr/>
        </p:nvSpPr>
        <p:spPr>
          <a:xfrm>
            <a:off x="2681876" y="3041289"/>
            <a:ext cx="34141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ko-KR" sz="1400" dirty="0" smtClean="0"/>
              <a:t>Naive Bayes Classifier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ko-KR" sz="1400" dirty="0" smtClean="0"/>
              <a:t>Bag-of-words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ko-KR" sz="1400" dirty="0" smtClean="0"/>
              <a:t>Recurrent Neural </a:t>
            </a:r>
            <a:r>
              <a:rPr lang="en-US" altLang="ko-KR" sz="1400" dirty="0"/>
              <a:t>N</a:t>
            </a:r>
            <a:r>
              <a:rPr lang="en-US" altLang="ko-KR" sz="1400" dirty="0" smtClean="0"/>
              <a:t>etwork (RNN)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ko-KR" sz="1400" dirty="0"/>
              <a:t>Restricted </a:t>
            </a:r>
            <a:r>
              <a:rPr lang="en-US" altLang="ko-KR" sz="1400" dirty="0" err="1"/>
              <a:t>Boltzman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Machine (RBM)</a:t>
            </a:r>
            <a:endParaRPr lang="ko-KR" altLang="en-US" sz="1400" dirty="0"/>
          </a:p>
        </p:txBody>
      </p:sp>
      <p:sp>
        <p:nvSpPr>
          <p:cNvPr id="16" name="텍스트 상자 15"/>
          <p:cNvSpPr txBox="1"/>
          <p:nvPr/>
        </p:nvSpPr>
        <p:spPr>
          <a:xfrm>
            <a:off x="1313459" y="4298750"/>
            <a:ext cx="136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트렌드 정렬</a:t>
            </a:r>
            <a:endParaRPr lang="en-US" altLang="ko-KR" sz="1400" b="1" dirty="0" smtClean="0"/>
          </a:p>
        </p:txBody>
      </p:sp>
      <p:cxnSp>
        <p:nvCxnSpPr>
          <p:cNvPr id="17" name="직선 연결선 436">
            <a:extLst>
              <a:ext uri="{FF2B5EF4-FFF2-40B4-BE49-F238E27FC236}">
                <a16:creationId xmlns:a16="http://schemas.microsoft.com/office/drawing/2014/main" xmlns="" id="{7653A0EC-A1EC-4851-BB2D-4C6D6F0631CB}"/>
              </a:ext>
            </a:extLst>
          </p:cNvPr>
          <p:cNvCxnSpPr/>
          <p:nvPr/>
        </p:nvCxnSpPr>
        <p:spPr bwMode="auto">
          <a:xfrm>
            <a:off x="1407858" y="5429340"/>
            <a:ext cx="4261977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직사각형 17"/>
          <p:cNvSpPr/>
          <p:nvPr/>
        </p:nvSpPr>
        <p:spPr>
          <a:xfrm>
            <a:off x="2681876" y="4258343"/>
            <a:ext cx="33252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1400" dirty="0" smtClean="0"/>
              <a:t>정서적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의미적 분석없이 관련 </a:t>
            </a:r>
            <a:r>
              <a:rPr lang="ko-KR" altLang="en-US" sz="1400" b="1" dirty="0" smtClean="0"/>
              <a:t>트렌드 모티브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방향성 도출</a:t>
            </a:r>
            <a:endParaRPr lang="en-US" altLang="ko-KR" sz="1400" b="1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z="1400" dirty="0" smtClean="0"/>
              <a:t>연관분석</a:t>
            </a:r>
            <a:r>
              <a:rPr lang="en-US" altLang="ko-KR" sz="1400" dirty="0" smtClean="0"/>
              <a:t>(Association Rule)</a:t>
            </a:r>
            <a:r>
              <a:rPr lang="ko-KR" altLang="en-US" sz="1400" dirty="0" smtClean="0"/>
              <a:t>과 유사</a:t>
            </a:r>
            <a:endParaRPr lang="en-US" altLang="ko-KR" sz="1400" dirty="0" smtClean="0"/>
          </a:p>
        </p:txBody>
      </p:sp>
      <p:sp>
        <p:nvSpPr>
          <p:cNvPr id="19" name="텍스트 상자 18"/>
          <p:cNvSpPr txBox="1"/>
          <p:nvPr/>
        </p:nvSpPr>
        <p:spPr>
          <a:xfrm>
            <a:off x="1313459" y="5562242"/>
            <a:ext cx="136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Commercial Source </a:t>
            </a:r>
            <a:endParaRPr lang="en-US" altLang="ko-KR" sz="1400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681876" y="5540346"/>
            <a:ext cx="3325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ko-KR" sz="1400" dirty="0" smtClean="0"/>
              <a:t>Processed sentiment data</a:t>
            </a:r>
            <a:endParaRPr lang="en-US" altLang="ko-KR" sz="1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z="1400" dirty="0" smtClean="0"/>
              <a:t>TR </a:t>
            </a:r>
            <a:r>
              <a:rPr lang="en-US" altLang="ko-KR" sz="1400" dirty="0" err="1" smtClean="0"/>
              <a:t>MarketPsych</a:t>
            </a:r>
            <a:r>
              <a:rPr lang="en-US" altLang="ko-KR" sz="1400" dirty="0" smtClean="0"/>
              <a:t> Indices(TRMI) :</a:t>
            </a:r>
            <a:r>
              <a:rPr lang="ko-KR" altLang="en-US" sz="1400" dirty="0" smtClean="0"/>
              <a:t> 주요 소셜 미디어 사이트의 광범위한 </a:t>
            </a:r>
            <a:r>
              <a:rPr lang="en-US" altLang="ko-KR" sz="1400" dirty="0" smtClean="0"/>
              <a:t>text source</a:t>
            </a:r>
            <a:r>
              <a:rPr lang="ko-KR" altLang="en-US" sz="1400" dirty="0" smtClean="0"/>
              <a:t>를 커버</a:t>
            </a:r>
            <a:endParaRPr lang="en-US" altLang="ko-KR" sz="1400" dirty="0" smtClean="0"/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1128062" y="206680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1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22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1115362" y="320980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2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23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1140762" y="434010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kern="0" dirty="0">
                <a:solidFill>
                  <a:srgbClr val="FFFFFF"/>
                </a:solidFill>
                <a:latin typeface="+mn-ea"/>
                <a:cs typeface="Arial" pitchFamily="34" charset="0"/>
              </a:rPr>
              <a:t>3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3E890516-054C-4A5D-90B9-174B6C3EBB4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0298" y="389935"/>
            <a:ext cx="9289046" cy="28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2pPr>
            <a:lvl3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3pPr>
            <a:lvl4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4pPr>
            <a:lvl5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defTabSz="928123" eaLnBrk="1" latinLnBrk="0" hangingPunct="1">
              <a:defRPr/>
            </a:pPr>
            <a:r>
              <a:rPr kumimoji="1" lang="en-US" altLang="ko-KR" sz="2400" dirty="0"/>
              <a:t>4.3</a:t>
            </a:r>
            <a:r>
              <a:rPr kumimoji="1" lang="ko-KR" altLang="en-US" sz="2400" dirty="0"/>
              <a:t> 알고리즘 </a:t>
            </a:r>
            <a:r>
              <a:rPr kumimoji="1" lang="en-US" altLang="ko-KR" sz="2400" dirty="0"/>
              <a:t>(1/2)</a:t>
            </a:r>
            <a:endParaRPr lang="ko-KR" altLang="en-US" sz="2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2AD96ED-AA22-4F47-B57F-6D6339DD8925}"/>
              </a:ext>
            </a:extLst>
          </p:cNvPr>
          <p:cNvSpPr txBox="1">
            <a:spLocks/>
          </p:cNvSpPr>
          <p:nvPr/>
        </p:nvSpPr>
        <p:spPr>
          <a:xfrm>
            <a:off x="640297" y="816811"/>
            <a:ext cx="10856377" cy="368791"/>
          </a:xfrm>
          <a:prstGeom prst="rect">
            <a:avLst/>
          </a:prstGeom>
        </p:spPr>
        <p:txBody>
          <a:bodyPr wrap="square" lIns="87406" tIns="45452" rIns="87406" bIns="45452">
            <a:spAutoFit/>
          </a:bodyPr>
          <a:lstStyle>
            <a:lvl1pPr marL="0" indent="0" algn="l" defTabSz="939800" rtl="0" eaLnBrk="1" fontAlgn="b" latinLnBrk="0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1600" b="1" baseline="0">
                <a:solidFill>
                  <a:srgbClr val="00000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  <a:lvl2pPr marL="360363" indent="-93663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[Normal Text]"/>
              <a:buChar char="–"/>
              <a:defRPr kumimoji="1" sz="1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541338" indent="-90488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kumimoji="1" sz="14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720725" indent="-92075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Font typeface="[Normal Text]"/>
              <a:buChar char="­"/>
              <a:defRPr kumimoji="1" sz="1200" b="1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01700" indent="-92075" algn="l" defTabSz="939800" rtl="0" eaLnBrk="0" fontAlgn="base" latinLnBrk="1" hangingPunct="0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2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3589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6pPr>
            <a:lvl7pPr marL="18161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7pPr>
            <a:lvl8pPr marL="22733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8pPr>
            <a:lvl9pPr marL="27305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defTabSz="888038">
              <a:buClr>
                <a:prstClr val="black"/>
              </a:buClr>
              <a:defRPr/>
            </a:pPr>
            <a:r>
              <a:rPr lang="ko-KR" altLang="en-US" sz="1800" kern="0" dirty="0">
                <a:latin typeface="맑은 고딕" panose="020B0503020000020004" pitchFamily="50" charset="-127"/>
              </a:rPr>
              <a:t>각 논문에서 활용한 알고리즘을 분석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47" y="1371510"/>
            <a:ext cx="10058400" cy="481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3E890516-054C-4A5D-90B9-174B6C3EBB4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0298" y="389935"/>
            <a:ext cx="9289046" cy="28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2pPr>
            <a:lvl3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3pPr>
            <a:lvl4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4pPr>
            <a:lvl5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defTabSz="928123" eaLnBrk="1" latinLnBrk="0" hangingPunct="1">
              <a:defRPr/>
            </a:pPr>
            <a:r>
              <a:rPr kumimoji="1" lang="en-US" altLang="ko-KR" sz="2400" dirty="0"/>
              <a:t>4.3</a:t>
            </a:r>
            <a:r>
              <a:rPr kumimoji="1" lang="ko-KR" altLang="en-US" sz="2400" dirty="0"/>
              <a:t> 알고리즘 </a:t>
            </a:r>
            <a:r>
              <a:rPr kumimoji="1" lang="en-US" altLang="ko-KR" sz="2400" dirty="0" smtClean="0"/>
              <a:t>(2/2</a:t>
            </a:r>
            <a:r>
              <a:rPr kumimoji="1" lang="en-US" altLang="ko-KR" sz="2400" dirty="0"/>
              <a:t>)</a:t>
            </a:r>
            <a:endParaRPr lang="ko-KR" altLang="en-US" sz="2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2AD96ED-AA22-4F47-B57F-6D6339DD8925}"/>
              </a:ext>
            </a:extLst>
          </p:cNvPr>
          <p:cNvSpPr txBox="1">
            <a:spLocks/>
          </p:cNvSpPr>
          <p:nvPr/>
        </p:nvSpPr>
        <p:spPr>
          <a:xfrm>
            <a:off x="640297" y="816811"/>
            <a:ext cx="10856377" cy="645790"/>
          </a:xfrm>
          <a:prstGeom prst="rect">
            <a:avLst/>
          </a:prstGeom>
        </p:spPr>
        <p:txBody>
          <a:bodyPr wrap="square" lIns="87406" tIns="45452" rIns="87406" bIns="45452">
            <a:spAutoFit/>
          </a:bodyPr>
          <a:lstStyle>
            <a:lvl1pPr marL="0" indent="0" algn="l" defTabSz="939800" rtl="0" eaLnBrk="1" fontAlgn="b" latinLnBrk="0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1600" b="1" baseline="0">
                <a:solidFill>
                  <a:srgbClr val="00000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  <a:lvl2pPr marL="360363" indent="-93663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[Normal Text]"/>
              <a:buChar char="–"/>
              <a:defRPr kumimoji="1" sz="1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541338" indent="-90488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kumimoji="1" sz="14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720725" indent="-92075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Font typeface="[Normal Text]"/>
              <a:buChar char="­"/>
              <a:defRPr kumimoji="1" sz="1200" b="1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01700" indent="-92075" algn="l" defTabSz="939800" rtl="0" eaLnBrk="0" fontAlgn="base" latinLnBrk="1" hangingPunct="0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2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3589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6pPr>
            <a:lvl7pPr marL="18161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7pPr>
            <a:lvl8pPr marL="22733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8pPr>
            <a:lvl9pPr marL="27305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defTabSz="888038">
              <a:buClr>
                <a:prstClr val="black"/>
              </a:buClr>
              <a:defRPr/>
            </a:pPr>
            <a:r>
              <a:rPr lang="ko-KR" altLang="en-US" sz="1800" dirty="0"/>
              <a:t>최근 연구에서 쓰이는 주요한 알고리즘은 회귀</a:t>
            </a:r>
            <a:r>
              <a:rPr lang="en-US" altLang="ko-KR" sz="1800" dirty="0"/>
              <a:t>(Regressions), </a:t>
            </a:r>
            <a:r>
              <a:rPr lang="ko-KR" altLang="en-US" sz="1800" dirty="0"/>
              <a:t>확률추론</a:t>
            </a:r>
            <a:r>
              <a:rPr lang="en-US" altLang="ko-KR" sz="1800" dirty="0"/>
              <a:t>(Probabilistic Inferences), </a:t>
            </a:r>
            <a:r>
              <a:rPr lang="ko-KR" altLang="en-US" sz="1800" dirty="0"/>
              <a:t>신경망 네트워크</a:t>
            </a:r>
            <a:r>
              <a:rPr lang="en-US" altLang="ko-KR" sz="1800" dirty="0"/>
              <a:t>(Neural Networks), </a:t>
            </a:r>
            <a:r>
              <a:rPr lang="ko-KR" altLang="en-US" sz="1800" dirty="0"/>
              <a:t>하이브리드</a:t>
            </a:r>
            <a:r>
              <a:rPr lang="en-US" altLang="ko-KR" sz="1800" dirty="0"/>
              <a:t>(Hybrid) 4</a:t>
            </a:r>
            <a:r>
              <a:rPr lang="ko-KR" altLang="en-US" sz="1800" dirty="0"/>
              <a:t>가지 </a:t>
            </a:r>
            <a:endParaRPr lang="en-US" altLang="ko-KR" sz="1800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3403598" y="3921734"/>
            <a:ext cx="7143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ko-KR" sz="1400" b="1" dirty="0" smtClean="0"/>
              <a:t>N-gram </a:t>
            </a:r>
            <a:r>
              <a:rPr lang="en-US" altLang="ko-KR" sz="1400" b="1" dirty="0" smtClean="0"/>
              <a:t>language </a:t>
            </a:r>
            <a:r>
              <a:rPr lang="en-US" altLang="ko-KR" sz="1400" b="1" dirty="0" smtClean="0"/>
              <a:t>model</a:t>
            </a:r>
            <a:r>
              <a:rPr lang="en-US" altLang="ko-KR" sz="1400" b="1" baseline="30000" dirty="0"/>
              <a:t>*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dirty="0"/>
              <a:t>연속한 </a:t>
            </a:r>
            <a:r>
              <a:rPr lang="en-US" altLang="ko-KR" sz="1400" dirty="0"/>
              <a:t>n</a:t>
            </a:r>
            <a:r>
              <a:rPr lang="ko-KR" altLang="en-US" sz="1400" dirty="0"/>
              <a:t>개의 단어를 하나의 분석 단위로 두고 분석</a:t>
            </a:r>
            <a:endParaRPr lang="en-US" altLang="ko-KR" sz="1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z="1400" b="1" dirty="0" smtClean="0"/>
              <a:t>Inference Engine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지식베이스의 정보에 대해 추론하고 결론을 형식화하는 방법론</a:t>
            </a:r>
            <a:endParaRPr lang="en-US" altLang="ko-KR" sz="1400" dirty="0" smtClean="0"/>
          </a:p>
        </p:txBody>
      </p:sp>
      <p:sp>
        <p:nvSpPr>
          <p:cNvPr id="8" name="텍스트 상자 7"/>
          <p:cNvSpPr txBox="1"/>
          <p:nvPr/>
        </p:nvSpPr>
        <p:spPr>
          <a:xfrm>
            <a:off x="1191566" y="1855754"/>
            <a:ext cx="185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회귀</a:t>
            </a:r>
            <a:r>
              <a:rPr lang="en-US" altLang="ko-KR" sz="1400" b="1" dirty="0" smtClean="0"/>
              <a:t>(Regressions)</a:t>
            </a:r>
            <a:endParaRPr lang="en-US" altLang="ko-KR" sz="1400" dirty="0" smtClean="0"/>
          </a:p>
        </p:txBody>
      </p:sp>
      <p:cxnSp>
        <p:nvCxnSpPr>
          <p:cNvPr id="9" name="직선 연결선 436">
            <a:extLst>
              <a:ext uri="{FF2B5EF4-FFF2-40B4-BE49-F238E27FC236}">
                <a16:creationId xmlns:a16="http://schemas.microsoft.com/office/drawing/2014/main" xmlns="" id="{7653A0EC-A1EC-4851-BB2D-4C6D6F0631CB}"/>
              </a:ext>
            </a:extLst>
          </p:cNvPr>
          <p:cNvCxnSpPr/>
          <p:nvPr/>
        </p:nvCxnSpPr>
        <p:spPr bwMode="auto">
          <a:xfrm>
            <a:off x="1033228" y="3740151"/>
            <a:ext cx="9460792" cy="11112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텍스트 상자 9"/>
          <p:cNvSpPr txBox="1"/>
          <p:nvPr/>
        </p:nvSpPr>
        <p:spPr>
          <a:xfrm>
            <a:off x="1203908" y="3869395"/>
            <a:ext cx="17098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확률추론</a:t>
            </a:r>
            <a:r>
              <a:rPr lang="en-US" altLang="ko-KR" sz="1400" b="1" dirty="0" smtClean="0"/>
              <a:t>(Probabilistic Inferences)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3403599" y="1860787"/>
            <a:ext cx="73283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1400" b="1" dirty="0" smtClean="0"/>
              <a:t>각 요소의 영향을 명시적으로 관찰하고 변수의 중요성을 분석</a:t>
            </a:r>
            <a:r>
              <a:rPr lang="ko-KR" altLang="en-US" sz="1400" dirty="0" smtClean="0"/>
              <a:t>할 수 있어 선호됨</a:t>
            </a:r>
            <a:endParaRPr lang="en-US" altLang="ko-KR" sz="1400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z="1400" dirty="0" smtClean="0"/>
              <a:t>지나치게 복잡한 모델은 일반적으로 성능이 좋지 않음</a:t>
            </a:r>
            <a:r>
              <a:rPr lang="en-US" altLang="ko-KR" sz="1400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1400" dirty="0" smtClean="0"/>
              <a:t>이전 연구의 </a:t>
            </a:r>
            <a:r>
              <a:rPr lang="en-US" altLang="ko-KR" sz="1400" dirty="0" smtClean="0"/>
              <a:t>70 %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Regular Method(</a:t>
            </a:r>
            <a:r>
              <a:rPr lang="ko-KR" altLang="en-US" sz="1400" dirty="0" smtClean="0"/>
              <a:t>의사 결정 트리</a:t>
            </a:r>
            <a:r>
              <a:rPr lang="en-US" altLang="ko-KR" sz="1400" dirty="0" smtClean="0"/>
              <a:t>, SVM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및 회귀 분석을 채택</a:t>
            </a:r>
            <a:endParaRPr lang="en-US" altLang="ko-KR" sz="1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z="1400" b="1" dirty="0" smtClean="0"/>
              <a:t>Vector </a:t>
            </a:r>
            <a:r>
              <a:rPr lang="en-US" altLang="ko-KR" sz="1400" b="1" dirty="0" err="1" smtClean="0"/>
              <a:t>autoregression</a:t>
            </a:r>
            <a:r>
              <a:rPr lang="en-US" altLang="ko-KR" sz="1400" b="1" dirty="0" smtClean="0"/>
              <a:t> (VAR)</a:t>
            </a:r>
            <a:r>
              <a:rPr lang="ko-KR" altLang="en-US" sz="1400" b="1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복잡한 </a:t>
            </a:r>
            <a:r>
              <a:rPr lang="en-US" altLang="ko-KR" sz="1400" dirty="0" smtClean="0"/>
              <a:t>time lag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또는 여러요인을 포함</a:t>
            </a:r>
            <a:endParaRPr lang="en-US" altLang="ko-KR" sz="1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z="1400" b="1" dirty="0"/>
              <a:t>Multivariate regression (</a:t>
            </a:r>
            <a:r>
              <a:rPr lang="en-US" altLang="ko-KR" sz="1400" b="1" dirty="0" smtClean="0"/>
              <a:t>MR)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쌍의 결론</a:t>
            </a:r>
            <a:r>
              <a:rPr lang="en-US" altLang="ko-KR" sz="1400" dirty="0" smtClean="0"/>
              <a:t>(Pairwise conclusion)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도출하는 데 </a:t>
            </a:r>
            <a:r>
              <a:rPr lang="ko-KR" altLang="en-US" sz="1400" dirty="0" smtClean="0"/>
              <a:t>유용</a:t>
            </a:r>
            <a:endParaRPr lang="en-US" altLang="ko-KR" sz="1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z="1400" b="1" dirty="0" smtClean="0"/>
              <a:t>Support vector regression (SVR)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과거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수치를 기반으로 감정과 주가를 함께 벡터로 한 시계열 모델</a:t>
            </a:r>
            <a:endParaRPr lang="en-US" altLang="ko-KR" sz="1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z="1400" b="1" dirty="0" smtClean="0"/>
              <a:t>Support vector Machine (SVM)</a:t>
            </a:r>
            <a:r>
              <a:rPr lang="ko-KR" altLang="en-US" sz="1400" b="1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단순 시장변동 방향성 예측</a:t>
            </a:r>
            <a:endParaRPr lang="en-US" altLang="ko-KR" sz="1400" dirty="0" smtClean="0"/>
          </a:p>
        </p:txBody>
      </p:sp>
      <p:sp>
        <p:nvSpPr>
          <p:cNvPr id="12" name="텍스트 상자 11"/>
          <p:cNvSpPr txBox="1"/>
          <p:nvPr/>
        </p:nvSpPr>
        <p:spPr>
          <a:xfrm>
            <a:off x="1203908" y="4802585"/>
            <a:ext cx="169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/>
              <a:t>신경망 네트워크</a:t>
            </a:r>
            <a:r>
              <a:rPr kumimoji="1" lang="en-US" altLang="ko-KR" sz="1400" b="1" dirty="0" smtClean="0"/>
              <a:t>(Neural Networks)</a:t>
            </a:r>
            <a:endParaRPr kumimoji="1" lang="en-US" altLang="ko-KR" sz="1400" dirty="0" smtClean="0"/>
          </a:p>
        </p:txBody>
      </p:sp>
      <p:sp>
        <p:nvSpPr>
          <p:cNvPr id="13" name="텍스트 상자 12"/>
          <p:cNvSpPr txBox="1"/>
          <p:nvPr/>
        </p:nvSpPr>
        <p:spPr>
          <a:xfrm>
            <a:off x="3403598" y="4772423"/>
            <a:ext cx="7328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1400" b="1" dirty="0" smtClean="0"/>
              <a:t>Self-Organizing </a:t>
            </a:r>
            <a:r>
              <a:rPr kumimoji="1" lang="en-US" altLang="ko-KR" sz="1400" b="1" dirty="0"/>
              <a:t>F</a:t>
            </a:r>
            <a:r>
              <a:rPr kumimoji="1" lang="en-US" altLang="ko-KR" sz="1400" b="1" dirty="0" smtClean="0"/>
              <a:t>uzzy </a:t>
            </a:r>
            <a:r>
              <a:rPr kumimoji="1" lang="en-US" altLang="ko-KR" sz="1400" b="1" dirty="0"/>
              <a:t>N</a:t>
            </a:r>
            <a:r>
              <a:rPr kumimoji="1" lang="en-US" altLang="ko-KR" sz="1400" b="1" dirty="0" smtClean="0"/>
              <a:t>eural </a:t>
            </a:r>
            <a:r>
              <a:rPr kumimoji="1" lang="en-US" altLang="ko-KR" sz="1400" b="1" dirty="0"/>
              <a:t>N</a:t>
            </a:r>
            <a:r>
              <a:rPr kumimoji="1" lang="en-US" altLang="ko-KR" sz="1400" b="1" dirty="0" smtClean="0"/>
              <a:t>etwork (SOFNN)</a:t>
            </a:r>
            <a:r>
              <a:rPr kumimoji="1" lang="en-US" altLang="ko-KR" sz="1400" dirty="0" smtClean="0"/>
              <a:t> :</a:t>
            </a:r>
            <a:r>
              <a:rPr kumimoji="1" lang="ko-KR" altLang="en-US" sz="1400" dirty="0" smtClean="0"/>
              <a:t> </a:t>
            </a:r>
            <a:r>
              <a:rPr lang="ko-KR" altLang="en-US" sz="1400" dirty="0" smtClean="0"/>
              <a:t>이분법적인 </a:t>
            </a:r>
            <a:r>
              <a:rPr lang="ko-KR" altLang="en-US" sz="1400" dirty="0"/>
              <a:t>사고방식에서 벗어나 인간의 사고 능력에 가까운 </a:t>
            </a:r>
            <a:r>
              <a:rPr lang="ko-KR" altLang="en-US" sz="1400" dirty="0" smtClean="0"/>
              <a:t>기능을 구현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kumimoji="1" lang="ko-KR" altLang="en-US" sz="1400" dirty="0" smtClean="0"/>
              <a:t>회귀문제에 적합</a:t>
            </a:r>
            <a:r>
              <a:rPr kumimoji="1" lang="en-US" altLang="ko-KR" sz="1400" dirty="0" smtClean="0"/>
              <a:t>,</a:t>
            </a:r>
            <a:r>
              <a:rPr kumimoji="1" lang="ko-KR" altLang="en-US" sz="1400" dirty="0" smtClean="0"/>
              <a:t> 다른 </a:t>
            </a:r>
            <a:r>
              <a:rPr kumimoji="1" lang="en-US" altLang="ko-KR" sz="1400" dirty="0" smtClean="0"/>
              <a:t>FNN</a:t>
            </a:r>
            <a:r>
              <a:rPr kumimoji="1" lang="ko-KR" altLang="en-US" sz="1400" dirty="0" smtClean="0"/>
              <a:t>보다 빠름 </a:t>
            </a:r>
            <a:endParaRPr kumimoji="1" lang="en-US" altLang="ko-KR" sz="1400" dirty="0"/>
          </a:p>
          <a:p>
            <a:pPr marL="285750" indent="-285750">
              <a:buFont typeface="Arial" charset="0"/>
              <a:buChar char="•"/>
            </a:pPr>
            <a:r>
              <a:rPr lang="en-US" altLang="ko-KR" sz="1400" b="1" dirty="0" smtClean="0"/>
              <a:t>Neural </a:t>
            </a:r>
            <a:r>
              <a:rPr lang="en-US" altLang="ko-KR" sz="1400" b="1" dirty="0"/>
              <a:t>T</a:t>
            </a:r>
            <a:r>
              <a:rPr lang="en-US" altLang="ko-KR" sz="1400" b="1" dirty="0" smtClean="0"/>
              <a:t>ensor </a:t>
            </a:r>
            <a:r>
              <a:rPr lang="en-US" altLang="ko-KR" sz="1400" b="1" dirty="0"/>
              <a:t>N</a:t>
            </a:r>
            <a:r>
              <a:rPr lang="en-US" altLang="ko-KR" sz="1400" b="1" dirty="0" smtClean="0"/>
              <a:t>etwork </a:t>
            </a:r>
            <a:r>
              <a:rPr lang="en-US" altLang="ko-KR" sz="1400" b="1" dirty="0"/>
              <a:t>(</a:t>
            </a:r>
            <a:r>
              <a:rPr kumimoji="1" lang="en-US" altLang="ko-KR" sz="1400" b="1" dirty="0" smtClean="0"/>
              <a:t>NTN) </a:t>
            </a:r>
            <a:r>
              <a:rPr kumimoji="1" lang="en-US" altLang="ko-KR" sz="1400" dirty="0" smtClean="0"/>
              <a:t>: </a:t>
            </a:r>
            <a:r>
              <a:rPr kumimoji="1" lang="en-US" altLang="ko-KR" sz="1400" dirty="0"/>
              <a:t>E</a:t>
            </a:r>
            <a:r>
              <a:rPr kumimoji="1" lang="en-US" altLang="ko-KR" sz="1400" dirty="0" smtClean="0"/>
              <a:t>vent embedding </a:t>
            </a:r>
            <a:r>
              <a:rPr kumimoji="1" lang="ko-KR" altLang="en-US" sz="1400" dirty="0" smtClean="0"/>
              <a:t>학습에 활용</a:t>
            </a:r>
            <a:endParaRPr kumimoji="1" lang="en-US" altLang="ko-KR" sz="14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1400" b="1" dirty="0" smtClean="0"/>
              <a:t>Convolutional neural network (CNN)</a:t>
            </a:r>
            <a:r>
              <a:rPr kumimoji="1" lang="ko-KR" altLang="en-US" sz="1400" b="1" dirty="0" smtClean="0"/>
              <a:t> </a:t>
            </a:r>
            <a:r>
              <a:rPr kumimoji="1" lang="en-US" altLang="ko-KR" sz="1400" dirty="0" smtClean="0"/>
              <a:t>:</a:t>
            </a:r>
            <a:r>
              <a:rPr kumimoji="1" lang="ko-KR" altLang="en-US" sz="1400" dirty="0" smtClean="0"/>
              <a:t> 서로 </a:t>
            </a:r>
            <a:r>
              <a:rPr kumimoji="1" lang="ko-KR" altLang="en-US" sz="1400" dirty="0"/>
              <a:t>다른 기간 </a:t>
            </a:r>
            <a:r>
              <a:rPr kumimoji="1" lang="ko-KR" altLang="en-US" sz="1400" dirty="0" smtClean="0"/>
              <a:t>범위의 </a:t>
            </a:r>
            <a:r>
              <a:rPr kumimoji="1" lang="en-US" altLang="ko-KR" sz="1400" dirty="0" smtClean="0"/>
              <a:t>event embedding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1179258" y="5889115"/>
            <a:ext cx="169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/>
              <a:t>하이브리드 </a:t>
            </a:r>
            <a:r>
              <a:rPr kumimoji="1" lang="en-US" altLang="ko-KR" sz="1400" b="1" dirty="0" smtClean="0"/>
              <a:t>(Hybrid)</a:t>
            </a:r>
            <a:endParaRPr kumimoji="1" lang="en-US" altLang="ko-KR" sz="1400" dirty="0" smtClean="0"/>
          </a:p>
        </p:txBody>
      </p:sp>
      <p:sp>
        <p:nvSpPr>
          <p:cNvPr id="15" name="텍스트 상자 14"/>
          <p:cNvSpPr txBox="1"/>
          <p:nvPr/>
        </p:nvSpPr>
        <p:spPr>
          <a:xfrm>
            <a:off x="3403598" y="5960225"/>
            <a:ext cx="6674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ko-KR" altLang="en-US" sz="1400" dirty="0" smtClean="0"/>
              <a:t>위의 세 가지를 선택적</a:t>
            </a:r>
            <a:r>
              <a:rPr kumimoji="1" lang="en-US" altLang="ko-KR" sz="1400" dirty="0" smtClean="0"/>
              <a:t>,</a:t>
            </a:r>
            <a:r>
              <a:rPr kumimoji="1" lang="ko-KR" altLang="en-US" sz="1400" dirty="0" smtClean="0"/>
              <a:t> 복합적으로 활용</a:t>
            </a:r>
            <a:endParaRPr kumimoji="1" lang="en-US" altLang="ko-KR" sz="1400" dirty="0" smtClean="0"/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950262" y="187630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1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17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950262" y="3867625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2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18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950262" y="482270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kern="0" dirty="0">
                <a:solidFill>
                  <a:srgbClr val="FFFFFF"/>
                </a:solidFill>
                <a:latin typeface="+mn-ea"/>
                <a:cs typeface="Arial" pitchFamily="34" charset="0"/>
              </a:rPr>
              <a:t>3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19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950262" y="592760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kern="0" noProof="0" dirty="0" smtClean="0">
                <a:solidFill>
                  <a:srgbClr val="FFFFFF"/>
                </a:solidFill>
                <a:latin typeface="+mn-ea"/>
                <a:cs typeface="Arial" pitchFamily="34" charset="0"/>
              </a:rPr>
              <a:t>4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cxnSp>
        <p:nvCxnSpPr>
          <p:cNvPr id="20" name="직선 연결선 436">
            <a:extLst>
              <a:ext uri="{FF2B5EF4-FFF2-40B4-BE49-F238E27FC236}">
                <a16:creationId xmlns:a16="http://schemas.microsoft.com/office/drawing/2014/main" xmlns="" id="{7653A0EC-A1EC-4851-BB2D-4C6D6F0631CB}"/>
              </a:ext>
            </a:extLst>
          </p:cNvPr>
          <p:cNvCxnSpPr/>
          <p:nvPr/>
        </p:nvCxnSpPr>
        <p:spPr bwMode="auto">
          <a:xfrm>
            <a:off x="1058628" y="4629151"/>
            <a:ext cx="9460792" cy="11112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436">
            <a:extLst>
              <a:ext uri="{FF2B5EF4-FFF2-40B4-BE49-F238E27FC236}">
                <a16:creationId xmlns:a16="http://schemas.microsoft.com/office/drawing/2014/main" xmlns="" id="{7653A0EC-A1EC-4851-BB2D-4C6D6F0631CB}"/>
              </a:ext>
            </a:extLst>
          </p:cNvPr>
          <p:cNvCxnSpPr/>
          <p:nvPr/>
        </p:nvCxnSpPr>
        <p:spPr bwMode="auto">
          <a:xfrm>
            <a:off x="1058628" y="5835274"/>
            <a:ext cx="9460792" cy="11112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 Box 8">
            <a:extLst>
              <a:ext uri="{FF2B5EF4-FFF2-40B4-BE49-F238E27FC236}">
                <a16:creationId xmlns:a16="http://schemas.microsoft.com/office/drawing/2014/main" xmlns="" id="{B99B94FE-4E89-4126-BF20-471EC0839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423" y="1417991"/>
            <a:ext cx="2185456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ko-KR"/>
            </a:defPPr>
            <a:lvl1pPr algn="ctr" defTabSz="1007029">
              <a:defRPr sz="1542" b="1">
                <a:solidFill>
                  <a:srgbClr val="0066CC"/>
                </a:solidFill>
                <a:latin typeface="+mn-ea"/>
              </a:defRPr>
            </a:lvl1pPr>
          </a:lstStyle>
          <a:p>
            <a:pPr defTabSz="888200"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유형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xmlns="" id="{B7CEDDE9-EC6D-4DA3-A32C-4E4DDAF7F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422" y="1725856"/>
            <a:ext cx="2185457" cy="0"/>
          </a:xfrm>
          <a:prstGeom prst="line">
            <a:avLst/>
          </a:prstGeom>
          <a:noFill/>
          <a:ln w="6350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defTabSz="888038" latinLnBrk="0">
              <a:defRPr/>
            </a:pPr>
            <a:endParaRPr lang="ko-KR" altLang="en-US" sz="1262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xmlns="" id="{B99B94FE-4E89-4126-BF20-471EC0839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859" y="1418864"/>
            <a:ext cx="6996160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ko-KR"/>
            </a:defPPr>
            <a:lvl1pPr algn="ctr" defTabSz="1007029">
              <a:defRPr sz="1542" b="1">
                <a:solidFill>
                  <a:srgbClr val="0066CC"/>
                </a:solidFill>
                <a:latin typeface="+mn-ea"/>
              </a:defRPr>
            </a:lvl1pPr>
          </a:lstStyle>
          <a:p>
            <a:pPr defTabSz="888200"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특징 및 활용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xmlns="" id="{B7CEDDE9-EC6D-4DA3-A32C-4E4DDAF7F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7859" y="1726729"/>
            <a:ext cx="6996162" cy="0"/>
          </a:xfrm>
          <a:prstGeom prst="line">
            <a:avLst/>
          </a:prstGeom>
          <a:noFill/>
          <a:ln w="6350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defTabSz="888038" latinLnBrk="0">
              <a:defRPr/>
            </a:pPr>
            <a:endParaRPr lang="ko-KR" altLang="en-US" sz="1262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65422" y="6310731"/>
            <a:ext cx="85798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 </a:t>
            </a:r>
            <a:r>
              <a:rPr lang="ko-KR" altLang="en-US" sz="1100" dirty="0" smtClean="0"/>
              <a:t>* </a:t>
            </a:r>
            <a:r>
              <a:rPr lang="en-US" altLang="ko-KR" sz="1100" dirty="0"/>
              <a:t>N-gram language model </a:t>
            </a:r>
            <a:r>
              <a:rPr lang="en-US" altLang="ko-KR" sz="1100" dirty="0"/>
              <a:t>: </a:t>
            </a:r>
            <a:r>
              <a:rPr lang="ko-KR" altLang="en-US" sz="1100" dirty="0" smtClean="0"/>
              <a:t>단어의 관찰에 따라 다음에 등장할 단어의 확률분포가 얼마나 정교해지는 다루는 모델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844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3E890516-054C-4A5D-90B9-174B6C3EBB4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0298" y="389935"/>
            <a:ext cx="9289046" cy="28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2pPr>
            <a:lvl3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3pPr>
            <a:lvl4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4pPr>
            <a:lvl5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defTabSz="928123" eaLnBrk="1" latinLnBrk="0" hangingPunct="1">
              <a:defRPr/>
            </a:pPr>
            <a:r>
              <a:rPr kumimoji="1" lang="en-US" altLang="ko-KR" sz="2400" dirty="0" smtClean="0"/>
              <a:t>4.4</a:t>
            </a:r>
            <a:r>
              <a:rPr kumimoji="1" lang="ko-KR" altLang="en-US" sz="2400" dirty="0" smtClean="0"/>
              <a:t> </a:t>
            </a:r>
            <a:r>
              <a:rPr kumimoji="1" lang="ko-KR" altLang="en-US" sz="2400" dirty="0"/>
              <a:t>평가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측정</a:t>
            </a:r>
            <a:endParaRPr lang="ko-KR" altLang="en-US" sz="2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2AD96ED-AA22-4F47-B57F-6D6339DD8925}"/>
              </a:ext>
            </a:extLst>
          </p:cNvPr>
          <p:cNvSpPr txBox="1">
            <a:spLocks/>
          </p:cNvSpPr>
          <p:nvPr/>
        </p:nvSpPr>
        <p:spPr>
          <a:xfrm>
            <a:off x="640297" y="816811"/>
            <a:ext cx="10856377" cy="645790"/>
          </a:xfrm>
          <a:prstGeom prst="rect">
            <a:avLst/>
          </a:prstGeom>
        </p:spPr>
        <p:txBody>
          <a:bodyPr wrap="square" lIns="87406" tIns="45452" rIns="87406" bIns="45452">
            <a:spAutoFit/>
          </a:bodyPr>
          <a:lstStyle>
            <a:lvl1pPr marL="0" indent="0" algn="l" defTabSz="939800" rtl="0" eaLnBrk="1" fontAlgn="b" latinLnBrk="0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1600" b="1" baseline="0">
                <a:solidFill>
                  <a:srgbClr val="00000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  <a:lvl2pPr marL="360363" indent="-93663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[Normal Text]"/>
              <a:buChar char="–"/>
              <a:defRPr kumimoji="1" sz="1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541338" indent="-90488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kumimoji="1" sz="14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720725" indent="-92075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Font typeface="[Normal Text]"/>
              <a:buChar char="­"/>
              <a:defRPr kumimoji="1" sz="1200" b="1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01700" indent="-92075" algn="l" defTabSz="939800" rtl="0" eaLnBrk="0" fontAlgn="base" latinLnBrk="1" hangingPunct="0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2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3589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6pPr>
            <a:lvl7pPr marL="18161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7pPr>
            <a:lvl8pPr marL="22733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8pPr>
            <a:lvl9pPr marL="27305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defTabSz="888038">
              <a:buClr>
                <a:prstClr val="black"/>
              </a:buClr>
              <a:defRPr/>
            </a:pPr>
            <a:r>
              <a:rPr lang="ko-KR" altLang="en-US" sz="1800" kern="0" dirty="0">
                <a:latin typeface="맑은 고딕" panose="020B0503020000020004" pitchFamily="50" charset="-127"/>
              </a:rPr>
              <a:t>각 논문에서 활용한 결과를 평가하는 평가 측정방법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(Evaluation Measurements)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은 정확도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(Accuracy), 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유사도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(Closeness), 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거래 시뮬레이션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(Trading Simulation)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으로 나뉨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99" y="2251919"/>
            <a:ext cx="4413637" cy="1942324"/>
          </a:xfrm>
          <a:prstGeom prst="rect">
            <a:avLst/>
          </a:prstGeom>
        </p:spPr>
      </p:pic>
      <p:sp>
        <p:nvSpPr>
          <p:cNvPr id="27" name="텍스트 상자 26"/>
          <p:cNvSpPr txBox="1"/>
          <p:nvPr/>
        </p:nvSpPr>
        <p:spPr>
          <a:xfrm>
            <a:off x="7937500" y="1986808"/>
            <a:ext cx="332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ko-KR" sz="1400" dirty="0" smtClean="0"/>
              <a:t>Direction : </a:t>
            </a:r>
            <a:r>
              <a:rPr lang="ko-KR" altLang="en-US" sz="1400" dirty="0" smtClean="0"/>
              <a:t>예측의 방향성을 </a:t>
            </a:r>
            <a:r>
              <a:rPr lang="en-US" altLang="ko-KR" sz="1400" dirty="0" smtClean="0"/>
              <a:t>Binary Up/Down</a:t>
            </a:r>
            <a:r>
              <a:rPr lang="ko-KR" altLang="en-US" sz="1400" dirty="0" smtClean="0"/>
              <a:t>으로 표현</a:t>
            </a:r>
            <a:endParaRPr lang="en-US" altLang="ko-KR" sz="1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z="1400" dirty="0" smtClean="0"/>
              <a:t>Precision, Recall : False Positive/ False Negative error </a:t>
            </a:r>
            <a:r>
              <a:rPr lang="ko-KR" altLang="en-US" sz="1400" dirty="0" smtClean="0"/>
              <a:t>분석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28" name="텍스트 상자 27"/>
          <p:cNvSpPr txBox="1"/>
          <p:nvPr/>
        </p:nvSpPr>
        <p:spPr>
          <a:xfrm>
            <a:off x="6224936" y="2029959"/>
            <a:ext cx="144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정확도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(Accuracy)</a:t>
            </a:r>
            <a:endParaRPr lang="en-US" altLang="ko-KR" sz="1400" b="1" dirty="0" smtClean="0"/>
          </a:p>
        </p:txBody>
      </p:sp>
      <p:sp>
        <p:nvSpPr>
          <p:cNvPr id="29" name="텍스트 상자 28"/>
          <p:cNvSpPr txBox="1"/>
          <p:nvPr/>
        </p:nvSpPr>
        <p:spPr>
          <a:xfrm>
            <a:off x="6251964" y="3280914"/>
            <a:ext cx="1407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예측오차</a:t>
            </a:r>
            <a:endParaRPr lang="en-US" altLang="ko-KR" sz="1400" b="1" dirty="0" smtClean="0"/>
          </a:p>
          <a:p>
            <a:r>
              <a:rPr lang="en-US" altLang="ko-KR" sz="1400" dirty="0" smtClean="0"/>
              <a:t>(Closeness)</a:t>
            </a:r>
            <a:endParaRPr lang="en-US" altLang="ko-KR" sz="1400" b="1" dirty="0" smtClean="0"/>
          </a:p>
        </p:txBody>
      </p:sp>
      <p:sp>
        <p:nvSpPr>
          <p:cNvPr id="30" name="텍스트 상자 29"/>
          <p:cNvSpPr txBox="1"/>
          <p:nvPr/>
        </p:nvSpPr>
        <p:spPr>
          <a:xfrm>
            <a:off x="7937500" y="2986544"/>
            <a:ext cx="3327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1400" b="1" dirty="0" smtClean="0"/>
              <a:t>예측된 시계열과 실제 시계열 사이의 </a:t>
            </a:r>
            <a:r>
              <a:rPr lang="en-US" altLang="ko-KR" sz="1400" b="1" dirty="0" smtClean="0"/>
              <a:t>Closeness</a:t>
            </a:r>
            <a:r>
              <a:rPr lang="ko-KR" altLang="en-US" sz="1400" b="1" dirty="0" smtClean="0"/>
              <a:t>를 측정</a:t>
            </a:r>
            <a:endParaRPr lang="en-US" altLang="ko-KR" sz="1400" b="1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z="1400" b="1" dirty="0" smtClean="0"/>
              <a:t>에러값이 감소할수록 정확한 예측결과를 의미</a:t>
            </a:r>
            <a:endParaRPr lang="en-US" altLang="ko-KR" sz="1400" b="1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z="1400" dirty="0" smtClean="0"/>
              <a:t>Mean squared error(MSE), </a:t>
            </a:r>
            <a:r>
              <a:rPr lang="en-US" altLang="ko-KR" sz="1400" dirty="0"/>
              <a:t>R</a:t>
            </a:r>
            <a:r>
              <a:rPr lang="en-US" altLang="ko-KR" sz="1400" dirty="0" smtClean="0"/>
              <a:t>oot mean squared error(RMSE) 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</p:txBody>
      </p:sp>
      <p:sp>
        <p:nvSpPr>
          <p:cNvPr id="31" name="텍스트 상자 30"/>
          <p:cNvSpPr txBox="1"/>
          <p:nvPr/>
        </p:nvSpPr>
        <p:spPr>
          <a:xfrm>
            <a:off x="6190883" y="4488976"/>
            <a:ext cx="1835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거래 시뮬레이션</a:t>
            </a:r>
            <a:r>
              <a:rPr lang="en-US" altLang="ko-KR" sz="1400" dirty="0" smtClean="0"/>
              <a:t>(Trading Simulation)</a:t>
            </a:r>
            <a:endParaRPr lang="en-US" altLang="ko-KR" sz="1400" b="1" dirty="0" smtClean="0"/>
          </a:p>
        </p:txBody>
      </p:sp>
      <p:cxnSp>
        <p:nvCxnSpPr>
          <p:cNvPr id="32" name="직선 연결선 436">
            <a:extLst>
              <a:ext uri="{FF2B5EF4-FFF2-40B4-BE49-F238E27FC236}">
                <a16:creationId xmlns:a16="http://schemas.microsoft.com/office/drawing/2014/main" xmlns="" id="{7653A0EC-A1EC-4851-BB2D-4C6D6F0631CB}"/>
              </a:ext>
            </a:extLst>
          </p:cNvPr>
          <p:cNvCxnSpPr/>
          <p:nvPr/>
        </p:nvCxnSpPr>
        <p:spPr bwMode="auto">
          <a:xfrm>
            <a:off x="5907088" y="2989263"/>
            <a:ext cx="5192712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직선 연결선 436">
            <a:extLst>
              <a:ext uri="{FF2B5EF4-FFF2-40B4-BE49-F238E27FC236}">
                <a16:creationId xmlns:a16="http://schemas.microsoft.com/office/drawing/2014/main" xmlns="" id="{7653A0EC-A1EC-4851-BB2D-4C6D6F0631CB}"/>
              </a:ext>
            </a:extLst>
          </p:cNvPr>
          <p:cNvCxnSpPr/>
          <p:nvPr/>
        </p:nvCxnSpPr>
        <p:spPr bwMode="auto">
          <a:xfrm>
            <a:off x="5959999" y="4411663"/>
            <a:ext cx="5192712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Freeform 2">
            <a:extLst>
              <a:ext uri="{FF2B5EF4-FFF2-40B4-BE49-F238E27FC236}">
                <a16:creationId xmlns:a16="http://schemas.microsoft.com/office/drawing/2014/main" xmlns="" id="{9D61857D-4B42-4CED-81DE-256E1425F86C}"/>
              </a:ext>
            </a:extLst>
          </p:cNvPr>
          <p:cNvSpPr>
            <a:spLocks/>
          </p:cNvSpPr>
          <p:nvPr/>
        </p:nvSpPr>
        <p:spPr bwMode="auto">
          <a:xfrm>
            <a:off x="5526697" y="2065278"/>
            <a:ext cx="395201" cy="4005321"/>
          </a:xfrm>
          <a:custGeom>
            <a:avLst/>
            <a:gdLst>
              <a:gd name="T0" fmla="*/ 188 w 213"/>
              <a:gd name="T1" fmla="*/ 0 h 2284"/>
              <a:gd name="T2" fmla="*/ 5 w 213"/>
              <a:gd name="T3" fmla="*/ 132 h 2284"/>
              <a:gd name="T4" fmla="*/ 0 w 213"/>
              <a:gd name="T5" fmla="*/ 922 h 2284"/>
              <a:gd name="T6" fmla="*/ 213 w 213"/>
              <a:gd name="T7" fmla="*/ 2284 h 2284"/>
              <a:gd name="connsiteX0" fmla="*/ 8826 w 10000"/>
              <a:gd name="connsiteY0" fmla="*/ 0 h 10000"/>
              <a:gd name="connsiteX1" fmla="*/ 508 w 10000"/>
              <a:gd name="connsiteY1" fmla="*/ 141 h 10000"/>
              <a:gd name="connsiteX2" fmla="*/ 0 w 10000"/>
              <a:gd name="connsiteY2" fmla="*/ 4037 h 10000"/>
              <a:gd name="connsiteX3" fmla="*/ 10000 w 10000"/>
              <a:gd name="connsiteY3" fmla="*/ 10000 h 10000"/>
              <a:gd name="connsiteX0" fmla="*/ 9099 w 10000"/>
              <a:gd name="connsiteY0" fmla="*/ 0 h 10240"/>
              <a:gd name="connsiteX1" fmla="*/ 508 w 10000"/>
              <a:gd name="connsiteY1" fmla="*/ 381 h 10240"/>
              <a:gd name="connsiteX2" fmla="*/ 0 w 10000"/>
              <a:gd name="connsiteY2" fmla="*/ 4277 h 10240"/>
              <a:gd name="connsiteX3" fmla="*/ 10000 w 10000"/>
              <a:gd name="connsiteY3" fmla="*/ 10240 h 10240"/>
              <a:gd name="connsiteX0" fmla="*/ 8826 w 9727"/>
              <a:gd name="connsiteY0" fmla="*/ 0 h 10240"/>
              <a:gd name="connsiteX1" fmla="*/ 235 w 9727"/>
              <a:gd name="connsiteY1" fmla="*/ 381 h 10240"/>
              <a:gd name="connsiteX2" fmla="*/ 0 w 9727"/>
              <a:gd name="connsiteY2" fmla="*/ 7512 h 10240"/>
              <a:gd name="connsiteX3" fmla="*/ 9727 w 9727"/>
              <a:gd name="connsiteY3" fmla="*/ 10240 h 1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7" h="10240">
                <a:moveTo>
                  <a:pt x="8826" y="0"/>
                </a:moveTo>
                <a:lnTo>
                  <a:pt x="235" y="381"/>
                </a:lnTo>
                <a:cubicBezTo>
                  <a:pt x="66" y="1680"/>
                  <a:pt x="169" y="6213"/>
                  <a:pt x="0" y="7512"/>
                </a:cubicBezTo>
                <a:lnTo>
                  <a:pt x="9727" y="10240"/>
                </a:lnTo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</a:srgbClr>
              </a:gs>
            </a:gsLst>
            <a:lin ang="0" scaled="1"/>
          </a:gradFill>
          <a:ln w="9525" cap="flat" cmpd="sng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406" tIns="45452" rIns="87406" bIns="45452" anchor="ctr"/>
          <a:lstStyle/>
          <a:p>
            <a:pPr defTabSz="888038" latinLnBrk="0">
              <a:defRPr/>
            </a:pPr>
            <a:endParaRPr lang="ko-KR" altLang="en-US" sz="1748" kern="0">
              <a:solidFill>
                <a:srgbClr val="00478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35" name="Rectangle 21">
            <a:hlinkClick r:id="" action="ppaction://noaction"/>
            <a:extLst>
              <a:ext uri="{FF2B5EF4-FFF2-40B4-BE49-F238E27FC236}">
                <a16:creationId xmlns:a16="http://schemas.microsoft.com/office/drawing/2014/main" xmlns="" id="{A4CE46C3-E4C8-4A52-B157-0BC62E7339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59998" y="1636708"/>
            <a:ext cx="182510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841" rtlCol="0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9pPr>
          </a:lstStyle>
          <a:p>
            <a:pPr algn="ctr" defTabSz="888200" latinLnBrk="0">
              <a:lnSpc>
                <a:spcPct val="120000"/>
              </a:lnSpc>
            </a:pP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측정방법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Rectangle 21">
            <a:hlinkClick r:id="" action="ppaction://noaction"/>
            <a:extLst>
              <a:ext uri="{FF2B5EF4-FFF2-40B4-BE49-F238E27FC236}">
                <a16:creationId xmlns:a16="http://schemas.microsoft.com/office/drawing/2014/main" xmlns="" id="{A4CE46C3-E4C8-4A52-B157-0BC62E7339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37499" y="1636708"/>
            <a:ext cx="3280991" cy="307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841" rtlCol="0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9pPr>
          </a:lstStyle>
          <a:p>
            <a:pPr algn="ctr" defTabSz="888200" latinLnBrk="0">
              <a:lnSpc>
                <a:spcPct val="120000"/>
              </a:lnSpc>
            </a:pP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 Box 8">
            <a:extLst>
              <a:ext uri="{FF2B5EF4-FFF2-40B4-BE49-F238E27FC236}">
                <a16:creationId xmlns:a16="http://schemas.microsoft.com/office/drawing/2014/main" xmlns="" id="{B99B94FE-4E89-4126-BF20-471EC0839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030" y="1652099"/>
            <a:ext cx="4096741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ko-KR"/>
            </a:defPPr>
            <a:lvl1pPr algn="ctr" defTabSz="1007029">
              <a:defRPr sz="1542" b="1">
                <a:solidFill>
                  <a:srgbClr val="0066CC"/>
                </a:solidFill>
                <a:latin typeface="+mn-ea"/>
              </a:defRPr>
            </a:lvl1pPr>
          </a:lstStyle>
          <a:p>
            <a:pPr defTabSz="888200"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평가 측정방법 분류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Line 9">
            <a:extLst>
              <a:ext uri="{FF2B5EF4-FFF2-40B4-BE49-F238E27FC236}">
                <a16:creationId xmlns:a16="http://schemas.microsoft.com/office/drawing/2014/main" xmlns="" id="{B7CEDDE9-EC6D-4DA3-A32C-4E4DDAF7F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2029" y="2024908"/>
            <a:ext cx="4096742" cy="0"/>
          </a:xfrm>
          <a:prstGeom prst="line">
            <a:avLst/>
          </a:prstGeom>
          <a:noFill/>
          <a:ln w="6350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defTabSz="888038" latinLnBrk="0">
              <a:defRPr/>
            </a:pPr>
            <a:endParaRPr lang="ko-KR" altLang="en-US" sz="1262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994299" y="4549781"/>
            <a:ext cx="41111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b="1" dirty="0" smtClean="0"/>
              <a:t>세 가지 측정치가 반드시 상관 관계가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있는 것은 아님 </a:t>
            </a:r>
            <a:endParaRPr lang="en-US" altLang="ko-KR" sz="1400" b="1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b="1" dirty="0" smtClean="0"/>
              <a:t>세 가지 측정방법을 모두 사용하여 예측 결과를 평가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포괄적 비교를 추천</a:t>
            </a:r>
            <a:endParaRPr lang="en-US" altLang="ko-KR" sz="1400" b="1" dirty="0" smtClean="0"/>
          </a:p>
        </p:txBody>
      </p:sp>
      <p:sp>
        <p:nvSpPr>
          <p:cNvPr id="40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5959999" y="2065278"/>
            <a:ext cx="240003" cy="196975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1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41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5974287" y="329717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2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42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5974286" y="4506351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kern="0" dirty="0">
                <a:solidFill>
                  <a:srgbClr val="FFFFFF"/>
                </a:solidFill>
                <a:latin typeface="+mn-ea"/>
                <a:cs typeface="Arial" pitchFamily="34" charset="0"/>
              </a:rPr>
              <a:t>3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7656" y="6200095"/>
            <a:ext cx="85798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 </a:t>
            </a:r>
            <a:r>
              <a:rPr lang="ko-KR" altLang="en-US" sz="1100" dirty="0" smtClean="0"/>
              <a:t>* </a:t>
            </a:r>
            <a:r>
              <a:rPr lang="en-US" altLang="ko-KR" sz="1100" dirty="0" smtClean="0"/>
              <a:t>AGPT </a:t>
            </a:r>
            <a:r>
              <a:rPr lang="en-US" altLang="ko-KR" sz="1100" dirty="0"/>
              <a:t>: A</a:t>
            </a:r>
            <a:r>
              <a:rPr lang="en-US" altLang="ko-KR" sz="1100" dirty="0" smtClean="0"/>
              <a:t>verage percentage </a:t>
            </a:r>
            <a:r>
              <a:rPr lang="en-US" altLang="ko-KR" sz="1100" dirty="0"/>
              <a:t>gain per </a:t>
            </a:r>
            <a:r>
              <a:rPr lang="en-US" altLang="ko-KR" sz="1100" dirty="0" smtClean="0"/>
              <a:t>transaction </a:t>
            </a:r>
            <a:endParaRPr lang="en-US" altLang="ko-KR" sz="1100" dirty="0"/>
          </a:p>
        </p:txBody>
      </p:sp>
      <p:sp>
        <p:nvSpPr>
          <p:cNvPr id="45" name="텍스트 상자 44"/>
          <p:cNvSpPr txBox="1"/>
          <p:nvPr/>
        </p:nvSpPr>
        <p:spPr>
          <a:xfrm>
            <a:off x="7962900" y="4486281"/>
            <a:ext cx="3280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1400" b="1" dirty="0" smtClean="0"/>
              <a:t>거래당 평균 수익률</a:t>
            </a:r>
            <a:r>
              <a:rPr lang="en-US" altLang="ko-KR" sz="1400" b="1" dirty="0" smtClean="0"/>
              <a:t>(AGPT</a:t>
            </a:r>
            <a:r>
              <a:rPr lang="ko-KR" altLang="en-US" sz="1400" b="1" baseline="30000" dirty="0"/>
              <a:t>*</a:t>
            </a:r>
            <a:r>
              <a:rPr lang="en-US" altLang="ko-KR" sz="1400" b="1" dirty="0" smtClean="0"/>
              <a:t>),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누적 이익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이익 비율 또는 포트폴리오 성과</a:t>
            </a:r>
            <a:endParaRPr lang="en-US" altLang="ko-KR" sz="1400" b="1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z="1400" dirty="0" smtClean="0"/>
              <a:t>샤프지수</a:t>
            </a:r>
            <a:r>
              <a:rPr lang="en-US" altLang="ko-KR" sz="1400" dirty="0" smtClean="0"/>
              <a:t>(Sharpe Ratio) : </a:t>
            </a:r>
            <a:r>
              <a:rPr lang="ko-KR" altLang="en-US" sz="1400" dirty="0"/>
              <a:t>표준편차를 이용하여 펀드의 성과를 평가하는 지표</a:t>
            </a:r>
            <a:endParaRPr lang="en-US" altLang="ko-KR" sz="1400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z="1400" dirty="0"/>
              <a:t>단일 거래에서 막대한 손실을 입는 방법은 거래 시뮬레이션에서 수익성을 </a:t>
            </a:r>
            <a:r>
              <a:rPr lang="ko-KR" altLang="en-US" sz="1400" dirty="0" smtClean="0"/>
              <a:t>설명할 </a:t>
            </a:r>
            <a:r>
              <a:rPr lang="ko-KR" altLang="en-US" sz="1400" dirty="0"/>
              <a:t>수 </a:t>
            </a:r>
            <a:r>
              <a:rPr lang="ko-KR" altLang="en-US" sz="1400" dirty="0" smtClean="0"/>
              <a:t>없음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8441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3E890516-054C-4A5D-90B9-174B6C3EBB4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0298" y="389935"/>
            <a:ext cx="9289046" cy="28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2pPr>
            <a:lvl3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3pPr>
            <a:lvl4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4pPr>
            <a:lvl5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defTabSz="928123" eaLnBrk="1" latinLnBrk="0" hangingPunct="1">
              <a:defRPr/>
            </a:pPr>
            <a:r>
              <a:rPr kumimoji="1" lang="en-US" altLang="ko-KR" sz="2400" dirty="0"/>
              <a:t>5.1</a:t>
            </a:r>
            <a:r>
              <a:rPr kumimoji="1" lang="ko-KR" altLang="en-US" sz="2400" dirty="0"/>
              <a:t> 결과</a:t>
            </a:r>
            <a:endParaRPr lang="ko-KR" altLang="en-US" sz="2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2AD96ED-AA22-4F47-B57F-6D6339DD8925}"/>
              </a:ext>
            </a:extLst>
          </p:cNvPr>
          <p:cNvSpPr txBox="1">
            <a:spLocks/>
          </p:cNvSpPr>
          <p:nvPr/>
        </p:nvSpPr>
        <p:spPr>
          <a:xfrm>
            <a:off x="640297" y="816811"/>
            <a:ext cx="10856377" cy="368791"/>
          </a:xfrm>
          <a:prstGeom prst="rect">
            <a:avLst/>
          </a:prstGeom>
        </p:spPr>
        <p:txBody>
          <a:bodyPr wrap="square" lIns="87406" tIns="45452" rIns="87406" bIns="45452">
            <a:spAutoFit/>
          </a:bodyPr>
          <a:lstStyle>
            <a:lvl1pPr marL="0" indent="0" algn="l" defTabSz="939800" rtl="0" eaLnBrk="1" fontAlgn="b" latinLnBrk="0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1600" b="1" baseline="0">
                <a:solidFill>
                  <a:srgbClr val="00000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  <a:lvl2pPr marL="360363" indent="-93663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[Normal Text]"/>
              <a:buChar char="–"/>
              <a:defRPr kumimoji="1" sz="1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541338" indent="-90488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kumimoji="1" sz="14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720725" indent="-92075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Font typeface="[Normal Text]"/>
              <a:buChar char="­"/>
              <a:defRPr kumimoji="1" sz="1200" b="1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01700" indent="-92075" algn="l" defTabSz="939800" rtl="0" eaLnBrk="0" fontAlgn="base" latinLnBrk="1" hangingPunct="0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2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3589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6pPr>
            <a:lvl7pPr marL="18161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7pPr>
            <a:lvl8pPr marL="22733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8pPr>
            <a:lvl9pPr marL="27305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defTabSz="888038">
              <a:buClr>
                <a:prstClr val="black"/>
              </a:buClr>
              <a:defRPr/>
            </a:pPr>
            <a:r>
              <a:rPr lang="ko-KR" altLang="en-US" sz="1800" kern="0" dirty="0">
                <a:latin typeface="맑은 고딕" panose="020B0503020000020004" pitchFamily="50" charset="-127"/>
              </a:rPr>
              <a:t>이전 연구에서 발견된 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5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가지 주요 결과 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xmlns="" id="{B99B94FE-4E89-4126-BF20-471EC0839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515" y="1381429"/>
            <a:ext cx="5401169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ko-KR"/>
            </a:defPPr>
            <a:lvl1pPr algn="ctr" defTabSz="1007029">
              <a:defRPr sz="1542" b="1">
                <a:solidFill>
                  <a:srgbClr val="0066CC"/>
                </a:solidFill>
                <a:latin typeface="+mn-ea"/>
              </a:defRPr>
            </a:lvl1pPr>
          </a:lstStyle>
          <a:p>
            <a:pPr defTabSz="888200">
              <a:defRPr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Main Findings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상자 24"/>
          <p:cNvSpPr txBox="1"/>
          <p:nvPr/>
        </p:nvSpPr>
        <p:spPr>
          <a:xfrm>
            <a:off x="1186459" y="5571224"/>
            <a:ext cx="158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/>
              <a:t>The “20-minute” Theory </a:t>
            </a:r>
          </a:p>
        </p:txBody>
      </p:sp>
      <p:cxnSp>
        <p:nvCxnSpPr>
          <p:cNvPr id="26" name="직선 연결선 436">
            <a:extLst>
              <a:ext uri="{FF2B5EF4-FFF2-40B4-BE49-F238E27FC236}">
                <a16:creationId xmlns:a16="http://schemas.microsoft.com/office/drawing/2014/main" xmlns="" id="{7653A0EC-A1EC-4851-BB2D-4C6D6F0631CB}"/>
              </a:ext>
            </a:extLst>
          </p:cNvPr>
          <p:cNvCxnSpPr/>
          <p:nvPr/>
        </p:nvCxnSpPr>
        <p:spPr bwMode="auto">
          <a:xfrm>
            <a:off x="1280858" y="5416954"/>
            <a:ext cx="4261977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직사각형 45"/>
          <p:cNvSpPr/>
          <p:nvPr/>
        </p:nvSpPr>
        <p:spPr>
          <a:xfrm>
            <a:off x="2768599" y="3560157"/>
            <a:ext cx="29845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1400" b="1" dirty="0" smtClean="0"/>
              <a:t>대중의 분위기와 시장의 움직임 사이의 상관 관계</a:t>
            </a:r>
            <a:endParaRPr lang="en-US" altLang="ko-KR" sz="1400" b="1" dirty="0" smtClean="0"/>
          </a:p>
          <a:p>
            <a:pPr marL="342900" indent="-342900">
              <a:buFont typeface="Arial" charset="0"/>
              <a:buChar char="•"/>
            </a:pPr>
            <a:endParaRPr lang="en-US" altLang="ko-KR" sz="1400" b="1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z="1400" dirty="0" smtClean="0"/>
              <a:t>감정 반전은 매매 전략 수립시  </a:t>
            </a:r>
            <a:r>
              <a:rPr lang="ko-KR" altLang="en-US" sz="1400" b="1" dirty="0" smtClean="0"/>
              <a:t>매수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매도 신호로 작용</a:t>
            </a:r>
            <a:endParaRPr lang="en-US" altLang="ko-KR" sz="1400" dirty="0"/>
          </a:p>
          <a:p>
            <a:pPr marL="342900" indent="-342900">
              <a:buFont typeface="Arial" charset="0"/>
              <a:buChar char="•"/>
            </a:pPr>
            <a:endParaRPr lang="en-US" altLang="ko-KR" sz="1400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z="1400" dirty="0" smtClean="0"/>
              <a:t>단기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주간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주식 시장에 대한 예측력은 거의 없음</a:t>
            </a:r>
            <a:endParaRPr lang="en-US" altLang="ko-KR" sz="1400" dirty="0" smtClean="0"/>
          </a:p>
        </p:txBody>
      </p:sp>
      <p:sp>
        <p:nvSpPr>
          <p:cNvPr id="47" name="텍스트 상자 46"/>
          <p:cNvSpPr txBox="1"/>
          <p:nvPr/>
        </p:nvSpPr>
        <p:spPr>
          <a:xfrm>
            <a:off x="1186458" y="3644017"/>
            <a:ext cx="1582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/>
              <a:t>The predictability of Financial News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768598" y="5557956"/>
            <a:ext cx="29845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1400" b="1" dirty="0" smtClean="0"/>
              <a:t>새로운 정보의 영향과 시장 조정을 예측할 수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있는 최적의 시간대가 있음</a:t>
            </a:r>
            <a:endParaRPr lang="en-US" altLang="ko-KR" sz="1400" b="1" dirty="0" smtClean="0"/>
          </a:p>
        </p:txBody>
      </p:sp>
      <p:sp>
        <p:nvSpPr>
          <p:cNvPr id="49" name="텍스트 상자 48"/>
          <p:cNvSpPr txBox="1"/>
          <p:nvPr/>
        </p:nvSpPr>
        <p:spPr>
          <a:xfrm>
            <a:off x="6469659" y="3755124"/>
            <a:ext cx="158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smtClean="0"/>
              <a:t>The Reversal Effect </a:t>
            </a:r>
          </a:p>
        </p:txBody>
      </p:sp>
      <p:cxnSp>
        <p:nvCxnSpPr>
          <p:cNvPr id="50" name="직선 연결선 436">
            <a:extLst>
              <a:ext uri="{FF2B5EF4-FFF2-40B4-BE49-F238E27FC236}">
                <a16:creationId xmlns:a16="http://schemas.microsoft.com/office/drawing/2014/main" xmlns="" id="{7653A0EC-A1EC-4851-BB2D-4C6D6F0631CB}"/>
              </a:ext>
            </a:extLst>
          </p:cNvPr>
          <p:cNvCxnSpPr/>
          <p:nvPr/>
        </p:nvCxnSpPr>
        <p:spPr bwMode="auto">
          <a:xfrm>
            <a:off x="6564058" y="3499254"/>
            <a:ext cx="4261977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50"/>
          <p:cNvSpPr/>
          <p:nvPr/>
        </p:nvSpPr>
        <p:spPr>
          <a:xfrm>
            <a:off x="7850776" y="1985357"/>
            <a:ext cx="31347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1400" b="1" dirty="0" smtClean="0"/>
              <a:t>새로운 주</a:t>
            </a:r>
            <a:r>
              <a:rPr lang="en-US" altLang="ko-KR" sz="1400" b="1" dirty="0" smtClean="0"/>
              <a:t>(new week)</a:t>
            </a:r>
            <a:r>
              <a:rPr lang="ko-KR" altLang="en-US" sz="1400" b="1" dirty="0" smtClean="0"/>
              <a:t> 시작일</a:t>
            </a:r>
            <a:r>
              <a:rPr lang="ko-KR" altLang="en-US" sz="1400" dirty="0" smtClean="0"/>
              <a:t>에 기관 투자자들의 </a:t>
            </a:r>
            <a:r>
              <a:rPr lang="ko-KR" altLang="en-US" sz="1400" b="1" dirty="0" smtClean="0"/>
              <a:t>거래량 감소</a:t>
            </a:r>
            <a:endParaRPr lang="en-US" altLang="ko-KR" sz="1400" b="1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z="1400" dirty="0" smtClean="0"/>
              <a:t>시장은 새로운 주일이 시작될 때 약세를 보임</a:t>
            </a:r>
            <a:endParaRPr lang="en-US" altLang="ko-KR" sz="1400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z="1400" dirty="0" smtClean="0"/>
              <a:t>새 주 첫 거래일의 게시된 메세지수와 길이가 크게 떨어짐</a:t>
            </a:r>
            <a:endParaRPr lang="en-US" altLang="ko-KR" sz="1400" dirty="0" smtClean="0"/>
          </a:p>
        </p:txBody>
      </p:sp>
      <p:sp>
        <p:nvSpPr>
          <p:cNvPr id="52" name="텍스트 상자 51"/>
          <p:cNvSpPr txBox="1"/>
          <p:nvPr/>
        </p:nvSpPr>
        <p:spPr>
          <a:xfrm>
            <a:off x="6469659" y="2021731"/>
            <a:ext cx="136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/>
              <a:t>The </a:t>
            </a:r>
            <a:r>
              <a:rPr lang="en-US" altLang="ko-KR" sz="1400" b="1" i="1" smtClean="0"/>
              <a:t>Monday Effect</a:t>
            </a:r>
            <a:endParaRPr lang="en-US" altLang="ko-KR" sz="1400" b="1" i="1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7838076" y="3741856"/>
            <a:ext cx="31474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1400" b="1" dirty="0" smtClean="0"/>
              <a:t>당일 메시지 게시판의 낙관적인 분위기는 보통 다음 거래일에 대한 부정적인 수익으로 이어짐</a:t>
            </a:r>
            <a:endParaRPr lang="en-US" altLang="ko-KR" sz="1400" b="1" dirty="0" smtClean="0"/>
          </a:p>
          <a:p>
            <a:pPr marL="342900" indent="-342900">
              <a:buFont typeface="Arial" charset="0"/>
              <a:buChar char="•"/>
            </a:pPr>
            <a:endParaRPr lang="en-US" altLang="ko-KR" sz="1400" b="1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z="1400" dirty="0" smtClean="0"/>
              <a:t>게시된 메시지들간 불일치는 당일 거래량 증가와 관련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다음거래일의 거래량은 감소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선진 시장에만 적용</a:t>
            </a:r>
            <a:r>
              <a:rPr lang="en-US" altLang="ko-KR" sz="1400" dirty="0" smtClean="0"/>
              <a:t>)</a:t>
            </a:r>
          </a:p>
        </p:txBody>
      </p:sp>
      <p:cxnSp>
        <p:nvCxnSpPr>
          <p:cNvPr id="54" name="직선 연결선 436">
            <a:extLst>
              <a:ext uri="{FF2B5EF4-FFF2-40B4-BE49-F238E27FC236}">
                <a16:creationId xmlns:a16="http://schemas.microsoft.com/office/drawing/2014/main" xmlns="" id="{7653A0EC-A1EC-4851-BB2D-4C6D6F0631CB}"/>
              </a:ext>
            </a:extLst>
          </p:cNvPr>
          <p:cNvCxnSpPr/>
          <p:nvPr/>
        </p:nvCxnSpPr>
        <p:spPr bwMode="auto">
          <a:xfrm>
            <a:off x="1280858" y="3474980"/>
            <a:ext cx="4261977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직사각형 54"/>
          <p:cNvSpPr/>
          <p:nvPr/>
        </p:nvSpPr>
        <p:spPr>
          <a:xfrm>
            <a:off x="2768598" y="1910283"/>
            <a:ext cx="29845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1400" b="1" dirty="0" smtClean="0"/>
              <a:t>각 기간별 성장률 계산 방법은 자산 가격이 실제로 정체되어있을 때 성장의 착각을 불러옴</a:t>
            </a:r>
            <a:endParaRPr lang="en-US" altLang="ko-KR" sz="1400" b="1" dirty="0" smtClean="0"/>
          </a:p>
          <a:p>
            <a:pPr marL="342900" indent="-342900">
              <a:buFont typeface="Arial" charset="0"/>
              <a:buChar char="•"/>
            </a:pPr>
            <a:endParaRPr lang="en-US" altLang="ko-KR" sz="1400" b="1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z="1400" dirty="0" smtClean="0"/>
              <a:t>가격의 이동 궤적에 관계없이 평균 성장률은 항상 긍정적</a:t>
            </a:r>
            <a:endParaRPr lang="en-US" altLang="ko-KR" sz="1400" dirty="0" smtClean="0"/>
          </a:p>
        </p:txBody>
      </p:sp>
      <p:sp>
        <p:nvSpPr>
          <p:cNvPr id="56" name="텍스트 상자 55"/>
          <p:cNvSpPr txBox="1"/>
          <p:nvPr/>
        </p:nvSpPr>
        <p:spPr>
          <a:xfrm>
            <a:off x="1186458" y="1943343"/>
            <a:ext cx="158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/>
              <a:t>The illusion of Growth </a:t>
            </a:r>
          </a:p>
        </p:txBody>
      </p:sp>
      <p:sp>
        <p:nvSpPr>
          <p:cNvPr id="57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991051" y="1968743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1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58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1001062" y="3702525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2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59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1001062" y="562280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kern="0" dirty="0">
                <a:solidFill>
                  <a:srgbClr val="FFFFFF"/>
                </a:solidFill>
                <a:latin typeface="+mn-ea"/>
                <a:cs typeface="Arial" pitchFamily="34" charset="0"/>
              </a:rPr>
              <a:t>3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60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6161394" y="2070343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kern="0" noProof="0" dirty="0" smtClean="0">
                <a:solidFill>
                  <a:srgbClr val="FFFFFF"/>
                </a:solidFill>
                <a:latin typeface="+mn-ea"/>
                <a:cs typeface="Arial" pitchFamily="34" charset="0"/>
              </a:rPr>
              <a:t>4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61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6186794" y="3797543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kern="0" dirty="0">
                <a:solidFill>
                  <a:srgbClr val="FFFFFF"/>
                </a:solidFill>
                <a:latin typeface="+mn-ea"/>
                <a:cs typeface="Arial" pitchFamily="34" charset="0"/>
              </a:rPr>
              <a:t>5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62" name="Line 9">
            <a:extLst>
              <a:ext uri="{FF2B5EF4-FFF2-40B4-BE49-F238E27FC236}">
                <a16:creationId xmlns:a16="http://schemas.microsoft.com/office/drawing/2014/main" xmlns="" id="{B7CEDDE9-EC6D-4DA3-A32C-4E4DDAF7F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8498" y="1754336"/>
            <a:ext cx="7518403" cy="0"/>
          </a:xfrm>
          <a:prstGeom prst="line">
            <a:avLst/>
          </a:prstGeom>
          <a:noFill/>
          <a:ln w="6350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defTabSz="888038" latinLnBrk="0">
              <a:defRPr/>
            </a:pPr>
            <a:endParaRPr lang="ko-KR" altLang="en-US" sz="1262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>
            <a:extLst>
              <a:ext uri="{FF2B5EF4-FFF2-40B4-BE49-F238E27FC236}">
                <a16:creationId xmlns:a16="http://schemas.microsoft.com/office/drawing/2014/main" xmlns="" id="{3E890516-054C-4A5D-90B9-174B6C3EBB4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0298" y="389935"/>
            <a:ext cx="9289046" cy="28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2pPr>
            <a:lvl3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3pPr>
            <a:lvl4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4pPr>
            <a:lvl5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defTabSz="928123" eaLnBrk="1" latinLnBrk="0" hangingPunct="1">
              <a:defRPr/>
            </a:pPr>
            <a:r>
              <a:rPr kumimoji="1" lang="ko-KR" altLang="en-US" sz="2400" dirty="0" smtClean="0"/>
              <a:t>목차</a:t>
            </a:r>
            <a:endParaRPr lang="ko-KR" altLang="en-US" sz="2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2AD96ED-AA22-4F47-B57F-6D6339DD8925}"/>
              </a:ext>
            </a:extLst>
          </p:cNvPr>
          <p:cNvSpPr txBox="1">
            <a:spLocks/>
          </p:cNvSpPr>
          <p:nvPr/>
        </p:nvSpPr>
        <p:spPr>
          <a:xfrm>
            <a:off x="640298" y="925108"/>
            <a:ext cx="5011202" cy="4800773"/>
          </a:xfrm>
          <a:prstGeom prst="rect">
            <a:avLst/>
          </a:prstGeom>
        </p:spPr>
        <p:txBody>
          <a:bodyPr wrap="square" lIns="87406" tIns="45452" rIns="87406" bIns="45452">
            <a:spAutoFit/>
          </a:bodyPr>
          <a:lstStyle>
            <a:lvl1pPr marL="0" indent="0" algn="l" defTabSz="939800" rtl="0" eaLnBrk="1" fontAlgn="b" latinLnBrk="0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1600" b="1" baseline="0">
                <a:solidFill>
                  <a:srgbClr val="00000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  <a:lvl2pPr marL="360363" indent="-93663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[Normal Text]"/>
              <a:buChar char="–"/>
              <a:defRPr kumimoji="1" sz="1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541338" indent="-90488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kumimoji="1" sz="14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720725" indent="-92075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Font typeface="[Normal Text]"/>
              <a:buChar char="­"/>
              <a:defRPr kumimoji="1" sz="1200" b="1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01700" indent="-92075" algn="l" defTabSz="939800" rtl="0" eaLnBrk="0" fontAlgn="base" latinLnBrk="1" hangingPunct="0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2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3589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6pPr>
            <a:lvl7pPr marL="18161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7pPr>
            <a:lvl8pPr marL="22733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8pPr>
            <a:lvl9pPr marL="27305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342900" indent="-342900" defTabSz="888038">
              <a:buClr>
                <a:prstClr val="black"/>
              </a:buClr>
              <a:buFont typeface="+mj-lt"/>
              <a:buAutoNum type="arabicPeriod"/>
              <a:defRPr/>
            </a:pPr>
            <a:r>
              <a:rPr lang="ko-KR" altLang="en-US" sz="1800" dirty="0">
                <a:latin typeface="+mn-lt"/>
              </a:rPr>
              <a:t>리뷰 대상 선정기준</a:t>
            </a:r>
            <a:r>
              <a:rPr lang="en-US" altLang="ko-KR" sz="1800" dirty="0">
                <a:latin typeface="+mn-lt"/>
              </a:rPr>
              <a:t> </a:t>
            </a:r>
            <a:r>
              <a:rPr lang="ko-KR" altLang="en-US" sz="1800" dirty="0">
                <a:latin typeface="+mn-lt"/>
              </a:rPr>
              <a:t>및 </a:t>
            </a:r>
            <a:r>
              <a:rPr lang="ko-KR" altLang="en-US" sz="1800" dirty="0" smtClean="0">
                <a:latin typeface="+mn-lt"/>
              </a:rPr>
              <a:t>기대효과</a:t>
            </a:r>
            <a:endParaRPr lang="en-US" altLang="ko-KR" sz="1800" dirty="0" smtClean="0">
              <a:latin typeface="+mn-lt"/>
            </a:endParaRPr>
          </a:p>
          <a:p>
            <a:pPr marL="342900" indent="-342900" defTabSz="888038">
              <a:buClr>
                <a:prstClr val="black"/>
              </a:buClr>
              <a:buFont typeface="+mj-lt"/>
              <a:buAutoNum type="arabicPeriod"/>
              <a:defRPr/>
            </a:pPr>
            <a:r>
              <a:rPr lang="en-US" altLang="ko-KR" sz="180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Background                                             </a:t>
            </a:r>
            <a:r>
              <a:rPr lang="en-US" altLang="ko-KR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2.1 Semantic </a:t>
            </a:r>
            <a:r>
              <a:rPr lang="en-US" altLang="ko-KR" sz="1800" b="0" kern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m</a:t>
            </a:r>
            <a:r>
              <a:rPr lang="en-US" altLang="ko-KR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odeling                             </a:t>
            </a:r>
            <a:r>
              <a:rPr lang="ko-KR" altLang="en-US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 </a:t>
            </a:r>
            <a:r>
              <a:rPr lang="en-US" altLang="ko-KR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2.2 Sentiment </a:t>
            </a:r>
            <a:r>
              <a:rPr lang="en-US" altLang="ko-KR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analysis                             </a:t>
            </a:r>
            <a:r>
              <a:rPr lang="ko-KR" altLang="en-US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 </a:t>
            </a:r>
            <a:r>
              <a:rPr lang="en-US" altLang="ko-KR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2.3 Event </a:t>
            </a:r>
            <a:r>
              <a:rPr lang="en-US" altLang="ko-KR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extraction</a:t>
            </a:r>
            <a:endParaRPr lang="en-US" altLang="ko-KR" sz="1800" b="0" kern="0" dirty="0" smtClean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  <a:p>
            <a:pPr marL="342900" indent="-342900" defTabSz="888038">
              <a:buClr>
                <a:prstClr val="black"/>
              </a:buClr>
              <a:buFont typeface="+mj-lt"/>
              <a:buAutoNum type="arabicPeriod"/>
              <a:defRPr/>
            </a:pPr>
            <a:r>
              <a:rPr lang="en-US" altLang="ko-KR" sz="180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Philosophy behind </a:t>
            </a:r>
            <a:r>
              <a:rPr lang="en-US" altLang="ko-KR" sz="180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financial forecasting </a:t>
            </a:r>
            <a:r>
              <a:rPr lang="en-US" altLang="ko-KR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3.1 A </a:t>
            </a:r>
            <a:r>
              <a:rPr lang="en-US" altLang="ko-KR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spectrum </a:t>
            </a:r>
            <a:r>
              <a:rPr lang="en-US" altLang="ko-KR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of </a:t>
            </a:r>
            <a:r>
              <a:rPr lang="en-US" altLang="ko-KR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perspectives    </a:t>
            </a:r>
            <a:endParaRPr lang="en-US" altLang="ko-KR" sz="1800" b="0" kern="0" dirty="0" smtClean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  <a:p>
            <a:pPr marL="342900" indent="-342900" defTabSz="888038">
              <a:buClr>
                <a:prstClr val="black"/>
              </a:buClr>
              <a:buFont typeface="+mj-lt"/>
              <a:buAutoNum type="arabicPeriod"/>
              <a:defRPr/>
            </a:pPr>
            <a:r>
              <a:rPr lang="en-US" altLang="ko-KR" sz="180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Walking through the literature               </a:t>
            </a:r>
            <a:r>
              <a:rPr lang="en-US" altLang="ko-KR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4.1 Text source</a:t>
            </a:r>
            <a:r>
              <a:rPr lang="en-US" altLang="ko-KR" sz="1800" b="0" kern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 </a:t>
            </a:r>
            <a:r>
              <a:rPr lang="en-US" altLang="ko-KR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                     </a:t>
            </a:r>
            <a:r>
              <a:rPr lang="ko-KR" altLang="en-US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  </a:t>
            </a:r>
            <a:r>
              <a:rPr lang="en-US" altLang="ko-KR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                  4.2 Text processing </a:t>
            </a:r>
            <a:r>
              <a:rPr lang="ko-KR" altLang="en-US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                               </a:t>
            </a:r>
            <a:r>
              <a:rPr lang="en-US" altLang="ko-KR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4.3</a:t>
            </a:r>
            <a:r>
              <a:rPr lang="ko-KR" altLang="en-US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 알고리즘</a:t>
            </a:r>
            <a:r>
              <a:rPr lang="en-US" altLang="ko-KR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 </a:t>
            </a:r>
            <a:r>
              <a:rPr lang="ko-KR" altLang="en-US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                                        </a:t>
            </a:r>
            <a:r>
              <a:rPr lang="en-US" altLang="ko-KR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4.4</a:t>
            </a:r>
            <a:r>
              <a:rPr lang="ko-KR" altLang="en-US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 평가 측정</a:t>
            </a:r>
            <a:r>
              <a:rPr lang="en-US" altLang="ko-KR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                           </a:t>
            </a:r>
          </a:p>
          <a:p>
            <a:pPr marL="342900" indent="-342900" defTabSz="888038">
              <a:buClr>
                <a:prstClr val="black"/>
              </a:buClr>
              <a:buFont typeface="+mj-lt"/>
              <a:buAutoNum type="arabicPeriod"/>
              <a:defRPr/>
            </a:pPr>
            <a:r>
              <a:rPr lang="en-US" altLang="ko-KR" sz="180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Conclusion</a:t>
            </a:r>
            <a:r>
              <a:rPr lang="ko-KR" altLang="en-US" sz="180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                                       </a:t>
            </a:r>
            <a:r>
              <a:rPr lang="en-US" altLang="ko-KR" sz="180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 </a:t>
            </a:r>
            <a:r>
              <a:rPr lang="en-US" altLang="ko-KR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5.1 </a:t>
            </a:r>
            <a:r>
              <a:rPr lang="ko-KR" altLang="en-US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결론                                           </a:t>
            </a:r>
            <a:r>
              <a:rPr lang="en-US" altLang="ko-KR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5.2</a:t>
            </a:r>
            <a:r>
              <a:rPr lang="ko-KR" altLang="en-US" sz="1800" b="0" kern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 향후 방향</a:t>
            </a:r>
            <a:endParaRPr lang="ko-KR" altLang="en-US" sz="1800" b="0" kern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35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3E890516-054C-4A5D-90B9-174B6C3EBB4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0298" y="389935"/>
            <a:ext cx="9289046" cy="28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2pPr>
            <a:lvl3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3pPr>
            <a:lvl4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4pPr>
            <a:lvl5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defTabSz="928123" eaLnBrk="1" latinLnBrk="0" hangingPunct="1">
              <a:defRPr/>
            </a:pPr>
            <a:r>
              <a:rPr kumimoji="1" lang="en-US" altLang="ko-KR" sz="2400" dirty="0"/>
              <a:t>5.2</a:t>
            </a:r>
            <a:r>
              <a:rPr kumimoji="1" lang="ko-KR" altLang="en-US" sz="2400" dirty="0"/>
              <a:t> 향후 방향</a:t>
            </a:r>
            <a:endParaRPr lang="ko-KR" altLang="en-US" sz="2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2AD96ED-AA22-4F47-B57F-6D6339DD8925}"/>
              </a:ext>
            </a:extLst>
          </p:cNvPr>
          <p:cNvSpPr txBox="1">
            <a:spLocks/>
          </p:cNvSpPr>
          <p:nvPr/>
        </p:nvSpPr>
        <p:spPr>
          <a:xfrm>
            <a:off x="640297" y="816811"/>
            <a:ext cx="10856377" cy="368791"/>
          </a:xfrm>
          <a:prstGeom prst="rect">
            <a:avLst/>
          </a:prstGeom>
        </p:spPr>
        <p:txBody>
          <a:bodyPr wrap="square" lIns="87406" tIns="45452" rIns="87406" bIns="45452">
            <a:spAutoFit/>
          </a:bodyPr>
          <a:lstStyle>
            <a:lvl1pPr marL="0" indent="0" algn="l" defTabSz="939800" rtl="0" eaLnBrk="1" fontAlgn="b" latinLnBrk="0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1600" b="1" baseline="0">
                <a:solidFill>
                  <a:srgbClr val="00000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  <a:lvl2pPr marL="360363" indent="-93663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[Normal Text]"/>
              <a:buChar char="–"/>
              <a:defRPr kumimoji="1" sz="1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541338" indent="-90488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kumimoji="1" sz="14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720725" indent="-92075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Font typeface="[Normal Text]"/>
              <a:buChar char="­"/>
              <a:defRPr kumimoji="1" sz="1200" b="1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01700" indent="-92075" algn="l" defTabSz="939800" rtl="0" eaLnBrk="0" fontAlgn="base" latinLnBrk="1" hangingPunct="0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2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3589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6pPr>
            <a:lvl7pPr marL="18161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7pPr>
            <a:lvl8pPr marL="22733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8pPr>
            <a:lvl9pPr marL="27305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defTabSz="888038">
              <a:buClr>
                <a:prstClr val="black"/>
              </a:buClr>
              <a:defRPr/>
            </a:pPr>
            <a:r>
              <a:rPr lang="en-US" altLang="ko-KR" sz="1800" kern="0" dirty="0">
                <a:latin typeface="맑은 고딕" panose="020B0503020000020004" pitchFamily="50" charset="-127"/>
              </a:rPr>
              <a:t>NLFF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의 향후 방향으로 도메인별 자원개발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,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 실시간 예측모델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,</a:t>
            </a:r>
            <a:r>
              <a:rPr lang="ko-KR" altLang="en-US" sz="1800" kern="0" dirty="0">
                <a:latin typeface="맑은 고딕" panose="020B0503020000020004" pitchFamily="50" charset="-127"/>
              </a:rPr>
              <a:t> 포괄적인 평가측정을 제언 </a:t>
            </a: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xmlns="" id="{B99B94FE-4E89-4126-BF20-471EC0839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319471"/>
            <a:ext cx="7518400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ko-KR"/>
            </a:defPPr>
            <a:lvl1pPr algn="ctr" defTabSz="1007029">
              <a:defRPr sz="1542" b="1">
                <a:solidFill>
                  <a:srgbClr val="0066CC"/>
                </a:solidFill>
                <a:latin typeface="+mn-ea"/>
              </a:defRPr>
            </a:lvl1pPr>
          </a:lstStyle>
          <a:p>
            <a:pPr defTabSz="888200"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향후방향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Line 9">
            <a:extLst>
              <a:ext uri="{FF2B5EF4-FFF2-40B4-BE49-F238E27FC236}">
                <a16:creationId xmlns:a16="http://schemas.microsoft.com/office/drawing/2014/main" xmlns="" id="{B7CEDDE9-EC6D-4DA3-A32C-4E4DDAF7F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598" y="1627336"/>
            <a:ext cx="7518403" cy="0"/>
          </a:xfrm>
          <a:prstGeom prst="line">
            <a:avLst/>
          </a:prstGeom>
          <a:noFill/>
          <a:ln w="6350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defTabSz="888038" latinLnBrk="0">
              <a:defRPr/>
            </a:pPr>
            <a:endParaRPr lang="ko-KR" altLang="en-US" sz="1262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8" name="텍스트 상자 27"/>
          <p:cNvSpPr txBox="1"/>
          <p:nvPr/>
        </p:nvSpPr>
        <p:spPr>
          <a:xfrm>
            <a:off x="1351559" y="5177524"/>
            <a:ext cx="2001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/>
              <a:t>Comprehensive</a:t>
            </a:r>
            <a:r>
              <a:rPr lang="ko-KR" altLang="en-US" sz="1400" b="1" i="1" dirty="0" smtClean="0"/>
              <a:t> </a:t>
            </a:r>
            <a:r>
              <a:rPr lang="en-US" altLang="ko-KR" sz="1400" b="1" i="1" dirty="0" smtClean="0"/>
              <a:t>Evaluation</a:t>
            </a:r>
            <a:r>
              <a:rPr lang="ko-KR" altLang="en-US" sz="1400" b="1" i="1" dirty="0" smtClean="0"/>
              <a:t> </a:t>
            </a:r>
            <a:r>
              <a:rPr lang="en-US" altLang="ko-KR" sz="1400" b="1" i="1" dirty="0" smtClean="0"/>
              <a:t>Measurements </a:t>
            </a:r>
          </a:p>
        </p:txBody>
      </p:sp>
      <p:sp>
        <p:nvSpPr>
          <p:cNvPr id="29" name="텍스트 상자 28"/>
          <p:cNvSpPr txBox="1"/>
          <p:nvPr/>
        </p:nvSpPr>
        <p:spPr>
          <a:xfrm>
            <a:off x="1351557" y="3863772"/>
            <a:ext cx="188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/>
              <a:t>Online Predictive Model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476128" y="1763240"/>
            <a:ext cx="75601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1400" b="1" dirty="0" smtClean="0"/>
              <a:t>자원 개발의 중요성</a:t>
            </a:r>
            <a:endParaRPr lang="en-US" altLang="ko-KR" sz="1400" b="1" dirty="0"/>
          </a:p>
          <a:p>
            <a:pPr marL="342900" indent="-342900">
              <a:buFont typeface="Arial" charset="0"/>
              <a:buChar char="•"/>
            </a:pPr>
            <a:r>
              <a:rPr lang="ko-KR" altLang="en-US" sz="1400" b="1" dirty="0" smtClean="0"/>
              <a:t>도메인별 </a:t>
            </a:r>
            <a:r>
              <a:rPr lang="ko-KR" altLang="en-US" sz="1400" b="1" dirty="0" smtClean="0"/>
              <a:t>온톨로지</a:t>
            </a:r>
            <a:r>
              <a:rPr lang="en-US" altLang="ko-KR" sz="1400" b="1" dirty="0" smtClean="0"/>
              <a:t>(Ontology</a:t>
            </a:r>
            <a:r>
              <a:rPr lang="en-US" altLang="ko-KR" sz="1400" b="1" dirty="0" smtClean="0"/>
              <a:t>)</a:t>
            </a:r>
            <a:r>
              <a:rPr lang="en-US" altLang="ko-KR" sz="1400" b="1" baseline="30000" dirty="0" smtClean="0"/>
              <a:t>*</a:t>
            </a:r>
            <a:r>
              <a:rPr lang="ko-KR" altLang="en-US" sz="1400" b="1" dirty="0" smtClean="0"/>
              <a:t>를 </a:t>
            </a:r>
            <a:r>
              <a:rPr lang="ko-KR" altLang="en-US" sz="1400" b="1" dirty="0" smtClean="0"/>
              <a:t>구축 필요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:</a:t>
            </a:r>
            <a:r>
              <a:rPr lang="ko-KR" altLang="en-US" sz="1400" b="1" dirty="0" smtClean="0"/>
              <a:t> </a:t>
            </a:r>
            <a:r>
              <a:rPr lang="ko-KR" altLang="en-US" sz="1400" dirty="0" smtClean="0"/>
              <a:t>지식 표현의 형태는 온톨로지에 국한되지 않고 단어 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개념</a:t>
            </a:r>
            <a:r>
              <a:rPr lang="en-US" altLang="ko-KR" sz="1400" dirty="0" smtClean="0"/>
              <a:t>DB, </a:t>
            </a:r>
            <a:r>
              <a:rPr lang="ko-KR" altLang="en-US" sz="1400" dirty="0" smtClean="0"/>
              <a:t>수동으로 주석된 데이터 세트 등이 될 수도 있음</a:t>
            </a:r>
            <a:endParaRPr lang="en-US" altLang="ko-KR" sz="1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z="1400" dirty="0" smtClean="0"/>
              <a:t>Chan and Chong (2017) :</a:t>
            </a:r>
            <a:r>
              <a:rPr lang="ko-KR" altLang="en-US" sz="1400" dirty="0" smtClean="0"/>
              <a:t> 금융 도메인 데이터 부족으로 인기있는 영화 리뷰 데이터 세트에 대해서만 모델 정확도를 평가</a:t>
            </a:r>
            <a:endParaRPr lang="en-US" altLang="ko-KR" sz="1400" dirty="0"/>
          </a:p>
          <a:p>
            <a:pPr marL="342900" indent="-342900">
              <a:buFont typeface="Arial" charset="0"/>
              <a:buChar char="•"/>
            </a:pPr>
            <a:r>
              <a:rPr lang="ko-KR" altLang="en-US" sz="1400" dirty="0" smtClean="0"/>
              <a:t>정서 어휘집</a:t>
            </a:r>
            <a:r>
              <a:rPr lang="en-US" altLang="ko-KR" sz="1400" dirty="0" smtClean="0"/>
              <a:t>(Sentiment lexicon)</a:t>
            </a:r>
            <a:r>
              <a:rPr lang="ko-KR" altLang="en-US" sz="1400" dirty="0" smtClean="0"/>
              <a:t> 식별 자동화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콘텐츠의 정서극성</a:t>
            </a:r>
            <a:r>
              <a:rPr lang="en-US" altLang="ko-KR" sz="1400" dirty="0" smtClean="0"/>
              <a:t>(</a:t>
            </a:r>
            <a:r>
              <a:rPr lang="en-US" altLang="ko-KR" sz="1400" dirty="0" smtClean="0"/>
              <a:t>Sentiment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polarity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식별 등이 시도</a:t>
            </a:r>
            <a:endParaRPr lang="en-US" altLang="ko-KR" sz="1400" dirty="0" smtClean="0"/>
          </a:p>
        </p:txBody>
      </p:sp>
      <p:sp>
        <p:nvSpPr>
          <p:cNvPr id="31" name="텍스트 상자 30"/>
          <p:cNvSpPr txBox="1"/>
          <p:nvPr/>
        </p:nvSpPr>
        <p:spPr>
          <a:xfrm>
            <a:off x="1351558" y="1854443"/>
            <a:ext cx="1886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/>
              <a:t>Domain Specific Resources Building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476128" y="3863772"/>
            <a:ext cx="75601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/>
              <a:t>온라인 또는 </a:t>
            </a:r>
            <a:r>
              <a:rPr lang="ko-KR" altLang="en-US" sz="1400" b="1" dirty="0" smtClean="0"/>
              <a:t>실시간 알고리즘이 주요 변수를 수정</a:t>
            </a:r>
            <a:endParaRPr lang="en-US" altLang="ko-KR" sz="1400" b="1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/>
              <a:t>새로운 데이터 배치가 들어올 때마다 모델과 함께 저장</a:t>
            </a:r>
            <a:endParaRPr lang="en-US" altLang="ko-KR" sz="1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/>
              <a:t>온라인 모델은 적응력이 뛰어나므로 </a:t>
            </a:r>
            <a:r>
              <a:rPr lang="ko-KR" altLang="en-US" sz="1400" b="1" dirty="0" smtClean="0"/>
              <a:t>빠르게 변화하는 시장 모니터링 필요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3476128" y="5069802"/>
            <a:ext cx="75601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b="1" dirty="0" smtClean="0"/>
              <a:t>다양하고 불완전한 평가 측정이 연구결과 비교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시 어려움을 초래</a:t>
            </a:r>
            <a:endParaRPr lang="en-US" altLang="ko-KR" sz="1400" b="1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1400" b="1" dirty="0" smtClean="0"/>
              <a:t>세 종류 평가 측정 모두를 포함할 것을 추천</a:t>
            </a:r>
            <a:endParaRPr lang="en-US" altLang="ko-KR" sz="1400" b="1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/>
              <a:t>일부 측정 항목은 항상 독립적 효과를 측정하지 않음</a:t>
            </a:r>
            <a:endParaRPr lang="en-US" altLang="ko-KR" sz="1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/>
              <a:t>트레이딩 시뮬레이션의 안정성으로 측정된 변동성은 샤프지수</a:t>
            </a:r>
            <a:r>
              <a:rPr lang="en-US" altLang="ko-KR" sz="1400" dirty="0" smtClean="0"/>
              <a:t>(Sharpe Ratio) </a:t>
            </a:r>
            <a:r>
              <a:rPr lang="ko-KR" altLang="en-US" sz="1400" dirty="0" smtClean="0"/>
              <a:t>와 밀접한 상관 관계가 있음</a:t>
            </a:r>
            <a:endParaRPr lang="en-US" altLang="ko-KR" sz="1400" dirty="0" smtClean="0"/>
          </a:p>
        </p:txBody>
      </p:sp>
      <p:sp>
        <p:nvSpPr>
          <p:cNvPr id="34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1156151" y="1892543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1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35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1166162" y="3918425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" pitchFamily="34" charset="0"/>
              </a:rPr>
              <a:t>2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36" name="Rectangle 128">
            <a:extLst>
              <a:ext uri="{FF2B5EF4-FFF2-40B4-BE49-F238E27FC236}">
                <a16:creationId xmlns:a16="http://schemas.microsoft.com/office/drawing/2014/main" xmlns="" id="{062B93DB-D89C-4410-803B-FD006239BA69}"/>
              </a:ext>
            </a:extLst>
          </p:cNvPr>
          <p:cNvSpPr/>
          <p:nvPr/>
        </p:nvSpPr>
        <p:spPr bwMode="auto">
          <a:xfrm>
            <a:off x="1166162" y="5229104"/>
            <a:ext cx="225716" cy="20941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headEnd type="none"/>
            <a:tailEnd type="none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21" b="1" kern="0" dirty="0">
                <a:solidFill>
                  <a:srgbClr val="FFFFFF"/>
                </a:solidFill>
                <a:latin typeface="+mn-ea"/>
                <a:cs typeface="Arial" pitchFamily="34" charset="0"/>
              </a:rPr>
              <a:t>3</a:t>
            </a:r>
            <a:endParaRPr kumimoji="1" lang="ko-KR" altLang="en-US" sz="1321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cxnSp>
        <p:nvCxnSpPr>
          <p:cNvPr id="37" name="직선 연결선 436">
            <a:extLst>
              <a:ext uri="{FF2B5EF4-FFF2-40B4-BE49-F238E27FC236}">
                <a16:creationId xmlns:a16="http://schemas.microsoft.com/office/drawing/2014/main" xmlns="" id="{7653A0EC-A1EC-4851-BB2D-4C6D6F0631CB}"/>
              </a:ext>
            </a:extLst>
          </p:cNvPr>
          <p:cNvCxnSpPr/>
          <p:nvPr/>
        </p:nvCxnSpPr>
        <p:spPr bwMode="auto">
          <a:xfrm>
            <a:off x="1391878" y="3691895"/>
            <a:ext cx="9460792" cy="11112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436">
            <a:extLst>
              <a:ext uri="{FF2B5EF4-FFF2-40B4-BE49-F238E27FC236}">
                <a16:creationId xmlns:a16="http://schemas.microsoft.com/office/drawing/2014/main" xmlns="" id="{7653A0EC-A1EC-4851-BB2D-4C6D6F0631CB}"/>
              </a:ext>
            </a:extLst>
          </p:cNvPr>
          <p:cNvCxnSpPr/>
          <p:nvPr/>
        </p:nvCxnSpPr>
        <p:spPr bwMode="auto">
          <a:xfrm>
            <a:off x="1439628" y="4857751"/>
            <a:ext cx="9460792" cy="11112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직사각형 38"/>
          <p:cNvSpPr/>
          <p:nvPr/>
        </p:nvSpPr>
        <p:spPr>
          <a:xfrm>
            <a:off x="1351556" y="3356290"/>
            <a:ext cx="85798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 </a:t>
            </a:r>
            <a:r>
              <a:rPr lang="ko-KR" altLang="en-US" sz="1100" dirty="0" smtClean="0"/>
              <a:t>* 온톨러지</a:t>
            </a:r>
            <a:r>
              <a:rPr lang="en-US" altLang="ko-KR" sz="1100" dirty="0" smtClean="0"/>
              <a:t>(Ontology) : </a:t>
            </a:r>
            <a:r>
              <a:rPr lang="ko-KR" altLang="en-US" sz="1100" dirty="0" smtClean="0"/>
              <a:t>존재하는 </a:t>
            </a:r>
            <a:r>
              <a:rPr lang="ko-KR" altLang="en-US" sz="1100" dirty="0"/>
              <a:t>사물과 사물 간의 관계 및 여러 개념을 컴퓨터가 처리할 수 있는 형태로 </a:t>
            </a:r>
            <a:r>
              <a:rPr lang="ko-KR" altLang="en-US" sz="1100" dirty="0" smtClean="0"/>
              <a:t>표현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5703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1">
            <a:extLst>
              <a:ext uri="{FF2B5EF4-FFF2-40B4-BE49-F238E27FC236}">
                <a16:creationId xmlns:a16="http://schemas.microsoft.com/office/drawing/2014/main" xmlns="" id="{426FF987-C2A7-4A0F-9637-E6D81A27F772}"/>
              </a:ext>
            </a:extLst>
          </p:cNvPr>
          <p:cNvSpPr txBox="1">
            <a:spLocks/>
          </p:cNvSpPr>
          <p:nvPr/>
        </p:nvSpPr>
        <p:spPr>
          <a:xfrm>
            <a:off x="1872550" y="2643290"/>
            <a:ext cx="8446900" cy="680566"/>
          </a:xfrm>
          <a:prstGeom prst="rect">
            <a:avLst/>
          </a:prstGeom>
        </p:spPr>
        <p:txBody>
          <a:bodyPr anchor="ctr"/>
          <a:lstStyle>
            <a:lvl1pPr marL="174625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600" kern="1200" normalizeH="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363538" indent="-188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600" kern="1200" normalizeH="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538163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400" kern="1200" normalizeH="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712788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200" kern="1200" normalizeH="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01700" indent="-188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100" kern="1200" normalizeH="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</a:pPr>
            <a:r>
              <a:rPr lang="en-US" sz="3881" b="1" i="1">
                <a:solidFill>
                  <a:prstClr val="black"/>
                </a:solidFill>
              </a:rPr>
              <a:t>End of Document</a:t>
            </a:r>
            <a:endParaRPr lang="en-US" sz="3881" b="1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>
            <a:extLst>
              <a:ext uri="{FF2B5EF4-FFF2-40B4-BE49-F238E27FC236}">
                <a16:creationId xmlns:a16="http://schemas.microsoft.com/office/drawing/2014/main" xmlns="" id="{3E890516-054C-4A5D-90B9-174B6C3EBB4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0298" y="389935"/>
            <a:ext cx="9289046" cy="28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2pPr>
            <a:lvl3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3pPr>
            <a:lvl4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4pPr>
            <a:lvl5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defTabSz="928123" eaLnBrk="1" latinLnBrk="0" hangingPunct="1">
              <a:defRPr/>
            </a:pPr>
            <a:r>
              <a:rPr kumimoji="1" lang="en-US" altLang="ko-KR" sz="2400" dirty="0" smtClean="0"/>
              <a:t>1.</a:t>
            </a:r>
            <a:r>
              <a:rPr kumimoji="1" lang="ko-KR" altLang="en-US" sz="2400" dirty="0" smtClean="0"/>
              <a:t> 리뷰 대상 선정기준</a:t>
            </a:r>
            <a:r>
              <a:rPr kumimoji="1" lang="en-US" altLang="ko-KR" sz="2400" dirty="0" smtClean="0"/>
              <a:t> </a:t>
            </a:r>
            <a:r>
              <a:rPr kumimoji="1" lang="ko-KR" altLang="en-US" sz="2400" dirty="0" smtClean="0"/>
              <a:t>및 기대효과 </a:t>
            </a:r>
            <a:endParaRPr lang="ko-KR" altLang="en-US" sz="2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xmlns="" id="{82AD96ED-AA22-4F47-B57F-6D6339DD8925}"/>
              </a:ext>
            </a:extLst>
          </p:cNvPr>
          <p:cNvSpPr txBox="1">
            <a:spLocks/>
          </p:cNvSpPr>
          <p:nvPr/>
        </p:nvSpPr>
        <p:spPr>
          <a:xfrm>
            <a:off x="941388" y="5024413"/>
            <a:ext cx="4991100" cy="784802"/>
          </a:xfrm>
          <a:prstGeom prst="rect">
            <a:avLst/>
          </a:prstGeom>
        </p:spPr>
        <p:txBody>
          <a:bodyPr wrap="square" lIns="87406" tIns="45452" rIns="87406" bIns="45452">
            <a:spAutoFit/>
          </a:bodyPr>
          <a:lstStyle>
            <a:lvl1pPr marL="0" indent="0" algn="l" defTabSz="939800" rtl="0" eaLnBrk="1" fontAlgn="b" latinLnBrk="0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1600" b="1" baseline="0">
                <a:solidFill>
                  <a:srgbClr val="00000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  <a:lvl2pPr marL="360363" indent="-93663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[Normal Text]"/>
              <a:buChar char="–"/>
              <a:defRPr kumimoji="1" sz="1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541338" indent="-90488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kumimoji="1" sz="14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720725" indent="-92075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Font typeface="[Normal Text]"/>
              <a:buChar char="­"/>
              <a:defRPr kumimoji="1" sz="1200" b="1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01700" indent="-92075" algn="l" defTabSz="939800" rtl="0" eaLnBrk="0" fontAlgn="base" latinLnBrk="1" hangingPunct="0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2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3589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6pPr>
            <a:lvl7pPr marL="18161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7pPr>
            <a:lvl8pPr marL="22733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8pPr>
            <a:lvl9pPr marL="27305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400" dirty="0" smtClean="0"/>
              <a:t>높은 </a:t>
            </a:r>
            <a:r>
              <a:rPr lang="ko-KR" altLang="en-US" sz="1400" dirty="0"/>
              <a:t>인용레벨은 받은 의미있는 </a:t>
            </a:r>
            <a:r>
              <a:rPr lang="ko-KR" altLang="en-US" sz="1400" dirty="0" smtClean="0"/>
              <a:t>논문으로 간주되는지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400" dirty="0" smtClean="0"/>
              <a:t>해당 </a:t>
            </a:r>
            <a:r>
              <a:rPr lang="ko-KR" altLang="en-US" sz="1400" dirty="0"/>
              <a:t>카테고리에 적합한 범위를 포함하고 </a:t>
            </a:r>
            <a:r>
              <a:rPr lang="ko-KR" altLang="en-US" sz="1400" dirty="0" smtClean="0"/>
              <a:t>있는지</a:t>
            </a:r>
            <a:endParaRPr lang="en-US" altLang="ko-KR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2AD96ED-AA22-4F47-B57F-6D6339DD8925}"/>
              </a:ext>
            </a:extLst>
          </p:cNvPr>
          <p:cNvSpPr txBox="1">
            <a:spLocks/>
          </p:cNvSpPr>
          <p:nvPr/>
        </p:nvSpPr>
        <p:spPr>
          <a:xfrm>
            <a:off x="640298" y="925108"/>
            <a:ext cx="10409994" cy="645790"/>
          </a:xfrm>
          <a:prstGeom prst="rect">
            <a:avLst/>
          </a:prstGeom>
        </p:spPr>
        <p:txBody>
          <a:bodyPr wrap="square" lIns="87406" tIns="45452" rIns="87406" bIns="45452">
            <a:spAutoFit/>
          </a:bodyPr>
          <a:lstStyle>
            <a:lvl1pPr marL="0" indent="0" algn="l" defTabSz="939800" rtl="0" eaLnBrk="1" fontAlgn="b" latinLnBrk="0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1600" b="1" baseline="0">
                <a:solidFill>
                  <a:srgbClr val="00000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  <a:lvl2pPr marL="360363" indent="-93663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[Normal Text]"/>
              <a:buChar char="–"/>
              <a:defRPr kumimoji="1" sz="1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541338" indent="-90488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kumimoji="1" sz="14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720725" indent="-92075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Font typeface="[Normal Text]"/>
              <a:buChar char="­"/>
              <a:defRPr kumimoji="1" sz="1200" b="1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01700" indent="-92075" algn="l" defTabSz="939800" rtl="0" eaLnBrk="0" fontAlgn="base" latinLnBrk="1" hangingPunct="0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2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3589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6pPr>
            <a:lvl7pPr marL="18161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7pPr>
            <a:lvl8pPr marL="22733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8pPr>
            <a:lvl9pPr marL="27305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defTabSz="888038">
              <a:buClr>
                <a:prstClr val="black"/>
              </a:buClr>
              <a:defRPr/>
            </a:pPr>
            <a:r>
              <a:rPr lang="ko-KR" altLang="en-US" sz="1800" kern="0" dirty="0" smtClean="0">
                <a:latin typeface="맑은 고딕" panose="020B0503020000020004" pitchFamily="50" charset="-127"/>
              </a:rPr>
              <a:t>자연어 기반 금융예측 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(Natural Language based Financial Forecasting,</a:t>
            </a:r>
            <a:r>
              <a:rPr lang="ko-KR" altLang="en-US" sz="1800" kern="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NLFF)</a:t>
            </a:r>
            <a:r>
              <a:rPr lang="ko-KR" altLang="en-US" sz="1800" kern="0" dirty="0" smtClean="0">
                <a:latin typeface="맑은 고딕" panose="020B0503020000020004" pitchFamily="50" charset="-127"/>
              </a:rPr>
              <a:t> 관련 중요 논문 리뷰를 통해 향후 프로젝트 적용안 구성에 도움을 얻고자 함</a:t>
            </a:r>
            <a:endParaRPr lang="ko-KR" altLang="en-US" sz="1800" kern="0" dirty="0">
              <a:latin typeface="맑은 고딕" panose="020B0503020000020004" pitchFamily="50" charset="-127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xmlns="" id="{B99B94FE-4E89-4126-BF20-471EC0839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4633" y="1712909"/>
            <a:ext cx="1386918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>
            <a:defPPr>
              <a:defRPr lang="ko-KR"/>
            </a:defPPr>
            <a:lvl1pPr algn="ctr" defTabSz="1007029">
              <a:defRPr sz="1542" b="1">
                <a:solidFill>
                  <a:srgbClr val="0066CC"/>
                </a:solidFill>
                <a:latin typeface="+mn-ea"/>
              </a:defRPr>
            </a:lvl1pPr>
          </a:lstStyle>
          <a:p>
            <a:pPr defTabSz="888200"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연구 동향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xmlns="" id="{B7CEDDE9-EC6D-4DA3-A32C-4E4DDAF7F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9359" y="2020774"/>
            <a:ext cx="3457452" cy="0"/>
          </a:xfrm>
          <a:prstGeom prst="line">
            <a:avLst/>
          </a:prstGeom>
          <a:noFill/>
          <a:ln w="6350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defTabSz="888038" latinLnBrk="0">
              <a:defRPr/>
            </a:pPr>
            <a:endParaRPr lang="ko-KR" altLang="en-US" sz="1262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xmlns="" id="{B99B94FE-4E89-4126-BF20-471EC0839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469" y="4585747"/>
            <a:ext cx="2167581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>
            <a:defPPr>
              <a:defRPr lang="ko-KR"/>
            </a:defPPr>
            <a:lvl1pPr algn="ctr" defTabSz="1007029">
              <a:defRPr sz="1542" b="1">
                <a:solidFill>
                  <a:srgbClr val="0066CC"/>
                </a:solidFill>
                <a:latin typeface="+mn-ea"/>
              </a:defRPr>
            </a:lvl1pPr>
          </a:lstStyle>
          <a:p>
            <a:pPr defTabSz="888200"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대상 논문 선정기준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xmlns="" id="{B7CEDDE9-EC6D-4DA3-A32C-4E4DDAF7F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4526" y="4893612"/>
            <a:ext cx="3457452" cy="0"/>
          </a:xfrm>
          <a:prstGeom prst="line">
            <a:avLst/>
          </a:prstGeom>
          <a:noFill/>
          <a:ln w="6350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defTabSz="888038" latinLnBrk="0">
              <a:defRPr/>
            </a:pPr>
            <a:endParaRPr lang="ko-KR" altLang="en-US" sz="1262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xmlns="" id="{B99B94FE-4E89-4126-BF20-471EC0839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769" y="1712821"/>
            <a:ext cx="1988045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>
            <a:defPPr>
              <a:defRPr lang="ko-KR"/>
            </a:defPPr>
            <a:lvl1pPr algn="ctr" defTabSz="1007029">
              <a:defRPr sz="1542" b="1">
                <a:solidFill>
                  <a:srgbClr val="0066CC"/>
                </a:solidFill>
                <a:latin typeface="+mn-ea"/>
              </a:defRPr>
            </a:lvl1pPr>
          </a:lstStyle>
          <a:p>
            <a:pPr defTabSz="888200"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목적 및 기대효과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xmlns="" id="{B7CEDDE9-EC6D-4DA3-A32C-4E4DDAF7F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7059" y="2020686"/>
            <a:ext cx="3457452" cy="0"/>
          </a:xfrm>
          <a:prstGeom prst="line">
            <a:avLst/>
          </a:prstGeom>
          <a:noFill/>
          <a:ln w="6350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defTabSz="888038" latinLnBrk="0">
              <a:defRPr/>
            </a:pPr>
            <a:endParaRPr lang="ko-KR" altLang="en-US" sz="1262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xmlns="" id="{9D61857D-4B42-4CED-81DE-256E1425F86C}"/>
              </a:ext>
            </a:extLst>
          </p:cNvPr>
          <p:cNvSpPr>
            <a:spLocks/>
          </p:cNvSpPr>
          <p:nvPr/>
        </p:nvSpPr>
        <p:spPr bwMode="auto">
          <a:xfrm rot="5400000">
            <a:off x="4343463" y="3773134"/>
            <a:ext cx="3986502" cy="481429"/>
          </a:xfrm>
          <a:prstGeom prst="flowChartExtract">
            <a:avLst/>
          </a:pr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</a:srgbClr>
              </a:gs>
            </a:gsLst>
            <a:lin ang="0" scaled="1"/>
          </a:gradFill>
          <a:ln w="9525" cap="flat" cmpd="sng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406" tIns="45452" rIns="87406" bIns="45452" anchor="ctr"/>
          <a:lstStyle/>
          <a:p>
            <a:pPr defTabSz="888038" latinLnBrk="0">
              <a:defRPr/>
            </a:pPr>
            <a:endParaRPr lang="ko-KR" altLang="en-US" sz="1748" kern="0">
              <a:solidFill>
                <a:srgbClr val="00478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2AD96ED-AA22-4F47-B57F-6D6339DD8925}"/>
              </a:ext>
            </a:extLst>
          </p:cNvPr>
          <p:cNvSpPr txBox="1">
            <a:spLocks/>
          </p:cNvSpPr>
          <p:nvPr/>
        </p:nvSpPr>
        <p:spPr>
          <a:xfrm>
            <a:off x="1004887" y="2151090"/>
            <a:ext cx="4710113" cy="2138506"/>
          </a:xfrm>
          <a:prstGeom prst="rect">
            <a:avLst/>
          </a:prstGeom>
        </p:spPr>
        <p:txBody>
          <a:bodyPr wrap="square" lIns="87406" tIns="45452" rIns="87406" bIns="45452">
            <a:spAutoFit/>
          </a:bodyPr>
          <a:lstStyle>
            <a:lvl1pPr marL="0" indent="0" algn="l" defTabSz="939800" rtl="0" eaLnBrk="1" fontAlgn="b" latinLnBrk="0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1600" b="1" baseline="0">
                <a:solidFill>
                  <a:srgbClr val="00000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  <a:lvl2pPr marL="360363" indent="-93663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[Normal Text]"/>
              <a:buChar char="–"/>
              <a:defRPr kumimoji="1" sz="1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541338" indent="-90488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kumimoji="1" sz="14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720725" indent="-92075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Font typeface="[Normal Text]"/>
              <a:buChar char="­"/>
              <a:defRPr kumimoji="1" sz="1200" b="1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01700" indent="-92075" algn="l" defTabSz="939800" rtl="0" eaLnBrk="0" fontAlgn="base" latinLnBrk="1" hangingPunct="0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2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3589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6pPr>
            <a:lvl7pPr marL="18161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7pPr>
            <a:lvl8pPr marL="22733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8pPr>
            <a:lvl9pPr marL="27305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altLang="ko-KR" sz="1400" dirty="0" smtClean="0"/>
              <a:t>NLFF</a:t>
            </a:r>
            <a:r>
              <a:rPr lang="ko-KR" altLang="en-US" sz="1400" dirty="0" smtClean="0"/>
              <a:t>중 특히 주식 및 통화시장에 대한 연구가 큰 비율을 차지</a:t>
            </a:r>
            <a:r>
              <a:rPr lang="ko-KR" altLang="en-US" sz="1400" b="0" dirty="0" smtClean="0"/>
              <a:t>하는 이유</a:t>
            </a:r>
            <a:endParaRPr lang="en-US" altLang="ko-KR" sz="1400" b="0" dirty="0" smtClean="0"/>
          </a:p>
          <a:p>
            <a:pPr marL="342900" indent="-342900">
              <a:buAutoNum type="arabicParenBoth"/>
            </a:pPr>
            <a:r>
              <a:rPr lang="ko-KR" altLang="en-US" sz="1400" dirty="0" smtClean="0"/>
              <a:t>자산 접근 어려움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 smtClean="0"/>
              <a:t>기업 재무 </a:t>
            </a:r>
            <a:r>
              <a:rPr lang="ko-KR" altLang="ko-KR" sz="1400" b="0" dirty="0" smtClean="0"/>
              <a:t>제표</a:t>
            </a:r>
            <a:r>
              <a:rPr lang="ko-KR" altLang="en-US" sz="1400" b="0" dirty="0" smtClean="0"/>
              <a:t> 등 자산정보의 내부적</a:t>
            </a:r>
            <a:r>
              <a:rPr lang="en-US" altLang="ko-KR" sz="1400" b="0" dirty="0" smtClean="0"/>
              <a:t>,</a:t>
            </a:r>
            <a:r>
              <a:rPr lang="ko-KR" altLang="en-US" sz="1400" b="0" dirty="0" smtClean="0"/>
              <a:t> 산발적 특성</a:t>
            </a:r>
            <a:endParaRPr lang="en-US" altLang="ko-KR" sz="1400" b="0" dirty="0" smtClean="0"/>
          </a:p>
          <a:p>
            <a:pPr marL="342900" indent="-342900">
              <a:buAutoNum type="arabicParenBoth"/>
            </a:pPr>
            <a:r>
              <a:rPr lang="ko-KR" altLang="en-US" sz="1400" dirty="0" smtClean="0"/>
              <a:t>타금융상품의 특성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ko-KR" sz="1400" b="0" dirty="0" smtClean="0"/>
              <a:t>복잡한 </a:t>
            </a:r>
            <a:r>
              <a:rPr lang="ko-KR" altLang="ko-KR" sz="1400" b="0" dirty="0"/>
              <a:t>가격 결정 메커니즘과 정보의 투명성이 제한</a:t>
            </a:r>
            <a:endParaRPr lang="en-US" altLang="ko-KR" sz="1400" b="0" dirty="0" smtClean="0"/>
          </a:p>
          <a:p>
            <a:pPr marL="342900" indent="-342900">
              <a:buAutoNum type="arabicParenBoth"/>
            </a:pPr>
            <a:r>
              <a:rPr lang="ko-KR" altLang="en-US" sz="1400" dirty="0" smtClean="0"/>
              <a:t>주식 및 통화시장의 투명성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 smtClean="0"/>
              <a:t>큰 </a:t>
            </a:r>
            <a:r>
              <a:rPr lang="ko-KR" altLang="en-US" sz="1400" b="0" dirty="0" smtClean="0"/>
              <a:t>투자규모</a:t>
            </a:r>
            <a:r>
              <a:rPr lang="ko-KR" altLang="ko-KR" sz="1400" b="0" dirty="0" smtClean="0"/>
              <a:t>와 </a:t>
            </a:r>
            <a:r>
              <a:rPr lang="ko-KR" altLang="ko-KR" sz="1400" b="0" dirty="0"/>
              <a:t>많은 </a:t>
            </a:r>
            <a:r>
              <a:rPr lang="ko-KR" altLang="ko-KR" sz="1400" b="0" dirty="0" smtClean="0"/>
              <a:t>참여자</a:t>
            </a:r>
            <a:r>
              <a:rPr lang="en-US" altLang="ko-KR" sz="1400" b="0" dirty="0" smtClean="0"/>
              <a:t>,</a:t>
            </a:r>
            <a:r>
              <a:rPr lang="ko-KR" altLang="en-US" sz="1400" b="0" dirty="0" smtClean="0"/>
              <a:t> </a:t>
            </a:r>
            <a:r>
              <a:rPr lang="ko-KR" altLang="en-US" sz="1400" b="0" dirty="0" smtClean="0"/>
              <a:t>투자자 또는 </a:t>
            </a:r>
            <a:r>
              <a:rPr lang="ko-KR" altLang="ko-KR" sz="1400" b="0" dirty="0" smtClean="0"/>
              <a:t>참</a:t>
            </a:r>
            <a:r>
              <a:rPr lang="ko-KR" altLang="en-US" sz="1400" b="0" dirty="0" smtClean="0"/>
              <a:t>여</a:t>
            </a:r>
            <a:r>
              <a:rPr lang="ko-KR" altLang="ko-KR" sz="1400" b="0" dirty="0" smtClean="0"/>
              <a:t>자의 방대한 </a:t>
            </a:r>
            <a:r>
              <a:rPr lang="ko-KR" altLang="ko-KR" sz="1400" b="0" dirty="0" smtClean="0"/>
              <a:t>의견</a:t>
            </a:r>
            <a:endParaRPr lang="en-US" altLang="ko-KR" sz="1400" b="0" dirty="0" smtClean="0"/>
          </a:p>
        </p:txBody>
      </p:sp>
      <p:sp>
        <p:nvSpPr>
          <p:cNvPr id="2" name="텍스트 상자 1"/>
          <p:cNvSpPr txBox="1"/>
          <p:nvPr/>
        </p:nvSpPr>
        <p:spPr>
          <a:xfrm>
            <a:off x="6021387" y="3549009"/>
            <a:ext cx="54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i="1" smtClean="0"/>
              <a:t>이전 연구리뷰</a:t>
            </a:r>
            <a:endParaRPr kumimoji="1" lang="ko-KR" altLang="en-US" sz="1200" b="1" i="1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2AD96ED-AA22-4F47-B57F-6D6339DD8925}"/>
              </a:ext>
            </a:extLst>
          </p:cNvPr>
          <p:cNvSpPr txBox="1">
            <a:spLocks/>
          </p:cNvSpPr>
          <p:nvPr/>
        </p:nvSpPr>
        <p:spPr>
          <a:xfrm>
            <a:off x="6729826" y="2261966"/>
            <a:ext cx="5268218" cy="3108002"/>
          </a:xfrm>
          <a:prstGeom prst="rect">
            <a:avLst/>
          </a:prstGeom>
        </p:spPr>
        <p:txBody>
          <a:bodyPr wrap="square" lIns="87406" tIns="45452" rIns="87406" bIns="45452">
            <a:spAutoFit/>
          </a:bodyPr>
          <a:lstStyle>
            <a:lvl1pPr marL="0" indent="0" algn="l" defTabSz="939800" rtl="0" eaLnBrk="1" fontAlgn="b" latinLnBrk="0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1600" b="1" baseline="0">
                <a:solidFill>
                  <a:srgbClr val="00000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  <a:lvl2pPr marL="360363" indent="-93663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[Normal Text]"/>
              <a:buChar char="–"/>
              <a:defRPr kumimoji="1" sz="1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541338" indent="-90488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kumimoji="1" sz="14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720725" indent="-92075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Font typeface="[Normal Text]"/>
              <a:buChar char="­"/>
              <a:defRPr kumimoji="1" sz="1200" b="1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01700" indent="-92075" algn="l" defTabSz="939800" rtl="0" eaLnBrk="0" fontAlgn="base" latinLnBrk="1" hangingPunct="0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2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3589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6pPr>
            <a:lvl7pPr marL="18161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7pPr>
            <a:lvl8pPr marL="22733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8pPr>
            <a:lvl9pPr marL="27305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ko-KR" sz="1400" dirty="0" smtClean="0"/>
              <a:t>NLFF</a:t>
            </a:r>
            <a:r>
              <a:rPr lang="ko-KR" altLang="en-US" sz="1400" dirty="0" smtClean="0"/>
              <a:t> 분야의 배경지식 및 전체 </a:t>
            </a:r>
            <a:r>
              <a:rPr lang="en-US" altLang="ko-KR" sz="1400" dirty="0" smtClean="0"/>
              <a:t>Scope</a:t>
            </a:r>
            <a:r>
              <a:rPr lang="ko-KR" altLang="en-US" sz="1400" dirty="0" smtClean="0"/>
              <a:t>에 대한 이해</a:t>
            </a:r>
            <a:endParaRPr lang="en-US" altLang="ko-KR" sz="1400" dirty="0" smtClean="0"/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ko-KR" sz="1400" dirty="0" smtClean="0"/>
              <a:t>Text source</a:t>
            </a:r>
            <a:r>
              <a:rPr lang="ko-KR" altLang="en-US" sz="1400" dirty="0" smtClean="0"/>
              <a:t>별 특성을 파악하고 적합한 </a:t>
            </a:r>
            <a:r>
              <a:rPr lang="en-US" altLang="ko-KR" sz="1400" dirty="0" smtClean="0"/>
              <a:t>text </a:t>
            </a:r>
            <a:r>
              <a:rPr lang="en-US" altLang="ko-KR" sz="1400" dirty="0" smtClean="0"/>
              <a:t>sourc</a:t>
            </a:r>
            <a:r>
              <a:rPr lang="en-US" altLang="ko-KR" sz="1400" dirty="0"/>
              <a:t>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> 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ko-KR" sz="1400" dirty="0" smtClean="0"/>
              <a:t>Text processing </a:t>
            </a:r>
            <a:r>
              <a:rPr lang="ko-KR" altLang="en-US" sz="1400" dirty="0" smtClean="0"/>
              <a:t>테크닉 </a:t>
            </a:r>
            <a:r>
              <a:rPr lang="ko-KR" altLang="en-US" sz="1400" dirty="0"/>
              <a:t>및 알고리즘 적용안 </a:t>
            </a:r>
            <a:r>
              <a:rPr lang="en-US" altLang="ko-KR" sz="1400" dirty="0" smtClean="0"/>
              <a:t>Ideation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ko-KR" altLang="en-US" sz="1400" dirty="0" smtClean="0"/>
              <a:t>평가 측정방법</a:t>
            </a:r>
            <a:r>
              <a:rPr lang="en-US" altLang="ko-KR" sz="1400" dirty="0" smtClean="0"/>
              <a:t>(</a:t>
            </a:r>
            <a:r>
              <a:rPr lang="en-US" altLang="ko-KR" sz="1400" kern="0" dirty="0">
                <a:latin typeface="맑은 고딕" panose="020B0503020000020004" pitchFamily="50" charset="-127"/>
              </a:rPr>
              <a:t>Evaluation </a:t>
            </a:r>
            <a:r>
              <a:rPr lang="en-US" altLang="ko-KR" sz="1400" kern="0" dirty="0" smtClean="0">
                <a:latin typeface="맑은 고딕" panose="020B0503020000020004" pitchFamily="50" charset="-127"/>
              </a:rPr>
              <a:t>Measurements)</a:t>
            </a:r>
            <a:r>
              <a:rPr lang="ko-KR" altLang="en-US" sz="1400" dirty="0" smtClean="0"/>
              <a:t> 검토</a:t>
            </a:r>
            <a:endParaRPr lang="en-US" altLang="ko-KR" sz="1400" dirty="0" smtClean="0"/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ko-KR" sz="1400" dirty="0" smtClean="0"/>
              <a:t>Event-driven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knowledge-driven </a:t>
            </a:r>
            <a:r>
              <a:rPr lang="ko-KR" altLang="en-US" sz="1400" dirty="0" smtClean="0"/>
              <a:t>금융예측 시 </a:t>
            </a:r>
            <a:r>
              <a:rPr lang="ko-KR" altLang="en-US" sz="1400" dirty="0" smtClean="0"/>
              <a:t>고려사항 참고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7988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3E890516-054C-4A5D-90B9-174B6C3EBB4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0298" y="389935"/>
            <a:ext cx="9289046" cy="28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2pPr>
            <a:lvl3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3pPr>
            <a:lvl4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4pPr>
            <a:lvl5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defTabSz="928123" eaLnBrk="1" latinLnBrk="0" hangingPunct="1">
              <a:defRPr/>
            </a:pPr>
            <a:r>
              <a:rPr kumimoji="1" lang="en-US" altLang="ko-KR" sz="2400" dirty="0" smtClean="0"/>
              <a:t>2.1 Semantic Modeling</a:t>
            </a:r>
            <a:endParaRPr lang="ko-KR" altLang="en-US" sz="24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2AD96ED-AA22-4F47-B57F-6D6339DD8925}"/>
              </a:ext>
            </a:extLst>
          </p:cNvPr>
          <p:cNvSpPr txBox="1">
            <a:spLocks/>
          </p:cNvSpPr>
          <p:nvPr/>
        </p:nvSpPr>
        <p:spPr>
          <a:xfrm>
            <a:off x="640297" y="925108"/>
            <a:ext cx="10856377" cy="368791"/>
          </a:xfrm>
          <a:prstGeom prst="rect">
            <a:avLst/>
          </a:prstGeom>
        </p:spPr>
        <p:txBody>
          <a:bodyPr wrap="square" lIns="87406" tIns="45452" rIns="87406" bIns="45452">
            <a:spAutoFit/>
          </a:bodyPr>
          <a:lstStyle>
            <a:lvl1pPr marL="0" indent="0" algn="l" defTabSz="939800" rtl="0" eaLnBrk="1" fontAlgn="b" latinLnBrk="0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1600" b="1" baseline="0">
                <a:solidFill>
                  <a:srgbClr val="00000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  <a:lvl2pPr marL="360363" indent="-93663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[Normal Text]"/>
              <a:buChar char="–"/>
              <a:defRPr kumimoji="1" sz="1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541338" indent="-90488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kumimoji="1" sz="14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720725" indent="-92075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Font typeface="[Normal Text]"/>
              <a:buChar char="­"/>
              <a:defRPr kumimoji="1" sz="1200" b="1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01700" indent="-92075" algn="l" defTabSz="939800" rtl="0" eaLnBrk="0" fontAlgn="base" latinLnBrk="1" hangingPunct="0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2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3589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6pPr>
            <a:lvl7pPr marL="18161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7pPr>
            <a:lvl8pPr marL="22733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8pPr>
            <a:lvl9pPr marL="27305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defTabSz="888038">
              <a:buClr>
                <a:prstClr val="black"/>
              </a:buClr>
              <a:defRPr/>
            </a:pPr>
            <a:r>
              <a:rPr lang="ko-KR" altLang="en-US" sz="1800" kern="0" smtClean="0">
                <a:latin typeface="맑은 고딕" panose="020B0503020000020004" pitchFamily="50" charset="-127"/>
              </a:rPr>
              <a:t>대부분의 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NLFF</a:t>
            </a:r>
            <a:r>
              <a:rPr lang="ko-KR" altLang="en-US" sz="1800" kern="0" smtClean="0">
                <a:latin typeface="맑은 고딕" panose="020B0503020000020004" pitchFamily="50" charset="-127"/>
              </a:rPr>
              <a:t> 초기 논문들은 언어의 발생 빈도와 의미의 조합으로 표현하는 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‘Bag-Of-Words’</a:t>
            </a:r>
            <a:r>
              <a:rPr lang="ko-KR" altLang="en-US" sz="1800" kern="0" smtClean="0">
                <a:latin typeface="맑은 고딕" panose="020B0503020000020004" pitchFamily="50" charset="-127"/>
              </a:rPr>
              <a:t>를 사용</a:t>
            </a:r>
            <a:endParaRPr lang="ko-KR" altLang="en-US" sz="1800" kern="0">
              <a:latin typeface="맑은 고딕" panose="020B0503020000020004" pitchFamily="50" charset="-127"/>
            </a:endParaRPr>
          </a:p>
        </p:txBody>
      </p:sp>
      <p:sp>
        <p:nvSpPr>
          <p:cNvPr id="7" name="Rectangle 21">
            <a:hlinkClick r:id="" action="ppaction://noaction"/>
            <a:extLst>
              <a:ext uri="{FF2B5EF4-FFF2-40B4-BE49-F238E27FC236}">
                <a16:creationId xmlns="" xmlns:a16="http://schemas.microsoft.com/office/drawing/2014/main" id="{A4CE46C3-E4C8-4A52-B157-0BC62E7339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0" y="1628800"/>
            <a:ext cx="1080120" cy="20766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9pPr>
          </a:lstStyle>
          <a:p>
            <a:pPr algn="ctr" defTabSz="888200" latinLnBrk="0">
              <a:lnSpc>
                <a:spcPct val="120000"/>
              </a:lnSpc>
            </a:pPr>
            <a:r>
              <a:rPr lang="ko-KR" altLang="en-US" sz="18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ko-KR" altLang="en-US" sz="2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20136" y="1693583"/>
            <a:ext cx="4176539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ko-KR" altLang="en-US" sz="1400" b="1" dirty="0" smtClean="0"/>
              <a:t>단어들의 출현 빈도</a:t>
            </a:r>
            <a:r>
              <a:rPr kumimoji="1" lang="en-US" altLang="ko-KR" sz="1400" b="1" dirty="0" smtClean="0"/>
              <a:t>(frequency)</a:t>
            </a:r>
            <a:r>
              <a:rPr kumimoji="1" lang="ko-KR" altLang="en-US" sz="1400" b="1" dirty="0" smtClean="0"/>
              <a:t>에만 집중하는 텍스트 데이터의 수치화 표현 방법</a:t>
            </a:r>
            <a:endParaRPr kumimoji="1" lang="en-US" altLang="ko-KR" sz="1400" b="1" dirty="0" smtClean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en-US" altLang="ko-KR" sz="1400" dirty="0" smtClean="0"/>
              <a:t>e</a:t>
            </a:r>
            <a:r>
              <a:rPr kumimoji="1" lang="en-US" altLang="ko-KR" sz="1400" dirty="0" smtClean="0"/>
              <a:t>.g.)</a:t>
            </a:r>
            <a:r>
              <a:rPr kumimoji="1" lang="ko-KR" altLang="en-US" sz="1400" dirty="0" smtClean="0"/>
              <a:t> </a:t>
            </a:r>
            <a:r>
              <a:rPr kumimoji="1" lang="en-US" altLang="ko-KR" sz="1400" dirty="0" smtClean="0"/>
              <a:t>“</a:t>
            </a:r>
            <a:r>
              <a:rPr kumimoji="1" lang="ko-KR" altLang="en-US" sz="1400" dirty="0" smtClean="0"/>
              <a:t>정부</a:t>
            </a:r>
            <a:r>
              <a:rPr kumimoji="1" lang="en-US" altLang="ko-KR" sz="1400" dirty="0" smtClean="0"/>
              <a:t>/</a:t>
            </a:r>
            <a:r>
              <a:rPr kumimoji="1" lang="ko-KR" altLang="en-US" sz="1400" dirty="0" smtClean="0"/>
              <a:t>가</a:t>
            </a:r>
            <a:r>
              <a:rPr kumimoji="1" lang="en-US" altLang="ko-KR" sz="1400" dirty="0" smtClean="0"/>
              <a:t>/</a:t>
            </a:r>
            <a:r>
              <a:rPr kumimoji="1" lang="ko-KR" altLang="en-US" sz="1400" dirty="0" smtClean="0"/>
              <a:t> 발표</a:t>
            </a:r>
            <a:r>
              <a:rPr kumimoji="1" lang="en-US" altLang="ko-KR" sz="1400" dirty="0" smtClean="0"/>
              <a:t>/</a:t>
            </a:r>
            <a:r>
              <a:rPr kumimoji="1" lang="ko-KR" altLang="en-US" sz="1400" dirty="0" smtClean="0"/>
              <a:t>하는</a:t>
            </a:r>
            <a:r>
              <a:rPr kumimoji="1" lang="en-US" altLang="ko-KR" sz="1400" dirty="0" smtClean="0"/>
              <a:t>/</a:t>
            </a:r>
            <a:r>
              <a:rPr kumimoji="1" lang="ko-KR" altLang="en-US" sz="1400" dirty="0" smtClean="0"/>
              <a:t> 물가상승률</a:t>
            </a:r>
            <a:r>
              <a:rPr kumimoji="1" lang="en-US" altLang="ko-KR" sz="1400" dirty="0" smtClean="0"/>
              <a:t>/</a:t>
            </a:r>
            <a:r>
              <a:rPr kumimoji="1" lang="ko-KR" altLang="en-US" sz="1400" dirty="0" smtClean="0"/>
              <a:t>과</a:t>
            </a:r>
            <a:r>
              <a:rPr kumimoji="1" lang="en-US" altLang="ko-KR" sz="1400" dirty="0" smtClean="0"/>
              <a:t>/</a:t>
            </a:r>
            <a:r>
              <a:rPr kumimoji="1" lang="ko-KR" altLang="en-US" sz="1400" dirty="0" smtClean="0"/>
              <a:t> 소비자</a:t>
            </a:r>
            <a:r>
              <a:rPr kumimoji="1" lang="en-US" altLang="ko-KR" sz="1400" dirty="0" smtClean="0"/>
              <a:t>/</a:t>
            </a:r>
            <a:r>
              <a:rPr kumimoji="1" lang="ko-KR" altLang="en-US" sz="1400" dirty="0" smtClean="0"/>
              <a:t>가</a:t>
            </a:r>
            <a:r>
              <a:rPr kumimoji="1" lang="en-US" altLang="ko-KR" sz="1400" dirty="0" smtClean="0"/>
              <a:t>/</a:t>
            </a:r>
            <a:r>
              <a:rPr kumimoji="1" lang="ko-KR" altLang="en-US" sz="1400" dirty="0" smtClean="0"/>
              <a:t> 느끼는</a:t>
            </a:r>
            <a:r>
              <a:rPr kumimoji="1" lang="en-US" altLang="ko-KR" sz="1400" dirty="0" smtClean="0"/>
              <a:t>/</a:t>
            </a:r>
            <a:r>
              <a:rPr kumimoji="1" lang="ko-KR" altLang="en-US" sz="1400" dirty="0" smtClean="0"/>
              <a:t> 물가상승률</a:t>
            </a:r>
            <a:r>
              <a:rPr kumimoji="1" lang="en-US" altLang="ko-KR" sz="1400" dirty="0" smtClean="0"/>
              <a:t>/</a:t>
            </a:r>
            <a:r>
              <a:rPr kumimoji="1" lang="ko-KR" altLang="en-US" sz="1400" dirty="0" smtClean="0"/>
              <a:t>은</a:t>
            </a:r>
            <a:r>
              <a:rPr kumimoji="1" lang="en-US" altLang="ko-KR" sz="1400" dirty="0" smtClean="0"/>
              <a:t>/</a:t>
            </a:r>
            <a:r>
              <a:rPr kumimoji="1" lang="ko-KR" altLang="en-US" sz="1400" dirty="0" smtClean="0"/>
              <a:t> 다르다</a:t>
            </a:r>
            <a:r>
              <a:rPr kumimoji="1" lang="en-US" altLang="ko-KR" sz="1400" dirty="0" smtClean="0"/>
              <a:t>”</a:t>
            </a:r>
            <a:br>
              <a:rPr kumimoji="1" lang="en-US" altLang="ko-KR" sz="1400" dirty="0" smtClean="0"/>
            </a:br>
            <a:r>
              <a:rPr kumimoji="1" lang="en-US" altLang="ko-KR" sz="1400" dirty="0" smtClean="0">
                <a:sym typeface="Wingdings"/>
              </a:rPr>
              <a:t></a:t>
            </a:r>
            <a:r>
              <a:rPr kumimoji="1" lang="ko-KR" altLang="en-US" sz="1400" dirty="0" smtClean="0">
                <a:sym typeface="Wingdings"/>
              </a:rPr>
              <a:t> </a:t>
            </a:r>
            <a:r>
              <a:rPr kumimoji="1" lang="en-US" altLang="ko-KR" sz="1400" dirty="0" smtClean="0">
                <a:sym typeface="Wingdings"/>
              </a:rPr>
              <a:t>{‘</a:t>
            </a:r>
            <a:r>
              <a:rPr kumimoji="1" lang="ko-KR" altLang="en-US" sz="1400" dirty="0" smtClean="0">
                <a:sym typeface="Wingdings"/>
              </a:rPr>
              <a:t>정부</a:t>
            </a:r>
            <a:r>
              <a:rPr kumimoji="1" lang="en-US" altLang="ko-KR" sz="1400" dirty="0" smtClean="0">
                <a:sym typeface="Wingdings"/>
              </a:rPr>
              <a:t>’:</a:t>
            </a:r>
            <a:r>
              <a:rPr kumimoji="1" lang="ko-KR" altLang="en-US" sz="1400" dirty="0" smtClean="0">
                <a:sym typeface="Wingdings"/>
              </a:rPr>
              <a:t>  </a:t>
            </a:r>
            <a:r>
              <a:rPr kumimoji="1" lang="en-US" altLang="ko-KR" sz="1400" dirty="0" smtClean="0">
                <a:sym typeface="Wingdings"/>
              </a:rPr>
              <a:t>1,</a:t>
            </a:r>
            <a:r>
              <a:rPr kumimoji="1" lang="ko-KR" altLang="en-US" sz="1400" dirty="0" smtClean="0">
                <a:sym typeface="Wingdings"/>
              </a:rPr>
              <a:t> </a:t>
            </a:r>
            <a:r>
              <a:rPr kumimoji="1" lang="en-US" altLang="ko-KR" sz="1400" dirty="0" smtClean="0">
                <a:sym typeface="Wingdings"/>
              </a:rPr>
              <a:t>‘</a:t>
            </a:r>
            <a:r>
              <a:rPr kumimoji="1" lang="ko-KR" altLang="en-US" sz="1400" dirty="0" smtClean="0">
                <a:sym typeface="Wingdings"/>
              </a:rPr>
              <a:t>가</a:t>
            </a:r>
            <a:r>
              <a:rPr kumimoji="1" lang="en-US" altLang="ko-KR" sz="1400" dirty="0" smtClean="0">
                <a:sym typeface="Wingdings"/>
              </a:rPr>
              <a:t>’:</a:t>
            </a:r>
            <a:r>
              <a:rPr kumimoji="1" lang="ko-KR" altLang="en-US" sz="1400" dirty="0" smtClean="0">
                <a:sym typeface="Wingdings"/>
              </a:rPr>
              <a:t> </a:t>
            </a:r>
            <a:r>
              <a:rPr kumimoji="1" lang="en-US" altLang="ko-KR" sz="1400" dirty="0" smtClean="0">
                <a:sym typeface="Wingdings"/>
              </a:rPr>
              <a:t>2,</a:t>
            </a:r>
            <a:r>
              <a:rPr kumimoji="1" lang="ko-KR" altLang="en-US" sz="1400" dirty="0" smtClean="0">
                <a:sym typeface="Wingdings"/>
              </a:rPr>
              <a:t> </a:t>
            </a:r>
            <a:r>
              <a:rPr kumimoji="1" lang="en-US" altLang="ko-KR" sz="1400" dirty="0" smtClean="0">
                <a:sym typeface="Wingdings"/>
              </a:rPr>
              <a:t>‘</a:t>
            </a:r>
            <a:r>
              <a:rPr kumimoji="1" lang="ko-KR" altLang="en-US" sz="1400" dirty="0" smtClean="0">
                <a:sym typeface="Wingdings"/>
              </a:rPr>
              <a:t>발표</a:t>
            </a:r>
            <a:r>
              <a:rPr kumimoji="1" lang="en-US" altLang="ko-KR" sz="1400" dirty="0" smtClean="0">
                <a:sym typeface="Wingdings"/>
              </a:rPr>
              <a:t>’:1,</a:t>
            </a:r>
            <a:r>
              <a:rPr kumimoji="1" lang="ko-KR" altLang="en-US" sz="1400" dirty="0" smtClean="0">
                <a:sym typeface="Wingdings"/>
              </a:rPr>
              <a:t> </a:t>
            </a:r>
            <a:r>
              <a:rPr kumimoji="1" lang="en-US" altLang="ko-KR" sz="1400" dirty="0" smtClean="0">
                <a:sym typeface="Wingdings"/>
              </a:rPr>
              <a:t>‘</a:t>
            </a:r>
            <a:r>
              <a:rPr kumimoji="1" lang="ko-KR" altLang="en-US" sz="1400" dirty="0" smtClean="0">
                <a:sym typeface="Wingdings"/>
              </a:rPr>
              <a:t>하는</a:t>
            </a:r>
            <a:r>
              <a:rPr kumimoji="1" lang="en-US" altLang="ko-KR" sz="1400" dirty="0" smtClean="0">
                <a:sym typeface="Wingdings"/>
              </a:rPr>
              <a:t>’:1,</a:t>
            </a:r>
            <a:r>
              <a:rPr kumimoji="1" lang="ko-KR" altLang="en-US" sz="1400" dirty="0" smtClean="0">
                <a:sym typeface="Wingdings"/>
              </a:rPr>
              <a:t> </a:t>
            </a:r>
            <a:r>
              <a:rPr kumimoji="1" lang="en-US" altLang="ko-KR" sz="1400" dirty="0" smtClean="0">
                <a:sym typeface="Wingdings"/>
              </a:rPr>
              <a:t>’</a:t>
            </a:r>
            <a:r>
              <a:rPr kumimoji="1" lang="ko-KR" altLang="en-US" sz="1400" dirty="0" smtClean="0">
                <a:sym typeface="Wingdings"/>
              </a:rPr>
              <a:t>물가상승률</a:t>
            </a:r>
            <a:r>
              <a:rPr kumimoji="1" lang="en-US" altLang="ko-KR" sz="1400" dirty="0" smtClean="0">
                <a:sym typeface="Wingdings"/>
              </a:rPr>
              <a:t>’:2,</a:t>
            </a:r>
            <a:r>
              <a:rPr kumimoji="1" lang="ko-KR" altLang="en-US" sz="1400" dirty="0" smtClean="0">
                <a:sym typeface="Wingdings"/>
              </a:rPr>
              <a:t> </a:t>
            </a:r>
            <a:r>
              <a:rPr kumimoji="1" lang="en-US" altLang="ko-KR" sz="1400" dirty="0" smtClean="0">
                <a:sym typeface="Wingdings"/>
              </a:rPr>
              <a:t>‘</a:t>
            </a:r>
            <a:r>
              <a:rPr kumimoji="1" lang="ko-KR" altLang="en-US" sz="1400" dirty="0" smtClean="0">
                <a:sym typeface="Wingdings"/>
              </a:rPr>
              <a:t>과</a:t>
            </a:r>
            <a:r>
              <a:rPr kumimoji="1" lang="en-US" altLang="ko-KR" sz="1400" dirty="0" smtClean="0">
                <a:sym typeface="Wingdings"/>
              </a:rPr>
              <a:t>’:1,</a:t>
            </a:r>
            <a:r>
              <a:rPr kumimoji="1" lang="ko-KR" altLang="en-US" sz="1400" dirty="0" smtClean="0">
                <a:sym typeface="Wingdings"/>
              </a:rPr>
              <a:t> </a:t>
            </a:r>
            <a:r>
              <a:rPr kumimoji="1" lang="en-US" altLang="ko-KR" sz="1400" dirty="0" smtClean="0">
                <a:sym typeface="Wingdings"/>
              </a:rPr>
              <a:t>‘</a:t>
            </a:r>
            <a:r>
              <a:rPr kumimoji="1" lang="ko-KR" altLang="en-US" sz="1400" dirty="0" smtClean="0">
                <a:sym typeface="Wingdings"/>
              </a:rPr>
              <a:t>소비자</a:t>
            </a:r>
            <a:r>
              <a:rPr kumimoji="1" lang="en-US" altLang="ko-KR" sz="1400" dirty="0" smtClean="0">
                <a:sym typeface="Wingdings"/>
              </a:rPr>
              <a:t>’:1,</a:t>
            </a:r>
            <a:r>
              <a:rPr kumimoji="1" lang="ko-KR" altLang="en-US" sz="1400" dirty="0" smtClean="0">
                <a:sym typeface="Wingdings"/>
              </a:rPr>
              <a:t> </a:t>
            </a:r>
            <a:r>
              <a:rPr kumimoji="1" lang="en-US" altLang="ko-KR" sz="1400" dirty="0" smtClean="0">
                <a:sym typeface="Wingdings"/>
              </a:rPr>
              <a:t>‘</a:t>
            </a:r>
            <a:r>
              <a:rPr kumimoji="1" lang="ko-KR" altLang="en-US" sz="1400" dirty="0" smtClean="0">
                <a:sym typeface="Wingdings"/>
              </a:rPr>
              <a:t>느끼는</a:t>
            </a:r>
            <a:r>
              <a:rPr kumimoji="1" lang="en-US" altLang="ko-KR" sz="1400" dirty="0" smtClean="0">
                <a:sym typeface="Wingdings"/>
              </a:rPr>
              <a:t>’:1,</a:t>
            </a:r>
            <a:r>
              <a:rPr kumimoji="1" lang="ko-KR" altLang="en-US" sz="1400" dirty="0" smtClean="0">
                <a:sym typeface="Wingdings"/>
              </a:rPr>
              <a:t> </a:t>
            </a:r>
            <a:r>
              <a:rPr kumimoji="1" lang="en-US" altLang="ko-KR" sz="1400" dirty="0" smtClean="0">
                <a:sym typeface="Wingdings"/>
              </a:rPr>
              <a:t>‘</a:t>
            </a:r>
            <a:r>
              <a:rPr kumimoji="1" lang="ko-KR" altLang="en-US" sz="1400" dirty="0" smtClean="0">
                <a:sym typeface="Wingdings"/>
              </a:rPr>
              <a:t>은</a:t>
            </a:r>
            <a:r>
              <a:rPr kumimoji="1" lang="en-US" altLang="ko-KR" sz="1400" dirty="0" smtClean="0">
                <a:sym typeface="Wingdings"/>
              </a:rPr>
              <a:t>’:1,</a:t>
            </a:r>
            <a:r>
              <a:rPr kumimoji="1" lang="ko-KR" altLang="en-US" sz="1400" dirty="0" smtClean="0">
                <a:sym typeface="Wingdings"/>
              </a:rPr>
              <a:t> </a:t>
            </a:r>
            <a:r>
              <a:rPr kumimoji="1" lang="en-US" altLang="ko-KR" sz="1400" dirty="0" smtClean="0">
                <a:sym typeface="Wingdings"/>
              </a:rPr>
              <a:t>‘</a:t>
            </a:r>
            <a:r>
              <a:rPr kumimoji="1" lang="ko-KR" altLang="en-US" sz="1400" dirty="0" smtClean="0">
                <a:sym typeface="Wingdings"/>
              </a:rPr>
              <a:t>다르다</a:t>
            </a:r>
            <a:r>
              <a:rPr kumimoji="1" lang="en-US" altLang="ko-KR" sz="1400" dirty="0" smtClean="0">
                <a:sym typeface="Wingdings"/>
              </a:rPr>
              <a:t>’:1}</a:t>
            </a:r>
            <a:endParaRPr kumimoji="1" lang="en-US" altLang="ko-KR" sz="1400" dirty="0" smtClean="0"/>
          </a:p>
        </p:txBody>
      </p:sp>
      <p:sp>
        <p:nvSpPr>
          <p:cNvPr id="15" name="Rectangle 21">
            <a:hlinkClick r:id="" action="ppaction://noaction"/>
            <a:extLst>
              <a:ext uri="{FF2B5EF4-FFF2-40B4-BE49-F238E27FC236}">
                <a16:creationId xmlns="" xmlns:a16="http://schemas.microsoft.com/office/drawing/2014/main" id="{A4CE46C3-E4C8-4A52-B157-0BC62E7339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496" y="3915144"/>
            <a:ext cx="1080120" cy="2242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defRPr sz="1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9pPr>
          </a:lstStyle>
          <a:p>
            <a:pPr algn="ctr" defTabSz="888200" latinLnBrk="0">
              <a:lnSpc>
                <a:spcPct val="120000"/>
              </a:lnSpc>
            </a:pPr>
            <a:r>
              <a:rPr lang="ko-KR" altLang="en-US" sz="18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ko-KR" altLang="en-US" sz="2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17060" y="4069847"/>
            <a:ext cx="4179614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ko-KR" altLang="en-US" sz="1400" smtClean="0"/>
              <a:t>각 단어에 고유한 인덱스</a:t>
            </a:r>
            <a:r>
              <a:rPr kumimoji="1" lang="en-US" altLang="ko-KR" sz="1400" dirty="0" smtClean="0"/>
              <a:t>(index) </a:t>
            </a:r>
            <a:r>
              <a:rPr kumimoji="1" lang="ko-KR" altLang="en-US" sz="1400" smtClean="0"/>
              <a:t>부여</a:t>
            </a:r>
            <a:endParaRPr kumimoji="1" lang="en-US" altLang="ko-KR" sz="1400" dirty="0" smtClean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kumimoji="1" lang="en-US" altLang="ko-KR" sz="1400" dirty="0" smtClean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ko-KR" altLang="en-US" sz="1400" smtClean="0"/>
              <a:t>각 인덱스의 위치에 토큰의 등장 횟수를 기록한 벡터 생성</a:t>
            </a:r>
            <a:endParaRPr kumimoji="1" lang="en-US" altLang="ko-KR" sz="1400" dirty="0" smtClean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kumimoji="1" lang="en-US" altLang="ko-KR" sz="1400" dirty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en-US" altLang="ko-KR" sz="1400" dirty="0" smtClean="0"/>
              <a:t>‘a’, ‘the’</a:t>
            </a:r>
            <a:r>
              <a:rPr kumimoji="1" lang="ko-KR" altLang="en-US" sz="1400" smtClean="0"/>
              <a:t>와 같은 불용어</a:t>
            </a:r>
            <a:r>
              <a:rPr kumimoji="1" lang="ko-KR" altLang="en-US" sz="1400" baseline="30000" smtClean="0"/>
              <a:t>*</a:t>
            </a:r>
            <a:r>
              <a:rPr kumimoji="1" lang="ko-KR" altLang="en-US" sz="1400" smtClean="0"/>
              <a:t> 리스트들은 기능어</a:t>
            </a:r>
            <a:r>
              <a:rPr kumimoji="1" lang="ko-KR" altLang="en-US" sz="1400" baseline="30000" smtClean="0"/>
              <a:t>*</a:t>
            </a:r>
            <a:r>
              <a:rPr kumimoji="1" lang="ko-KR" altLang="en-US" sz="1400" smtClean="0"/>
              <a:t>로 분류</a:t>
            </a:r>
            <a:endParaRPr kumimoji="1" lang="en-US" altLang="ko-KR" sz="1400" dirty="0" smtClean="0"/>
          </a:p>
        </p:txBody>
      </p:sp>
      <p:grpSp>
        <p:nvGrpSpPr>
          <p:cNvPr id="64" name="그룹 63"/>
          <p:cNvGrpSpPr/>
          <p:nvPr/>
        </p:nvGrpSpPr>
        <p:grpSpPr>
          <a:xfrm>
            <a:off x="1271464" y="2233247"/>
            <a:ext cx="4320480" cy="3204752"/>
            <a:chOff x="1271464" y="2309071"/>
            <a:chExt cx="4320480" cy="3204752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1464" y="2309071"/>
              <a:ext cx="4137590" cy="3204752"/>
            </a:xfrm>
            <a:prstGeom prst="rect">
              <a:avLst/>
            </a:prstGeom>
          </p:spPr>
        </p:pic>
        <p:sp>
          <p:nvSpPr>
            <p:cNvPr id="60" name="직사각형 59"/>
            <p:cNvSpPr/>
            <p:nvPr/>
          </p:nvSpPr>
          <p:spPr>
            <a:xfrm>
              <a:off x="1271464" y="2309071"/>
              <a:ext cx="1368152" cy="471857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Object</a:t>
              </a:r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182546" y="2309071"/>
              <a:ext cx="2409398" cy="471857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Bag of ‘Words’</a:t>
              </a:r>
              <a:endParaRPr kumimoji="1"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63" name="직선 화살표 연결선 62"/>
            <p:cNvCxnSpPr>
              <a:stCxn id="60" idx="3"/>
            </p:cNvCxnSpPr>
            <p:nvPr/>
          </p:nvCxnSpPr>
          <p:spPr>
            <a:xfrm>
              <a:off x="2639616" y="2545000"/>
              <a:ext cx="542930" cy="199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타원 64"/>
          <p:cNvSpPr/>
          <p:nvPr/>
        </p:nvSpPr>
        <p:spPr>
          <a:xfrm>
            <a:off x="7303015" y="4110670"/>
            <a:ext cx="296053" cy="2960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/>
              <a:t>1</a:t>
            </a:r>
            <a:endParaRPr kumimoji="1" lang="ko-KR" altLang="en-US" sz="1200" b="1"/>
          </a:p>
        </p:txBody>
      </p:sp>
      <p:sp>
        <p:nvSpPr>
          <p:cNvPr id="66" name="타원 65"/>
          <p:cNvSpPr/>
          <p:nvPr/>
        </p:nvSpPr>
        <p:spPr>
          <a:xfrm>
            <a:off x="7303015" y="4660714"/>
            <a:ext cx="296053" cy="2960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/>
              <a:t>2</a:t>
            </a:r>
            <a:endParaRPr kumimoji="1" lang="ko-KR" altLang="en-US" sz="1200" b="1"/>
          </a:p>
        </p:txBody>
      </p:sp>
      <p:sp>
        <p:nvSpPr>
          <p:cNvPr id="67" name="타원 66"/>
          <p:cNvSpPr/>
          <p:nvPr/>
        </p:nvSpPr>
        <p:spPr>
          <a:xfrm>
            <a:off x="7303015" y="5546412"/>
            <a:ext cx="296053" cy="2960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/>
              <a:t>3</a:t>
            </a:r>
            <a:endParaRPr kumimoji="1" lang="ko-KR" altLang="en-US" sz="1200" b="1"/>
          </a:p>
        </p:txBody>
      </p:sp>
      <p:sp>
        <p:nvSpPr>
          <p:cNvPr id="68" name="TextBox 67"/>
          <p:cNvSpPr txBox="1"/>
          <p:nvPr/>
        </p:nvSpPr>
        <p:spPr>
          <a:xfrm>
            <a:off x="623888" y="6233537"/>
            <a:ext cx="108727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ko-KR" altLang="en-US" sz="900" b="1" dirty="0" smtClean="0"/>
              <a:t>불용어</a:t>
            </a:r>
            <a:r>
              <a:rPr kumimoji="1" lang="en-US" altLang="ko-KR" sz="900" b="1" dirty="0" smtClean="0"/>
              <a:t>(stop word)</a:t>
            </a:r>
            <a:r>
              <a:rPr kumimoji="1" lang="ko-KR" altLang="en-US" sz="900" dirty="0" smtClean="0"/>
              <a:t> </a:t>
            </a:r>
            <a:r>
              <a:rPr kumimoji="1" lang="en-US" altLang="ko-KR" sz="900" dirty="0" smtClean="0"/>
              <a:t>:</a:t>
            </a:r>
            <a:r>
              <a:rPr kumimoji="1" lang="ko-KR" altLang="en-US" sz="900" dirty="0" smtClean="0"/>
              <a:t> 문장 내에 자주 등장하지만</a:t>
            </a:r>
            <a:r>
              <a:rPr kumimoji="1" lang="en-US" altLang="ko-KR" sz="900" dirty="0" smtClean="0"/>
              <a:t>,</a:t>
            </a:r>
            <a:r>
              <a:rPr kumimoji="1" lang="ko-KR" altLang="en-US" sz="900" dirty="0" smtClean="0"/>
              <a:t> 문장을 분석하는 데 있어서는 큰 도움이 되지 않는 단어들을 말함</a:t>
            </a:r>
            <a:r>
              <a:rPr kumimoji="1" lang="en-US" altLang="ko-KR" sz="900" dirty="0" smtClean="0"/>
              <a:t>.</a:t>
            </a:r>
            <a:r>
              <a:rPr kumimoji="1" lang="ko-KR" altLang="en-US" sz="900" dirty="0" smtClean="0"/>
              <a:t> 갖고 있는 데이터에서 유의미한 단어 토큰만을 선별하기 위해 큰 의미가 없는 단어 토큰을 제거하는 작업이 필요함</a:t>
            </a:r>
            <a:endParaRPr kumimoji="1" lang="en-US" altLang="ko-KR" sz="9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ko-KR" altLang="en-US" sz="900" b="1" dirty="0" smtClean="0"/>
              <a:t>기능어</a:t>
            </a:r>
            <a:r>
              <a:rPr kumimoji="1" lang="en-US" altLang="ko-KR" sz="900" b="1" dirty="0" smtClean="0"/>
              <a:t>(Function word) </a:t>
            </a:r>
            <a:r>
              <a:rPr kumimoji="1" lang="en-US" altLang="ko-KR" sz="900" dirty="0" smtClean="0"/>
              <a:t>: </a:t>
            </a:r>
            <a:r>
              <a:rPr kumimoji="1" lang="ko-KR" altLang="en-US" sz="900" dirty="0" smtClean="0"/>
              <a:t>의미보다는 문법적인 기능이 중요한 단어</a:t>
            </a:r>
            <a:endParaRPr kumimoji="1"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01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모서리가 둥근 직사각형 94"/>
          <p:cNvSpPr/>
          <p:nvPr/>
        </p:nvSpPr>
        <p:spPr>
          <a:xfrm>
            <a:off x="4098529" y="3870444"/>
            <a:ext cx="2504552" cy="6247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4098529" y="3032889"/>
            <a:ext cx="2504552" cy="6247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026019" y="3870444"/>
            <a:ext cx="2504552" cy="6247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0" name="타원 89"/>
          <p:cNvSpPr/>
          <p:nvPr/>
        </p:nvSpPr>
        <p:spPr>
          <a:xfrm>
            <a:off x="5735960" y="5373216"/>
            <a:ext cx="1479902" cy="8423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026019" y="3032889"/>
            <a:ext cx="2504552" cy="6247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3E890516-054C-4A5D-90B9-174B6C3EBB4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0298" y="389935"/>
            <a:ext cx="9289046" cy="28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2pPr>
            <a:lvl3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3pPr>
            <a:lvl4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4pPr>
            <a:lvl5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defTabSz="928123" eaLnBrk="1" latinLnBrk="0" hangingPunct="1">
              <a:defRPr/>
            </a:pPr>
            <a:r>
              <a:rPr kumimoji="1" lang="en-US" altLang="ko-KR" sz="2400" dirty="0" smtClean="0"/>
              <a:t>2.1 Semantic Modeling </a:t>
            </a:r>
            <a:endParaRPr lang="ko-KR" altLang="en-US" sz="2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2AD96ED-AA22-4F47-B57F-6D6339DD8925}"/>
              </a:ext>
            </a:extLst>
          </p:cNvPr>
          <p:cNvSpPr txBox="1">
            <a:spLocks/>
          </p:cNvSpPr>
          <p:nvPr/>
        </p:nvSpPr>
        <p:spPr>
          <a:xfrm>
            <a:off x="640297" y="836712"/>
            <a:ext cx="10856377" cy="747292"/>
          </a:xfrm>
          <a:prstGeom prst="rect">
            <a:avLst/>
          </a:prstGeom>
        </p:spPr>
        <p:txBody>
          <a:bodyPr wrap="square" lIns="87406" tIns="45452" rIns="87406" bIns="45452">
            <a:spAutoFit/>
          </a:bodyPr>
          <a:lstStyle>
            <a:lvl1pPr marL="0" indent="0" algn="l" defTabSz="939800" rtl="0" eaLnBrk="1" fontAlgn="b" latinLnBrk="0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1600" b="1" baseline="0">
                <a:solidFill>
                  <a:srgbClr val="00000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  <a:lvl2pPr marL="360363" indent="-93663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[Normal Text]"/>
              <a:buChar char="–"/>
              <a:defRPr kumimoji="1" sz="1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541338" indent="-90488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kumimoji="1" sz="14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720725" indent="-92075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Font typeface="[Normal Text]"/>
              <a:buChar char="­"/>
              <a:defRPr kumimoji="1" sz="1200" b="1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01700" indent="-92075" algn="l" defTabSz="939800" rtl="0" eaLnBrk="0" fontAlgn="base" latinLnBrk="1" hangingPunct="0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2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3589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6pPr>
            <a:lvl7pPr marL="18161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7pPr>
            <a:lvl8pPr marL="22733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8pPr>
            <a:lvl9pPr marL="27305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defTabSz="888038">
              <a:lnSpc>
                <a:spcPct val="130000"/>
              </a:lnSpc>
              <a:buClr>
                <a:prstClr val="black"/>
              </a:buClr>
              <a:defRPr/>
            </a:pPr>
            <a:r>
              <a:rPr lang="en-US" altLang="ko-KR" sz="1800" kern="0" dirty="0" smtClean="0">
                <a:latin typeface="맑은 고딕" panose="020B0503020000020004" pitchFamily="50" charset="-127"/>
              </a:rPr>
              <a:t>’Bag-Of-Words’</a:t>
            </a:r>
            <a:r>
              <a:rPr lang="ko-KR" altLang="en-US" sz="1800" kern="0" dirty="0" smtClean="0">
                <a:latin typeface="맑은 고딕" panose="020B0503020000020004" pitchFamily="50" charset="-127"/>
              </a:rPr>
              <a:t>는 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1)</a:t>
            </a:r>
            <a:r>
              <a:rPr lang="ko-KR" altLang="en-US" sz="1800" kern="0" dirty="0" smtClean="0">
                <a:latin typeface="맑은 고딕" panose="020B0503020000020004" pitchFamily="50" charset="-127"/>
              </a:rPr>
              <a:t>어순을 고려하지 못하고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,</a:t>
            </a:r>
            <a:r>
              <a:rPr lang="ko-KR" altLang="en-US" sz="1800" kern="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2)</a:t>
            </a:r>
            <a:r>
              <a:rPr lang="ko-KR" altLang="en-US" sz="1800" kern="0" dirty="0" smtClean="0">
                <a:latin typeface="맑은 고딕" panose="020B0503020000020004" pitchFamily="50" charset="-127"/>
              </a:rPr>
              <a:t>문맥의 전반적인 의미를 고려하지 못하는 한계를 갖고 있으며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,</a:t>
            </a:r>
            <a:r>
              <a:rPr lang="ko-KR" altLang="en-US" sz="1800" kern="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Word</a:t>
            </a:r>
            <a:r>
              <a:rPr lang="ko-KR" altLang="en-US" sz="1800" kern="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Embedding,</a:t>
            </a:r>
            <a:r>
              <a:rPr lang="ko-KR" altLang="en-US" sz="1800" kern="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Topic</a:t>
            </a:r>
            <a:r>
              <a:rPr lang="ko-KR" altLang="en-US" sz="1800" kern="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Models</a:t>
            </a:r>
            <a:r>
              <a:rPr lang="ko-KR" altLang="en-US" sz="1800" kern="0" dirty="0" smtClean="0">
                <a:latin typeface="맑은 고딕" panose="020B0503020000020004" pitchFamily="50" charset="-127"/>
              </a:rPr>
              <a:t> 등의 기술을 적용하여 이를 고도화 시켜 나감</a:t>
            </a:r>
            <a:endParaRPr lang="ko-KR" altLang="en-US" sz="1800" kern="0" dirty="0"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2538" y="2373191"/>
            <a:ext cx="360040" cy="234777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>
                <a:latin typeface="+mj-lt"/>
              </a:rPr>
              <a:t>1</a:t>
            </a:r>
            <a:endParaRPr kumimoji="1" lang="ko-KR" altLang="en-US" sz="1200" b="1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2021" y="2348880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smtClean="0">
                <a:solidFill>
                  <a:srgbClr val="C00000"/>
                </a:solidFill>
              </a:rPr>
              <a:t>단어의 순서</a:t>
            </a:r>
            <a:r>
              <a:rPr kumimoji="1" lang="ko-KR" altLang="en-US" sz="1400" b="1" smtClean="0"/>
              <a:t>가 고려되지 않음</a:t>
            </a:r>
            <a:endParaRPr kumimoji="1" lang="ko-KR" altLang="en-US" sz="1400" b="1"/>
          </a:p>
        </p:txBody>
      </p:sp>
      <p:sp>
        <p:nvSpPr>
          <p:cNvPr id="17" name="TextBox 16"/>
          <p:cNvSpPr txBox="1"/>
          <p:nvPr/>
        </p:nvSpPr>
        <p:spPr>
          <a:xfrm>
            <a:off x="1172578" y="3113016"/>
            <a:ext cx="2187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“</a:t>
            </a:r>
            <a:r>
              <a:rPr kumimoji="1" lang="en-US" altLang="ko-KR" sz="1200" b="1" dirty="0" smtClean="0"/>
              <a:t>Samsung</a:t>
            </a:r>
            <a:r>
              <a:rPr kumimoji="1" lang="en-US" altLang="ko-KR" sz="1200" dirty="0" smtClean="0"/>
              <a:t> now is gaining advantages on </a:t>
            </a:r>
            <a:r>
              <a:rPr kumimoji="1" lang="en-US" altLang="ko-KR" sz="1200" b="1" dirty="0" smtClean="0"/>
              <a:t>Apple</a:t>
            </a:r>
            <a:r>
              <a:rPr kumimoji="1" lang="en-US" altLang="ko-KR" sz="1200" dirty="0" smtClean="0"/>
              <a:t>”</a:t>
            </a:r>
            <a:endParaRPr kumimoji="1"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1106116" y="3947495"/>
            <a:ext cx="2428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“</a:t>
            </a:r>
            <a:r>
              <a:rPr kumimoji="1" lang="en-US" altLang="ko-KR" sz="1200" b="1" dirty="0" smtClean="0"/>
              <a:t>Apple</a:t>
            </a:r>
            <a:r>
              <a:rPr kumimoji="1" lang="en-US" altLang="ko-KR" sz="1200" dirty="0" smtClean="0"/>
              <a:t> now is gaining advantages on </a:t>
            </a:r>
            <a:r>
              <a:rPr kumimoji="1" lang="en-US" altLang="ko-KR" sz="1200" b="1" dirty="0" smtClean="0"/>
              <a:t>Samsung</a:t>
            </a:r>
            <a:r>
              <a:rPr kumimoji="1" lang="en-US" altLang="ko-KR" sz="1200" dirty="0" smtClean="0"/>
              <a:t>”</a:t>
            </a:r>
            <a:endParaRPr kumimoji="1"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1029673" y="2671856"/>
            <a:ext cx="2504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Object</a:t>
            </a:r>
            <a:endParaRPr kumimoji="1" lang="ko-KR" altLang="en-US" sz="1200"/>
          </a:p>
        </p:txBody>
      </p:sp>
      <p:cxnSp>
        <p:nvCxnSpPr>
          <p:cNvPr id="21" name="직선 연결선[R] 20"/>
          <p:cNvCxnSpPr/>
          <p:nvPr/>
        </p:nvCxnSpPr>
        <p:spPr>
          <a:xfrm>
            <a:off x="1029673" y="2945710"/>
            <a:ext cx="25659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[R] 23"/>
          <p:cNvSpPr/>
          <p:nvPr/>
        </p:nvSpPr>
        <p:spPr>
          <a:xfrm>
            <a:off x="3719736" y="3185024"/>
            <a:ext cx="288032" cy="2880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28" name="오른쪽 화살표[R] 27"/>
          <p:cNvSpPr/>
          <p:nvPr/>
        </p:nvSpPr>
        <p:spPr>
          <a:xfrm>
            <a:off x="3719736" y="4049120"/>
            <a:ext cx="288032" cy="2880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4079776" y="2671856"/>
            <a:ext cx="2565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Bag of ‘words’</a:t>
            </a:r>
            <a:endParaRPr kumimoji="1" lang="ko-KR" alt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4129190" y="3063183"/>
            <a:ext cx="1159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 smtClean="0"/>
              <a:t>“Samsung”</a:t>
            </a:r>
            <a:endParaRPr kumimoji="1" lang="ko-KR" altLang="en-US" sz="1200" b="1"/>
          </a:p>
        </p:txBody>
      </p:sp>
      <p:sp>
        <p:nvSpPr>
          <p:cNvPr id="34" name="TextBox 33"/>
          <p:cNvSpPr txBox="1"/>
          <p:nvPr/>
        </p:nvSpPr>
        <p:spPr>
          <a:xfrm>
            <a:off x="4295800" y="3412081"/>
            <a:ext cx="1054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 smtClean="0"/>
              <a:t>“Apple”</a:t>
            </a:r>
            <a:endParaRPr kumimoji="1" lang="ko-KR" altLang="en-US" sz="1200" b="1"/>
          </a:p>
        </p:txBody>
      </p:sp>
      <p:sp>
        <p:nvSpPr>
          <p:cNvPr id="35" name="TextBox 34"/>
          <p:cNvSpPr txBox="1"/>
          <p:nvPr/>
        </p:nvSpPr>
        <p:spPr>
          <a:xfrm rot="20510740">
            <a:off x="4034625" y="3316972"/>
            <a:ext cx="65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“now”</a:t>
            </a:r>
            <a:endParaRPr kumimoji="1" lang="ko-KR" altLang="en-US" sz="1200"/>
          </a:p>
        </p:txBody>
      </p:sp>
      <p:sp>
        <p:nvSpPr>
          <p:cNvPr id="36" name="TextBox 35"/>
          <p:cNvSpPr txBox="1"/>
          <p:nvPr/>
        </p:nvSpPr>
        <p:spPr>
          <a:xfrm rot="1962226">
            <a:off x="5574068" y="3141030"/>
            <a:ext cx="65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“is”</a:t>
            </a:r>
            <a:endParaRPr kumimoji="1" lang="ko-KR" altLang="en-US" sz="1200"/>
          </a:p>
        </p:txBody>
      </p:sp>
      <p:sp>
        <p:nvSpPr>
          <p:cNvPr id="38" name="TextBox 37"/>
          <p:cNvSpPr txBox="1"/>
          <p:nvPr/>
        </p:nvSpPr>
        <p:spPr>
          <a:xfrm rot="19884225">
            <a:off x="5699774" y="3200477"/>
            <a:ext cx="1228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“gaining”</a:t>
            </a:r>
            <a:endParaRPr kumimoji="1" lang="ko-KR" altLang="en-US" sz="1200"/>
          </a:p>
        </p:txBody>
      </p:sp>
      <p:sp>
        <p:nvSpPr>
          <p:cNvPr id="39" name="TextBox 38"/>
          <p:cNvSpPr txBox="1"/>
          <p:nvPr/>
        </p:nvSpPr>
        <p:spPr>
          <a:xfrm rot="647871">
            <a:off x="4874863" y="3287966"/>
            <a:ext cx="1351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“advantages”</a:t>
            </a:r>
            <a:endParaRPr kumimoji="1"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5164384" y="3081063"/>
            <a:ext cx="51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“on”</a:t>
            </a:r>
            <a:endParaRPr kumimoji="1" lang="ko-KR" altLang="en-US" sz="1200"/>
          </a:p>
        </p:txBody>
      </p:sp>
      <p:sp>
        <p:nvSpPr>
          <p:cNvPr id="58" name="TextBox 57"/>
          <p:cNvSpPr txBox="1"/>
          <p:nvPr/>
        </p:nvSpPr>
        <p:spPr>
          <a:xfrm rot="1172848">
            <a:off x="7011662" y="3463789"/>
            <a:ext cx="35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C00000"/>
                </a:solidFill>
              </a:rPr>
              <a:t>??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22889" y="1772816"/>
            <a:ext cx="3573785" cy="422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72000" bIns="72000" rtlCol="0">
            <a:spAutoFit/>
          </a:bodyPr>
          <a:lstStyle/>
          <a:p>
            <a:pPr algn="ctr"/>
            <a:r>
              <a:rPr kumimoji="1" lang="ko-KR" altLang="en-US" b="1" smtClean="0"/>
              <a:t>고도화 방안</a:t>
            </a:r>
            <a:endParaRPr kumimoji="1" lang="ko-KR" altLang="en-US" b="1"/>
          </a:p>
        </p:txBody>
      </p:sp>
      <p:cxnSp>
        <p:nvCxnSpPr>
          <p:cNvPr id="60" name="직선 연결선[R] 59"/>
          <p:cNvCxnSpPr/>
          <p:nvPr/>
        </p:nvCxnSpPr>
        <p:spPr>
          <a:xfrm>
            <a:off x="4079776" y="2945710"/>
            <a:ext cx="25659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0296" y="2142148"/>
            <a:ext cx="6823855" cy="43457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40298" y="1772816"/>
            <a:ext cx="6823854" cy="422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72000" bIns="72000" rtlCol="0">
            <a:spAutoFit/>
          </a:bodyPr>
          <a:lstStyle/>
          <a:p>
            <a:pPr algn="ctr"/>
            <a:r>
              <a:rPr kumimoji="1" lang="ko-KR" altLang="en-US" b="1" smtClean="0"/>
              <a:t>한</a:t>
            </a:r>
            <a:r>
              <a:rPr kumimoji="1" lang="en-US" altLang="ko-KR" b="1" dirty="0" smtClean="0"/>
              <a:t> </a:t>
            </a:r>
            <a:r>
              <a:rPr kumimoji="1" lang="ko-KR" altLang="en-US" b="1" smtClean="0"/>
              <a:t>   계</a:t>
            </a:r>
            <a:endParaRPr kumimoji="1" lang="ko-KR" altLang="en-US" b="1"/>
          </a:p>
        </p:txBody>
      </p:sp>
      <p:sp>
        <p:nvSpPr>
          <p:cNvPr id="25" name="삼각형 24"/>
          <p:cNvSpPr/>
          <p:nvPr/>
        </p:nvSpPr>
        <p:spPr>
          <a:xfrm rot="5400000">
            <a:off x="6004647" y="3834529"/>
            <a:ext cx="3421627" cy="270490"/>
          </a:xfrm>
          <a:prstGeom prst="triangl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74000">
                <a:schemeClr val="bg1">
                  <a:lumMod val="65000"/>
                </a:schemeClr>
              </a:gs>
              <a:gs pos="82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0" name="꺾인 연결선[E] 69"/>
          <p:cNvCxnSpPr/>
          <p:nvPr/>
        </p:nvCxnSpPr>
        <p:spPr>
          <a:xfrm>
            <a:off x="6631253" y="3421406"/>
            <a:ext cx="12700" cy="917235"/>
          </a:xfrm>
          <a:prstGeom prst="bentConnector3">
            <a:avLst>
              <a:gd name="adj1" fmla="val 110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폭발 2[E] 56"/>
          <p:cNvSpPr/>
          <p:nvPr/>
        </p:nvSpPr>
        <p:spPr>
          <a:xfrm>
            <a:off x="6600056" y="3596440"/>
            <a:ext cx="576064" cy="467376"/>
          </a:xfrm>
          <a:prstGeom prst="irregularSeal2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620466" y="3486757"/>
            <a:ext cx="35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/>
              <a:t>=</a:t>
            </a:r>
            <a:endParaRPr kumimoji="1" lang="ko-KR" altLang="en-US" sz="3600"/>
          </a:p>
        </p:txBody>
      </p:sp>
      <p:sp>
        <p:nvSpPr>
          <p:cNvPr id="73" name="TextBox 72"/>
          <p:cNvSpPr txBox="1"/>
          <p:nvPr/>
        </p:nvSpPr>
        <p:spPr>
          <a:xfrm>
            <a:off x="1222021" y="4921423"/>
            <a:ext cx="6098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smtClean="0">
                <a:solidFill>
                  <a:srgbClr val="C00000"/>
                </a:solidFill>
              </a:rPr>
              <a:t>같은 의미지만 다른 단어로 표현 된 경우</a:t>
            </a:r>
            <a:r>
              <a:rPr kumimoji="1" lang="en-US" altLang="ko-KR" sz="1400" b="1" dirty="0" smtClean="0"/>
              <a:t>,</a:t>
            </a:r>
            <a:r>
              <a:rPr kumimoji="1" lang="ko-KR" altLang="en-US" sz="1400" b="1" smtClean="0"/>
              <a:t> 이를 같은 의미로 인식하지 못함</a:t>
            </a:r>
            <a:endParaRPr kumimoji="1" lang="ko-KR" altLang="en-US" sz="1400" b="1"/>
          </a:p>
        </p:txBody>
      </p:sp>
      <p:sp>
        <p:nvSpPr>
          <p:cNvPr id="75" name="직사각형 74"/>
          <p:cNvSpPr/>
          <p:nvPr/>
        </p:nvSpPr>
        <p:spPr>
          <a:xfrm>
            <a:off x="812538" y="4974678"/>
            <a:ext cx="360040" cy="234777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latin typeface="+mj-lt"/>
              </a:rPr>
              <a:t>2</a:t>
            </a:r>
            <a:endParaRPr kumimoji="1" lang="ko-KR" altLang="en-US" sz="1200" b="1">
              <a:latin typeface="+mj-lt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922889" y="2195221"/>
            <a:ext cx="3573785" cy="42927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094148" y="5394997"/>
            <a:ext cx="903819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Sentence1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094148" y="5877272"/>
            <a:ext cx="903819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Sentence2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91544" y="5467005"/>
            <a:ext cx="326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i="1" dirty="0" smtClean="0"/>
              <a:t>“Brexit caused </a:t>
            </a:r>
            <a:r>
              <a:rPr kumimoji="1" lang="en-US" altLang="ko-KR" sz="1200" b="1" i="1" u="sng" dirty="0" smtClean="0"/>
              <a:t>a drop in the pound</a:t>
            </a:r>
            <a:r>
              <a:rPr kumimoji="1" lang="en-US" altLang="ko-KR" sz="1200" i="1" dirty="0" smtClean="0"/>
              <a:t>”</a:t>
            </a:r>
            <a:endParaRPr kumimoji="1" lang="ko-KR" altLang="en-US" sz="1200" i="1"/>
          </a:p>
        </p:txBody>
      </p:sp>
      <p:sp>
        <p:nvSpPr>
          <p:cNvPr id="84" name="TextBox 83"/>
          <p:cNvSpPr txBox="1"/>
          <p:nvPr/>
        </p:nvSpPr>
        <p:spPr>
          <a:xfrm>
            <a:off x="1991544" y="5883838"/>
            <a:ext cx="326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i="1" dirty="0" smtClean="0"/>
              <a:t>“Leaving the EU accelerates </a:t>
            </a:r>
            <a:r>
              <a:rPr kumimoji="1" lang="en-US" altLang="ko-KR" sz="1200" b="1" i="1" u="sng" dirty="0" smtClean="0"/>
              <a:t>pound’s slump</a:t>
            </a:r>
            <a:r>
              <a:rPr kumimoji="1" lang="en-US" altLang="ko-KR" sz="1200" i="1" dirty="0" smtClean="0"/>
              <a:t>”</a:t>
            </a:r>
            <a:endParaRPr kumimoji="1" lang="ko-KR" altLang="en-US" sz="1200" i="1"/>
          </a:p>
        </p:txBody>
      </p:sp>
      <p:sp>
        <p:nvSpPr>
          <p:cNvPr id="88" name="오른쪽 화살표[R] 87"/>
          <p:cNvSpPr/>
          <p:nvPr/>
        </p:nvSpPr>
        <p:spPr>
          <a:xfrm>
            <a:off x="5303912" y="5661248"/>
            <a:ext cx="288032" cy="2880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89" name="TextBox 88"/>
          <p:cNvSpPr txBox="1"/>
          <p:nvPr/>
        </p:nvSpPr>
        <p:spPr>
          <a:xfrm>
            <a:off x="5663952" y="5559623"/>
            <a:ext cx="162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>
                <a:latin typeface="+mj-lt"/>
              </a:rPr>
              <a:t>Pound</a:t>
            </a:r>
            <a:r>
              <a:rPr kumimoji="1" lang="ko-KR" altLang="en-US" sz="1200" smtClean="0">
                <a:latin typeface="+mj-lt"/>
              </a:rPr>
              <a:t>화의 </a:t>
            </a:r>
            <a:endParaRPr kumimoji="1" lang="en-US" altLang="ko-KR" sz="1200" dirty="0" smtClean="0">
              <a:latin typeface="+mj-lt"/>
            </a:endParaRPr>
          </a:p>
          <a:p>
            <a:pPr algn="ctr"/>
            <a:r>
              <a:rPr kumimoji="1" lang="ko-KR" altLang="en-US" sz="1200" smtClean="0">
                <a:latin typeface="+mj-lt"/>
              </a:rPr>
              <a:t>가치 하락을 의미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112224" y="2354096"/>
            <a:ext cx="360040" cy="242657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>
                <a:latin typeface="+mj-lt"/>
              </a:rPr>
              <a:t>1</a:t>
            </a:r>
            <a:endParaRPr kumimoji="1" lang="ko-KR" altLang="en-US" sz="1200" b="1"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499316" y="2313936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/>
              <a:t>Word Embedding</a:t>
            </a:r>
            <a:endParaRPr kumimoji="1" lang="ko-KR" altLang="en-US" sz="1400" b="1"/>
          </a:p>
        </p:txBody>
      </p:sp>
      <p:sp>
        <p:nvSpPr>
          <p:cNvPr id="93" name="TextBox 92"/>
          <p:cNvSpPr txBox="1"/>
          <p:nvPr/>
        </p:nvSpPr>
        <p:spPr>
          <a:xfrm>
            <a:off x="8292244" y="2627800"/>
            <a:ext cx="3027612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kumimoji="1" lang="ko-KR" altLang="en-US" sz="1200" dirty="0" smtClean="0"/>
              <a:t>텍스트를 숫자로 변환한 것 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en-US" altLang="ko-KR" sz="1200" dirty="0" smtClean="0"/>
              <a:t>(</a:t>
            </a:r>
            <a:r>
              <a:rPr kumimoji="1" lang="en-US" altLang="ko-KR" sz="1200" dirty="0" smtClean="0"/>
              <a:t>e.g. </a:t>
            </a:r>
            <a:r>
              <a:rPr kumimoji="1" lang="en-US" altLang="ko-KR" sz="1200" dirty="0" smtClean="0"/>
              <a:t>”I love you”</a:t>
            </a:r>
            <a:r>
              <a:rPr kumimoji="1" lang="ko-KR" altLang="en-US" sz="1200" dirty="0" smtClean="0"/>
              <a:t>에서 </a:t>
            </a:r>
            <a:r>
              <a:rPr kumimoji="1" lang="en-US" altLang="ko-KR" sz="1200" dirty="0" smtClean="0"/>
              <a:t>”you”</a:t>
            </a:r>
            <a:r>
              <a:rPr kumimoji="1" lang="ko-KR" altLang="en-US" sz="1200" dirty="0" smtClean="0"/>
              <a:t>는 </a:t>
            </a:r>
            <a:r>
              <a:rPr kumimoji="1" lang="en-US" altLang="ko-KR" sz="1200" dirty="0" smtClean="0"/>
              <a:t>[0,0,1]</a:t>
            </a:r>
            <a:r>
              <a:rPr kumimoji="1" lang="ko-KR" altLang="en-US" sz="1200" dirty="0" smtClean="0"/>
              <a:t>로 표현 가능</a:t>
            </a:r>
            <a:r>
              <a:rPr kumimoji="1" lang="en-US" altLang="ko-KR" sz="1200" dirty="0" smtClean="0"/>
              <a:t>)</a:t>
            </a:r>
          </a:p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kumimoji="1" lang="ko-KR" altLang="en-US" sz="1200" b="1" dirty="0" smtClean="0"/>
              <a:t>단어 자체가 가지는 의미 자체를 다차원 공간에서 </a:t>
            </a:r>
            <a:r>
              <a:rPr kumimoji="1" lang="en-US" altLang="ko-KR" sz="1200" b="1" dirty="0" smtClean="0"/>
              <a:t>’</a:t>
            </a:r>
            <a:r>
              <a:rPr kumimoji="1" lang="ko-KR" altLang="en-US" sz="1200" b="1" dirty="0" smtClean="0"/>
              <a:t>벡터화</a:t>
            </a:r>
            <a:r>
              <a:rPr kumimoji="1" lang="en-US" altLang="ko-KR" sz="1200" b="1" dirty="0" smtClean="0"/>
              <a:t>’</a:t>
            </a:r>
            <a:r>
              <a:rPr kumimoji="1" lang="ko-KR" altLang="en-US" sz="1200" b="1" dirty="0" smtClean="0"/>
              <a:t> 가능하게 해줌</a:t>
            </a:r>
            <a:endParaRPr kumimoji="1" lang="en-US" altLang="ko-KR" sz="1200" b="1" dirty="0" smtClean="0"/>
          </a:p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kumimoji="1" lang="ko-KR" altLang="en-US" sz="1200" dirty="0" smtClean="0"/>
              <a:t>단어들이 실수 공간에 흩어져 있어 각 단어들 사이의 유사도를 측정하기 편함</a:t>
            </a:r>
            <a:endParaRPr kumimoji="1" lang="en-US" altLang="ko-KR" sz="1200" dirty="0" smtClean="0"/>
          </a:p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kumimoji="1" lang="ko-KR" altLang="en-US" sz="1200" dirty="0" smtClean="0"/>
              <a:t>벡터 연산을 통해 </a:t>
            </a:r>
            <a:r>
              <a:rPr kumimoji="1" lang="ko-KR" altLang="en-US" sz="1200" b="1" dirty="0" smtClean="0"/>
              <a:t>추론</a:t>
            </a:r>
            <a:r>
              <a:rPr kumimoji="1" lang="ko-KR" altLang="en-US" sz="1200" dirty="0" smtClean="0"/>
              <a:t>이 가능함</a:t>
            </a:r>
            <a:endParaRPr kumimoji="1"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295800" y="4236122"/>
            <a:ext cx="1054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 smtClean="0"/>
              <a:t>“Apple”</a:t>
            </a:r>
            <a:endParaRPr kumimoji="1" lang="ko-KR" altLang="en-US" sz="1200" b="1"/>
          </a:p>
        </p:txBody>
      </p:sp>
      <p:sp>
        <p:nvSpPr>
          <p:cNvPr id="104" name="TextBox 103"/>
          <p:cNvSpPr txBox="1"/>
          <p:nvPr/>
        </p:nvSpPr>
        <p:spPr>
          <a:xfrm rot="647871">
            <a:off x="4874863" y="4112007"/>
            <a:ext cx="1351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“advantages”</a:t>
            </a:r>
            <a:endParaRPr kumimoji="1" lang="ko-KR" altLang="en-US" sz="1200"/>
          </a:p>
        </p:txBody>
      </p:sp>
      <p:sp>
        <p:nvSpPr>
          <p:cNvPr id="105" name="TextBox 104"/>
          <p:cNvSpPr txBox="1"/>
          <p:nvPr/>
        </p:nvSpPr>
        <p:spPr>
          <a:xfrm>
            <a:off x="5164384" y="3905104"/>
            <a:ext cx="51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“on”</a:t>
            </a:r>
            <a:endParaRPr kumimoji="1" lang="ko-KR" altLang="en-US" sz="1200"/>
          </a:p>
        </p:txBody>
      </p:sp>
      <p:sp>
        <p:nvSpPr>
          <p:cNvPr id="107" name="TextBox 106"/>
          <p:cNvSpPr txBox="1"/>
          <p:nvPr/>
        </p:nvSpPr>
        <p:spPr>
          <a:xfrm>
            <a:off x="4129190" y="3900861"/>
            <a:ext cx="1159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 smtClean="0"/>
              <a:t>“Samsung”</a:t>
            </a:r>
            <a:endParaRPr kumimoji="1" lang="ko-KR" altLang="en-US" sz="1200" b="1"/>
          </a:p>
        </p:txBody>
      </p:sp>
      <p:sp>
        <p:nvSpPr>
          <p:cNvPr id="108" name="TextBox 107"/>
          <p:cNvSpPr txBox="1"/>
          <p:nvPr/>
        </p:nvSpPr>
        <p:spPr>
          <a:xfrm rot="20510740">
            <a:off x="4034625" y="4154650"/>
            <a:ext cx="65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“now”</a:t>
            </a:r>
            <a:endParaRPr kumimoji="1" lang="ko-KR" altLang="en-US" sz="1200"/>
          </a:p>
        </p:txBody>
      </p:sp>
      <p:sp>
        <p:nvSpPr>
          <p:cNvPr id="109" name="TextBox 108"/>
          <p:cNvSpPr txBox="1"/>
          <p:nvPr/>
        </p:nvSpPr>
        <p:spPr>
          <a:xfrm rot="1962226">
            <a:off x="5574068" y="3978708"/>
            <a:ext cx="65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“is”</a:t>
            </a:r>
            <a:endParaRPr kumimoji="1" lang="ko-KR" altLang="en-US" sz="1200"/>
          </a:p>
        </p:txBody>
      </p:sp>
      <p:sp>
        <p:nvSpPr>
          <p:cNvPr id="110" name="TextBox 109"/>
          <p:cNvSpPr txBox="1"/>
          <p:nvPr/>
        </p:nvSpPr>
        <p:spPr>
          <a:xfrm rot="19884225">
            <a:off x="5699774" y="4038155"/>
            <a:ext cx="1228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“gaining”</a:t>
            </a:r>
            <a:endParaRPr kumimoji="1" lang="ko-KR" altLang="en-US" sz="1200"/>
          </a:p>
        </p:txBody>
      </p:sp>
      <p:sp>
        <p:nvSpPr>
          <p:cNvPr id="111" name="직사각형 110"/>
          <p:cNvSpPr/>
          <p:nvPr/>
        </p:nvSpPr>
        <p:spPr>
          <a:xfrm>
            <a:off x="8112224" y="4814270"/>
            <a:ext cx="360040" cy="258255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latin typeface="+mj-lt"/>
              </a:rPr>
              <a:t>2</a:t>
            </a:r>
            <a:endParaRPr kumimoji="1" lang="ko-KR" altLang="en-US" sz="1200" b="1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499316" y="4797152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/>
              <a:t>Topic Models</a:t>
            </a:r>
            <a:endParaRPr kumimoji="1" lang="ko-KR" altLang="en-US" sz="1400" b="1"/>
          </a:p>
        </p:txBody>
      </p:sp>
      <p:sp>
        <p:nvSpPr>
          <p:cNvPr id="113" name="TextBox 112"/>
          <p:cNvSpPr txBox="1"/>
          <p:nvPr/>
        </p:nvSpPr>
        <p:spPr>
          <a:xfrm>
            <a:off x="8292244" y="5110734"/>
            <a:ext cx="29883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kumimoji="1" lang="ko-KR" altLang="en-US" sz="1200" b="1" smtClean="0"/>
              <a:t>문서 집합의 추상적인 </a:t>
            </a:r>
            <a:r>
              <a:rPr kumimoji="1" lang="en-US" altLang="ko-KR" sz="1200" b="1" dirty="0" smtClean="0"/>
              <a:t>“</a:t>
            </a:r>
            <a:r>
              <a:rPr kumimoji="1" lang="ko-KR" altLang="en-US" sz="1200" b="1" smtClean="0"/>
              <a:t>주제</a:t>
            </a:r>
            <a:r>
              <a:rPr kumimoji="1" lang="en-US" altLang="ko-KR" sz="1200" b="1" dirty="0" smtClean="0"/>
              <a:t>”</a:t>
            </a:r>
            <a:r>
              <a:rPr kumimoji="1" lang="ko-KR" altLang="en-US" sz="1200" b="1" smtClean="0"/>
              <a:t>를 발견하기 위한 통계적 모델</a:t>
            </a:r>
            <a:endParaRPr kumimoji="1" lang="en-US" altLang="ko-KR" sz="1200" b="1" dirty="0" smtClean="0"/>
          </a:p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kumimoji="1" lang="ko-KR" altLang="en-US" sz="1200" smtClean="0"/>
              <a:t>다양한 주제들을 적절한 </a:t>
            </a:r>
            <a:r>
              <a:rPr kumimoji="1" lang="en-US" altLang="ko-KR" sz="1200" dirty="0" smtClean="0"/>
              <a:t>Coefficient</a:t>
            </a:r>
            <a:r>
              <a:rPr kumimoji="1" lang="ko-KR" altLang="en-US" sz="1200" smtClean="0"/>
              <a:t>로 분해해 주어 큰 크기의 금융 </a:t>
            </a:r>
            <a:r>
              <a:rPr kumimoji="1" lang="en-US" altLang="ko-KR" sz="1200" dirty="0" smtClean="0"/>
              <a:t>Article</a:t>
            </a:r>
            <a:r>
              <a:rPr kumimoji="1" lang="ko-KR" altLang="en-US" sz="1200" smtClean="0"/>
              <a:t>들을 효율적으로 분석 가능하게 해 줌</a:t>
            </a:r>
            <a:endParaRPr kumimoji="1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9425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3E890516-054C-4A5D-90B9-174B6C3EBB4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0298" y="389935"/>
            <a:ext cx="9289046" cy="28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2pPr>
            <a:lvl3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3pPr>
            <a:lvl4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4pPr>
            <a:lvl5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defTabSz="928123" eaLnBrk="1" latinLnBrk="0" hangingPunct="1">
              <a:lnSpc>
                <a:spcPct val="130000"/>
              </a:lnSpc>
              <a:defRPr/>
            </a:pPr>
            <a:r>
              <a:rPr kumimoji="1" lang="en-US" altLang="ko-KR" sz="2400" dirty="0" smtClean="0"/>
              <a:t>2.2 Sentiment Analysis (1/2)</a:t>
            </a:r>
            <a:endParaRPr lang="ko-KR" altLang="en-US" sz="2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2AD96ED-AA22-4F47-B57F-6D6339DD8925}"/>
              </a:ext>
            </a:extLst>
          </p:cNvPr>
          <p:cNvSpPr txBox="1">
            <a:spLocks/>
          </p:cNvSpPr>
          <p:nvPr/>
        </p:nvSpPr>
        <p:spPr>
          <a:xfrm>
            <a:off x="640297" y="925108"/>
            <a:ext cx="10856377" cy="811989"/>
          </a:xfrm>
          <a:prstGeom prst="rect">
            <a:avLst/>
          </a:prstGeom>
        </p:spPr>
        <p:txBody>
          <a:bodyPr wrap="square" lIns="87406" tIns="45452" rIns="87406" bIns="45452">
            <a:spAutoFit/>
          </a:bodyPr>
          <a:lstStyle>
            <a:lvl1pPr marL="0" indent="0" algn="l" defTabSz="939800" rtl="0" eaLnBrk="1" fontAlgn="b" latinLnBrk="0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1600" b="1" baseline="0">
                <a:solidFill>
                  <a:srgbClr val="00000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  <a:lvl2pPr marL="360363" indent="-93663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[Normal Text]"/>
              <a:buChar char="–"/>
              <a:defRPr kumimoji="1" sz="1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541338" indent="-90488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kumimoji="1" sz="14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720725" indent="-92075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Font typeface="[Normal Text]"/>
              <a:buChar char="­"/>
              <a:defRPr kumimoji="1" sz="1200" b="1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01700" indent="-92075" algn="l" defTabSz="939800" rtl="0" eaLnBrk="0" fontAlgn="base" latinLnBrk="1" hangingPunct="0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2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3589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6pPr>
            <a:lvl7pPr marL="18161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7pPr>
            <a:lvl8pPr marL="22733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8pPr>
            <a:lvl9pPr marL="27305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defTabSz="888038">
              <a:lnSpc>
                <a:spcPct val="130000"/>
              </a:lnSpc>
              <a:buClr>
                <a:prstClr val="black"/>
              </a:buClr>
              <a:defRPr/>
            </a:pPr>
            <a:r>
              <a:rPr lang="ko-KR" altLang="en-US" sz="1800" kern="0" smtClean="0">
                <a:latin typeface="맑은 고딕" panose="020B0503020000020004" pitchFamily="50" charset="-127"/>
              </a:rPr>
              <a:t>금융 활동들은 상호작용하는 본질을 갖고 있어 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‘</a:t>
            </a:r>
            <a:r>
              <a:rPr lang="ko-KR" altLang="en-US" sz="1800" kern="0" smtClean="0">
                <a:latin typeface="맑은 고딕" panose="020B0503020000020004" pitchFamily="50" charset="-127"/>
              </a:rPr>
              <a:t>감성분석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’</a:t>
            </a:r>
            <a:r>
              <a:rPr lang="ko-KR" altLang="en-US" sz="1800" kern="0" smtClean="0">
                <a:latin typeface="맑은 고딕" panose="020B0503020000020004" pitchFamily="50" charset="-127"/>
              </a:rPr>
              <a:t>이 잘 활용되며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,</a:t>
            </a:r>
            <a:r>
              <a:rPr lang="ko-KR" altLang="en-US" sz="1800" kern="0" smtClean="0">
                <a:latin typeface="맑은 고딕" panose="020B0503020000020004" pitchFamily="50" charset="-127"/>
              </a:rPr>
              <a:t> 이는 텍스트 안에 들어있는 주제에 대한 글쓴이의 의견을 파악하는 것을 말함</a:t>
            </a:r>
            <a:endParaRPr lang="ko-KR" altLang="en-US" sz="1800" kern="0"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2128856"/>
            <a:ext cx="8928992" cy="3100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31904" y="5374957"/>
            <a:ext cx="2016224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R" sz="1600" i="1" dirty="0" smtClean="0"/>
              <a:t>“</a:t>
            </a:r>
            <a:r>
              <a:rPr kumimoji="1" lang="ko-KR" altLang="en-US" sz="1600" i="1" smtClean="0"/>
              <a:t>글의 주요 대상이 되는 주제</a:t>
            </a:r>
            <a:r>
              <a:rPr kumimoji="1" lang="en-US" altLang="ko-KR" sz="1600" i="1" dirty="0" smtClean="0"/>
              <a:t>”</a:t>
            </a:r>
            <a:endParaRPr kumimoji="1" lang="ko-KR" altLang="en-US" sz="1600" i="1"/>
          </a:p>
        </p:txBody>
      </p:sp>
      <p:sp>
        <p:nvSpPr>
          <p:cNvPr id="21" name="TextBox 20"/>
          <p:cNvSpPr txBox="1"/>
          <p:nvPr/>
        </p:nvSpPr>
        <p:spPr>
          <a:xfrm>
            <a:off x="8438728" y="5374956"/>
            <a:ext cx="2016224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R" sz="1600" i="1" dirty="0" smtClean="0"/>
              <a:t>“</a:t>
            </a:r>
            <a:r>
              <a:rPr kumimoji="1" lang="ko-KR" altLang="en-US" sz="1600" i="1" smtClean="0"/>
              <a:t>주제에 대한 </a:t>
            </a:r>
            <a:endParaRPr kumimoji="1" lang="en-US" altLang="ko-KR" sz="1600" i="1" dirty="0" smtClean="0"/>
          </a:p>
          <a:p>
            <a:pPr algn="ctr">
              <a:lnSpc>
                <a:spcPct val="130000"/>
              </a:lnSpc>
            </a:pPr>
            <a:r>
              <a:rPr kumimoji="1" lang="ko-KR" altLang="en-US" sz="1600" i="1" smtClean="0"/>
              <a:t>글쓴이의 의견</a:t>
            </a:r>
            <a:r>
              <a:rPr kumimoji="1" lang="en-US" altLang="ko-KR" sz="1600" i="1" dirty="0" smtClean="0"/>
              <a:t>”</a:t>
            </a:r>
            <a:endParaRPr kumimoji="1" lang="ko-KR" altLang="en-US" sz="1600" i="1"/>
          </a:p>
        </p:txBody>
      </p:sp>
      <p:sp>
        <p:nvSpPr>
          <p:cNvPr id="8" name="타원 7"/>
          <p:cNvSpPr/>
          <p:nvPr/>
        </p:nvSpPr>
        <p:spPr>
          <a:xfrm>
            <a:off x="1703512" y="2276872"/>
            <a:ext cx="1800200" cy="180020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8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 smtClean="0"/>
              <a:t>Text</a:t>
            </a:r>
            <a:endParaRPr kumimoji="1" lang="ko-KR" altLang="en-US" sz="2000" b="1"/>
          </a:p>
        </p:txBody>
      </p:sp>
      <p:sp>
        <p:nvSpPr>
          <p:cNvPr id="23" name="타원 22"/>
          <p:cNvSpPr/>
          <p:nvPr/>
        </p:nvSpPr>
        <p:spPr>
          <a:xfrm>
            <a:off x="5339916" y="2276872"/>
            <a:ext cx="1800200" cy="180020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8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 smtClean="0"/>
              <a:t>Topic</a:t>
            </a:r>
            <a:endParaRPr kumimoji="1" lang="ko-KR" altLang="en-US" sz="2000" b="1"/>
          </a:p>
        </p:txBody>
      </p:sp>
      <p:sp>
        <p:nvSpPr>
          <p:cNvPr id="24" name="타원 23"/>
          <p:cNvSpPr/>
          <p:nvPr/>
        </p:nvSpPr>
        <p:spPr>
          <a:xfrm>
            <a:off x="8458826" y="2279673"/>
            <a:ext cx="1800200" cy="180020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8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ko-KR" sz="2000" b="1" dirty="0" smtClean="0"/>
              <a:t>Sentiment</a:t>
            </a:r>
            <a:endParaRPr kumimoji="1" lang="ko-KR" altLang="en-US" sz="2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91379">
            <a:off x="8489768" y="3737335"/>
            <a:ext cx="620688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3E890516-054C-4A5D-90B9-174B6C3EBB4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0298" y="389935"/>
            <a:ext cx="9289046" cy="28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2pPr>
            <a:lvl3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3pPr>
            <a:lvl4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4pPr>
            <a:lvl5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defTabSz="928123" eaLnBrk="1" latinLnBrk="0" hangingPunct="1">
              <a:lnSpc>
                <a:spcPct val="130000"/>
              </a:lnSpc>
              <a:defRPr/>
            </a:pPr>
            <a:r>
              <a:rPr kumimoji="1" lang="en-US" altLang="ko-KR" sz="2400" dirty="0" smtClean="0"/>
              <a:t>2.2 Sentiment Analysis (2/2)</a:t>
            </a:r>
            <a:endParaRPr lang="ko-KR" altLang="en-US" sz="2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2AD96ED-AA22-4F47-B57F-6D6339DD8925}"/>
              </a:ext>
            </a:extLst>
          </p:cNvPr>
          <p:cNvSpPr txBox="1">
            <a:spLocks/>
          </p:cNvSpPr>
          <p:nvPr/>
        </p:nvSpPr>
        <p:spPr>
          <a:xfrm>
            <a:off x="640297" y="908720"/>
            <a:ext cx="10856377" cy="747292"/>
          </a:xfrm>
          <a:prstGeom prst="rect">
            <a:avLst/>
          </a:prstGeom>
        </p:spPr>
        <p:txBody>
          <a:bodyPr wrap="square" lIns="87406" tIns="45452" rIns="87406" bIns="45452">
            <a:spAutoFit/>
          </a:bodyPr>
          <a:lstStyle>
            <a:lvl1pPr marL="0" indent="0" algn="l" defTabSz="939800" rtl="0" eaLnBrk="1" fontAlgn="b" latinLnBrk="0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1600" b="1" baseline="0">
                <a:solidFill>
                  <a:srgbClr val="00000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  <a:lvl2pPr marL="360363" indent="-93663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[Normal Text]"/>
              <a:buChar char="–"/>
              <a:defRPr kumimoji="1" sz="1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541338" indent="-90488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kumimoji="1" sz="14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720725" indent="-92075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Font typeface="[Normal Text]"/>
              <a:buChar char="­"/>
              <a:defRPr kumimoji="1" sz="1200" b="1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01700" indent="-92075" algn="l" defTabSz="939800" rtl="0" eaLnBrk="0" fontAlgn="base" latinLnBrk="1" hangingPunct="0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2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3589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6pPr>
            <a:lvl7pPr marL="18161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7pPr>
            <a:lvl8pPr marL="22733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8pPr>
            <a:lvl9pPr marL="27305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defTabSz="888038">
              <a:lnSpc>
                <a:spcPct val="130000"/>
              </a:lnSpc>
              <a:buClr>
                <a:prstClr val="black"/>
              </a:buClr>
              <a:defRPr/>
            </a:pPr>
            <a:r>
              <a:rPr lang="ko-KR" altLang="en-US" sz="1800" kern="0" smtClean="0">
                <a:latin typeface="맑은 고딕" panose="020B0503020000020004" pitchFamily="50" charset="-127"/>
              </a:rPr>
              <a:t>감정 분석은 텍스트의 주관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-</a:t>
            </a:r>
            <a:r>
              <a:rPr lang="ko-KR" altLang="en-US" sz="1800" kern="0" dirty="0" smtClean="0">
                <a:latin typeface="맑은 고딕" panose="020B0503020000020004" pitchFamily="50" charset="-127"/>
              </a:rPr>
              <a:t>객관 극성 판단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,</a:t>
            </a:r>
            <a:r>
              <a:rPr lang="ko-KR" altLang="en-US" sz="1800" kern="0" dirty="0" smtClean="0">
                <a:latin typeface="맑은 고딕" panose="020B0503020000020004" pitchFamily="50" charset="-127"/>
              </a:rPr>
              <a:t> 텍스트의 긍정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-</a:t>
            </a:r>
            <a:r>
              <a:rPr lang="ko-KR" altLang="en-US" sz="1800" kern="0" dirty="0" smtClean="0">
                <a:latin typeface="맑은 고딕" panose="020B0503020000020004" pitchFamily="50" charset="-127"/>
              </a:rPr>
              <a:t>부정 극성 판단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,</a:t>
            </a:r>
            <a:r>
              <a:rPr lang="ko-KR" altLang="en-US" sz="1800" kern="0" dirty="0" smtClean="0">
                <a:latin typeface="맑은 고딕" panose="020B0503020000020004" pitchFamily="50" charset="-127"/>
              </a:rPr>
              <a:t> 텍스트의 긍정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-</a:t>
            </a:r>
            <a:r>
              <a:rPr lang="ko-KR" altLang="en-US" sz="1800" kern="0" dirty="0" smtClean="0">
                <a:latin typeface="맑은 고딕" panose="020B0503020000020004" pitchFamily="50" charset="-127"/>
              </a:rPr>
              <a:t>부정 강도 판단 흐름으로 발전되어 옴</a:t>
            </a:r>
            <a:endParaRPr lang="ko-KR" altLang="en-US" sz="1800" kern="0" dirty="0">
              <a:latin typeface="맑은 고딕" panose="020B0503020000020004" pitchFamily="50" charset="-127"/>
            </a:endParaRPr>
          </a:p>
        </p:txBody>
      </p:sp>
      <p:sp>
        <p:nvSpPr>
          <p:cNvPr id="5" name="아래쪽 화살표[D] 4"/>
          <p:cNvSpPr/>
          <p:nvPr/>
        </p:nvSpPr>
        <p:spPr>
          <a:xfrm>
            <a:off x="640297" y="2039362"/>
            <a:ext cx="775183" cy="4557990"/>
          </a:xfrm>
          <a:prstGeom prst="downArrow">
            <a:avLst>
              <a:gd name="adj1" fmla="val 50000"/>
              <a:gd name="adj2" fmla="val 44786"/>
            </a:avLst>
          </a:prstGeom>
          <a:gradFill>
            <a:gsLst>
              <a:gs pos="36992">
                <a:schemeClr val="bg1">
                  <a:lumMod val="50000"/>
                </a:schemeClr>
              </a:gs>
              <a:gs pos="0">
                <a:schemeClr val="tx1">
                  <a:lumMod val="50000"/>
                  <a:lumOff val="50000"/>
                </a:schemeClr>
              </a:gs>
              <a:gs pos="34000">
                <a:schemeClr val="bg1">
                  <a:lumMod val="50000"/>
                </a:schemeClr>
              </a:gs>
              <a:gs pos="68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1860" y="5806425"/>
            <a:ext cx="504056" cy="508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sz="1100" smtClean="0"/>
              <a:t>발전 방향</a:t>
            </a:r>
            <a:endParaRPr kumimoji="1" lang="ko-KR" altLang="en-US" sz="1100"/>
          </a:p>
        </p:txBody>
      </p:sp>
      <p:sp>
        <p:nvSpPr>
          <p:cNvPr id="8" name="직사각형 7"/>
          <p:cNvSpPr/>
          <p:nvPr/>
        </p:nvSpPr>
        <p:spPr>
          <a:xfrm>
            <a:off x="839416" y="5867980"/>
            <a:ext cx="389850" cy="3770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>
                <a:solidFill>
                  <a:schemeClr val="bg1"/>
                </a:solidFill>
                <a:latin typeface="Apple SD Gothic NEO" charset="-127"/>
              </a:rPr>
              <a:t>高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9416" y="2082334"/>
            <a:ext cx="389850" cy="3770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/>
              <a:t>低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9496" y="1700808"/>
            <a:ext cx="2504553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1600" b="1" smtClean="0"/>
              <a:t>주제</a:t>
            </a:r>
            <a:endParaRPr kumimoji="1" lang="ko-KR" altLang="en-US" sz="1600" b="1"/>
          </a:p>
        </p:txBody>
      </p:sp>
      <p:cxnSp>
        <p:nvCxnSpPr>
          <p:cNvPr id="13" name="직선 연결선[R] 12"/>
          <p:cNvCxnSpPr/>
          <p:nvPr/>
        </p:nvCxnSpPr>
        <p:spPr>
          <a:xfrm>
            <a:off x="1559496" y="2060848"/>
            <a:ext cx="25659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95801" y="1700808"/>
            <a:ext cx="1944216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1600" b="1" smtClean="0"/>
              <a:t>관련 모델</a:t>
            </a:r>
            <a:endParaRPr kumimoji="1" lang="ko-KR" altLang="en-US" sz="1600" b="1"/>
          </a:p>
        </p:txBody>
      </p:sp>
      <p:sp>
        <p:nvSpPr>
          <p:cNvPr id="16" name="TextBox 15"/>
          <p:cNvSpPr txBox="1"/>
          <p:nvPr/>
        </p:nvSpPr>
        <p:spPr>
          <a:xfrm>
            <a:off x="7032104" y="1700808"/>
            <a:ext cx="3888506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1600" b="1" smtClean="0"/>
              <a:t>상세 설명</a:t>
            </a:r>
            <a:endParaRPr kumimoji="1" lang="ko-KR" altLang="en-US" sz="1600" b="1"/>
          </a:p>
        </p:txBody>
      </p:sp>
      <p:cxnSp>
        <p:nvCxnSpPr>
          <p:cNvPr id="17" name="직선 연결선[R] 16"/>
          <p:cNvCxnSpPr/>
          <p:nvPr/>
        </p:nvCxnSpPr>
        <p:spPr>
          <a:xfrm>
            <a:off x="4315396" y="2060848"/>
            <a:ext cx="19246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/>
          <p:cNvCxnSpPr/>
          <p:nvPr/>
        </p:nvCxnSpPr>
        <p:spPr>
          <a:xfrm>
            <a:off x="6456040" y="2060848"/>
            <a:ext cx="50406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558008" y="4797152"/>
            <a:ext cx="2565965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558008" y="2996952"/>
            <a:ext cx="2565965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558008" y="2204864"/>
            <a:ext cx="2565965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559496" y="2204864"/>
            <a:ext cx="360040" cy="2532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ko-KR" sz="1200" b="1" dirty="0" smtClean="0"/>
              <a:t>1</a:t>
            </a:r>
            <a:endParaRPr kumimoji="1" lang="ko-KR" altLang="en-US" sz="1200" b="1"/>
          </a:p>
        </p:txBody>
      </p:sp>
      <p:sp>
        <p:nvSpPr>
          <p:cNvPr id="37" name="TextBox 36"/>
          <p:cNvSpPr txBox="1"/>
          <p:nvPr/>
        </p:nvSpPr>
        <p:spPr>
          <a:xfrm>
            <a:off x="1847528" y="2155757"/>
            <a:ext cx="2072505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1600" b="1" smtClean="0">
                <a:latin typeface="+mj-lt"/>
              </a:rPr>
              <a:t>텍스트의 </a:t>
            </a:r>
            <a:r>
              <a:rPr kumimoji="1" lang="ko-KR" altLang="en-US" sz="1600" b="1" smtClean="0">
                <a:solidFill>
                  <a:srgbClr val="C00000"/>
                </a:solidFill>
                <a:latin typeface="+mj-lt"/>
              </a:rPr>
              <a:t>주관</a:t>
            </a:r>
            <a:r>
              <a:rPr kumimoji="1" lang="en-US" altLang="ko-KR" sz="1600" b="1" dirty="0" smtClean="0">
                <a:solidFill>
                  <a:srgbClr val="C00000"/>
                </a:solidFill>
                <a:latin typeface="+mj-lt"/>
              </a:rPr>
              <a:t>-</a:t>
            </a:r>
            <a:r>
              <a:rPr kumimoji="1" lang="ko-KR" altLang="en-US" sz="1600" b="1" smtClean="0">
                <a:solidFill>
                  <a:srgbClr val="C00000"/>
                </a:solidFill>
                <a:latin typeface="+mj-lt"/>
              </a:rPr>
              <a:t>객관 극성</a:t>
            </a:r>
            <a:r>
              <a:rPr kumimoji="1" lang="ko-KR" altLang="en-US" sz="1600" b="1" smtClean="0">
                <a:latin typeface="+mj-lt"/>
              </a:rPr>
              <a:t> 판단</a:t>
            </a:r>
            <a:endParaRPr kumimoji="1" lang="ko-KR" altLang="en-US" sz="1600" b="1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42007" y="3429000"/>
            <a:ext cx="2360537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1600" b="1" smtClean="0">
                <a:latin typeface="+mj-lt"/>
              </a:rPr>
              <a:t>텍스트의 </a:t>
            </a:r>
            <a:r>
              <a:rPr kumimoji="1" lang="ko-KR" altLang="en-US" sz="1600" b="1" smtClean="0">
                <a:solidFill>
                  <a:srgbClr val="C00000"/>
                </a:solidFill>
                <a:latin typeface="+mj-lt"/>
              </a:rPr>
              <a:t>긍정</a:t>
            </a:r>
            <a:r>
              <a:rPr kumimoji="1" lang="en-US" altLang="ko-KR" sz="1600" b="1" dirty="0" smtClean="0">
                <a:solidFill>
                  <a:srgbClr val="C00000"/>
                </a:solidFill>
                <a:latin typeface="+mj-lt"/>
              </a:rPr>
              <a:t>-</a:t>
            </a:r>
            <a:r>
              <a:rPr kumimoji="1" lang="ko-KR" altLang="en-US" sz="1600" b="1" smtClean="0">
                <a:solidFill>
                  <a:srgbClr val="C00000"/>
                </a:solidFill>
                <a:latin typeface="+mj-lt"/>
              </a:rPr>
              <a:t>부정</a:t>
            </a:r>
            <a:endParaRPr kumimoji="1" lang="en-US" altLang="ko-KR" sz="1600" b="1" dirty="0" smtClean="0">
              <a:solidFill>
                <a:srgbClr val="C00000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r>
              <a:rPr kumimoji="1" lang="ko-KR" altLang="en-US" sz="1600" b="1" smtClean="0">
                <a:solidFill>
                  <a:srgbClr val="C00000"/>
                </a:solidFill>
                <a:latin typeface="+mj-lt"/>
              </a:rPr>
              <a:t>극성</a:t>
            </a:r>
            <a:r>
              <a:rPr kumimoji="1" lang="ko-KR" altLang="en-US" sz="1600" b="1" smtClean="0">
                <a:latin typeface="+mj-lt"/>
              </a:rPr>
              <a:t> 판단</a:t>
            </a:r>
            <a:endParaRPr kumimoji="1" lang="ko-KR" altLang="en-US" sz="1600" b="1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42007" y="5229200"/>
            <a:ext cx="2360537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1600" b="1" smtClean="0">
                <a:latin typeface="+mj-lt"/>
              </a:rPr>
              <a:t>텍스트의 </a:t>
            </a:r>
            <a:r>
              <a:rPr kumimoji="1" lang="ko-KR" altLang="en-US" sz="1600" b="1" smtClean="0">
                <a:solidFill>
                  <a:srgbClr val="C00000"/>
                </a:solidFill>
                <a:latin typeface="+mj-lt"/>
              </a:rPr>
              <a:t>긍정</a:t>
            </a:r>
            <a:r>
              <a:rPr kumimoji="1" lang="en-US" altLang="ko-KR" sz="1600" b="1" dirty="0" smtClean="0">
                <a:solidFill>
                  <a:srgbClr val="C00000"/>
                </a:solidFill>
                <a:latin typeface="+mj-lt"/>
              </a:rPr>
              <a:t>-</a:t>
            </a:r>
            <a:r>
              <a:rPr kumimoji="1" lang="ko-KR" altLang="en-US" sz="1600" b="1" smtClean="0">
                <a:solidFill>
                  <a:srgbClr val="C00000"/>
                </a:solidFill>
                <a:latin typeface="+mj-lt"/>
              </a:rPr>
              <a:t>부정</a:t>
            </a:r>
            <a:endParaRPr kumimoji="1" lang="en-US" altLang="ko-KR" sz="1600" b="1" dirty="0" smtClean="0">
              <a:solidFill>
                <a:srgbClr val="C00000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r>
              <a:rPr kumimoji="1" lang="ko-KR" altLang="en-US" sz="1600" b="1" smtClean="0">
                <a:solidFill>
                  <a:srgbClr val="C00000"/>
                </a:solidFill>
                <a:latin typeface="+mj-lt"/>
              </a:rPr>
              <a:t>강도</a:t>
            </a:r>
            <a:r>
              <a:rPr kumimoji="1" lang="ko-KR" altLang="en-US" sz="1600" b="1" smtClean="0">
                <a:latin typeface="+mj-lt"/>
              </a:rPr>
              <a:t> 판단</a:t>
            </a:r>
            <a:endParaRPr kumimoji="1" lang="ko-KR" altLang="en-US" sz="1600" b="1">
              <a:latin typeface="+mj-lt"/>
            </a:endParaRPr>
          </a:p>
        </p:txBody>
      </p:sp>
      <p:cxnSp>
        <p:nvCxnSpPr>
          <p:cNvPr id="41" name="직선 연결선 436">
            <a:extLst>
              <a:ext uri="{FF2B5EF4-FFF2-40B4-BE49-F238E27FC236}">
                <a16:creationId xmlns="" xmlns:a16="http://schemas.microsoft.com/office/drawing/2014/main" id="{7653A0EC-A1EC-4851-BB2D-4C6D6F0631CB}"/>
              </a:ext>
            </a:extLst>
          </p:cNvPr>
          <p:cNvCxnSpPr/>
          <p:nvPr/>
        </p:nvCxnSpPr>
        <p:spPr bwMode="auto">
          <a:xfrm>
            <a:off x="4295800" y="4725144"/>
            <a:ext cx="7344816" cy="0"/>
          </a:xfrm>
          <a:prstGeom prst="line">
            <a:avLst/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6">
            <a:extLst>
              <a:ext uri="{FF2B5EF4-FFF2-40B4-BE49-F238E27FC236}">
                <a16:creationId xmlns="" xmlns:a16="http://schemas.microsoft.com/office/drawing/2014/main" id="{7653A0EC-A1EC-4851-BB2D-4C6D6F0631CB}"/>
              </a:ext>
            </a:extLst>
          </p:cNvPr>
          <p:cNvCxnSpPr/>
          <p:nvPr/>
        </p:nvCxnSpPr>
        <p:spPr bwMode="auto">
          <a:xfrm>
            <a:off x="4295800" y="2924944"/>
            <a:ext cx="7344816" cy="0"/>
          </a:xfrm>
          <a:prstGeom prst="line">
            <a:avLst/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360020" y="3080456"/>
            <a:ext cx="2546369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charset="2"/>
              <a:buChar char="§"/>
            </a:pPr>
            <a:r>
              <a:rPr kumimoji="1" lang="en-US" altLang="ko-KR" sz="1400" b="1" dirty="0" smtClean="0"/>
              <a:t>WordNet-Affect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§"/>
            </a:pPr>
            <a:endParaRPr kumimoji="1" lang="en-US" altLang="ko-KR" sz="1400" b="1" dirty="0" smtClean="0"/>
          </a:p>
          <a:p>
            <a:pPr marL="285750" indent="-285750">
              <a:lnSpc>
                <a:spcPct val="130000"/>
              </a:lnSpc>
              <a:buFont typeface="Wingdings" charset="2"/>
              <a:buChar char="§"/>
            </a:pPr>
            <a:endParaRPr kumimoji="1" lang="en-US" altLang="ko-KR" sz="1400" b="1" dirty="0" smtClean="0"/>
          </a:p>
          <a:p>
            <a:pPr marL="285750" indent="-285750">
              <a:lnSpc>
                <a:spcPct val="130000"/>
              </a:lnSpc>
              <a:buFont typeface="Wingdings" charset="2"/>
              <a:buChar char="§"/>
            </a:pPr>
            <a:r>
              <a:rPr kumimoji="1" lang="en-US" altLang="ko-KR" sz="1400" b="1" dirty="0" smtClean="0"/>
              <a:t>Opinion Lexicon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559496" y="2996952"/>
            <a:ext cx="360040" cy="2532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ko-KR" sz="1200" b="1" dirty="0" smtClean="0"/>
              <a:t>2</a:t>
            </a:r>
            <a:endParaRPr kumimoji="1" lang="ko-KR" altLang="en-US" sz="1200" b="1"/>
          </a:p>
        </p:txBody>
      </p:sp>
      <p:sp>
        <p:nvSpPr>
          <p:cNvPr id="46" name="직사각형 45"/>
          <p:cNvSpPr/>
          <p:nvPr/>
        </p:nvSpPr>
        <p:spPr>
          <a:xfrm>
            <a:off x="1559496" y="4797152"/>
            <a:ext cx="360040" cy="2532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ko-KR" sz="1200" b="1" dirty="0" smtClean="0"/>
              <a:t>3</a:t>
            </a:r>
            <a:endParaRPr kumimoji="1" lang="ko-KR" altLang="en-US" sz="1200" b="1"/>
          </a:p>
        </p:txBody>
      </p:sp>
      <p:sp>
        <p:nvSpPr>
          <p:cNvPr id="47" name="TextBox 46"/>
          <p:cNvSpPr txBox="1"/>
          <p:nvPr/>
        </p:nvSpPr>
        <p:spPr>
          <a:xfrm>
            <a:off x="4360020" y="4869160"/>
            <a:ext cx="2546369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charset="2"/>
              <a:buChar char="§"/>
            </a:pPr>
            <a:r>
              <a:rPr kumimoji="1" lang="en-US" altLang="ko-KR" sz="1400" b="1" dirty="0" smtClean="0"/>
              <a:t>SentiWordNet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§"/>
            </a:pPr>
            <a:endParaRPr kumimoji="1" lang="en-US" altLang="ko-KR" sz="1400" b="1" dirty="0" smtClean="0"/>
          </a:p>
          <a:p>
            <a:pPr marL="285750" indent="-285750">
              <a:lnSpc>
                <a:spcPct val="130000"/>
              </a:lnSpc>
              <a:buFont typeface="Wingdings" charset="2"/>
              <a:buChar char="§"/>
            </a:pPr>
            <a:endParaRPr kumimoji="1" lang="en-US" altLang="ko-KR" sz="1400" b="1" dirty="0" smtClean="0"/>
          </a:p>
          <a:p>
            <a:pPr marL="285750" indent="-285750">
              <a:lnSpc>
                <a:spcPct val="130000"/>
              </a:lnSpc>
              <a:buFont typeface="Wingdings" charset="2"/>
              <a:buChar char="§"/>
            </a:pPr>
            <a:r>
              <a:rPr kumimoji="1" lang="en-US" altLang="ko-KR" sz="1400" b="1" dirty="0" smtClean="0"/>
              <a:t>SenticNet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84032" y="3026916"/>
            <a:ext cx="2880319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kumimoji="1" lang="ko-KR" altLang="en-US" sz="1200" dirty="0" smtClean="0"/>
              <a:t>단어들을 주요 감정으로 </a:t>
            </a:r>
            <a:r>
              <a:rPr kumimoji="1" lang="en-US" altLang="ko-KR" sz="1200" dirty="0" smtClean="0"/>
              <a:t>Labeling</a:t>
            </a:r>
            <a:r>
              <a:rPr kumimoji="1" lang="ko-KR" altLang="en-US" sz="1200" dirty="0" smtClean="0"/>
              <a:t>하여 </a:t>
            </a:r>
            <a:r>
              <a:rPr kumimoji="1" lang="en-US" altLang="ko-KR" sz="1200" dirty="0" smtClean="0"/>
              <a:t>Synset</a:t>
            </a:r>
            <a:r>
              <a:rPr kumimoji="1" lang="ko-KR" altLang="en-US" sz="1200" dirty="0" smtClean="0"/>
              <a:t>을 구축하고</a:t>
            </a:r>
            <a:r>
              <a:rPr kumimoji="1" lang="en-US" altLang="ko-KR" sz="1200" dirty="0" smtClean="0"/>
              <a:t>,</a:t>
            </a:r>
            <a:r>
              <a:rPr kumimoji="1" lang="ko-KR" altLang="en-US" sz="1200" dirty="0" smtClean="0"/>
              <a:t> </a:t>
            </a:r>
            <a:r>
              <a:rPr kumimoji="1" lang="ko-KR" altLang="en-US" sz="1200" u="sng" dirty="0" smtClean="0"/>
              <a:t>그들 </a:t>
            </a:r>
            <a:r>
              <a:rPr lang="ko-KR" altLang="en-US" sz="1200" u="sng" dirty="0" smtClean="0"/>
              <a:t>間 </a:t>
            </a:r>
            <a:r>
              <a:rPr lang="en-US" altLang="ko-KR" sz="1200" u="sng" dirty="0" smtClean="0"/>
              <a:t>Relationship</a:t>
            </a:r>
            <a:r>
              <a:rPr lang="ko-KR" altLang="en-US" sz="1200" dirty="0" smtClean="0"/>
              <a:t>을 정리</a:t>
            </a:r>
            <a:endParaRPr lang="en-US" altLang="ko-KR" sz="1200" dirty="0" smtClean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endParaRPr lang="en-US" altLang="ko-KR" sz="1200" dirty="0" smtClean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kumimoji="1" lang="ko-KR" altLang="en-US" sz="1200" dirty="0" smtClean="0"/>
              <a:t>주요 감정을 </a:t>
            </a:r>
            <a:r>
              <a:rPr kumimoji="1" lang="en-US" altLang="ko-KR" sz="1200" u="sng" dirty="0" smtClean="0"/>
              <a:t>Positive/N</a:t>
            </a:r>
            <a:r>
              <a:rPr kumimoji="1" lang="en-US" altLang="ko-KR" sz="1200" u="sng" dirty="0"/>
              <a:t>e</a:t>
            </a:r>
            <a:r>
              <a:rPr kumimoji="1" lang="en-US" altLang="ko-KR" sz="1200" u="sng" dirty="0" smtClean="0"/>
              <a:t>gative</a:t>
            </a:r>
            <a:r>
              <a:rPr kumimoji="1" lang="ko-KR" altLang="en-US" sz="1200" dirty="0" smtClean="0"/>
              <a:t>로 나누어 </a:t>
            </a:r>
            <a:r>
              <a:rPr kumimoji="1" lang="en-US" altLang="ko-KR" sz="1200" dirty="0" smtClean="0"/>
              <a:t>Categorize </a:t>
            </a:r>
            <a:r>
              <a:rPr lang="ko-KR" altLang="en-US" sz="1200" dirty="0" smtClean="0"/>
              <a:t>化</a:t>
            </a:r>
            <a:endParaRPr kumimoji="1"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357183" y="2208405"/>
            <a:ext cx="2314881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charset="2"/>
              <a:buChar char="§"/>
            </a:pPr>
            <a:r>
              <a:rPr kumimoji="1" lang="en-US" altLang="ko-KR" sz="1400" b="1" dirty="0" smtClean="0"/>
              <a:t>ConceptNet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§"/>
            </a:pPr>
            <a:r>
              <a:rPr kumimoji="1" lang="en-US" altLang="ko-KR" sz="1400" b="1" dirty="0" smtClean="0"/>
              <a:t>WordNet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407" y="3067398"/>
            <a:ext cx="2521600" cy="1443284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0632504" y="4437112"/>
            <a:ext cx="1297464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900" dirty="0" smtClean="0"/>
              <a:t>* WordNet-Affect</a:t>
            </a:r>
            <a:endParaRPr kumimoji="1" lang="ko-KR" altLang="en-US" sz="900"/>
          </a:p>
        </p:txBody>
      </p:sp>
      <p:sp>
        <p:nvSpPr>
          <p:cNvPr id="55" name="TextBox 54"/>
          <p:cNvSpPr txBox="1"/>
          <p:nvPr/>
        </p:nvSpPr>
        <p:spPr>
          <a:xfrm>
            <a:off x="6384032" y="4890528"/>
            <a:ext cx="2880319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kumimoji="1" lang="en-US" altLang="ko-KR" sz="1200" dirty="0" smtClean="0"/>
              <a:t>Knowledge</a:t>
            </a:r>
            <a:r>
              <a:rPr kumimoji="1" lang="ko-KR" altLang="en-US" sz="1200" smtClean="0"/>
              <a:t> 기반에 주관성과 강도와 같은 요소를 추가한 </a:t>
            </a:r>
            <a:r>
              <a:rPr kumimoji="1" lang="en-US" altLang="ko-KR" sz="1200" dirty="0" smtClean="0"/>
              <a:t>Model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endParaRPr kumimoji="1" lang="en-US" altLang="ko-KR" sz="1200" dirty="0" smtClean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kumimoji="1" lang="ko-KR" altLang="en-US" sz="1200" smtClean="0"/>
              <a:t>모래시계 모형에서 영감을 받아 만든 모델로</a:t>
            </a:r>
            <a:r>
              <a:rPr kumimoji="1" lang="en-US" altLang="ko-KR" sz="1200" dirty="0" smtClean="0"/>
              <a:t>,</a:t>
            </a:r>
            <a:r>
              <a:rPr kumimoji="1" lang="ko-KR" altLang="en-US" sz="1200" smtClean="0"/>
              <a:t> </a:t>
            </a:r>
            <a:r>
              <a:rPr kumimoji="1" lang="en-US" altLang="ko-KR" sz="1200" dirty="0" smtClean="0"/>
              <a:t>4</a:t>
            </a:r>
            <a:r>
              <a:rPr kumimoji="1" lang="ko-KR" altLang="en-US" sz="1200" smtClean="0"/>
              <a:t> </a:t>
            </a:r>
            <a:r>
              <a:rPr kumimoji="1" lang="en-US" altLang="ko-KR" sz="1200" dirty="0" smtClean="0"/>
              <a:t>Basic Emotional Dimensions</a:t>
            </a:r>
            <a:r>
              <a:rPr kumimoji="1" lang="ko-KR" altLang="en-US" sz="1200"/>
              <a:t> </a:t>
            </a:r>
            <a:r>
              <a:rPr kumimoji="1" lang="en-US" altLang="ko-KR" sz="1200" dirty="0" smtClean="0"/>
              <a:t>&amp;</a:t>
            </a:r>
            <a:r>
              <a:rPr kumimoji="1" lang="ko-KR" altLang="en-US" sz="1200" smtClean="0"/>
              <a:t> </a:t>
            </a:r>
            <a:r>
              <a:rPr kumimoji="1" lang="en-US" altLang="ko-KR" sz="1200" dirty="0" smtClean="0"/>
              <a:t>16 Basic Emotions</a:t>
            </a:r>
            <a:r>
              <a:rPr kumimoji="1" lang="ko-KR" altLang="en-US" sz="1200" smtClean="0"/>
              <a:t>로 감정을 평가</a:t>
            </a:r>
            <a:endParaRPr lang="en-US" altLang="ko-KR" sz="1200" dirty="0" smtClean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3967" y="4839136"/>
            <a:ext cx="1086643" cy="187557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0763487" y="6445696"/>
            <a:ext cx="1179514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900" dirty="0" smtClean="0"/>
              <a:t>* SenticNet</a:t>
            </a:r>
            <a:endParaRPr kumimoji="1" lang="ko-KR" altLang="en-US" sz="900" dirty="0"/>
          </a:p>
        </p:txBody>
      </p:sp>
      <p:cxnSp>
        <p:nvCxnSpPr>
          <p:cNvPr id="62" name="직선 연결선[R] 61"/>
          <p:cNvCxnSpPr/>
          <p:nvPr/>
        </p:nvCxnSpPr>
        <p:spPr>
          <a:xfrm>
            <a:off x="4295800" y="3861048"/>
            <a:ext cx="50406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/>
          <p:cNvCxnSpPr/>
          <p:nvPr/>
        </p:nvCxnSpPr>
        <p:spPr>
          <a:xfrm>
            <a:off x="4295800" y="5517232"/>
            <a:ext cx="50406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3E890516-054C-4A5D-90B9-174B6C3EBB4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0298" y="389935"/>
            <a:ext cx="9289046" cy="28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2pPr>
            <a:lvl3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3pPr>
            <a:lvl4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4pPr>
            <a:lvl5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defTabSz="928123" eaLnBrk="1" latinLnBrk="0" hangingPunct="1">
              <a:lnSpc>
                <a:spcPct val="130000"/>
              </a:lnSpc>
              <a:defRPr/>
            </a:pPr>
            <a:r>
              <a:rPr kumimoji="1" lang="en-US" altLang="ko-KR" sz="2400" dirty="0" smtClean="0"/>
              <a:t>2.3 Event Extraction</a:t>
            </a:r>
            <a:endParaRPr lang="ko-KR" altLang="en-US" sz="24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2AD96ED-AA22-4F47-B57F-6D6339DD8925}"/>
              </a:ext>
            </a:extLst>
          </p:cNvPr>
          <p:cNvSpPr txBox="1">
            <a:spLocks/>
          </p:cNvSpPr>
          <p:nvPr/>
        </p:nvSpPr>
        <p:spPr>
          <a:xfrm>
            <a:off x="640297" y="908720"/>
            <a:ext cx="10856377" cy="747292"/>
          </a:xfrm>
          <a:prstGeom prst="rect">
            <a:avLst/>
          </a:prstGeom>
        </p:spPr>
        <p:txBody>
          <a:bodyPr wrap="square" lIns="87406" tIns="45452" rIns="87406" bIns="45452">
            <a:spAutoFit/>
          </a:bodyPr>
          <a:lstStyle>
            <a:lvl1pPr marL="0" indent="0" algn="l" defTabSz="939800" rtl="0" eaLnBrk="1" fontAlgn="b" latinLnBrk="0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1600" b="1" baseline="0">
                <a:solidFill>
                  <a:srgbClr val="00000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  <a:lvl2pPr marL="360363" indent="-93663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[Normal Text]"/>
              <a:buChar char="–"/>
              <a:defRPr kumimoji="1" sz="1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541338" indent="-90488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kumimoji="1" sz="14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720725" indent="-92075" algn="l" defTabSz="939800" rtl="0" eaLnBrk="0" fontAlgn="b" latinLnBrk="1" hangingPunct="0">
              <a:spcBef>
                <a:spcPct val="50000"/>
              </a:spcBef>
              <a:spcAft>
                <a:spcPct val="0"/>
              </a:spcAft>
              <a:buSzPct val="100000"/>
              <a:buFont typeface="[Normal Text]"/>
              <a:buChar char="­"/>
              <a:defRPr kumimoji="1" sz="1200" b="1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01700" indent="-92075" algn="l" defTabSz="939800" rtl="0" eaLnBrk="0" fontAlgn="base" latinLnBrk="1" hangingPunct="0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2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3589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6pPr>
            <a:lvl7pPr marL="18161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7pPr>
            <a:lvl8pPr marL="22733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8pPr>
            <a:lvl9pPr marL="2730500" indent="-92075" algn="l" defTabSz="939800" rtl="0" fontAlgn="base" latinLnBrk="1">
              <a:spcBef>
                <a:spcPct val="50000"/>
              </a:spcBef>
              <a:spcAft>
                <a:spcPct val="0"/>
              </a:spcAft>
              <a:buSzPct val="110000"/>
              <a:buFont typeface="Symbol" pitchFamily="18" charset="2"/>
              <a:buChar char="×"/>
              <a:defRPr kumimoji="1" sz="1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defTabSz="888038">
              <a:lnSpc>
                <a:spcPct val="130000"/>
              </a:lnSpc>
              <a:buClr>
                <a:prstClr val="black"/>
              </a:buClr>
              <a:defRPr/>
            </a:pPr>
            <a:r>
              <a:rPr lang="ko-KR" altLang="en-US" sz="1800" kern="0" dirty="0" smtClean="0">
                <a:latin typeface="맑은 고딕" panose="020B0503020000020004" pitchFamily="50" charset="-127"/>
              </a:rPr>
              <a:t>이벤트 추출이란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,</a:t>
            </a:r>
            <a:r>
              <a:rPr lang="ko-KR" altLang="en-US" sz="1800" kern="0" dirty="0" smtClean="0">
                <a:latin typeface="맑은 고딕" panose="020B0503020000020004" pitchFamily="50" charset="-127"/>
              </a:rPr>
              <a:t> 수집된 데이터에 의미를 부여하는 과정으로</a:t>
            </a:r>
            <a:r>
              <a:rPr lang="en-US" altLang="ko-KR" sz="1800" kern="0" dirty="0" smtClean="0">
                <a:latin typeface="맑은 고딕" panose="020B0503020000020004" pitchFamily="50" charset="-127"/>
              </a:rPr>
              <a:t>,</a:t>
            </a:r>
            <a:r>
              <a:rPr lang="ko-KR" altLang="en-US" sz="1800" kern="0" dirty="0" smtClean="0">
                <a:latin typeface="맑은 고딕" panose="020B0503020000020004" pitchFamily="50" charset="-127"/>
              </a:rPr>
              <a:t> 주관적인 감정과 객관적인 사건 사실들을 조합하여 분석함으로 시너지 효과를 창출 가능함</a:t>
            </a:r>
            <a:endParaRPr lang="ko-KR" altLang="en-US" sz="1800" kern="0" dirty="0">
              <a:latin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5662" y="2741981"/>
            <a:ext cx="1944464" cy="549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30000"/>
              </a:lnSpc>
            </a:pPr>
            <a:r>
              <a:rPr kumimoji="1" lang="en-US" altLang="ko-KR" sz="1600" b="1" dirty="0" smtClean="0">
                <a:solidFill>
                  <a:schemeClr val="tx1"/>
                </a:solidFill>
              </a:rPr>
              <a:t>Event Extraction</a:t>
            </a:r>
            <a:endParaRPr kumimoji="1"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27448" y="2741981"/>
            <a:ext cx="1944464" cy="549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30000"/>
              </a:lnSpc>
            </a:pPr>
            <a:r>
              <a:rPr kumimoji="1" lang="en-US" altLang="ko-KR" sz="1600" b="1" dirty="0" smtClean="0">
                <a:solidFill>
                  <a:schemeClr val="tx1"/>
                </a:solidFill>
              </a:rPr>
              <a:t>Text Data</a:t>
            </a:r>
            <a:endParaRPr kumimoji="1" lang="ko-KR" altLang="en-US" sz="1600" b="1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15" idx="3"/>
            <a:endCxn id="14" idx="1"/>
          </p:cNvCxnSpPr>
          <p:nvPr/>
        </p:nvCxnSpPr>
        <p:spPr>
          <a:xfrm>
            <a:off x="3071912" y="3016739"/>
            <a:ext cx="503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99456" y="4107153"/>
            <a:ext cx="2016224" cy="54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kumimoji="1" lang="en-US" altLang="ko-KR" sz="1200" i="1" dirty="0" smtClean="0"/>
              <a:t>” I studied NLFF on the last weekend”</a:t>
            </a:r>
            <a:endParaRPr kumimoji="1" lang="ko-KR" altLang="en-US" sz="1200" i="1"/>
          </a:p>
        </p:txBody>
      </p:sp>
      <p:sp>
        <p:nvSpPr>
          <p:cNvPr id="24" name="TextBox 23"/>
          <p:cNvSpPr txBox="1"/>
          <p:nvPr/>
        </p:nvSpPr>
        <p:spPr>
          <a:xfrm>
            <a:off x="640297" y="6296620"/>
            <a:ext cx="1008112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latinLnBrk="0">
              <a:lnSpc>
                <a:spcPct val="130000"/>
              </a:lnSpc>
              <a:buFont typeface="Arial" charset="0"/>
              <a:buChar char="•"/>
            </a:pPr>
            <a:r>
              <a:rPr kumimoji="1" lang="ko-KR" altLang="en-US" sz="900" b="1" dirty="0" smtClean="0"/>
              <a:t>튜플</a:t>
            </a:r>
            <a:r>
              <a:rPr kumimoji="1" lang="ko-KR" altLang="en-US" sz="900" dirty="0" smtClean="0"/>
              <a:t> </a:t>
            </a:r>
            <a:r>
              <a:rPr kumimoji="1" lang="en-US" altLang="ko-KR" sz="900" dirty="0" smtClean="0"/>
              <a:t>:</a:t>
            </a:r>
            <a:r>
              <a:rPr kumimoji="1" lang="ko-KR" altLang="en-US" sz="900" dirty="0" smtClean="0"/>
              <a:t> 리스트와 비슷한 자료 형태로</a:t>
            </a:r>
            <a:r>
              <a:rPr kumimoji="1" lang="en-US" altLang="ko-KR" sz="900" dirty="0" smtClean="0"/>
              <a:t>,</a:t>
            </a:r>
            <a:r>
              <a:rPr kumimoji="1" lang="ko-KR" altLang="en-US" sz="900" dirty="0" smtClean="0"/>
              <a:t> 튜플은 그 항목값을 변경할 수 없다는 특성을 갖고 있음</a:t>
            </a:r>
            <a:endParaRPr kumimoji="1" lang="en-US" altLang="ko-KR" sz="900" dirty="0" smtClean="0"/>
          </a:p>
          <a:p>
            <a:pPr marL="177800" indent="-177800" latinLnBrk="0">
              <a:lnSpc>
                <a:spcPct val="130000"/>
              </a:lnSpc>
              <a:buFont typeface="Arial" charset="0"/>
              <a:buChar char="•"/>
            </a:pPr>
            <a:r>
              <a:rPr kumimoji="1" lang="en-US" altLang="ko-KR" sz="900" b="1" dirty="0" smtClean="0"/>
              <a:t>GARCH</a:t>
            </a:r>
            <a:r>
              <a:rPr kumimoji="1" lang="en-US" altLang="ko-KR" sz="900" dirty="0" smtClean="0"/>
              <a:t> : Generalized Autoregressive </a:t>
            </a:r>
            <a:r>
              <a:rPr kumimoji="1" lang="en-US" altLang="ko-KR" sz="900" dirty="0"/>
              <a:t>Conditional </a:t>
            </a:r>
            <a:r>
              <a:rPr kumimoji="1" lang="en-US" altLang="ko-KR" sz="900" dirty="0" err="1" smtClean="0"/>
              <a:t>Heteroskedasticity</a:t>
            </a:r>
            <a:endParaRPr kumimoji="1" lang="en-US" altLang="ko-KR" sz="9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575662" y="3966117"/>
            <a:ext cx="2088290" cy="102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 latinLnBrk="0">
              <a:lnSpc>
                <a:spcPct val="130000"/>
              </a:lnSpc>
              <a:buFont typeface="Arial" charset="0"/>
              <a:buChar char="•"/>
            </a:pPr>
            <a:r>
              <a:rPr kumimoji="1" lang="en-US" altLang="ko-KR" sz="1200" b="1" dirty="0" smtClean="0"/>
              <a:t>Actor</a:t>
            </a:r>
            <a:r>
              <a:rPr kumimoji="1" lang="en-US" altLang="ko-KR" sz="1200" dirty="0" smtClean="0"/>
              <a:t> : I</a:t>
            </a:r>
          </a:p>
          <a:p>
            <a:pPr marL="88900" indent="-88900" latinLnBrk="0">
              <a:lnSpc>
                <a:spcPct val="130000"/>
              </a:lnSpc>
              <a:buFont typeface="Arial" charset="0"/>
              <a:buChar char="•"/>
            </a:pPr>
            <a:r>
              <a:rPr kumimoji="1" lang="en-US" altLang="ko-KR" sz="1200" b="1" dirty="0" smtClean="0"/>
              <a:t>Action</a:t>
            </a:r>
            <a:r>
              <a:rPr kumimoji="1" lang="en-US" altLang="ko-KR" sz="1200" dirty="0" smtClean="0"/>
              <a:t> : studied</a:t>
            </a:r>
          </a:p>
          <a:p>
            <a:pPr marL="88900" indent="-88900" latinLnBrk="0">
              <a:lnSpc>
                <a:spcPct val="130000"/>
              </a:lnSpc>
              <a:buFont typeface="Arial" charset="0"/>
              <a:buChar char="•"/>
            </a:pPr>
            <a:r>
              <a:rPr kumimoji="1" lang="en-US" altLang="ko-KR" sz="1200" b="1" dirty="0" smtClean="0"/>
              <a:t>Object</a:t>
            </a:r>
            <a:r>
              <a:rPr kumimoji="1" lang="en-US" altLang="ko-KR" sz="1200" dirty="0" smtClean="0"/>
              <a:t> : NLFF</a:t>
            </a:r>
          </a:p>
          <a:p>
            <a:pPr marL="88900" indent="-88900" latinLnBrk="0">
              <a:lnSpc>
                <a:spcPct val="130000"/>
              </a:lnSpc>
              <a:buFont typeface="Arial" charset="0"/>
              <a:buChar char="•"/>
            </a:pPr>
            <a:r>
              <a:rPr kumimoji="1" lang="en-US" altLang="ko-KR" sz="1200" b="1" dirty="0" smtClean="0"/>
              <a:t>Time</a:t>
            </a:r>
            <a:r>
              <a:rPr kumimoji="1" lang="en-US" altLang="ko-KR" sz="1200" dirty="0" smtClean="0"/>
              <a:t> : Last weekend</a:t>
            </a:r>
            <a:endParaRPr kumimoji="1" lang="en-US" altLang="ko-KR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575661" y="5004702"/>
            <a:ext cx="2016443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kumimoji="1" lang="en-US" altLang="ko-KR" sz="1200" dirty="0" smtClean="0"/>
              <a:t>※ ’on’, ‘the’</a:t>
            </a:r>
            <a:r>
              <a:rPr kumimoji="1" lang="ko-KR" altLang="en-US" sz="1200" smtClean="0"/>
              <a:t>은 관계 접속사</a:t>
            </a:r>
            <a:endParaRPr kumimoji="1" lang="ko-KR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3503712" y="3321645"/>
            <a:ext cx="201644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30000"/>
              </a:lnSpc>
            </a:pPr>
            <a:r>
              <a:rPr kumimoji="1" lang="en-US" altLang="ko-KR" sz="1200" b="1" i="1" dirty="0" smtClean="0">
                <a:solidFill>
                  <a:schemeClr val="accent1">
                    <a:lumMod val="75000"/>
                  </a:schemeClr>
                </a:solidFill>
              </a:rPr>
              <a:t>“(Actor-Action-Object-Time)</a:t>
            </a:r>
            <a:r>
              <a:rPr kumimoji="1" lang="ko-KR" altLang="en-US" sz="1200" b="1" i="1" smtClean="0">
                <a:solidFill>
                  <a:schemeClr val="accent1">
                    <a:lumMod val="75000"/>
                  </a:schemeClr>
                </a:solidFill>
              </a:rPr>
              <a:t>형태의 튜플</a:t>
            </a:r>
            <a:r>
              <a:rPr kumimoji="1" lang="ko-KR" altLang="en-US" sz="1200" baseline="3000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kumimoji="1" lang="ko-KR" altLang="en-US" sz="1200" b="1" i="1" smtClean="0">
                <a:solidFill>
                  <a:schemeClr val="accent1">
                    <a:lumMod val="75000"/>
                  </a:schemeClr>
                </a:solidFill>
              </a:rPr>
              <a:t>로 정리</a:t>
            </a:r>
            <a:r>
              <a:rPr kumimoji="1" lang="en-US" altLang="ko-KR" sz="1200" b="1" i="1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endParaRPr kumimoji="1" lang="ko-KR" altLang="en-US" sz="1200" b="1" i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0096" y="1741398"/>
            <a:ext cx="3888506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30000"/>
              </a:lnSpc>
            </a:pPr>
            <a:r>
              <a:rPr kumimoji="1" lang="ko-KR" altLang="en-US" sz="1600" b="1" smtClean="0"/>
              <a:t>상세 설명</a:t>
            </a:r>
            <a:endParaRPr kumimoji="1" lang="ko-KR" altLang="en-US" sz="1600" b="1"/>
          </a:p>
        </p:txBody>
      </p:sp>
      <p:cxnSp>
        <p:nvCxnSpPr>
          <p:cNvPr id="34" name="직선 연결선[R] 33"/>
          <p:cNvCxnSpPr/>
          <p:nvPr/>
        </p:nvCxnSpPr>
        <p:spPr>
          <a:xfrm>
            <a:off x="6384032" y="2101438"/>
            <a:ext cx="50406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15406" y="1741398"/>
            <a:ext cx="3888506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30000"/>
              </a:lnSpc>
            </a:pPr>
            <a:r>
              <a:rPr kumimoji="1" lang="en-US" altLang="ko-KR" sz="1600" b="1" dirty="0" smtClean="0"/>
              <a:t>Process</a:t>
            </a:r>
            <a:endParaRPr kumimoji="1" lang="ko-KR" altLang="en-US" sz="1600" b="1"/>
          </a:p>
        </p:txBody>
      </p:sp>
      <p:cxnSp>
        <p:nvCxnSpPr>
          <p:cNvPr id="36" name="직선 연결선[R] 35"/>
          <p:cNvCxnSpPr/>
          <p:nvPr/>
        </p:nvCxnSpPr>
        <p:spPr>
          <a:xfrm>
            <a:off x="839342" y="2101438"/>
            <a:ext cx="50406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127448" y="3291498"/>
            <a:ext cx="1944464" cy="21943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30000"/>
              </a:lnSpc>
            </a:pPr>
            <a:endParaRPr kumimoji="1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75662" y="3291498"/>
            <a:ext cx="1944464" cy="21943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30000"/>
              </a:lnSpc>
            </a:pPr>
            <a:endParaRPr kumimoji="1"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960096" y="2307309"/>
            <a:ext cx="4464570" cy="116228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30000"/>
              </a:lnSpc>
            </a:pPr>
            <a:endParaRPr kumimoji="1"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600056" y="2307309"/>
            <a:ext cx="576064" cy="116228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30000"/>
              </a:lnSpc>
            </a:pPr>
            <a:r>
              <a:rPr kumimoji="1" lang="en-US" altLang="ko-KR" sz="1200" b="1" dirty="0" smtClean="0">
                <a:latin typeface="+mj-lt"/>
              </a:rPr>
              <a:t>1</a:t>
            </a:r>
            <a:endParaRPr kumimoji="1" lang="ko-KR" altLang="en-US" sz="1200" b="1">
              <a:latin typeface="+mj-lt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960096" y="3677553"/>
            <a:ext cx="4464570" cy="116228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30000"/>
              </a:lnSpc>
            </a:pPr>
            <a:endParaRPr kumimoji="1"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600056" y="3677553"/>
            <a:ext cx="576064" cy="116228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30000"/>
              </a:lnSpc>
            </a:pPr>
            <a:r>
              <a:rPr kumimoji="1" lang="en-US" altLang="ko-KR" sz="1200" b="1" dirty="0">
                <a:latin typeface="+mj-lt"/>
              </a:rPr>
              <a:t>2</a:t>
            </a:r>
            <a:endParaRPr kumimoji="1" lang="ko-KR" altLang="en-US" sz="1200" b="1">
              <a:latin typeface="+mj-lt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60096" y="5075031"/>
            <a:ext cx="4464570" cy="116228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30000"/>
              </a:lnSpc>
            </a:pPr>
            <a:endParaRPr kumimoji="1"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600056" y="5075031"/>
            <a:ext cx="576064" cy="116228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30000"/>
              </a:lnSpc>
            </a:pPr>
            <a:r>
              <a:rPr kumimoji="1" lang="en-US" altLang="ko-KR" sz="1200" b="1" dirty="0" smtClean="0">
                <a:latin typeface="+mj-lt"/>
              </a:rPr>
              <a:t>3</a:t>
            </a:r>
            <a:endParaRPr kumimoji="1" lang="ko-KR" altLang="en-US" sz="1200" b="1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48054" y="2423852"/>
            <a:ext cx="4248546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kumimoji="1" lang="ko-KR" altLang="en-US" sz="1400" b="1" smtClean="0">
                <a:solidFill>
                  <a:srgbClr val="C00000"/>
                </a:solidFill>
              </a:rPr>
              <a:t>주관적인 감정과 객관적인 사건 사실들의 조합</a:t>
            </a:r>
            <a:r>
              <a:rPr kumimoji="1" lang="ko-KR" altLang="en-US" sz="1400" smtClean="0"/>
              <a:t>은 서로에게 엄청난 시너지 효과를 줄 수 있으며</a:t>
            </a:r>
            <a:r>
              <a:rPr kumimoji="1" lang="en-US" altLang="ko-KR" sz="1400" dirty="0" smtClean="0"/>
              <a:t>,</a:t>
            </a:r>
            <a:r>
              <a:rPr kumimoji="1" lang="ko-KR" altLang="en-US" sz="1400" smtClean="0"/>
              <a:t> 더 나은 예측 결과를 생성할 수 있음</a:t>
            </a:r>
            <a:endParaRPr kumimoji="1" lang="ko-KR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7248054" y="3973646"/>
            <a:ext cx="4248546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kumimoji="1" lang="ko-KR" altLang="en-US" sz="1400" b="1" smtClean="0">
                <a:solidFill>
                  <a:srgbClr val="C00000"/>
                </a:solidFill>
              </a:rPr>
              <a:t>시계열 분석</a:t>
            </a:r>
            <a:r>
              <a:rPr kumimoji="1" lang="ko-KR" altLang="en-US" sz="1400" smtClean="0"/>
              <a:t> </a:t>
            </a:r>
            <a:r>
              <a:rPr kumimoji="1" lang="en-US" altLang="ko-KR" sz="1400" dirty="0" smtClean="0"/>
              <a:t>(ARIMA, GARCH</a:t>
            </a:r>
            <a:r>
              <a:rPr kumimoji="1" lang="ko-KR" altLang="en-US" sz="1400" baseline="30000" smtClean="0"/>
              <a:t>*</a:t>
            </a:r>
            <a:r>
              <a:rPr kumimoji="1" lang="en-US" altLang="ko-KR" sz="1400" dirty="0" smtClean="0"/>
              <a:t>)</a:t>
            </a:r>
            <a:r>
              <a:rPr kumimoji="1" lang="ko-KR" altLang="en-US" sz="1400" smtClean="0"/>
              <a:t>으로 </a:t>
            </a:r>
            <a:r>
              <a:rPr kumimoji="1" lang="ko-KR" altLang="en-US" sz="1400" u="sng" smtClean="0"/>
              <a:t>내부적인 요인</a:t>
            </a:r>
            <a:r>
              <a:rPr kumimoji="1" lang="ko-KR" altLang="en-US" sz="1400" smtClean="0"/>
              <a:t>들에 더 무게를 주어 예측 가능</a:t>
            </a:r>
            <a:endParaRPr kumimoji="1" lang="ko-KR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7248054" y="5205310"/>
            <a:ext cx="424854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kumimoji="1" lang="en-US" altLang="ko-KR" sz="1400" dirty="0" smtClean="0"/>
              <a:t>Open Information Extraction</a:t>
            </a:r>
            <a:r>
              <a:rPr kumimoji="1" lang="ko-KR" altLang="en-US" sz="1400" dirty="0" smtClean="0"/>
              <a:t>과 같은 프레임워크를 사용하거나</a:t>
            </a:r>
            <a:r>
              <a:rPr kumimoji="1" lang="en-US" altLang="ko-KR" sz="1400" dirty="0" smtClean="0"/>
              <a:t>,</a:t>
            </a:r>
            <a:r>
              <a:rPr kumimoji="1" lang="ko-KR" altLang="en-US" sz="1400" dirty="0" smtClean="0"/>
              <a:t> </a:t>
            </a:r>
            <a:r>
              <a:rPr kumimoji="1" lang="ko-KR" altLang="en-US" sz="1400" dirty="0" smtClean="0"/>
              <a:t>이벤트 </a:t>
            </a:r>
            <a:r>
              <a:rPr kumimoji="1" lang="en-US" altLang="ko-KR" sz="1400" dirty="0" smtClean="0"/>
              <a:t>DB(GDELT, ICEWS) </a:t>
            </a:r>
            <a:r>
              <a:rPr kumimoji="1" lang="ko-KR" altLang="en-US" sz="1400" dirty="0" smtClean="0"/>
              <a:t>를 </a:t>
            </a:r>
            <a:r>
              <a:rPr kumimoji="1" lang="ko-KR" altLang="en-US" sz="1400" dirty="0" smtClean="0"/>
              <a:t>사용하면 </a:t>
            </a:r>
            <a:r>
              <a:rPr kumimoji="1" lang="ko-KR" altLang="en-US" sz="1400" u="sng" dirty="0" smtClean="0"/>
              <a:t>외부적인 영향 고려 </a:t>
            </a:r>
            <a:r>
              <a:rPr kumimoji="1" lang="ko-KR" altLang="en-US" sz="1400" dirty="0" smtClean="0"/>
              <a:t>가능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31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3E890516-054C-4A5D-90B9-174B6C3EBB4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0298" y="389935"/>
            <a:ext cx="9289046" cy="28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2pPr>
            <a:lvl3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3pPr>
            <a:lvl4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4pPr>
            <a:lvl5pPr algn="l" defTabSz="95567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defTabSz="928123" eaLnBrk="1" latinLnBrk="0" hangingPunct="1">
              <a:defRPr/>
            </a:pPr>
            <a:r>
              <a:rPr kumimoji="1" lang="en-US" altLang="ko-KR" sz="2400" dirty="0" smtClean="0"/>
              <a:t>3.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Philosophy behind financial forecasting</a:t>
            </a:r>
            <a:endParaRPr lang="ko-KR" altLang="en-US" sz="2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7408" y="1171600"/>
            <a:ext cx="10729266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i="1" dirty="0" smtClean="0"/>
              <a:t>Q. </a:t>
            </a:r>
            <a:r>
              <a:rPr kumimoji="1" lang="ko-KR" altLang="en-US" b="1" i="1" smtClean="0"/>
              <a:t>금융 예측이란 무엇인가</a:t>
            </a:r>
            <a:r>
              <a:rPr kumimoji="1" lang="en-US" altLang="ko-KR" b="1" i="1" dirty="0" smtClean="0"/>
              <a:t>?</a:t>
            </a:r>
            <a:endParaRPr kumimoji="1" lang="ko-KR" altLang="en-US" b="1" i="1"/>
          </a:p>
        </p:txBody>
      </p:sp>
      <p:sp>
        <p:nvSpPr>
          <p:cNvPr id="3" name="TextBox 2"/>
          <p:cNvSpPr txBox="1"/>
          <p:nvPr/>
        </p:nvSpPr>
        <p:spPr>
          <a:xfrm>
            <a:off x="767408" y="1807244"/>
            <a:ext cx="10729267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A. </a:t>
            </a:r>
            <a:r>
              <a:rPr kumimoji="1"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좁은 의미에서 가격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kumimoji="1"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시장 변동성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kumimoji="1"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크기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kumimoji="1"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외환과 주식 시장과 같은 주요 지표들을 예측할 수 있어야 한다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kumimoji="1"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kumimoji="1"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더 넓은 의미에서는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SCM</a:t>
            </a:r>
            <a:r>
              <a:rPr kumimoji="1" lang="en-US" altLang="ko-KR" sz="16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kumimoji="1"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과 같은 서비스나 회계 부정 적발과 같은 사건까지 논하는 것을 포함한다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7408" y="2611760"/>
            <a:ext cx="10729266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i="1" dirty="0" smtClean="0"/>
              <a:t>Q. </a:t>
            </a:r>
            <a:r>
              <a:rPr kumimoji="1" lang="ko-KR" altLang="en-US" b="1" i="1" smtClean="0"/>
              <a:t>어디에서 초과 수익이 오는 것인가</a:t>
            </a:r>
            <a:r>
              <a:rPr kumimoji="1" lang="en-US" altLang="ko-KR" b="1" i="1" dirty="0" smtClean="0"/>
              <a:t>?</a:t>
            </a:r>
            <a:endParaRPr kumimoji="1" lang="ko-KR" altLang="en-US" b="1" i="1"/>
          </a:p>
        </p:txBody>
      </p:sp>
      <p:sp>
        <p:nvSpPr>
          <p:cNvPr id="7" name="TextBox 6"/>
          <p:cNvSpPr txBox="1"/>
          <p:nvPr/>
        </p:nvSpPr>
        <p:spPr>
          <a:xfrm>
            <a:off x="767408" y="3247404"/>
            <a:ext cx="10729267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A. </a:t>
            </a:r>
            <a:r>
              <a:rPr kumimoji="1"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초과 수익은 </a:t>
            </a:r>
            <a:r>
              <a:rPr kumimoji="1" lang="ko-KR" altLang="en-US" sz="1600" b="1" smtClean="0">
                <a:solidFill>
                  <a:srgbClr val="C00000"/>
                </a:solidFill>
              </a:rPr>
              <a:t>정보의 불균형</a:t>
            </a:r>
            <a:r>
              <a:rPr kumimoji="1"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에서 온다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kumimoji="1"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“Informationally Efficient”</a:t>
            </a:r>
            <a:r>
              <a:rPr kumimoji="1"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하다는 것은 시장 참여자들 </a:t>
            </a:r>
            <a:r>
              <a:rPr kumimoji="1"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間 </a:t>
            </a:r>
            <a:r>
              <a:rPr kumimoji="1"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 사용 속도나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kumimoji="1"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채굴하는 능력에 차이가 있다는 것을 의미한다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7408" y="4136356"/>
            <a:ext cx="10729266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i="1" dirty="0" smtClean="0"/>
              <a:t>Q. </a:t>
            </a:r>
            <a:r>
              <a:rPr kumimoji="1" lang="ko-KR" altLang="en-US" b="1" i="1" smtClean="0"/>
              <a:t>어떤 정보를 어떻게 분석해야 하는가</a:t>
            </a:r>
            <a:r>
              <a:rPr kumimoji="1" lang="en-US" altLang="ko-KR" b="1" i="1" dirty="0" smtClean="0"/>
              <a:t>?</a:t>
            </a:r>
            <a:endParaRPr kumimoji="1" lang="ko-KR" altLang="en-US" b="1" i="1"/>
          </a:p>
        </p:txBody>
      </p:sp>
      <p:sp>
        <p:nvSpPr>
          <p:cNvPr id="9" name="TextBox 8"/>
          <p:cNvSpPr txBox="1"/>
          <p:nvPr/>
        </p:nvSpPr>
        <p:spPr>
          <a:xfrm>
            <a:off x="767408" y="4772000"/>
            <a:ext cx="10729267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A. Text </a:t>
            </a:r>
            <a:r>
              <a:rPr kumimoji="1"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내에 </a:t>
            </a:r>
            <a:r>
              <a:rPr kumimoji="1" lang="ko-KR" altLang="en-US" sz="1600" b="1" smtClean="0">
                <a:solidFill>
                  <a:srgbClr val="C00000"/>
                </a:solidFill>
              </a:rPr>
              <a:t>미래에 반복될 수 있는 패턴과 문양</a:t>
            </a:r>
            <a:r>
              <a:rPr kumimoji="1"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들을 찾아내야 한다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kumimoji="1"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많은 미세 경제학 요소들은 구조화되어 있지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kumimoji="1"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않으며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kumimoji="1"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다양한 소스에 퍼져있어 </a:t>
            </a:r>
            <a:r>
              <a:rPr kumimoji="1" lang="ko-KR" altLang="en-US" sz="1600" b="1" smtClean="0">
                <a:solidFill>
                  <a:srgbClr val="C00000"/>
                </a:solidFill>
              </a:rPr>
              <a:t>텍스트 마이닝과 </a:t>
            </a:r>
            <a:r>
              <a:rPr kumimoji="1" lang="en-US" altLang="ko-KR" sz="1600" b="1" dirty="0" smtClean="0">
                <a:solidFill>
                  <a:srgbClr val="C00000"/>
                </a:solidFill>
              </a:rPr>
              <a:t>NLP</a:t>
            </a:r>
            <a:r>
              <a:rPr kumimoji="1" lang="ko-KR" altLang="en-US" sz="1600" b="1" smtClean="0">
                <a:solidFill>
                  <a:srgbClr val="C00000"/>
                </a:solidFill>
              </a:rPr>
              <a:t> 기술들을 적용</a:t>
            </a:r>
            <a:r>
              <a:rPr kumimoji="1"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하여 분석해야 한다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297" y="6309320"/>
            <a:ext cx="10081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charset="0"/>
              <a:buChar char="•"/>
            </a:pPr>
            <a:r>
              <a:rPr kumimoji="1" lang="en-US" altLang="ko-KR" sz="900" b="1" dirty="0" smtClean="0"/>
              <a:t>SCM</a:t>
            </a:r>
            <a:r>
              <a:rPr kumimoji="1" lang="en-US" altLang="ko-KR" sz="900" dirty="0" smtClean="0"/>
              <a:t> : Supply Chain Management</a:t>
            </a:r>
          </a:p>
        </p:txBody>
      </p:sp>
    </p:spTree>
    <p:extLst>
      <p:ext uri="{BB962C8B-B14F-4D97-AF65-F5344CB8AC3E}">
        <p14:creationId xmlns:p14="http://schemas.microsoft.com/office/powerpoint/2010/main" val="14265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B3RMTOjUekHVUZPc2uR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B3RMTOjUekHVUZPc2uR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B3RMTOjUekHVUZPc2uR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B3RMTOjUekHVUZPc2uR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B3RMTOjUekHVUZPc2uR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B3RMTOjUekHVUZPc2uR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B3RMTOjUekHVUZPc2uR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B3RMTOjUekHVUZPc2uR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B3RMTOjUekHVUZPc2uR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B3RMTOjUekHVUZPc2uR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B3RMTOjUekHVUZPc2u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B3RMTOjUekHVUZPc2u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B3RMTOjUekHVUZPc2u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B3RMTOjUekHVUZPc2u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B3RMTOjUekHVUZPc2uR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B3RMTOjUekHVUZPc2uR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B3RMTOjUekHVUZPc2uR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B3RMTOjUekHVUZPc2u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B3RMTOjUekHVUZPc2uRg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2521</Words>
  <Application>Microsoft Macintosh PowerPoint</Application>
  <PresentationFormat>와이드스크린</PresentationFormat>
  <Paragraphs>458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Apple SD Gothic NEO</vt:lpstr>
      <vt:lpstr>Mangal</vt:lpstr>
      <vt:lpstr>Times 일반체</vt:lpstr>
      <vt:lpstr>Wingdings</vt:lpstr>
      <vt:lpstr>Arial</vt:lpstr>
      <vt:lpstr>Office 테마</vt:lpstr>
      <vt:lpstr>Natural language based financial forecasting : a survey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251</cp:revision>
  <dcterms:created xsi:type="dcterms:W3CDTF">2019-02-14T05:53:41Z</dcterms:created>
  <dcterms:modified xsi:type="dcterms:W3CDTF">2019-02-19T05:49:22Z</dcterms:modified>
</cp:coreProperties>
</file>