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4630400" cy="8229600"/>
  <p:notesSz cx="8229600" cy="14630400"/>
  <p:embeddedFontLst>
    <p:embeddedFont>
      <p:font typeface="Alice" panose="020B0600000101010101" charset="0"/>
      <p:regular r:id="rId15"/>
    </p:embeddedFont>
    <p:embeddedFont>
      <p:font typeface="Lora" pitchFamily="2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Objects="1">
      <p:cViewPr varScale="1">
        <p:scale>
          <a:sx n="120" d="100"/>
          <a:sy n="120" d="100"/>
        </p:scale>
        <p:origin x="104" y="52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5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7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65185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관점 지향 프로그래밍 (AOP)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소프트웨어 개발의 효율성을 높이는 강력한 패러다임</a:t>
            </a:r>
            <a:endParaRPr lang="en-US" sz="17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53C76A-AC9A-99DE-2244-1FF9CD71AFF6}"/>
              </a:ext>
            </a:extLst>
          </p:cNvPr>
          <p:cNvSpPr/>
          <p:nvPr/>
        </p:nvSpPr>
        <p:spPr>
          <a:xfrm>
            <a:off x="7315200" y="6609850"/>
            <a:ext cx="67313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박건영 </a:t>
            </a:r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이우성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홍석민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F23373-B928-740C-B5F4-1635CAA02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76985" cy="276999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6176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540821-1780-B293-925F-00FC53D165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1" r="947" b="3257"/>
          <a:stretch>
            <a:fillRect/>
          </a:stretch>
        </p:blipFill>
        <p:spPr>
          <a:xfrm>
            <a:off x="3720635" y="457200"/>
            <a:ext cx="7209637" cy="31475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6CA0B7-2901-4983-0467-21FC21B9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734"/>
          <a:stretch>
            <a:fillRect/>
          </a:stretch>
        </p:blipFill>
        <p:spPr>
          <a:xfrm>
            <a:off x="914400" y="3886200"/>
            <a:ext cx="5915740" cy="362019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8F65DD-E91A-013A-A6B2-B8331E3D7D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172"/>
          <a:stretch>
            <a:fillRect/>
          </a:stretch>
        </p:blipFill>
        <p:spPr>
          <a:xfrm>
            <a:off x="7648271" y="4219554"/>
            <a:ext cx="6475804" cy="29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94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91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결론 및 추가 학습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515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AOP는 공통 기능을 효과적으로 관리하여 코드의 중복을 줄이고 유지보수성을 높이는 강력한 도구입니다. 하지만 과도한 사용은 복잡성을 증가시킬 수 있으므로 적절한 활용이 중요합니다.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232553"/>
            <a:ext cx="13042821" cy="1907858"/>
          </a:xfrm>
          <a:prstGeom prst="roundRect">
            <a:avLst>
              <a:gd name="adj" fmla="val 1783"/>
            </a:avLst>
          </a:prstGeom>
          <a:solidFill>
            <a:srgbClr val="B6D6FC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4534614"/>
            <a:ext cx="354330" cy="2834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01748" y="45160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추가적으로 알게 된 점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01748" y="5097185"/>
            <a:ext cx="1200804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AOP는 Spring 프레임워크에서 특히 강력하게 활용되며, 개발 생산성 향상에 크게 기여합니다. 프록시 기반 동작 방식과 메서드 수준 JoinPoint 지원을 이해하는 것이 중요합니다.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AD64B13-919C-2BD5-7569-7B99D739EA59}"/>
              </a:ext>
            </a:extLst>
          </p:cNvPr>
          <p:cNvSpPr/>
          <p:nvPr/>
        </p:nvSpPr>
        <p:spPr>
          <a:xfrm>
            <a:off x="5122323" y="5885935"/>
            <a:ext cx="408869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감사합니다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D4A601-37F4-309C-33B1-2C13E11AF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27" y="1183614"/>
            <a:ext cx="5399210" cy="42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6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243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발표 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05006"/>
            <a:ext cx="4196358" cy="1677591"/>
          </a:xfrm>
          <a:prstGeom prst="roundRect">
            <a:avLst>
              <a:gd name="adj" fmla="val 8721"/>
            </a:avLst>
          </a:prstGeom>
          <a:solidFill>
            <a:srgbClr val="FCFBF8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874526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564844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F39"/>
          </a:solidFill>
          <a:ln/>
        </p:spPr>
      </p:sp>
      <p:sp>
        <p:nvSpPr>
          <p:cNvPr id="6" name="Text 4"/>
          <p:cNvSpPr/>
          <p:nvPr/>
        </p:nvSpPr>
        <p:spPr>
          <a:xfrm>
            <a:off x="2755761" y="273498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51084" y="3471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개요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3962400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AOP의 기본 개념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2905006"/>
            <a:ext cx="4196358" cy="1677591"/>
          </a:xfrm>
          <a:prstGeom prst="roundRect">
            <a:avLst>
              <a:gd name="adj" fmla="val 8721"/>
            </a:avLst>
          </a:prstGeom>
          <a:solidFill>
            <a:srgbClr val="FCFBF8"/>
          </a:solidFill>
          <a:ln/>
        </p:spPr>
      </p:sp>
      <p:sp>
        <p:nvSpPr>
          <p:cNvPr id="10" name="Shape 8"/>
          <p:cNvSpPr/>
          <p:nvPr/>
        </p:nvSpPr>
        <p:spPr>
          <a:xfrm>
            <a:off x="5216962" y="2874526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11" name="Shape 9"/>
          <p:cNvSpPr/>
          <p:nvPr/>
        </p:nvSpPr>
        <p:spPr>
          <a:xfrm>
            <a:off x="6974860" y="2564844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F39"/>
          </a:solidFill>
          <a:ln/>
        </p:spPr>
      </p:sp>
      <p:sp>
        <p:nvSpPr>
          <p:cNvPr id="12" name="Text 10"/>
          <p:cNvSpPr/>
          <p:nvPr/>
        </p:nvSpPr>
        <p:spPr>
          <a:xfrm>
            <a:off x="7178933" y="273498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5474256" y="3471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용어 정리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5474256" y="3962400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주요 용어 설명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640133" y="2905006"/>
            <a:ext cx="4196358" cy="1677591"/>
          </a:xfrm>
          <a:prstGeom prst="roundRect">
            <a:avLst>
              <a:gd name="adj" fmla="val 8721"/>
            </a:avLst>
          </a:prstGeom>
          <a:solidFill>
            <a:srgbClr val="FCFBF8"/>
          </a:solidFill>
          <a:ln/>
        </p:spPr>
      </p:sp>
      <p:sp>
        <p:nvSpPr>
          <p:cNvPr id="16" name="Shape 14"/>
          <p:cNvSpPr/>
          <p:nvPr/>
        </p:nvSpPr>
        <p:spPr>
          <a:xfrm>
            <a:off x="9640133" y="2874526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17" name="Shape 15"/>
          <p:cNvSpPr/>
          <p:nvPr/>
        </p:nvSpPr>
        <p:spPr>
          <a:xfrm>
            <a:off x="11398032" y="2564844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F39"/>
          </a:solidFill>
          <a:ln/>
        </p:spPr>
      </p:sp>
      <p:sp>
        <p:nvSpPr>
          <p:cNvPr id="18" name="Text 16"/>
          <p:cNvSpPr/>
          <p:nvPr/>
        </p:nvSpPr>
        <p:spPr>
          <a:xfrm>
            <a:off x="11602105" y="2734985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9897427" y="3471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핵심 원리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9897427" y="3962400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AOP의 동작 방식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93790" y="5149572"/>
            <a:ext cx="6407944" cy="1677591"/>
          </a:xfrm>
          <a:prstGeom prst="roundRect">
            <a:avLst>
              <a:gd name="adj" fmla="val 8721"/>
            </a:avLst>
          </a:prstGeom>
          <a:solidFill>
            <a:srgbClr val="FCFBF8"/>
          </a:solidFill>
          <a:ln/>
        </p:spPr>
      </p:sp>
      <p:sp>
        <p:nvSpPr>
          <p:cNvPr id="22" name="Shape 20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23" name="Shape 21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F39"/>
          </a:solidFill>
          <a:ln/>
        </p:spPr>
      </p:sp>
      <p:sp>
        <p:nvSpPr>
          <p:cNvPr id="24" name="Text 22"/>
          <p:cNvSpPr/>
          <p:nvPr/>
        </p:nvSpPr>
        <p:spPr>
          <a:xfrm>
            <a:off x="3861614" y="497955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100" dirty="0"/>
          </a:p>
        </p:txBody>
      </p:sp>
      <p:sp>
        <p:nvSpPr>
          <p:cNvPr id="25" name="Text 23"/>
          <p:cNvSpPr/>
          <p:nvPr/>
        </p:nvSpPr>
        <p:spPr>
          <a:xfrm>
            <a:off x="1051084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적용 사례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1051084" y="6206966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실제 활용 예시</a:t>
            </a:r>
            <a:endParaRPr lang="en-US" sz="1750" dirty="0"/>
          </a:p>
        </p:txBody>
      </p:sp>
      <p:sp>
        <p:nvSpPr>
          <p:cNvPr id="27" name="Shape 25"/>
          <p:cNvSpPr/>
          <p:nvPr/>
        </p:nvSpPr>
        <p:spPr>
          <a:xfrm>
            <a:off x="7428548" y="5149572"/>
            <a:ext cx="6407944" cy="1677591"/>
          </a:xfrm>
          <a:prstGeom prst="roundRect">
            <a:avLst>
              <a:gd name="adj" fmla="val 8721"/>
            </a:avLst>
          </a:prstGeom>
          <a:solidFill>
            <a:srgbClr val="FCFBF8"/>
          </a:solidFill>
          <a:ln/>
        </p:spPr>
      </p:sp>
      <p:sp>
        <p:nvSpPr>
          <p:cNvPr id="28" name="Shape 26"/>
          <p:cNvSpPr/>
          <p:nvPr/>
        </p:nvSpPr>
        <p:spPr>
          <a:xfrm>
            <a:off x="7428548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29" name="Shape 27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1B5F39"/>
          </a:solidFill>
          <a:ln/>
        </p:spPr>
      </p:sp>
      <p:sp>
        <p:nvSpPr>
          <p:cNvPr id="30" name="Text 28"/>
          <p:cNvSpPr/>
          <p:nvPr/>
        </p:nvSpPr>
        <p:spPr>
          <a:xfrm>
            <a:off x="10496371" y="497955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100" dirty="0"/>
          </a:p>
        </p:txBody>
      </p:sp>
      <p:sp>
        <p:nvSpPr>
          <p:cNvPr id="31" name="Text 29"/>
          <p:cNvSpPr/>
          <p:nvPr/>
        </p:nvSpPr>
        <p:spPr>
          <a:xfrm>
            <a:off x="7685842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추가 학습</a:t>
            </a:r>
            <a:endParaRPr lang="en-US" sz="2200" dirty="0"/>
          </a:p>
        </p:txBody>
      </p:sp>
      <p:sp>
        <p:nvSpPr>
          <p:cNvPr id="32" name="Text 30"/>
          <p:cNvSpPr/>
          <p:nvPr/>
        </p:nvSpPr>
        <p:spPr>
          <a:xfrm>
            <a:off x="7685842" y="6206966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주제를 통해 알게 된 점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AOP 개요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관점 지향 프로그래밍 (AOP)은 핵심 기능은 그대로 유지하면서, 로깅, 보안 등 </a:t>
            </a: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공통 부가 기능을 별도의 Aspect로 모아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유지보수 및 확장을 쉽게 관리하는 개념입니다.</a:t>
            </a:r>
            <a:endParaRPr lang="en-US" sz="175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E3C8B3-263A-D25F-F49B-B09FCBA8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2" y="2079447"/>
            <a:ext cx="5538331" cy="41496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49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핵심 개념 용어 정리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37366"/>
            <a:ext cx="13042821" cy="3917156"/>
          </a:xfrm>
          <a:prstGeom prst="roundRect">
            <a:avLst>
              <a:gd name="adj" fmla="val 86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74498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88869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Aspect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940379" y="288869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공통 기능을 담은 모듈 (예: 로깅, 보안)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39530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343" y="353901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Advice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940379" y="353901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Aspect가 언제 실행될지 정의 (예: 메서드 실행 전/후)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04562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343" y="418933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JoinPoint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940379" y="4189333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Advice가 적용될 수 있는 지점 (예: 메서드 호출)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483965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Pointcut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940379" y="4839653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Advice를 적용할 JoinPoint를 선별하는 규칙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34626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343" y="5489972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Target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4940379" y="5489972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핵심 기능을 가진 클래스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599658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1028343" y="6140291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Weaving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4940379" y="6140291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Advice를 Target에 적용하는 과정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7910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AOP의 주요 개념 및 원리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AOP는 소프트웨어 개발에서 </a:t>
            </a: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공통 기능을 핵심 로직과 분리하여 모듈화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하는 프로그래밍 패러다임입니다. 로깅, 보안, 트랜잭션 관리, 예외 처리 같은 기능을 여러 클래스에 반복하지 않고 한 곳에서 정의하고 자동으로 적용할 수 있게 해줍니다.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607" y="522208"/>
            <a:ext cx="4747498" cy="593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AOP 동작 원리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07" y="1495187"/>
            <a:ext cx="949404" cy="11393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03797" y="1684973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클라이언트 호출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803797" y="2095500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클라이언트가 Target 객체의 메서드를 호출합니다.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07" y="2634496"/>
            <a:ext cx="949404" cy="11393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03797" y="2824282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프록시 개입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1803797" y="3234809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Spring이 생성한 프록시 객체가 호출을 가로챕니다.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07" y="3773805"/>
            <a:ext cx="949404" cy="113930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803797" y="3963591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Advice 실행</a:t>
            </a:r>
            <a:endParaRPr lang="en-US" sz="1850" dirty="0"/>
          </a:p>
        </p:txBody>
      </p:sp>
      <p:sp>
        <p:nvSpPr>
          <p:cNvPr id="11" name="Text 6"/>
          <p:cNvSpPr/>
          <p:nvPr/>
        </p:nvSpPr>
        <p:spPr>
          <a:xfrm>
            <a:off x="1803797" y="4374118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트랜잭션 시작, 로그 기록 등 Advice가 실행됩니다.</a:t>
            </a:r>
            <a:endParaRPr lang="en-US" sz="14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607" y="4913114"/>
            <a:ext cx="949404" cy="113930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803797" y="5102900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메서드 실행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803797" y="5513427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실제 Target 메서드가 실행됩니다.</a:t>
            </a:r>
            <a:endParaRPr lang="en-US" sz="14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607" y="6052423"/>
            <a:ext cx="949404" cy="113930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803797" y="6242209"/>
            <a:ext cx="2373749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후처리 Advice</a:t>
            </a:r>
            <a:endParaRPr lang="en-US" sz="1850" dirty="0"/>
          </a:p>
        </p:txBody>
      </p:sp>
      <p:sp>
        <p:nvSpPr>
          <p:cNvPr id="17" name="Text 10"/>
          <p:cNvSpPr/>
          <p:nvPr/>
        </p:nvSpPr>
        <p:spPr>
          <a:xfrm>
            <a:off x="1803797" y="6652736"/>
            <a:ext cx="1216199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커밋, 알림 전송 등 후처리 Advice가 실행됩니다.</a:t>
            </a:r>
            <a:endParaRPr lang="en-US" sz="1450" dirty="0"/>
          </a:p>
        </p:txBody>
      </p:sp>
      <p:sp>
        <p:nvSpPr>
          <p:cNvPr id="18" name="Text 11"/>
          <p:cNvSpPr/>
          <p:nvPr/>
        </p:nvSpPr>
        <p:spPr>
          <a:xfrm>
            <a:off x="664607" y="7405330"/>
            <a:ext cx="13301186" cy="3038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Spring AOP는 프록시 기반으로 동작하며, 메서드 수준 JoinPoint만 지원합니다.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5228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AOP의 장점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14688"/>
            <a:ext cx="6407944" cy="1367909"/>
          </a:xfrm>
          <a:prstGeom prst="roundRect">
            <a:avLst>
              <a:gd name="adj" fmla="val 2487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3471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중복 코드 제거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51084" y="3962400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공통 기능을 한 곳에 정의하여 코드 중복을 줄입니다.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3214688"/>
            <a:ext cx="6408063" cy="1367909"/>
          </a:xfrm>
          <a:prstGeom prst="roundRect">
            <a:avLst>
              <a:gd name="adj" fmla="val 2487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85842" y="34719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유지보수 용이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85842" y="3962400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핵심 로직과 공통 로직을 분리하여 유지보수를 쉽게 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7944" cy="1367909"/>
          </a:xfrm>
          <a:prstGeom prst="roundRect">
            <a:avLst>
              <a:gd name="adj" fmla="val 2487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51084" y="5066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생산성 향상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51084" y="5557123"/>
            <a:ext cx="58933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개발자가 핵심 로직에 집중할 수 있게 합니다.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4809411"/>
            <a:ext cx="6408063" cy="1367909"/>
          </a:xfrm>
          <a:prstGeom prst="roundRect">
            <a:avLst>
              <a:gd name="adj" fmla="val 2487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85842" y="5066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재사용성 증가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85842" y="5557123"/>
            <a:ext cx="58934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Aspect를 여러 클래스에 적용하여 재사용성을 높입니다.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67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AOP 사용 시 주의할 점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49147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364914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복잡성 증가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4396859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과도한 사용은 오히려 시스템의 복잡성을 증가시킬 수 있습니다.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47442" y="3653393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364914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디버깅 어려움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4396859"/>
            <a:ext cx="35903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런타임에 프록시가 개입하여 흐름 추적이 까다로울 수 있습니다.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649147"/>
            <a:ext cx="4196358" cy="2093714"/>
          </a:xfrm>
          <a:prstGeom prst="roundRect">
            <a:avLst>
              <a:gd name="adj" fmla="val 6988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3649147"/>
            <a:ext cx="121920" cy="2093714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3906441"/>
            <a:ext cx="2919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private 메서드 적용 불가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4396859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프록시는 외부 호출만 감지 가능하므로 private 메서드에는 적용할 수 없습니다.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434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AOP 활용 사례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819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트랜잭션 관리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6280190" y="3400306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DB 작업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전후에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통해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자동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처리.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342721" y="28191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보안 검사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342721" y="340030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메서드 실행 전에 사용자 권한을 자동으로 확인합니다.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175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로깅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80190" y="575619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모든 메서드 실행 정보를 자동으로 기록하여 시스템 상태를 파악합니다.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342721" y="5175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성능 모니터링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342721" y="575619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메서드 실행 시간을 측정하고 분석하여 성능 병목을 식별합니다.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456</Words>
  <Application>Microsoft Office PowerPoint</Application>
  <PresentationFormat>사용자 지정</PresentationFormat>
  <Paragraphs>88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Lora</vt:lpstr>
      <vt:lpstr>Arial</vt:lpstr>
      <vt:lpstr>Alice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codehows</dc:creator>
  <cp:lastModifiedBy>codehows</cp:lastModifiedBy>
  <cp:revision>4</cp:revision>
  <dcterms:created xsi:type="dcterms:W3CDTF">2025-07-31T08:40:09Z</dcterms:created>
  <dcterms:modified xsi:type="dcterms:W3CDTF">2025-08-01T05:24:12Z</dcterms:modified>
</cp:coreProperties>
</file>