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4" r:id="rId7"/>
    <p:sldId id="263" r:id="rId8"/>
    <p:sldId id="265" r:id="rId9"/>
    <p:sldId id="261" r:id="rId10"/>
    <p:sldId id="266" r:id="rId11"/>
    <p:sldId id="269" r:id="rId12"/>
    <p:sldId id="270" r:id="rId1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B5603"/>
    <a:srgbClr val="E55D09"/>
    <a:srgbClr val="E96C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728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32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709C666-3BD7-494E-B68D-3DD07ACE5A14}" type="datetimeFigureOut">
              <a:rPr lang="nl-NL" smtClean="0"/>
              <a:pPr/>
              <a:t>/31/1014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EE985D0-F381-4136-AC07-38696139D4A7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709C666-3BD7-494E-B68D-3DD07ACE5A14}" type="datetimeFigureOut">
              <a:rPr lang="nl-NL" smtClean="0"/>
              <a:pPr/>
              <a:t>/31/1014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EE985D0-F381-4136-AC07-38696139D4A7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709C666-3BD7-494E-B68D-3DD07ACE5A14}" type="datetimeFigureOut">
              <a:rPr lang="nl-NL" smtClean="0"/>
              <a:pPr/>
              <a:t>/31/1014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EE985D0-F381-4136-AC07-38696139D4A7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709C666-3BD7-494E-B68D-3DD07ACE5A14}" type="datetimeFigureOut">
              <a:rPr lang="nl-NL" smtClean="0"/>
              <a:pPr/>
              <a:t>/31/1014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EE985D0-F381-4136-AC07-38696139D4A7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709C666-3BD7-494E-B68D-3DD07ACE5A14}" type="datetimeFigureOut">
              <a:rPr lang="nl-NL" smtClean="0"/>
              <a:pPr/>
              <a:t>/31/1014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EE985D0-F381-4136-AC07-38696139D4A7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709C666-3BD7-494E-B68D-3DD07ACE5A14}" type="datetimeFigureOut">
              <a:rPr lang="nl-NL" smtClean="0"/>
              <a:pPr/>
              <a:t>/31/1014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EE985D0-F381-4136-AC07-38696139D4A7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709C666-3BD7-494E-B68D-3DD07ACE5A14}" type="datetimeFigureOut">
              <a:rPr lang="nl-NL" smtClean="0"/>
              <a:pPr/>
              <a:t>/31/1014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EE985D0-F381-4136-AC07-38696139D4A7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709C666-3BD7-494E-B68D-3DD07ACE5A14}" type="datetimeFigureOut">
              <a:rPr lang="nl-NL" smtClean="0"/>
              <a:pPr/>
              <a:t>/31/1014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EE985D0-F381-4136-AC07-38696139D4A7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709C666-3BD7-494E-B68D-3DD07ACE5A14}" type="datetimeFigureOut">
              <a:rPr lang="nl-NL" smtClean="0"/>
              <a:pPr/>
              <a:t>/31/1014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EE985D0-F381-4136-AC07-38696139D4A7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9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9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709C666-3BD7-494E-B68D-3DD07ACE5A14}" type="datetimeFigureOut">
              <a:rPr lang="nl-NL" smtClean="0"/>
              <a:pPr/>
              <a:t>/31/1014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EE985D0-F381-4136-AC07-38696139D4A7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709C666-3BD7-494E-B68D-3DD07ACE5A14}" type="datetimeFigureOut">
              <a:rPr lang="nl-NL" smtClean="0"/>
              <a:pPr/>
              <a:t>/31/1014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EE985D0-F381-4136-AC07-38696139D4A7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709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ekstvak 3"/>
          <p:cNvSpPr txBox="1"/>
          <p:nvPr/>
        </p:nvSpPr>
        <p:spPr>
          <a:xfrm>
            <a:off x="-36512" y="6390209"/>
            <a:ext cx="9204176" cy="369332"/>
          </a:xfrm>
          <a:prstGeom prst="rect">
            <a:avLst/>
          </a:prstGeom>
          <a:solidFill>
            <a:srgbClr val="E8420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8" name="Afbeelding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005064"/>
            <a:ext cx="2322337" cy="32849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peter@xebia.com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nbaars@xebia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476674"/>
            <a:ext cx="7772400" cy="4248470"/>
          </a:xfrm>
        </p:spPr>
        <p:txBody>
          <a:bodyPr>
            <a:normAutofit fontScale="90000"/>
          </a:bodyPr>
          <a:lstStyle/>
          <a:p>
            <a:r>
              <a:rPr lang="nl-NL" sz="8800" dirty="0" smtClean="0"/>
              <a:t/>
            </a:r>
            <a:br>
              <a:rPr lang="nl-NL" sz="8800" dirty="0" smtClean="0"/>
            </a:br>
            <a:r>
              <a:rPr lang="nl-NL" sz="7300" dirty="0" smtClean="0"/>
              <a:t>Workshop</a:t>
            </a:r>
            <a:r>
              <a:rPr lang="nl-NL" sz="8800" dirty="0" smtClean="0"/>
              <a:t/>
            </a:r>
            <a:br>
              <a:rPr lang="nl-NL" sz="8800" dirty="0" smtClean="0"/>
            </a:br>
            <a:r>
              <a:rPr lang="nl-NL" sz="6700" b="1" i="1" dirty="0" smtClean="0"/>
              <a:t>Hands-on </a:t>
            </a:r>
            <a:r>
              <a:rPr lang="nl-NL" sz="6700" b="1" i="1" dirty="0" err="1" smtClean="0"/>
              <a:t>with</a:t>
            </a:r>
            <a:r>
              <a:rPr lang="nl-NL" sz="6700" b="1" i="1" dirty="0" smtClean="0"/>
              <a:t> Java 8</a:t>
            </a:r>
            <a:br>
              <a:rPr lang="nl-NL" sz="6700" b="1" i="1" dirty="0" smtClean="0"/>
            </a:br>
            <a:r>
              <a:rPr lang="nl-NL" sz="2700" b="1" i="1" dirty="0" smtClean="0"/>
              <a:t/>
            </a:r>
            <a:br>
              <a:rPr lang="nl-NL" sz="2700" b="1" i="1" dirty="0" smtClean="0"/>
            </a:br>
            <a:r>
              <a:rPr lang="nl-NL" sz="4000" i="1" dirty="0" err="1" smtClean="0"/>
              <a:t>by</a:t>
            </a:r>
            <a:r>
              <a:rPr lang="nl-NL" sz="4000" i="1" dirty="0" smtClean="0"/>
              <a:t/>
            </a:r>
            <a:br>
              <a:rPr lang="nl-NL" sz="4000" i="1" dirty="0" smtClean="0"/>
            </a:br>
            <a:r>
              <a:rPr lang="nl-NL" sz="2200" i="1" dirty="0"/>
              <a:t/>
            </a:r>
            <a:br>
              <a:rPr lang="nl-NL" sz="2200" i="1" dirty="0"/>
            </a:br>
            <a:r>
              <a:rPr lang="nl-NL" sz="4000" i="1" dirty="0" smtClean="0"/>
              <a:t>Nanne Baars / Urs </a:t>
            </a:r>
            <a:r>
              <a:rPr lang="nl-NL" sz="4000" i="1" dirty="0"/>
              <a:t>Peter</a:t>
            </a:r>
            <a:r>
              <a:rPr lang="nl-NL" i="1" dirty="0"/>
              <a:t/>
            </a:r>
            <a:br>
              <a:rPr lang="nl-NL" i="1" dirty="0"/>
            </a:br>
            <a:r>
              <a:rPr lang="nl-NL" sz="2700" i="1" dirty="0" smtClean="0">
                <a:hlinkClick r:id="rId2"/>
              </a:rPr>
              <a:t>nbaars</a:t>
            </a:r>
            <a:r>
              <a:rPr lang="nl-NL" sz="2700" i="1" dirty="0">
                <a:hlinkClick r:id="rId2"/>
              </a:rPr>
              <a:t>@</a:t>
            </a:r>
            <a:r>
              <a:rPr lang="nl-NL" sz="2700" i="1" dirty="0" smtClean="0">
                <a:hlinkClick r:id="rId2"/>
              </a:rPr>
              <a:t>xebia.com</a:t>
            </a:r>
            <a:r>
              <a:rPr lang="nl-NL" sz="2700" i="1" dirty="0"/>
              <a:t> </a:t>
            </a:r>
            <a:r>
              <a:rPr lang="nl-NL" sz="2700" i="1" dirty="0" smtClean="0"/>
              <a:t> / </a:t>
            </a:r>
            <a:r>
              <a:rPr lang="nl-NL" sz="2700" i="1" dirty="0" smtClean="0">
                <a:hlinkClick r:id="rId3"/>
              </a:rPr>
              <a:t>upeter</a:t>
            </a:r>
            <a:r>
              <a:rPr lang="nl-NL" sz="2700" i="1" dirty="0">
                <a:hlinkClick r:id="rId3"/>
              </a:rPr>
              <a:t>@</a:t>
            </a:r>
            <a:r>
              <a:rPr lang="nl-NL" sz="2700" i="1" dirty="0" smtClean="0">
                <a:hlinkClick r:id="rId3"/>
              </a:rPr>
              <a:t>xebia.com</a:t>
            </a:r>
            <a:r>
              <a:rPr lang="nl-NL" sz="2700" i="1" dirty="0" smtClean="0"/>
              <a:t> </a:t>
            </a:r>
            <a:br>
              <a:rPr lang="nl-NL" sz="2700" i="1" dirty="0" smtClean="0"/>
            </a:br>
            <a:endParaRPr lang="nl-NL" sz="22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2" y="5543004"/>
            <a:ext cx="1905000" cy="62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683568" y="3429000"/>
            <a:ext cx="7992888" cy="864096"/>
          </a:xfrm>
          <a:prstGeom prst="roundRect">
            <a:avLst>
              <a:gd name="adj" fmla="val 7046"/>
            </a:avLst>
          </a:prstGeom>
          <a:solidFill>
            <a:srgbClr val="E2ECFB">
              <a:alpha val="17000"/>
            </a:srgbClr>
          </a:solidFill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55576" y="5013176"/>
            <a:ext cx="7848872" cy="864095"/>
          </a:xfrm>
          <a:prstGeom prst="roundRect">
            <a:avLst>
              <a:gd name="adj" fmla="val 7046"/>
            </a:avLst>
          </a:prstGeom>
          <a:solidFill>
            <a:srgbClr val="E2ECFB">
              <a:alpha val="17000"/>
            </a:srgbClr>
          </a:solidFill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Highest time for: </a:t>
            </a:r>
            <a:r>
              <a:rPr lang="en-US" dirty="0" err="1" smtClean="0"/>
              <a:t>java.time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3568" y="1700809"/>
            <a:ext cx="7992888" cy="1296143"/>
          </a:xfrm>
          <a:prstGeom prst="roundRect">
            <a:avLst>
              <a:gd name="adj" fmla="val 7046"/>
            </a:avLst>
          </a:prstGeom>
          <a:solidFill>
            <a:srgbClr val="E2ECFB">
              <a:alpha val="17000"/>
            </a:srgbClr>
          </a:solidFill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27584" y="1700808"/>
            <a:ext cx="7848872" cy="1284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import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java.time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.*;</a:t>
            </a:r>
          </a:p>
          <a:p>
            <a:pPr>
              <a:lnSpc>
                <a:spcPct val="140000"/>
              </a:lnSpc>
            </a:pPr>
            <a:r>
              <a:rPr lang="en-US" sz="14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LocalDate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400" dirty="0">
                <a:solidFill>
                  <a:srgbClr val="6A3E3E"/>
                </a:solidFill>
                <a:highlight>
                  <a:srgbClr val="E8F2FE"/>
                </a:highlight>
                <a:latin typeface="Monaco"/>
              </a:rPr>
              <a:t>today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LocalDate</a:t>
            </a:r>
            <a:r>
              <a:rPr lang="en-US" sz="1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.</a:t>
            </a:r>
            <a:r>
              <a:rPr lang="en-US" sz="1400" i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now</a:t>
            </a:r>
            <a:r>
              <a:rPr lang="en-US" sz="1400" i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</a:t>
            </a:r>
            <a:r>
              <a:rPr lang="en-US" sz="1400" i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endParaRPr lang="en-US" sz="14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pPr>
              <a:lnSpc>
                <a:spcPct val="140000"/>
              </a:lnSpc>
            </a:pPr>
            <a:r>
              <a:rPr lang="en-US" sz="14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LocalDateTime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400" dirty="0">
                <a:solidFill>
                  <a:srgbClr val="6A3E3E"/>
                </a:solidFill>
                <a:highlight>
                  <a:srgbClr val="E8F2FE"/>
                </a:highlight>
                <a:latin typeface="Monaco"/>
              </a:rPr>
              <a:t>now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1400" dirty="0" err="1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LocalDateTime</a:t>
            </a:r>
            <a:r>
              <a:rPr lang="en-US" sz="1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.</a:t>
            </a:r>
            <a:r>
              <a:rPr lang="en-US" sz="1400" i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now</a:t>
            </a:r>
            <a:r>
              <a:rPr lang="en-US" sz="1400" i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</a:t>
            </a:r>
            <a:r>
              <a:rPr lang="en-US" sz="1400" i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en-US" sz="1400" dirty="0" err="1" smtClean="0">
                <a:solidFill>
                  <a:srgbClr val="6A3E3E"/>
                </a:solidFill>
                <a:highlight>
                  <a:srgbClr val="E8F2FE"/>
                </a:highlight>
                <a:latin typeface="Monaco"/>
              </a:rPr>
              <a:t>now.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format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DateTimeFormatter.</a:t>
            </a:r>
            <a:r>
              <a:rPr lang="en-US" sz="1400" b="1" i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BASIC_ISO_DATE</a:t>
            </a:r>
            <a:r>
              <a:rPr lang="en-US" sz="1400" b="1" i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);</a:t>
            </a:r>
            <a:endParaRPr lang="en-US" sz="1400" i="1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220072" y="4437112"/>
            <a:ext cx="2232248" cy="504056"/>
          </a:xfrm>
          <a:prstGeom prst="wedgeRoundRectCallout">
            <a:avLst>
              <a:gd name="adj1" fmla="val -56775"/>
              <a:gd name="adj2" fmla="val 8601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Helper classes to calculate with Dates and Time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899592" y="5085183"/>
            <a:ext cx="6480720" cy="982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Period </a:t>
            </a:r>
            <a:r>
              <a:rPr lang="en-US" sz="1400" dirty="0">
                <a:solidFill>
                  <a:srgbClr val="6A3E3E"/>
                </a:solidFill>
                <a:highlight>
                  <a:srgbClr val="E8F2FE"/>
                </a:highlight>
                <a:latin typeface="Monaco"/>
              </a:rPr>
              <a:t>p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Period.</a:t>
            </a:r>
            <a:r>
              <a:rPr lang="en-US" sz="1400" i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between</a:t>
            </a:r>
            <a:r>
              <a:rPr lang="en-US" sz="1400" i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1400" i="1" dirty="0" err="1" smtClean="0">
                <a:solidFill>
                  <a:srgbClr val="6A3E3E"/>
                </a:solidFill>
                <a:highlight>
                  <a:srgbClr val="E8F2FE"/>
                </a:highlight>
                <a:latin typeface="Monaco"/>
              </a:rPr>
              <a:t>aDate</a:t>
            </a:r>
            <a:r>
              <a:rPr lang="en-US" sz="1400" i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r>
              <a:rPr lang="en-US" sz="1400" i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LocalDate.now</a:t>
            </a:r>
            <a:r>
              <a:rPr lang="en-US" sz="1400" i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())</a:t>
            </a:r>
            <a:r>
              <a:rPr lang="en-US" sz="1400" i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US" sz="14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pPr>
              <a:lnSpc>
                <a:spcPct val="140000"/>
              </a:lnSpc>
            </a:pPr>
            <a:r>
              <a:rPr lang="en-US" sz="1400" dirty="0" smtClean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400" dirty="0" err="1">
                <a:solidFill>
                  <a:srgbClr val="6A3E3E"/>
                </a:solidFill>
                <a:highlight>
                  <a:srgbClr val="E8F2FE"/>
                </a:highlight>
                <a:latin typeface="Monaco"/>
              </a:rPr>
              <a:t>millis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ChronoUnit.</a:t>
            </a:r>
            <a:r>
              <a:rPr lang="en-US" sz="1400" i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MILLIS</a:t>
            </a:r>
            <a:r>
              <a:rPr lang="en-US" sz="1400" i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.between</a:t>
            </a:r>
            <a:r>
              <a:rPr lang="en-US" sz="1400" i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1400" i="1" dirty="0">
                <a:solidFill>
                  <a:srgbClr val="6A3E3E"/>
                </a:solidFill>
                <a:highlight>
                  <a:srgbClr val="E8F2FE"/>
                </a:highlight>
                <a:latin typeface="Monaco"/>
              </a:rPr>
              <a:t>now</a:t>
            </a:r>
            <a:r>
              <a:rPr lang="en-US" sz="1400" i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r>
              <a:rPr lang="en-US" sz="1400" i="1" dirty="0">
                <a:solidFill>
                  <a:srgbClr val="6A3E3E"/>
                </a:solidFill>
                <a:highlight>
                  <a:srgbClr val="E8F2FE"/>
                </a:highlight>
                <a:latin typeface="Monaco"/>
              </a:rPr>
              <a:t>now</a:t>
            </a:r>
            <a:r>
              <a:rPr lang="en-US" sz="1400" i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1400" i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6012160" y="3107828"/>
            <a:ext cx="2376264" cy="576064"/>
          </a:xfrm>
          <a:prstGeom prst="wedgeRoundRectCallout">
            <a:avLst>
              <a:gd name="adj1" fmla="val -40216"/>
              <a:gd name="adj2" fmla="val 8076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Java.time</a:t>
            </a:r>
            <a:r>
              <a:rPr lang="en-US" sz="1400" dirty="0" smtClean="0"/>
              <a:t> offers a DSL to create </a:t>
            </a:r>
            <a:r>
              <a:rPr lang="en-US" sz="1400" dirty="0" err="1" smtClean="0"/>
              <a:t>LocalDate</a:t>
            </a:r>
            <a:r>
              <a:rPr lang="en-US" sz="1400" dirty="0" smtClean="0"/>
              <a:t>/Time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755576" y="3467868"/>
            <a:ext cx="8424936" cy="681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400" dirty="0" err="1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LocalDate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400" dirty="0" err="1" smtClean="0">
                <a:solidFill>
                  <a:srgbClr val="6A3E3E"/>
                </a:solidFill>
                <a:highlight>
                  <a:srgbClr val="E8F2FE"/>
                </a:highlight>
                <a:latin typeface="Monaco"/>
              </a:rPr>
              <a:t>aDate</a:t>
            </a:r>
            <a:r>
              <a:rPr lang="en-US" sz="1400" dirty="0" smtClean="0">
                <a:solidFill>
                  <a:srgbClr val="6A3E3E"/>
                </a:solidFill>
                <a:highlight>
                  <a:srgbClr val="E8F2FE"/>
                </a:highlight>
                <a:latin typeface="Monaco"/>
              </a:rPr>
              <a:t> = 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6A3E3E"/>
                </a:solidFill>
                <a:highlight>
                  <a:srgbClr val="E8F2FE"/>
                </a:highlight>
                <a:latin typeface="Monaco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MonthDay.</a:t>
            </a:r>
            <a:r>
              <a:rPr lang="en-US" sz="1400" i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of</a:t>
            </a:r>
            <a:r>
              <a:rPr lang="en-US" sz="1400" i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1400" i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Month.</a:t>
            </a:r>
            <a:r>
              <a:rPr lang="en-US" sz="1400" i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DECEMBER</a:t>
            </a:r>
            <a:r>
              <a:rPr lang="en-US" sz="1400" i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31).</a:t>
            </a:r>
            <a:r>
              <a:rPr lang="en-US" sz="1400" i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atYear</a:t>
            </a:r>
            <a:r>
              <a:rPr lang="en-US" sz="1400" i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Year.</a:t>
            </a:r>
            <a:r>
              <a:rPr lang="en-US" sz="1400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now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</a:t>
            </a:r>
            <a:r>
              <a:rPr lang="en-US" sz="1400" i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1400" i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.</a:t>
            </a:r>
            <a:r>
              <a:rPr lang="en-US" sz="1400" i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plusDays</a:t>
            </a:r>
            <a:r>
              <a:rPr lang="en-US" sz="1400" i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(1);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5292080" y="1556792"/>
            <a:ext cx="2592288" cy="792088"/>
          </a:xfrm>
          <a:prstGeom prst="wedgeRoundRectCallout">
            <a:avLst>
              <a:gd name="adj1" fmla="val -40216"/>
              <a:gd name="adj2" fmla="val 8076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LocalDate</a:t>
            </a:r>
            <a:r>
              <a:rPr lang="en-US" sz="1400" dirty="0" smtClean="0"/>
              <a:t>/Time are </a:t>
            </a:r>
            <a:r>
              <a:rPr lang="en-US" sz="1400" i="1" dirty="0" smtClean="0"/>
              <a:t>immutable</a:t>
            </a:r>
            <a:r>
              <a:rPr lang="en-US" sz="1400" dirty="0" smtClean="0"/>
              <a:t> objects with a </a:t>
            </a:r>
            <a:r>
              <a:rPr lang="en-US" sz="1400" i="1" dirty="0" smtClean="0"/>
              <a:t>thread-safe </a:t>
            </a:r>
            <a:r>
              <a:rPr lang="en-US" sz="1400" dirty="0" err="1" smtClean="0"/>
              <a:t>TimeFormatter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9502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41167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</a:rPr>
              <a:t>com.xebia.java8_1.lambdas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</a:rPr>
              <a:t>Introduction to Lambda syntax</a:t>
            </a:r>
          </a:p>
          <a:p>
            <a:r>
              <a:rPr lang="en-US" sz="2800" dirty="0" smtClean="0">
                <a:solidFill>
                  <a:prstClr val="black"/>
                </a:solidFill>
              </a:rPr>
              <a:t>com.xebia.java8_2.functions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</a:rPr>
              <a:t>Introduction to Functional Interfaces in package </a:t>
            </a:r>
            <a:r>
              <a:rPr lang="en-US" sz="2400" dirty="0" err="1" smtClean="0">
                <a:solidFill>
                  <a:prstClr val="black"/>
                </a:solidFill>
              </a:rPr>
              <a:t>java.util.function</a:t>
            </a:r>
            <a:endParaRPr lang="en-US" sz="2400" dirty="0" smtClean="0">
              <a:solidFill>
                <a:prstClr val="black"/>
              </a:solidFill>
            </a:endParaRPr>
          </a:p>
          <a:p>
            <a:r>
              <a:rPr lang="en-US" sz="2800" dirty="0" smtClean="0">
                <a:solidFill>
                  <a:prstClr val="black"/>
                </a:solidFill>
              </a:rPr>
              <a:t>com.xebia.java8_3.collections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</a:rPr>
              <a:t>Using </a:t>
            </a:r>
            <a:r>
              <a:rPr lang="en-US" sz="2400" dirty="0" err="1" smtClean="0">
                <a:solidFill>
                  <a:prstClr val="black"/>
                </a:solidFill>
              </a:rPr>
              <a:t>java.util.stream.Streams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800" dirty="0" smtClean="0">
                <a:solidFill>
                  <a:prstClr val="black"/>
                </a:solidFill>
              </a:rPr>
              <a:t>com.xebia.java8_4.functionalpatterns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</a:rPr>
              <a:t>Leverage your code with functional patterns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800" dirty="0" smtClean="0">
                <a:solidFill>
                  <a:prstClr val="black"/>
                </a:solidFill>
              </a:rPr>
              <a:t>com.xebia.java8_5.defaultmethods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</a:rPr>
              <a:t>Apply multiple inheritance with default methods</a:t>
            </a:r>
          </a:p>
          <a:p>
            <a:r>
              <a:rPr lang="en-US" sz="2800" dirty="0" smtClean="0">
                <a:solidFill>
                  <a:prstClr val="black"/>
                </a:solidFill>
              </a:rPr>
              <a:t>com.xebia.java8_6.datetime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</a:rPr>
              <a:t>Introduction to </a:t>
            </a:r>
            <a:r>
              <a:rPr lang="en-US" sz="2400" dirty="0" err="1" smtClean="0">
                <a:solidFill>
                  <a:prstClr val="black"/>
                </a:solidFill>
              </a:rPr>
              <a:t>java.time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800" dirty="0" smtClean="0">
                <a:solidFill>
                  <a:prstClr val="black"/>
                </a:solidFill>
              </a:rPr>
              <a:t>com.xebia.java8_7.infinite_list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</a:rPr>
              <a:t>Advanced lab for working with infinite lists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sz="2800" dirty="0" smtClean="0">
              <a:solidFill>
                <a:prstClr val="black"/>
              </a:solidFill>
            </a:endParaRPr>
          </a:p>
          <a:p>
            <a:endParaRPr lang="en-US" sz="2800" dirty="0">
              <a:solidFill>
                <a:prstClr val="black"/>
              </a:solidFill>
            </a:endParaRP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pPr lvl="0"/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6711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41167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</a:rPr>
              <a:t>Copy contents of memory stick to your machine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Follow instruction on Readme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If you have no IDE with Java8 </a:t>
            </a:r>
            <a:r>
              <a:rPr lang="en-US" sz="2800" dirty="0" err="1" smtClean="0">
                <a:solidFill>
                  <a:prstClr val="black"/>
                </a:solidFill>
              </a:rPr>
              <a:t>IntelliJ</a:t>
            </a:r>
            <a:r>
              <a:rPr lang="en-US" sz="2800" dirty="0" smtClean="0">
                <a:solidFill>
                  <a:prstClr val="black"/>
                </a:solidFill>
              </a:rPr>
              <a:t> is provided for Windows, Mac &amp; Linux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No internet connection is needed</a:t>
            </a:r>
          </a:p>
          <a:p>
            <a:pPr lvl="0"/>
            <a:endParaRPr lang="en-US" sz="2800" dirty="0">
              <a:solidFill>
                <a:prstClr val="black"/>
              </a:solidFill>
            </a:endParaRP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Have fun!!!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2279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Java 8 Language Features </a:t>
            </a:r>
            <a:br>
              <a:rPr lang="en-US" dirty="0" smtClean="0"/>
            </a:br>
            <a:r>
              <a:rPr lang="en-US" dirty="0" smtClean="0"/>
              <a:t>covered in this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709119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JSR 335 </a:t>
            </a:r>
            <a:endParaRPr lang="en-US" dirty="0" smtClean="0">
              <a:solidFill>
                <a:prstClr val="black"/>
              </a:solidFill>
            </a:endParaRP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Lambda </a:t>
            </a:r>
            <a:r>
              <a:rPr lang="en-US" dirty="0">
                <a:solidFill>
                  <a:prstClr val="black"/>
                </a:solidFill>
              </a:rPr>
              <a:t>Expressions and Virtual Extension Methods</a:t>
            </a:r>
          </a:p>
          <a:p>
            <a:r>
              <a:rPr lang="en-US" dirty="0" smtClean="0"/>
              <a:t>JSR </a:t>
            </a:r>
            <a:r>
              <a:rPr lang="en-US" dirty="0"/>
              <a:t>310 </a:t>
            </a:r>
            <a:endParaRPr lang="en-US" dirty="0" smtClean="0"/>
          </a:p>
          <a:p>
            <a:pPr lvl="1"/>
            <a:r>
              <a:rPr lang="en-US" dirty="0" smtClean="0"/>
              <a:t>Date </a:t>
            </a:r>
            <a:r>
              <a:rPr lang="en-US" dirty="0"/>
              <a:t>and Time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002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827584" y="3645024"/>
            <a:ext cx="7488237" cy="2304256"/>
          </a:xfrm>
          <a:prstGeom prst="roundRect">
            <a:avLst>
              <a:gd name="adj" fmla="val 6901"/>
            </a:avLst>
          </a:prstGeom>
          <a:solidFill>
            <a:srgbClr val="E2ECFB">
              <a:alpha val="17000"/>
            </a:srgbClr>
          </a:solidFill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Lambda’s in a Nutshell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27584" y="1340768"/>
            <a:ext cx="7488237" cy="2016224"/>
          </a:xfrm>
          <a:prstGeom prst="roundRect">
            <a:avLst>
              <a:gd name="adj" fmla="val 6901"/>
            </a:avLst>
          </a:prstGeom>
          <a:solidFill>
            <a:srgbClr val="E2ECFB">
              <a:alpha val="17000"/>
            </a:srgbClr>
          </a:solidFill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71600" y="1499300"/>
            <a:ext cx="784887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3F7F5F"/>
                </a:solidFill>
                <a:latin typeface="Monaco"/>
              </a:rPr>
              <a:t>/</a:t>
            </a:r>
            <a:r>
              <a:rPr lang="en-US" sz="1400" dirty="0" smtClean="0">
                <a:solidFill>
                  <a:srgbClr val="3F7F5F"/>
                </a:solidFill>
                <a:latin typeface="Monaco"/>
              </a:rPr>
              <a:t>/Before Java8:</a:t>
            </a:r>
            <a:endParaRPr lang="en-US" sz="1400" dirty="0">
              <a:solidFill>
                <a:srgbClr val="3F7F5F"/>
              </a:solidFill>
              <a:latin typeface="Monaco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File </a:t>
            </a:r>
            <a:r>
              <a:rPr lang="en-US" sz="1400" dirty="0">
                <a:solidFill>
                  <a:srgbClr val="6A3E3E"/>
                </a:solidFill>
                <a:highlight>
                  <a:srgbClr val="F0D8A8"/>
                </a:highlight>
                <a:latin typeface="Monaco"/>
              </a:rPr>
              <a:t>file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= </a:t>
            </a:r>
            <a:r>
              <a:rPr lang="en-US" sz="1400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File(</a:t>
            </a:r>
            <a:r>
              <a:rPr lang="en-US" sz="1400" dirty="0">
                <a:solidFill>
                  <a:srgbClr val="2A00FF"/>
                </a:solidFill>
                <a:highlight>
                  <a:srgbClr val="E8F2FE"/>
                </a:highlight>
                <a:latin typeface="Monaco"/>
              </a:rPr>
              <a:t>"/</a:t>
            </a:r>
            <a:r>
              <a:rPr lang="en-US" sz="1400" dirty="0" err="1">
                <a:solidFill>
                  <a:srgbClr val="2A00FF"/>
                </a:solidFill>
                <a:highlight>
                  <a:srgbClr val="E8F2FE"/>
                </a:highlight>
                <a:latin typeface="Monaco"/>
              </a:rPr>
              <a:t>tmp</a:t>
            </a:r>
            <a:r>
              <a:rPr lang="en-US" sz="1400" dirty="0">
                <a:solidFill>
                  <a:srgbClr val="2A00FF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US" sz="14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1400" dirty="0" smtClean="0">
                <a:solidFill>
                  <a:srgbClr val="6A3E3E"/>
                </a:solidFill>
                <a:highlight>
                  <a:srgbClr val="F0D8A8"/>
                </a:highlight>
                <a:latin typeface="Monaco"/>
              </a:rPr>
              <a:t> </a:t>
            </a:r>
            <a:r>
              <a:rPr lang="en-US" sz="1400" dirty="0" err="1" smtClean="0">
                <a:solidFill>
                  <a:srgbClr val="6A3E3E"/>
                </a:solidFill>
                <a:highlight>
                  <a:srgbClr val="F0D8A8"/>
                </a:highlight>
                <a:latin typeface="Monaco"/>
              </a:rPr>
              <a:t>file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</a:rPr>
              <a:t>.listFiles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FileFilter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  </a:t>
            </a:r>
            <a:r>
              <a:rPr lang="en-US" sz="1400" dirty="0" smtClean="0">
                <a:solidFill>
                  <a:srgbClr val="646464"/>
                </a:solidFill>
                <a:latin typeface="Monaco"/>
              </a:rPr>
              <a:t>@</a:t>
            </a:r>
            <a:r>
              <a:rPr lang="en-US" sz="1400" dirty="0">
                <a:solidFill>
                  <a:srgbClr val="646464"/>
                </a:solidFill>
                <a:latin typeface="Monaco"/>
              </a:rPr>
              <a:t>Override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  </a:t>
            </a:r>
            <a:r>
              <a:rPr lang="en-US" sz="1400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srgbClr val="7F0055"/>
                </a:solidFill>
                <a:latin typeface="Monaco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accept(File </a:t>
            </a:r>
            <a:r>
              <a:rPr lang="en-US" sz="1400" dirty="0">
                <a:solidFill>
                  <a:srgbClr val="6A3E3E"/>
                </a:solidFill>
                <a:latin typeface="Monaco"/>
              </a:rPr>
              <a:t>pathname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400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Monaco"/>
              </a:rPr>
              <a:t>pathname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.isDirectory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   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sz="1400" dirty="0">
              <a:solidFill>
                <a:srgbClr val="000000"/>
              </a:solidFill>
              <a:latin typeface="Monac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 }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);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1043608" y="3717032"/>
            <a:ext cx="62646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rgbClr val="3F7F5F"/>
                </a:solidFill>
                <a:latin typeface="Monaco"/>
              </a:rPr>
              <a:t>/</a:t>
            </a:r>
            <a:r>
              <a:rPr lang="en-US" sz="1400" dirty="0" smtClean="0">
                <a:solidFill>
                  <a:srgbClr val="3F7F5F"/>
                </a:solidFill>
                <a:latin typeface="Monaco"/>
              </a:rPr>
              <a:t>/Lambda Expression</a:t>
            </a:r>
            <a:endParaRPr lang="en-US" sz="1400" dirty="0">
              <a:solidFill>
                <a:srgbClr val="3F7F5F"/>
              </a:solidFill>
              <a:latin typeface="Monaco"/>
            </a:endParaRPr>
          </a:p>
          <a:p>
            <a:r>
              <a:rPr lang="en-US" sz="1400" dirty="0" err="1" smtClean="0">
                <a:solidFill>
                  <a:srgbClr val="6A3E3E"/>
                </a:solidFill>
                <a:latin typeface="Monaco"/>
              </a:rPr>
              <a:t>file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</a:rPr>
              <a:t>.listFiles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((File </a:t>
            </a:r>
            <a:r>
              <a:rPr lang="en-US" sz="1400" dirty="0">
                <a:solidFill>
                  <a:srgbClr val="6A3E3E"/>
                </a:solidFill>
                <a:latin typeface="Monaco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 -&gt; </a:t>
            </a:r>
            <a:r>
              <a:rPr lang="en-US" sz="1400" dirty="0" err="1">
                <a:solidFill>
                  <a:srgbClr val="6A3E3E"/>
                </a:solidFill>
                <a:latin typeface="Monaco"/>
              </a:rPr>
              <a:t>f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.isDirectory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());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rgbClr val="3F7F5F"/>
                </a:solidFill>
                <a:latin typeface="Monaco"/>
              </a:rPr>
              <a:t>/</a:t>
            </a:r>
            <a:r>
              <a:rPr lang="en-US" sz="1400" dirty="0" smtClean="0">
                <a:solidFill>
                  <a:srgbClr val="3F7F5F"/>
                </a:solidFill>
                <a:latin typeface="Monaco"/>
              </a:rPr>
              <a:t>/Lambda with Type Inference (omit input type)</a:t>
            </a:r>
            <a:endParaRPr lang="en-US" sz="1400" dirty="0" smtClean="0">
              <a:solidFill>
                <a:srgbClr val="6A3E3E"/>
              </a:solidFill>
              <a:latin typeface="Monaco"/>
            </a:endParaRPr>
          </a:p>
          <a:p>
            <a:r>
              <a:rPr lang="en-US" sz="1400" dirty="0" err="1" smtClean="0">
                <a:solidFill>
                  <a:srgbClr val="6A3E3E"/>
                </a:solidFill>
                <a:latin typeface="Monaco"/>
              </a:rPr>
              <a:t>file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</a:rPr>
              <a:t>.listFiles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Monaco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onaco"/>
              </a:rPr>
              <a:t>f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.isDirectory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());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rgbClr val="3F7F5F"/>
                </a:solidFill>
                <a:latin typeface="Monaco"/>
              </a:rPr>
              <a:t>/</a:t>
            </a:r>
            <a:r>
              <a:rPr lang="en-US" sz="1400" dirty="0" smtClean="0">
                <a:solidFill>
                  <a:srgbClr val="3F7F5F"/>
                </a:solidFill>
                <a:latin typeface="Monaco"/>
              </a:rPr>
              <a:t>/Method reference syntax</a:t>
            </a:r>
            <a:endParaRPr lang="en-US" sz="1400" dirty="0" smtClean="0">
              <a:solidFill>
                <a:srgbClr val="6A3E3E"/>
              </a:solidFill>
              <a:latin typeface="Monaco"/>
            </a:endParaRPr>
          </a:p>
          <a:p>
            <a:r>
              <a:rPr lang="en-US" sz="1400" dirty="0" err="1" smtClean="0">
                <a:solidFill>
                  <a:srgbClr val="6A3E3E"/>
                </a:solidFill>
                <a:latin typeface="Monaco"/>
              </a:rPr>
              <a:t>file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</a:rPr>
              <a:t>.listFiles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(File::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isDirectory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);</a:t>
            </a:r>
            <a:endParaRPr lang="en-US" sz="14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6228184" y="2924944"/>
            <a:ext cx="2808312" cy="1152128"/>
          </a:xfrm>
          <a:prstGeom prst="wedgeRoundRectCallout">
            <a:avLst>
              <a:gd name="adj1" fmla="val -64306"/>
              <a:gd name="adj2" fmla="val 4735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</a:t>
            </a:r>
            <a:r>
              <a:rPr lang="en-US" b="1" dirty="0" err="1" smtClean="0"/>
              <a:t>Lamda’s</a:t>
            </a:r>
            <a:r>
              <a:rPr lang="en-US" dirty="0" smtClean="0"/>
              <a:t> or </a:t>
            </a:r>
            <a:r>
              <a:rPr lang="en-US" b="1" dirty="0" smtClean="0"/>
              <a:t>Method References </a:t>
            </a:r>
            <a:r>
              <a:rPr lang="en-US" dirty="0" smtClean="0"/>
              <a:t>to create instances of </a:t>
            </a:r>
            <a:r>
              <a:rPr lang="en-US" b="1" dirty="0" smtClean="0"/>
              <a:t>Functional Interfaces</a:t>
            </a:r>
            <a:endParaRPr lang="en-US" b="1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6156176" y="1340768"/>
            <a:ext cx="1944216" cy="648072"/>
          </a:xfrm>
          <a:prstGeom prst="wedgeRoundRectCallout">
            <a:avLst>
              <a:gd name="adj1" fmla="val -77628"/>
              <a:gd name="adj2" fmla="val 6947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Anonymous inner classes are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96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539552" y="5301208"/>
            <a:ext cx="7992888" cy="864096"/>
          </a:xfrm>
          <a:prstGeom prst="roundRect">
            <a:avLst/>
          </a:prstGeom>
          <a:solidFill>
            <a:srgbClr val="E2ECFB">
              <a:alpha val="17000"/>
            </a:srgbClr>
          </a:solidFill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4149080"/>
            <a:ext cx="7992888" cy="864096"/>
          </a:xfrm>
          <a:prstGeom prst="roundRect">
            <a:avLst/>
          </a:prstGeom>
          <a:solidFill>
            <a:srgbClr val="E2ECFB">
              <a:alpha val="17000"/>
            </a:srgbClr>
          </a:solidFill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39552" y="3068960"/>
            <a:ext cx="7992888" cy="864096"/>
          </a:xfrm>
          <a:prstGeom prst="roundRect">
            <a:avLst/>
          </a:prstGeom>
          <a:solidFill>
            <a:srgbClr val="E2ECFB">
              <a:alpha val="17000"/>
            </a:srgbClr>
          </a:solidFill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FunctionalInterfaces</a:t>
            </a:r>
            <a:r>
              <a:rPr lang="en-US" dirty="0" smtClean="0"/>
              <a:t> in package </a:t>
            </a:r>
            <a:r>
              <a:rPr lang="en-US" dirty="0" err="1" smtClean="0"/>
              <a:t>java.util.function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9552" y="1988840"/>
            <a:ext cx="7992888" cy="864096"/>
          </a:xfrm>
          <a:prstGeom prst="roundRect">
            <a:avLst/>
          </a:prstGeom>
          <a:solidFill>
            <a:srgbClr val="E2ECFB">
              <a:alpha val="17000"/>
            </a:srgbClr>
          </a:solidFill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1560" y="1988840"/>
            <a:ext cx="7848872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Supplier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&lt;String&gt; </a:t>
            </a:r>
            <a:r>
              <a:rPr lang="en-US" sz="1600" dirty="0" smtClean="0">
                <a:solidFill>
                  <a:srgbClr val="6A3E3E"/>
                </a:solidFill>
                <a:latin typeface="Monaco"/>
              </a:rPr>
              <a:t>supplier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= () -&gt; </a:t>
            </a:r>
            <a:r>
              <a:rPr lang="en-US" sz="1600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600" dirty="0" err="1" smtClean="0">
                <a:solidFill>
                  <a:srgbClr val="2A00FF"/>
                </a:solidFill>
                <a:latin typeface="Monaco"/>
              </a:rPr>
              <a:t>JFall</a:t>
            </a:r>
            <a:r>
              <a:rPr lang="en-US" sz="1600" dirty="0" smtClean="0">
                <a:solidFill>
                  <a:srgbClr val="2A00FF"/>
                </a:solidFill>
                <a:latin typeface="Monaco"/>
              </a:rPr>
              <a:t> Rocks"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solidFill>
                  <a:srgbClr val="6A3E3E"/>
                </a:solidFill>
                <a:latin typeface="Monaco"/>
              </a:rPr>
              <a:t>supplier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.get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); </a:t>
            </a:r>
            <a:r>
              <a:rPr lang="en-US" sz="1600" i="1" dirty="0" smtClean="0">
                <a:solidFill>
                  <a:srgbClr val="000000"/>
                </a:solidFill>
                <a:latin typeface="Monaco"/>
              </a:rPr>
              <a:t>			   </a:t>
            </a:r>
            <a:r>
              <a:rPr lang="en-US" sz="1600" dirty="0" smtClean="0">
                <a:solidFill>
                  <a:srgbClr val="3F7F5F"/>
                </a:solidFill>
                <a:latin typeface="Monaco"/>
              </a:rPr>
              <a:t>//Returns: </a:t>
            </a:r>
            <a:r>
              <a:rPr lang="en-US" sz="1600" dirty="0" err="1" smtClean="0">
                <a:solidFill>
                  <a:srgbClr val="3F7F5F"/>
                </a:solidFill>
                <a:latin typeface="Monaco"/>
              </a:rPr>
              <a:t>JFall</a:t>
            </a:r>
            <a:r>
              <a:rPr lang="en-US" sz="1600" dirty="0" smtClean="0">
                <a:solidFill>
                  <a:srgbClr val="3F7F5F"/>
                </a:solidFill>
                <a:latin typeface="Monaco"/>
              </a:rPr>
              <a:t> Rocks</a:t>
            </a:r>
            <a:endParaRPr lang="en-US" sz="1600" dirty="0">
              <a:solidFill>
                <a:srgbClr val="3F7F5F"/>
              </a:solidFill>
              <a:latin typeface="Monaco"/>
            </a:endParaRPr>
          </a:p>
          <a:p>
            <a:pPr>
              <a:lnSpc>
                <a:spcPct val="150000"/>
              </a:lnSpc>
            </a:pPr>
            <a:endParaRPr lang="en-US" sz="1600" i="1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3068960"/>
            <a:ext cx="770485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Monaco"/>
              </a:rPr>
              <a:t>Consumer&lt;Object&gt; </a:t>
            </a:r>
            <a:r>
              <a:rPr lang="en-US" sz="1600" dirty="0">
                <a:solidFill>
                  <a:srgbClr val="6A3E3E"/>
                </a:solidFill>
                <a:latin typeface="Monaco"/>
              </a:rPr>
              <a:t>consumer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600" dirty="0">
                <a:solidFill>
                  <a:srgbClr val="6A3E3E"/>
                </a:solidFill>
                <a:latin typeface="Monaco"/>
              </a:rPr>
              <a:t>o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-&gt;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Monaco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Monaco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i="1" dirty="0">
                <a:solidFill>
                  <a:srgbClr val="6A3E3E"/>
                </a:solidFill>
                <a:latin typeface="Monaco"/>
              </a:rPr>
              <a:t>o</a:t>
            </a:r>
            <a:r>
              <a:rPr lang="en-US" sz="1600" i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6A3E3E"/>
                </a:solidFill>
                <a:latin typeface="Monaco"/>
              </a:rPr>
              <a:t>consumer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.accept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"Java 8 </a:t>
            </a:r>
            <a:r>
              <a:rPr lang="en-US" sz="1600" dirty="0" smtClean="0">
                <a:solidFill>
                  <a:srgbClr val="2A00FF"/>
                </a:solidFill>
                <a:latin typeface="Monaco"/>
              </a:rPr>
              <a:t>Rocks"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; 	 </a:t>
            </a:r>
            <a:r>
              <a:rPr lang="en-US" sz="1600" dirty="0">
                <a:solidFill>
                  <a:srgbClr val="3F7F5F"/>
                </a:solidFill>
                <a:latin typeface="Monaco"/>
              </a:rPr>
              <a:t>//Returns: Java 8 Rocks</a:t>
            </a:r>
            <a:endParaRPr lang="en-US" sz="1600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3723" y="4106778"/>
            <a:ext cx="784887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Monaco"/>
              </a:rPr>
              <a:t>Function&lt;Integer, Integer&gt; </a:t>
            </a:r>
            <a:r>
              <a:rPr lang="en-US" sz="1600" dirty="0">
                <a:solidFill>
                  <a:srgbClr val="6A3E3E"/>
                </a:solidFill>
                <a:latin typeface="Monaco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= </a:t>
            </a:r>
            <a:r>
              <a:rPr lang="en-US" sz="1600" dirty="0" err="1">
                <a:solidFill>
                  <a:srgbClr val="6A3E3E"/>
                </a:solidFill>
                <a:latin typeface="Monaco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-&gt; </a:t>
            </a:r>
            <a:r>
              <a:rPr lang="en-US" sz="1600" dirty="0" err="1">
                <a:solidFill>
                  <a:srgbClr val="6A3E3E"/>
                </a:solidFill>
                <a:latin typeface="Monaco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* </a:t>
            </a:r>
            <a:r>
              <a:rPr lang="en-US" sz="1600" dirty="0" err="1">
                <a:solidFill>
                  <a:srgbClr val="6A3E3E"/>
                </a:solidFill>
                <a:latin typeface="Monaco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6A3E3E"/>
                </a:solidFill>
                <a:latin typeface="Monaco"/>
              </a:rPr>
              <a:t>function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.apply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(4)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;</a:t>
            </a:r>
            <a:r>
              <a:rPr lang="en-US" dirty="0">
                <a:solidFill>
                  <a:srgbClr val="3F7F5F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3F7F5F"/>
                </a:solidFill>
                <a:latin typeface="Monaco"/>
              </a:rPr>
              <a:t>			  </a:t>
            </a:r>
            <a:r>
              <a:rPr lang="en-US" sz="1600" dirty="0" smtClean="0">
                <a:solidFill>
                  <a:srgbClr val="3F7F5F"/>
                </a:solidFill>
                <a:latin typeface="Monaco"/>
              </a:rPr>
              <a:t>//Returns: 16</a:t>
            </a:r>
            <a:endParaRPr lang="en-US" i="1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568" y="5229200"/>
            <a:ext cx="7920880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Predicate&lt;File&gt; </a:t>
            </a:r>
            <a:r>
              <a:rPr lang="en-US" sz="1600" dirty="0">
                <a:solidFill>
                  <a:srgbClr val="6A3E3E"/>
                </a:solidFill>
                <a:highlight>
                  <a:srgbClr val="E8F2FE"/>
                </a:highlight>
                <a:latin typeface="Monaco"/>
              </a:rPr>
              <a:t>predicate</a:t>
            </a:r>
            <a:r>
              <a:rPr lang="en-US" sz="16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= </a:t>
            </a:r>
            <a:r>
              <a:rPr lang="en-US" sz="1600" dirty="0" smtClean="0">
                <a:solidFill>
                  <a:srgbClr val="6A3E3E"/>
                </a:solidFill>
                <a:highlight>
                  <a:srgbClr val="F0D8A8"/>
                </a:highlight>
                <a:latin typeface="Monaco"/>
              </a:rPr>
              <a:t>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-&gt; </a:t>
            </a:r>
            <a:r>
              <a:rPr lang="en-US" sz="1600" dirty="0" err="1" smtClean="0">
                <a:solidFill>
                  <a:srgbClr val="6A3E3E"/>
                </a:solidFill>
                <a:highlight>
                  <a:srgbClr val="D4D4D4"/>
                </a:highlight>
                <a:latin typeface="Monaco"/>
              </a:rPr>
              <a:t>f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.isDirectory</a:t>
            </a:r>
            <a:r>
              <a:rPr lang="en-US" sz="16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6A3E3E"/>
                </a:solidFill>
                <a:highlight>
                  <a:srgbClr val="E8F2FE"/>
                </a:highlight>
                <a:latin typeface="Monaco"/>
              </a:rPr>
              <a:t>predicate</a:t>
            </a:r>
            <a:r>
              <a:rPr lang="en-US" sz="16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.test</a:t>
            </a:r>
            <a:r>
              <a:rPr lang="en-US" sz="16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1600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File(</a:t>
            </a:r>
            <a:r>
              <a:rPr lang="en-US" sz="1600" dirty="0">
                <a:solidFill>
                  <a:srgbClr val="2A00FF"/>
                </a:solidFill>
                <a:highlight>
                  <a:srgbClr val="E8F2FE"/>
                </a:highlight>
                <a:latin typeface="Monaco"/>
              </a:rPr>
              <a:t>"/</a:t>
            </a:r>
            <a:r>
              <a:rPr lang="en-US" sz="1600" dirty="0" err="1">
                <a:solidFill>
                  <a:srgbClr val="2A00FF"/>
                </a:solidFill>
                <a:highlight>
                  <a:srgbClr val="E8F2FE"/>
                </a:highlight>
                <a:latin typeface="Monaco"/>
              </a:rPr>
              <a:t>tmp</a:t>
            </a:r>
            <a:r>
              <a:rPr lang="en-US" sz="1600" dirty="0">
                <a:solidFill>
                  <a:srgbClr val="2A00FF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))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;	 </a:t>
            </a:r>
            <a:r>
              <a:rPr lang="en-US" sz="1600" dirty="0" smtClean="0">
                <a:solidFill>
                  <a:srgbClr val="3F7F5F"/>
                </a:solidFill>
                <a:latin typeface="Monaco"/>
              </a:rPr>
              <a:t>/</a:t>
            </a:r>
            <a:r>
              <a:rPr lang="en-US" sz="1600" dirty="0">
                <a:solidFill>
                  <a:srgbClr val="3F7F5F"/>
                </a:solidFill>
                <a:latin typeface="Monaco"/>
              </a:rPr>
              <a:t>/Returns: </a:t>
            </a:r>
            <a:r>
              <a:rPr lang="en-US" sz="1600" dirty="0" smtClean="0">
                <a:solidFill>
                  <a:srgbClr val="3F7F5F"/>
                </a:solidFill>
                <a:latin typeface="Monaco"/>
              </a:rPr>
              <a:t>true</a:t>
            </a:r>
            <a:endParaRPr lang="en-US" sz="1600" i="1" dirty="0">
              <a:solidFill>
                <a:srgbClr val="000000"/>
              </a:solidFill>
              <a:latin typeface="Monaco"/>
            </a:endParaRP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6444208" y="1196752"/>
            <a:ext cx="2592288" cy="936104"/>
          </a:xfrm>
          <a:prstGeom prst="wedgeRoundRectCallout">
            <a:avLst>
              <a:gd name="adj1" fmla="val -66234"/>
              <a:gd name="adj2" fmla="val 4002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Bunch of new </a:t>
            </a:r>
            <a:r>
              <a:rPr lang="en-US" b="1" dirty="0" smtClean="0"/>
              <a:t>Functional Interfaces </a:t>
            </a:r>
            <a:r>
              <a:rPr lang="en-US" dirty="0" smtClean="0"/>
              <a:t>were added to Java 8: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728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Smooth Collections with Streams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19672" y="2205494"/>
            <a:ext cx="5616624" cy="2088232"/>
          </a:xfrm>
          <a:prstGeom prst="roundRect">
            <a:avLst>
              <a:gd name="adj" fmla="val 4835"/>
            </a:avLst>
          </a:prstGeom>
          <a:solidFill>
            <a:srgbClr val="E2ECFB">
              <a:alpha val="17000"/>
            </a:srgbClr>
          </a:solidFill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63688" y="1484784"/>
            <a:ext cx="5040560" cy="720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&lt;Integer&gt; </a:t>
            </a:r>
            <a:r>
              <a:rPr lang="en-US" sz="1400" dirty="0">
                <a:solidFill>
                  <a:srgbClr val="6A3E3E"/>
                </a:solidFill>
                <a:highlight>
                  <a:srgbClr val="F0D8A8"/>
                </a:highlight>
                <a:latin typeface="Monaco"/>
              </a:rPr>
              <a:t>input</a:t>
            </a:r>
            <a:r>
              <a:rPr lang="en-US" sz="1400" dirty="0">
                <a:solidFill>
                  <a:srgbClr val="000000"/>
                </a:solidFill>
                <a:highlight>
                  <a:srgbClr val="F0D8A8"/>
                </a:highlight>
                <a:latin typeface="Monaco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0D8A8"/>
                </a:highlight>
                <a:latin typeface="Monaco"/>
              </a:rPr>
              <a:t>Arrays.</a:t>
            </a:r>
            <a:r>
              <a:rPr lang="en-US" sz="1400" i="1" dirty="0" err="1">
                <a:solidFill>
                  <a:srgbClr val="000000"/>
                </a:solidFill>
                <a:highlight>
                  <a:srgbClr val="F0D8A8"/>
                </a:highlight>
                <a:latin typeface="Monaco"/>
              </a:rPr>
              <a:t>asList</a:t>
            </a:r>
            <a:r>
              <a:rPr lang="en-US" sz="1400" i="1" dirty="0">
                <a:solidFill>
                  <a:srgbClr val="000000"/>
                </a:solidFill>
                <a:highlight>
                  <a:srgbClr val="F0D8A8"/>
                </a:highlight>
                <a:latin typeface="Monaco"/>
              </a:rPr>
              <a:t>(1,2,3)</a:t>
            </a:r>
            <a:r>
              <a:rPr lang="en-US" sz="1400" i="1" dirty="0" smtClean="0">
                <a:solidFill>
                  <a:srgbClr val="000000"/>
                </a:solidFill>
                <a:highlight>
                  <a:srgbClr val="F0D8A8"/>
                </a:highlight>
                <a:latin typeface="Monaco"/>
              </a:rPr>
              <a:t>;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    </a:t>
            </a:r>
            <a:endParaRPr lang="en-US" sz="1400" dirty="0">
              <a:solidFill>
                <a:srgbClr val="000000"/>
              </a:solidFill>
              <a:latin typeface="Monaco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Monaco"/>
              </a:rPr>
              <a:t>     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1763688" y="2277502"/>
            <a:ext cx="5112568" cy="1894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onaco"/>
              </a:rPr>
              <a:t>List&lt;Integer&gt; </a:t>
            </a:r>
            <a:r>
              <a:rPr lang="en-US" sz="1400" dirty="0">
                <a:solidFill>
                  <a:srgbClr val="6A3E3E"/>
                </a:solidFill>
                <a:latin typeface="Monaco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400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ArrayList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&lt;&gt;();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F0055"/>
                </a:solidFill>
                <a:latin typeface="Monaco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(Integer </a:t>
            </a:r>
            <a:r>
              <a:rPr lang="en-US" sz="1400" dirty="0" err="1">
                <a:solidFill>
                  <a:srgbClr val="6A3E3E"/>
                </a:solidFill>
                <a:latin typeface="Monaco"/>
              </a:rPr>
              <a:t>i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:</a:t>
            </a:r>
            <a:r>
              <a:rPr lang="en-US" sz="1400" dirty="0" err="1">
                <a:solidFill>
                  <a:srgbClr val="6A3E3E"/>
                </a:solidFill>
                <a:highlight>
                  <a:srgbClr val="D4D4D4"/>
                </a:highlight>
                <a:latin typeface="Monaco"/>
              </a:rPr>
              <a:t>input</a:t>
            </a:r>
            <a:r>
              <a:rPr lang="en-US" sz="1400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F0055"/>
                </a:solidFill>
                <a:latin typeface="Monaco"/>
              </a:rPr>
              <a:t> </a:t>
            </a:r>
            <a:r>
              <a:rPr lang="en-US" sz="1400" dirty="0" smtClean="0">
                <a:solidFill>
                  <a:srgbClr val="7F0055"/>
                </a:solidFill>
                <a:latin typeface="Monaco"/>
              </a:rPr>
              <a:t>   if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Monaco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% 2 == 0) {</a:t>
            </a:r>
          </a:p>
          <a:p>
            <a:pPr>
              <a:lnSpc>
                <a:spcPct val="120000"/>
              </a:lnSpc>
            </a:pPr>
            <a:r>
              <a:rPr lang="hu-HU" sz="1400" dirty="0" smtClean="0">
                <a:solidFill>
                  <a:srgbClr val="6A3E3E"/>
                </a:solidFill>
                <a:latin typeface="Monaco"/>
              </a:rPr>
              <a:t>	  result</a:t>
            </a:r>
            <a:r>
              <a:rPr lang="hu-HU" sz="1400" dirty="0" smtClean="0">
                <a:solidFill>
                  <a:srgbClr val="000000"/>
                </a:solidFill>
                <a:latin typeface="Monaco"/>
              </a:rPr>
              <a:t>.add</a:t>
            </a:r>
            <a:r>
              <a:rPr lang="hu-HU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hu-HU" sz="1400" dirty="0">
                <a:solidFill>
                  <a:srgbClr val="6A3E3E"/>
                </a:solidFill>
                <a:latin typeface="Monaco"/>
              </a:rPr>
              <a:t>i</a:t>
            </a:r>
            <a:r>
              <a:rPr lang="hu-HU" sz="14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hu-HU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hu-HU" sz="1400" dirty="0" smtClean="0">
                <a:solidFill>
                  <a:srgbClr val="000000"/>
                </a:solidFill>
                <a:latin typeface="Monaco"/>
              </a:rPr>
              <a:t>   }</a:t>
            </a:r>
            <a:endParaRPr lang="hu-HU" sz="1400" dirty="0">
              <a:solidFill>
                <a:srgbClr val="000000"/>
              </a:solidFill>
              <a:latin typeface="Monaco"/>
            </a:endParaRPr>
          </a:p>
          <a:p>
            <a:pPr>
              <a:lnSpc>
                <a:spcPct val="120000"/>
              </a:lnSpc>
            </a:pPr>
            <a:r>
              <a:rPr lang="hu-HU" sz="1400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rgbClr val="000000"/>
                </a:solidFill>
                <a:latin typeface="Monaco"/>
              </a:rPr>
              <a:t>Collections.</a:t>
            </a:r>
            <a:r>
              <a:rPr lang="en-US" sz="1400" i="1" dirty="0" err="1">
                <a:solidFill>
                  <a:srgbClr val="000000"/>
                </a:solidFill>
                <a:latin typeface="Monaco"/>
              </a:rPr>
              <a:t>sort</a:t>
            </a:r>
            <a:r>
              <a:rPr lang="en-US" sz="1400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i="1" dirty="0">
                <a:solidFill>
                  <a:srgbClr val="6A3E3E"/>
                </a:solidFill>
                <a:latin typeface="Monaco"/>
              </a:rPr>
              <a:t>result</a:t>
            </a:r>
            <a:r>
              <a:rPr lang="en-US" sz="1400" i="1" dirty="0">
                <a:solidFill>
                  <a:srgbClr val="000000"/>
                </a:solidFill>
                <a:latin typeface="Monaco"/>
              </a:rPr>
              <a:t>);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1619672" y="4581758"/>
            <a:ext cx="5616624" cy="1440160"/>
          </a:xfrm>
          <a:prstGeom prst="roundRect">
            <a:avLst>
              <a:gd name="adj" fmla="val 6391"/>
            </a:avLst>
          </a:prstGeom>
          <a:solidFill>
            <a:srgbClr val="E2ECFB">
              <a:alpha val="17000"/>
            </a:srgbClr>
          </a:solidFill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19672" y="4581758"/>
            <a:ext cx="5400600" cy="1367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400" dirty="0" err="1">
                <a:solidFill>
                  <a:srgbClr val="6A3E3E"/>
                </a:solidFill>
                <a:highlight>
                  <a:srgbClr val="D4D4D4"/>
                </a:highlight>
                <a:latin typeface="Monaco"/>
              </a:rPr>
              <a:t>input</a:t>
            </a:r>
            <a:r>
              <a:rPr lang="en-US" sz="1400" dirty="0" err="1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.stream</a:t>
            </a:r>
            <a:r>
              <a:rPr lang="en-US" sz="1400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filter(</a:t>
            </a:r>
            <a:r>
              <a:rPr lang="en-US" sz="1400" dirty="0" err="1">
                <a:solidFill>
                  <a:srgbClr val="6A3E3E"/>
                </a:solidFill>
                <a:highlight>
                  <a:srgbClr val="D4D4D4"/>
                </a:highlight>
                <a:latin typeface="Monaco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highlight>
                  <a:srgbClr val="D4D4D4"/>
                </a:highlight>
                <a:latin typeface="Monaco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 % 2 == 0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sorted(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collect(</a:t>
            </a:r>
            <a:r>
              <a:rPr lang="en-US" sz="1400" dirty="0" err="1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Collectors.</a:t>
            </a:r>
            <a:r>
              <a:rPr lang="en-US" sz="1400" i="1" dirty="0" err="1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toList</a:t>
            </a:r>
            <a:r>
              <a:rPr lang="en-US" sz="1400" i="1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());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619672" y="1485414"/>
            <a:ext cx="5616624" cy="504056"/>
          </a:xfrm>
          <a:prstGeom prst="roundRect">
            <a:avLst>
              <a:gd name="adj" fmla="val 10493"/>
            </a:avLst>
          </a:prstGeom>
          <a:solidFill>
            <a:srgbClr val="E2ECFB">
              <a:alpha val="17000"/>
            </a:srgbClr>
          </a:solidFill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6516216" y="2492896"/>
            <a:ext cx="1728192" cy="648072"/>
          </a:xfrm>
          <a:prstGeom prst="wedgeRoundRectCallout">
            <a:avLst>
              <a:gd name="adj1" fmla="val -65409"/>
              <a:gd name="adj2" fmla="val 4914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Say goodbye to </a:t>
            </a:r>
          </a:p>
          <a:p>
            <a:pPr algn="ctr"/>
            <a:r>
              <a:rPr lang="en-US" dirty="0" smtClean="0"/>
              <a:t>For-loops…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6516216" y="4005064"/>
            <a:ext cx="1728192" cy="648072"/>
          </a:xfrm>
          <a:prstGeom prst="wedgeRoundRectCallout">
            <a:avLst>
              <a:gd name="adj1" fmla="val -66804"/>
              <a:gd name="adj2" fmla="val 5673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 say hello to </a:t>
            </a:r>
            <a:r>
              <a:rPr lang="en-US" b="1" dirty="0" smtClean="0"/>
              <a:t>Streams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9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907704" y="1556792"/>
            <a:ext cx="5328592" cy="2664296"/>
          </a:xfrm>
          <a:prstGeom prst="roundRect">
            <a:avLst>
              <a:gd name="adj" fmla="val 6391"/>
            </a:avLst>
          </a:prstGeom>
          <a:solidFill>
            <a:srgbClr val="E2ECFB">
              <a:alpha val="17000"/>
            </a:srgbClr>
          </a:solidFill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Streams in a Nutshell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23728" y="1700808"/>
            <a:ext cx="5040560" cy="2103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&lt;Integer&gt; </a:t>
            </a:r>
            <a:r>
              <a:rPr lang="en-US" sz="1400" dirty="0">
                <a:solidFill>
                  <a:srgbClr val="6A3E3E"/>
                </a:solidFill>
                <a:highlight>
                  <a:srgbClr val="F0D8A8"/>
                </a:highlight>
                <a:latin typeface="Monaco"/>
              </a:rPr>
              <a:t>input</a:t>
            </a:r>
            <a:r>
              <a:rPr lang="en-US" sz="1400" dirty="0">
                <a:solidFill>
                  <a:srgbClr val="000000"/>
                </a:solidFill>
                <a:highlight>
                  <a:srgbClr val="F0D8A8"/>
                </a:highlight>
                <a:latin typeface="Monaco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0D8A8"/>
                </a:highlight>
                <a:latin typeface="Monaco"/>
              </a:rPr>
              <a:t>Arrays.</a:t>
            </a:r>
            <a:r>
              <a:rPr lang="en-US" sz="1400" i="1" dirty="0" err="1">
                <a:solidFill>
                  <a:srgbClr val="000000"/>
                </a:solidFill>
                <a:highlight>
                  <a:srgbClr val="F0D8A8"/>
                </a:highlight>
                <a:latin typeface="Monaco"/>
              </a:rPr>
              <a:t>asList</a:t>
            </a:r>
            <a:r>
              <a:rPr lang="en-US" sz="1400" i="1" dirty="0">
                <a:solidFill>
                  <a:srgbClr val="000000"/>
                </a:solidFill>
                <a:highlight>
                  <a:srgbClr val="F0D8A8"/>
                </a:highlight>
                <a:latin typeface="Monaco"/>
              </a:rPr>
              <a:t>(1,2,3)</a:t>
            </a:r>
            <a:r>
              <a:rPr lang="en-US" sz="1400" i="1" dirty="0" smtClean="0">
                <a:solidFill>
                  <a:srgbClr val="000000"/>
                </a:solidFill>
                <a:highlight>
                  <a:srgbClr val="F0D8A8"/>
                </a:highlight>
                <a:latin typeface="Monaco"/>
              </a:rPr>
              <a:t>;</a:t>
            </a:r>
          </a:p>
          <a:p>
            <a:pPr lvl="0">
              <a:lnSpc>
                <a:spcPct val="200000"/>
              </a:lnSpc>
            </a:pPr>
            <a:r>
              <a:rPr lang="en-US" sz="1400" dirty="0" err="1">
                <a:solidFill>
                  <a:srgbClr val="6A3E3E"/>
                </a:solidFill>
                <a:highlight>
                  <a:srgbClr val="D4D4D4"/>
                </a:highlight>
                <a:latin typeface="Monaco"/>
              </a:rPr>
              <a:t>input</a:t>
            </a:r>
            <a:r>
              <a:rPr lang="en-US" sz="1400" dirty="0" err="1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.stream</a:t>
            </a:r>
            <a:r>
              <a:rPr lang="en-US" sz="1400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()</a:t>
            </a:r>
          </a:p>
          <a:p>
            <a:pPr lvl="0">
              <a:lnSpc>
                <a:spcPct val="200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	.filter(</a:t>
            </a:r>
            <a:r>
              <a:rPr lang="en-US" sz="1400" dirty="0" err="1">
                <a:solidFill>
                  <a:srgbClr val="6A3E3E"/>
                </a:solidFill>
                <a:highlight>
                  <a:srgbClr val="D4D4D4"/>
                </a:highlight>
                <a:latin typeface="Monaco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highlight>
                  <a:srgbClr val="D4D4D4"/>
                </a:highlight>
                <a:latin typeface="Monaco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 % 2 == 0)</a:t>
            </a:r>
          </a:p>
          <a:p>
            <a:pPr lvl="0">
              <a:lnSpc>
                <a:spcPct val="200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	.sorted()</a:t>
            </a:r>
          </a:p>
          <a:p>
            <a:pPr lvl="0">
              <a:lnSpc>
                <a:spcPct val="200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	.collect(</a:t>
            </a:r>
            <a:r>
              <a:rPr lang="en-US" sz="1400" dirty="0" err="1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Collectors.</a:t>
            </a:r>
            <a:r>
              <a:rPr lang="en-US" sz="1400" i="1" dirty="0" err="1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toList</a:t>
            </a:r>
            <a:r>
              <a:rPr lang="en-US" sz="1400" i="1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())</a:t>
            </a:r>
            <a:r>
              <a:rPr lang="en-US" sz="1400" i="1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;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    </a:t>
            </a:r>
            <a:endParaRPr lang="en-US" sz="1400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107504" y="2060848"/>
            <a:ext cx="1944216" cy="720080"/>
          </a:xfrm>
          <a:prstGeom prst="wedgeRoundRectCallout">
            <a:avLst>
              <a:gd name="adj1" fmla="val 56517"/>
              <a:gd name="adj2" fmla="val 1006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stream()</a:t>
            </a:r>
            <a:r>
              <a:rPr lang="en-US" sz="1400" dirty="0" smtClean="0"/>
              <a:t> is a new method available on </a:t>
            </a:r>
            <a:r>
              <a:rPr lang="en-US" sz="1400" b="1" dirty="0" err="1" smtClean="0"/>
              <a:t>java.util.Collection</a:t>
            </a:r>
            <a:endParaRPr lang="en-US" sz="1400" b="1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6300192" y="2420888"/>
            <a:ext cx="2592288" cy="864096"/>
          </a:xfrm>
          <a:prstGeom prst="wedgeRoundRectCallout">
            <a:avLst>
              <a:gd name="adj1" fmla="val -67686"/>
              <a:gd name="adj2" fmla="val -42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java.util.stream.Stream</a:t>
            </a:r>
            <a:r>
              <a:rPr lang="en-US" sz="1400" dirty="0" smtClean="0"/>
              <a:t> offers a variety of methods to do data transformations with Lambda’s. E.g. filter, map, sort etc. </a:t>
            </a:r>
            <a:endParaRPr lang="en-US" sz="14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1475656" y="4077072"/>
            <a:ext cx="2160240" cy="720080"/>
          </a:xfrm>
          <a:prstGeom prst="wedgeRoundRectCallout">
            <a:avLst>
              <a:gd name="adj1" fmla="val 43705"/>
              <a:gd name="adj2" fmla="val -8837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 </a:t>
            </a:r>
            <a:r>
              <a:rPr lang="en-US" sz="1400" b="1" dirty="0" smtClean="0"/>
              <a:t>collect()</a:t>
            </a:r>
            <a:r>
              <a:rPr lang="en-US" sz="1400" dirty="0" smtClean="0"/>
              <a:t> to convert a Stream to a Collection type</a:t>
            </a:r>
            <a:endParaRPr lang="en-US" sz="14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4427984" y="4077072"/>
            <a:ext cx="2304256" cy="720080"/>
          </a:xfrm>
          <a:prstGeom prst="wedgeRoundRectCallout">
            <a:avLst>
              <a:gd name="adj1" fmla="val -31495"/>
              <a:gd name="adj2" fmla="val -8974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java.util.stream.Collectors</a:t>
            </a:r>
            <a:r>
              <a:rPr lang="en-US" sz="1400" b="1" dirty="0" smtClean="0"/>
              <a:t> </a:t>
            </a:r>
            <a:r>
              <a:rPr lang="en-US" sz="1400" dirty="0" smtClean="0"/>
              <a:t>offers a variety of useful reduction operations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94769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Cool Methods on Stream:</a:t>
            </a:r>
            <a:br>
              <a:rPr lang="en-US" dirty="0" smtClean="0"/>
            </a:br>
            <a:r>
              <a:rPr lang="en-US" dirty="0" smtClean="0"/>
              <a:t>Can you figure out the results?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95536" y="1700808"/>
            <a:ext cx="8640960" cy="4176464"/>
          </a:xfrm>
          <a:prstGeom prst="roundRect">
            <a:avLst>
              <a:gd name="adj" fmla="val 7016"/>
            </a:avLst>
          </a:prstGeom>
          <a:solidFill>
            <a:srgbClr val="E2ECFB">
              <a:alpha val="17000"/>
            </a:srgbClr>
          </a:solidFill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9552" y="1641213"/>
            <a:ext cx="8496944" cy="3990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000000"/>
                </a:solidFill>
                <a:latin typeface="Monaco"/>
              </a:rPr>
              <a:t>List&lt;Integer&gt; </a:t>
            </a:r>
            <a:r>
              <a:rPr lang="en-US" sz="1600" dirty="0" smtClean="0">
                <a:solidFill>
                  <a:srgbClr val="6A3E3E"/>
                </a:solidFill>
                <a:latin typeface="Monaco"/>
              </a:rPr>
              <a:t>input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Arrays.</a:t>
            </a:r>
            <a:r>
              <a:rPr lang="en-US" sz="1600" i="1" dirty="0" err="1">
                <a:solidFill>
                  <a:srgbClr val="000000"/>
                </a:solidFill>
                <a:latin typeface="Monaco"/>
              </a:rPr>
              <a:t>asList</a:t>
            </a:r>
            <a:r>
              <a:rPr lang="en-US" sz="1600" i="1" dirty="0">
                <a:solidFill>
                  <a:srgbClr val="000000"/>
                </a:solidFill>
                <a:latin typeface="Monaco"/>
              </a:rPr>
              <a:t>(1,2,3);</a:t>
            </a:r>
          </a:p>
          <a:p>
            <a:pPr>
              <a:lnSpc>
                <a:spcPct val="200000"/>
              </a:lnSpc>
            </a:pPr>
            <a:r>
              <a:rPr lang="en-US" sz="1600" dirty="0" err="1" smtClean="0">
                <a:solidFill>
                  <a:srgbClr val="6A3E3E"/>
                </a:solidFill>
                <a:latin typeface="Monaco"/>
              </a:rPr>
              <a:t>input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.stream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().filter(</a:t>
            </a:r>
            <a:r>
              <a:rPr lang="en-US" sz="1600" dirty="0" err="1">
                <a:solidFill>
                  <a:srgbClr val="6A3E3E"/>
                </a:solidFill>
                <a:highlight>
                  <a:srgbClr val="D4D4D4"/>
                </a:highlight>
                <a:latin typeface="Monaco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 -&gt; </a:t>
            </a:r>
            <a:r>
              <a:rPr lang="en-US" sz="1600" dirty="0" err="1">
                <a:solidFill>
                  <a:srgbClr val="6A3E3E"/>
                </a:solidFill>
                <a:highlight>
                  <a:srgbClr val="D4D4D4"/>
                </a:highlight>
                <a:latin typeface="Monaco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 % 2 != 0).collect(</a:t>
            </a:r>
            <a:r>
              <a:rPr lang="en-US" sz="1600" dirty="0" err="1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Collectors.</a:t>
            </a:r>
            <a:r>
              <a:rPr lang="en-US" sz="1600" i="1" dirty="0" err="1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toList</a:t>
            </a:r>
            <a:r>
              <a:rPr lang="en-US" sz="1600" i="1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())</a:t>
            </a:r>
            <a:r>
              <a:rPr lang="en-US" sz="1600" i="1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;</a:t>
            </a:r>
            <a:r>
              <a:rPr lang="en-US" sz="1600" dirty="0">
                <a:solidFill>
                  <a:srgbClr val="6A3E3E"/>
                </a:solidFill>
                <a:latin typeface="Monaco"/>
              </a:rPr>
              <a:t> </a:t>
            </a:r>
            <a:endParaRPr lang="en-US" sz="1600" dirty="0" smtClean="0">
              <a:solidFill>
                <a:srgbClr val="6A3E3E"/>
              </a:solidFill>
              <a:latin typeface="Monaco"/>
            </a:endParaRPr>
          </a:p>
          <a:p>
            <a:pPr>
              <a:lnSpc>
                <a:spcPct val="200000"/>
              </a:lnSpc>
            </a:pPr>
            <a:r>
              <a:rPr lang="en-US" sz="1600" dirty="0" err="1" smtClean="0">
                <a:solidFill>
                  <a:srgbClr val="6A3E3E"/>
                </a:solidFill>
                <a:latin typeface="Monaco"/>
              </a:rPr>
              <a:t>input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.stream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().map(</a:t>
            </a:r>
            <a:r>
              <a:rPr lang="en-US" sz="1600" dirty="0" err="1">
                <a:solidFill>
                  <a:srgbClr val="6A3E3E"/>
                </a:solidFill>
                <a:latin typeface="Monaco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-&gt; </a:t>
            </a:r>
            <a:r>
              <a:rPr lang="en-US" sz="1600" dirty="0" err="1">
                <a:solidFill>
                  <a:srgbClr val="6A3E3E"/>
                </a:solidFill>
                <a:latin typeface="Monaco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+ 1).collect(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Collectors.</a:t>
            </a:r>
            <a:r>
              <a:rPr lang="en-US" sz="1600" i="1" dirty="0" err="1">
                <a:solidFill>
                  <a:srgbClr val="000000"/>
                </a:solidFill>
                <a:latin typeface="Monaco"/>
              </a:rPr>
              <a:t>toList</a:t>
            </a:r>
            <a:r>
              <a:rPr lang="en-US" sz="1600" i="1" dirty="0">
                <a:solidFill>
                  <a:srgbClr val="000000"/>
                </a:solidFill>
                <a:latin typeface="Monaco"/>
              </a:rPr>
              <a:t>()); </a:t>
            </a:r>
          </a:p>
          <a:p>
            <a:pPr>
              <a:lnSpc>
                <a:spcPct val="200000"/>
              </a:lnSpc>
            </a:pPr>
            <a:r>
              <a:rPr lang="en-US" sz="1600" dirty="0" err="1" smtClean="0">
                <a:solidFill>
                  <a:srgbClr val="6A3E3E"/>
                </a:solidFill>
                <a:latin typeface="Monaco"/>
              </a:rPr>
              <a:t>input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.stream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().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Monaco"/>
              </a:rPr>
              <a:t>out</a:t>
            </a:r>
            <a:r>
              <a:rPr lang="en-US" sz="1600" i="1" dirty="0">
                <a:solidFill>
                  <a:srgbClr val="000000"/>
                </a:solidFill>
                <a:latin typeface="Monaco"/>
              </a:rPr>
              <a:t>::</a:t>
            </a:r>
            <a:r>
              <a:rPr lang="en-US" sz="1600" i="1" dirty="0" smtClean="0">
                <a:solidFill>
                  <a:srgbClr val="000000"/>
                </a:solidFill>
                <a:latin typeface="Monaco"/>
              </a:rPr>
              <a:t>print)</a:t>
            </a:r>
            <a:r>
              <a:rPr lang="en-US" sz="1600" i="1" dirty="0">
                <a:solidFill>
                  <a:srgbClr val="000000"/>
                </a:solidFill>
                <a:latin typeface="Monaco"/>
              </a:rPr>
              <a:t>;  </a:t>
            </a:r>
          </a:p>
          <a:p>
            <a:pPr>
              <a:lnSpc>
                <a:spcPct val="200000"/>
              </a:lnSpc>
            </a:pPr>
            <a:r>
              <a:rPr lang="en-US" sz="1600" dirty="0" err="1" smtClean="0">
                <a:solidFill>
                  <a:srgbClr val="6A3E3E"/>
                </a:solidFill>
                <a:latin typeface="Monaco"/>
              </a:rPr>
              <a:t>input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.stream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().reduce((</a:t>
            </a:r>
            <a:r>
              <a:rPr lang="en-US" sz="1600" dirty="0" err="1">
                <a:solidFill>
                  <a:srgbClr val="6A3E3E"/>
                </a:solidFill>
                <a:latin typeface="Monaco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600" dirty="0">
                <a:solidFill>
                  <a:srgbClr val="6A3E3E"/>
                </a:solidFill>
                <a:latin typeface="Monaco"/>
              </a:rPr>
              <a:t>j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) -&gt; </a:t>
            </a:r>
            <a:r>
              <a:rPr lang="en-US" sz="1600" dirty="0" err="1">
                <a:solidFill>
                  <a:srgbClr val="6A3E3E"/>
                </a:solidFill>
                <a:latin typeface="Monaco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+ </a:t>
            </a:r>
            <a:r>
              <a:rPr lang="en-US" sz="1600" dirty="0">
                <a:solidFill>
                  <a:srgbClr val="6A3E3E"/>
                </a:solidFill>
                <a:latin typeface="Monaco"/>
              </a:rPr>
              <a:t>j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);  </a:t>
            </a:r>
          </a:p>
          <a:p>
            <a:pPr>
              <a:lnSpc>
                <a:spcPct val="200000"/>
              </a:lnSpc>
            </a:pPr>
            <a:r>
              <a:rPr lang="en-US" sz="1600" dirty="0" err="1" smtClean="0">
                <a:solidFill>
                  <a:srgbClr val="6A3E3E"/>
                </a:solidFill>
                <a:latin typeface="Monaco"/>
              </a:rPr>
              <a:t>input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.stream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().collect(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Collectors.</a:t>
            </a:r>
            <a:r>
              <a:rPr lang="en-US" sz="1600" i="1" dirty="0" err="1">
                <a:solidFill>
                  <a:srgbClr val="000000"/>
                </a:solidFill>
                <a:latin typeface="Monaco"/>
              </a:rPr>
              <a:t>groupingBy</a:t>
            </a:r>
            <a:r>
              <a:rPr lang="en-US" sz="1600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i="1" dirty="0" err="1">
                <a:solidFill>
                  <a:srgbClr val="6A3E3E"/>
                </a:solidFill>
                <a:latin typeface="Monaco"/>
              </a:rPr>
              <a:t>i</a:t>
            </a:r>
            <a:r>
              <a:rPr lang="en-US" sz="1600" i="1" dirty="0">
                <a:solidFill>
                  <a:srgbClr val="000000"/>
                </a:solidFill>
                <a:latin typeface="Monaco"/>
              </a:rPr>
              <a:t> -&gt; </a:t>
            </a:r>
            <a:r>
              <a:rPr lang="en-US" sz="1600" i="1" dirty="0" err="1">
                <a:solidFill>
                  <a:srgbClr val="6A3E3E"/>
                </a:solidFill>
                <a:latin typeface="Monaco"/>
              </a:rPr>
              <a:t>i</a:t>
            </a:r>
            <a:r>
              <a:rPr lang="en-US" sz="1600" i="1" dirty="0">
                <a:solidFill>
                  <a:srgbClr val="000000"/>
                </a:solidFill>
                <a:latin typeface="Monaco"/>
              </a:rPr>
              <a:t> % 2));</a:t>
            </a:r>
          </a:p>
          <a:p>
            <a:pPr>
              <a:lnSpc>
                <a:spcPct val="200000"/>
              </a:lnSpc>
            </a:pPr>
            <a:r>
              <a:rPr lang="en-US" sz="1600" dirty="0" err="1" smtClean="0">
                <a:solidFill>
                  <a:srgbClr val="6A3E3E"/>
                </a:solidFill>
                <a:latin typeface="Monaco"/>
              </a:rPr>
              <a:t>input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.stream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().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allMatch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 err="1">
                <a:solidFill>
                  <a:srgbClr val="6A3E3E"/>
                </a:solidFill>
                <a:latin typeface="Monaco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-&gt; </a:t>
            </a:r>
            <a:r>
              <a:rPr lang="en-US" sz="1600" dirty="0" err="1">
                <a:solidFill>
                  <a:srgbClr val="6A3E3E"/>
                </a:solidFill>
                <a:latin typeface="Monaco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&gt; 4);  </a:t>
            </a:r>
          </a:p>
          <a:p>
            <a:pPr>
              <a:lnSpc>
                <a:spcPct val="200000"/>
              </a:lnSpc>
            </a:pPr>
            <a:r>
              <a:rPr lang="en-US" sz="1600" dirty="0" err="1" smtClean="0">
                <a:solidFill>
                  <a:srgbClr val="6A3E3E"/>
                </a:solidFill>
                <a:latin typeface="Monaco"/>
              </a:rPr>
              <a:t>input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.stream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().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anyMatch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 err="1">
                <a:solidFill>
                  <a:srgbClr val="6A3E3E"/>
                </a:solidFill>
                <a:latin typeface="Monaco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-&gt; </a:t>
            </a:r>
            <a:r>
              <a:rPr lang="en-US" sz="1600" dirty="0" err="1">
                <a:solidFill>
                  <a:srgbClr val="6A3E3E"/>
                </a:solidFill>
                <a:latin typeface="Monaco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== 100);  </a:t>
            </a:r>
          </a:p>
        </p:txBody>
      </p:sp>
    </p:spTree>
    <p:extLst>
      <p:ext uri="{BB962C8B-B14F-4D97-AF65-F5344CB8AC3E}">
        <p14:creationId xmlns:p14="http://schemas.microsoft.com/office/powerpoint/2010/main" val="1198928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Cool Methods on Stream:</a:t>
            </a:r>
            <a:br>
              <a:rPr lang="en-US" dirty="0" smtClean="0"/>
            </a:br>
            <a:r>
              <a:rPr lang="en-US" dirty="0" smtClean="0"/>
              <a:t>Can you figure out the results?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95536" y="1700808"/>
            <a:ext cx="8640960" cy="4176464"/>
          </a:xfrm>
          <a:prstGeom prst="roundRect">
            <a:avLst>
              <a:gd name="adj" fmla="val 7016"/>
            </a:avLst>
          </a:prstGeom>
          <a:solidFill>
            <a:srgbClr val="E2ECFB">
              <a:alpha val="17000"/>
            </a:srgbClr>
          </a:solidFill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9552" y="1844824"/>
            <a:ext cx="849694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List&lt;Integer&gt; </a:t>
            </a:r>
            <a:r>
              <a:rPr lang="en-US" sz="1600" dirty="0" smtClean="0">
                <a:solidFill>
                  <a:srgbClr val="6A3E3E"/>
                </a:solidFill>
                <a:latin typeface="Monaco"/>
              </a:rPr>
              <a:t>input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Arrays.</a:t>
            </a:r>
            <a:r>
              <a:rPr lang="en-US" sz="1600" i="1" dirty="0" err="1">
                <a:solidFill>
                  <a:srgbClr val="000000"/>
                </a:solidFill>
                <a:latin typeface="Monaco"/>
              </a:rPr>
              <a:t>asList</a:t>
            </a:r>
            <a:r>
              <a:rPr lang="en-US" sz="1600" i="1" dirty="0">
                <a:solidFill>
                  <a:srgbClr val="000000"/>
                </a:solidFill>
                <a:latin typeface="Monaco"/>
              </a:rPr>
              <a:t>(1,2,3)</a:t>
            </a:r>
            <a:r>
              <a:rPr lang="en-US" sz="1600" i="1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en-US" sz="1600" i="1" dirty="0">
              <a:solidFill>
                <a:srgbClr val="000000"/>
              </a:solidFill>
              <a:latin typeface="Monaco"/>
            </a:endParaRPr>
          </a:p>
          <a:p>
            <a:r>
              <a:rPr lang="en-US" sz="1600" dirty="0" err="1" smtClean="0">
                <a:solidFill>
                  <a:srgbClr val="6A3E3E"/>
                </a:solidFill>
                <a:latin typeface="Monaco"/>
              </a:rPr>
              <a:t>input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.stream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().filter(</a:t>
            </a:r>
            <a:r>
              <a:rPr lang="en-US" sz="1600" dirty="0" err="1">
                <a:solidFill>
                  <a:srgbClr val="6A3E3E"/>
                </a:solidFill>
                <a:highlight>
                  <a:srgbClr val="D4D4D4"/>
                </a:highlight>
                <a:latin typeface="Monaco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 -&gt; </a:t>
            </a:r>
            <a:r>
              <a:rPr lang="en-US" sz="1600" dirty="0" err="1">
                <a:solidFill>
                  <a:srgbClr val="6A3E3E"/>
                </a:solidFill>
                <a:highlight>
                  <a:srgbClr val="D4D4D4"/>
                </a:highlight>
                <a:latin typeface="Monaco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 % 2 != 0).collect(</a:t>
            </a:r>
            <a:r>
              <a:rPr lang="en-US" sz="1600" dirty="0" err="1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Collectors.</a:t>
            </a:r>
            <a:r>
              <a:rPr lang="en-US" sz="1600" i="1" dirty="0" err="1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toList</a:t>
            </a:r>
            <a:r>
              <a:rPr lang="en-US" sz="1600" i="1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())</a:t>
            </a:r>
            <a:r>
              <a:rPr lang="en-US" sz="1600" i="1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;</a:t>
            </a:r>
          </a:p>
          <a:p>
            <a:r>
              <a:rPr lang="en-US" sz="1600" i="1" dirty="0" smtClean="0">
                <a:solidFill>
                  <a:srgbClr val="008000"/>
                </a:solidFill>
                <a:highlight>
                  <a:srgbClr val="D4D4D4"/>
                </a:highlight>
                <a:latin typeface="Monaco"/>
              </a:rPr>
              <a:t>- result: List(1,3)</a:t>
            </a:r>
            <a:r>
              <a:rPr lang="en-US" sz="1600" dirty="0" smtClean="0">
                <a:solidFill>
                  <a:srgbClr val="008000"/>
                </a:solidFill>
                <a:latin typeface="Monaco"/>
              </a:rPr>
              <a:t> </a:t>
            </a:r>
          </a:p>
          <a:p>
            <a:r>
              <a:rPr lang="en-US" sz="1600" dirty="0" err="1" smtClean="0">
                <a:solidFill>
                  <a:srgbClr val="6A3E3E"/>
                </a:solidFill>
                <a:latin typeface="Monaco"/>
              </a:rPr>
              <a:t>input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.stream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().map(</a:t>
            </a:r>
            <a:r>
              <a:rPr lang="en-US" sz="1600" dirty="0" err="1">
                <a:solidFill>
                  <a:srgbClr val="6A3E3E"/>
                </a:solidFill>
                <a:latin typeface="Monaco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-&gt; </a:t>
            </a:r>
            <a:r>
              <a:rPr lang="en-US" sz="1600" dirty="0" err="1">
                <a:solidFill>
                  <a:srgbClr val="6A3E3E"/>
                </a:solidFill>
                <a:latin typeface="Monaco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+ 1).collect(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Collectors.</a:t>
            </a:r>
            <a:r>
              <a:rPr lang="en-US" sz="1600" i="1" dirty="0" err="1">
                <a:solidFill>
                  <a:srgbClr val="000000"/>
                </a:solidFill>
                <a:latin typeface="Monaco"/>
              </a:rPr>
              <a:t>toList</a:t>
            </a:r>
            <a:r>
              <a:rPr lang="en-US" sz="1600" i="1" dirty="0">
                <a:solidFill>
                  <a:srgbClr val="000000"/>
                </a:solidFill>
                <a:latin typeface="Monaco"/>
              </a:rPr>
              <a:t>())</a:t>
            </a:r>
            <a:r>
              <a:rPr lang="en-US" sz="1600" i="1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en-US" sz="1600" i="1" dirty="0">
                <a:solidFill>
                  <a:srgbClr val="008000"/>
                </a:solidFill>
                <a:highlight>
                  <a:srgbClr val="D4D4D4"/>
                </a:highlight>
                <a:latin typeface="Monaco"/>
              </a:rPr>
              <a:t>- result: </a:t>
            </a:r>
            <a:r>
              <a:rPr lang="en-US" sz="1600" i="1" dirty="0" smtClean="0">
                <a:solidFill>
                  <a:srgbClr val="008000"/>
                </a:solidFill>
                <a:highlight>
                  <a:srgbClr val="D4D4D4"/>
                </a:highlight>
                <a:latin typeface="Monaco"/>
              </a:rPr>
              <a:t>List</a:t>
            </a:r>
            <a:r>
              <a:rPr lang="en-US" sz="1600" i="1" dirty="0">
                <a:solidFill>
                  <a:srgbClr val="008000"/>
                </a:solidFill>
                <a:highlight>
                  <a:srgbClr val="D4D4D4"/>
                </a:highlight>
                <a:latin typeface="Monaco"/>
              </a:rPr>
              <a:t>(2,3,4)  </a:t>
            </a:r>
          </a:p>
          <a:p>
            <a:r>
              <a:rPr lang="en-US" sz="1600" dirty="0" err="1" smtClean="0">
                <a:solidFill>
                  <a:srgbClr val="6A3E3E"/>
                </a:solidFill>
                <a:latin typeface="Monaco"/>
              </a:rPr>
              <a:t>input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.stream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().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Monaco"/>
              </a:rPr>
              <a:t>out</a:t>
            </a:r>
            <a:r>
              <a:rPr lang="en-US" sz="1600" i="1" dirty="0">
                <a:solidFill>
                  <a:srgbClr val="000000"/>
                </a:solidFill>
                <a:latin typeface="Monaco"/>
              </a:rPr>
              <a:t>::</a:t>
            </a:r>
            <a:r>
              <a:rPr lang="en-US" sz="1600" i="1" dirty="0" smtClean="0">
                <a:solidFill>
                  <a:srgbClr val="000000"/>
                </a:solidFill>
                <a:latin typeface="Monaco"/>
              </a:rPr>
              <a:t>print)</a:t>
            </a:r>
            <a:r>
              <a:rPr lang="en-US" sz="1600" i="1" dirty="0">
                <a:solidFill>
                  <a:srgbClr val="000000"/>
                </a:solidFill>
                <a:latin typeface="Monaco"/>
              </a:rPr>
              <a:t>; </a:t>
            </a:r>
            <a:endParaRPr lang="en-US" sz="1600" i="1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1600" i="1" dirty="0">
                <a:solidFill>
                  <a:srgbClr val="008000"/>
                </a:solidFill>
                <a:highlight>
                  <a:srgbClr val="D4D4D4"/>
                </a:highlight>
                <a:latin typeface="Monaco"/>
              </a:rPr>
              <a:t>- result: </a:t>
            </a:r>
            <a:r>
              <a:rPr lang="en-US" sz="1600" i="1" dirty="0" smtClean="0">
                <a:solidFill>
                  <a:srgbClr val="008000"/>
                </a:solidFill>
                <a:highlight>
                  <a:srgbClr val="D4D4D4"/>
                </a:highlight>
                <a:latin typeface="Monaco"/>
              </a:rPr>
              <a:t>"</a:t>
            </a:r>
            <a:r>
              <a:rPr lang="en-US" sz="1600" i="1" dirty="0">
                <a:solidFill>
                  <a:srgbClr val="008000"/>
                </a:solidFill>
                <a:highlight>
                  <a:srgbClr val="D4D4D4"/>
                </a:highlight>
                <a:latin typeface="Monaco"/>
              </a:rPr>
              <a:t>123"  </a:t>
            </a:r>
          </a:p>
          <a:p>
            <a:r>
              <a:rPr lang="en-US" sz="1600" dirty="0" err="1" smtClean="0">
                <a:solidFill>
                  <a:srgbClr val="6A3E3E"/>
                </a:solidFill>
                <a:latin typeface="Monaco"/>
              </a:rPr>
              <a:t>input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.stream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().reduce((</a:t>
            </a:r>
            <a:r>
              <a:rPr lang="en-US" sz="1600" dirty="0" err="1">
                <a:solidFill>
                  <a:srgbClr val="6A3E3E"/>
                </a:solidFill>
                <a:latin typeface="Monaco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600" dirty="0">
                <a:solidFill>
                  <a:srgbClr val="6A3E3E"/>
                </a:solidFill>
                <a:latin typeface="Monaco"/>
              </a:rPr>
              <a:t>j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) -&gt; </a:t>
            </a:r>
            <a:r>
              <a:rPr lang="en-US" sz="1600" dirty="0" err="1">
                <a:solidFill>
                  <a:srgbClr val="6A3E3E"/>
                </a:solidFill>
                <a:latin typeface="Monaco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+ </a:t>
            </a:r>
            <a:r>
              <a:rPr lang="en-US" sz="1600" dirty="0">
                <a:solidFill>
                  <a:srgbClr val="6A3E3E"/>
                </a:solidFill>
                <a:latin typeface="Monaco"/>
              </a:rPr>
              <a:t>j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);  </a:t>
            </a:r>
            <a:endParaRPr lang="en-US" sz="16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1600" i="1" dirty="0">
                <a:solidFill>
                  <a:srgbClr val="008000"/>
                </a:solidFill>
                <a:highlight>
                  <a:srgbClr val="D4D4D4"/>
                </a:highlight>
                <a:latin typeface="Monaco"/>
              </a:rPr>
              <a:t>- result: </a:t>
            </a:r>
            <a:r>
              <a:rPr lang="en-US" sz="1600" i="1" dirty="0" smtClean="0">
                <a:solidFill>
                  <a:srgbClr val="008000"/>
                </a:solidFill>
                <a:highlight>
                  <a:srgbClr val="D4D4D4"/>
                </a:highlight>
                <a:latin typeface="Monaco"/>
              </a:rPr>
              <a:t>6</a:t>
            </a:r>
            <a:endParaRPr lang="en-US" sz="1600" i="1" dirty="0">
              <a:solidFill>
                <a:srgbClr val="008000"/>
              </a:solidFill>
              <a:highlight>
                <a:srgbClr val="D4D4D4"/>
              </a:highlight>
              <a:latin typeface="Monaco"/>
            </a:endParaRPr>
          </a:p>
          <a:p>
            <a:r>
              <a:rPr lang="en-US" sz="1600" dirty="0" err="1" smtClean="0">
                <a:solidFill>
                  <a:srgbClr val="6A3E3E"/>
                </a:solidFill>
                <a:latin typeface="Monaco"/>
              </a:rPr>
              <a:t>input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.stream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().collect(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Collectors.</a:t>
            </a:r>
            <a:r>
              <a:rPr lang="en-US" sz="1600" i="1" dirty="0" err="1">
                <a:solidFill>
                  <a:srgbClr val="000000"/>
                </a:solidFill>
                <a:latin typeface="Monaco"/>
              </a:rPr>
              <a:t>groupingBy</a:t>
            </a:r>
            <a:r>
              <a:rPr lang="en-US" sz="1600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i="1" dirty="0" err="1">
                <a:solidFill>
                  <a:srgbClr val="6A3E3E"/>
                </a:solidFill>
                <a:latin typeface="Monaco"/>
              </a:rPr>
              <a:t>i</a:t>
            </a:r>
            <a:r>
              <a:rPr lang="en-US" sz="1600" i="1" dirty="0">
                <a:solidFill>
                  <a:srgbClr val="000000"/>
                </a:solidFill>
                <a:latin typeface="Monaco"/>
              </a:rPr>
              <a:t> -&gt; </a:t>
            </a:r>
            <a:r>
              <a:rPr lang="en-US" sz="1600" i="1" dirty="0" err="1">
                <a:solidFill>
                  <a:srgbClr val="6A3E3E"/>
                </a:solidFill>
                <a:latin typeface="Monaco"/>
              </a:rPr>
              <a:t>i</a:t>
            </a:r>
            <a:r>
              <a:rPr lang="en-US" sz="1600" i="1" dirty="0">
                <a:solidFill>
                  <a:srgbClr val="000000"/>
                </a:solidFill>
                <a:latin typeface="Monaco"/>
              </a:rPr>
              <a:t> % 2))</a:t>
            </a:r>
            <a:r>
              <a:rPr lang="en-US" sz="1600" i="1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en-US" sz="1600" i="1" dirty="0">
                <a:solidFill>
                  <a:srgbClr val="008000"/>
                </a:solidFill>
                <a:highlight>
                  <a:srgbClr val="D4D4D4"/>
                </a:highlight>
                <a:latin typeface="Monaco"/>
              </a:rPr>
              <a:t>- result: </a:t>
            </a:r>
            <a:r>
              <a:rPr lang="en-US" sz="1600" i="1" dirty="0" smtClean="0">
                <a:solidFill>
                  <a:srgbClr val="008000"/>
                </a:solidFill>
                <a:highlight>
                  <a:srgbClr val="D4D4D4"/>
                </a:highlight>
                <a:latin typeface="Monaco"/>
              </a:rPr>
              <a:t>Map</a:t>
            </a:r>
            <a:r>
              <a:rPr lang="en-US" sz="1600" i="1" dirty="0">
                <a:solidFill>
                  <a:srgbClr val="008000"/>
                </a:solidFill>
                <a:highlight>
                  <a:srgbClr val="D4D4D4"/>
                </a:highlight>
                <a:latin typeface="Monaco"/>
              </a:rPr>
              <a:t>(0 -&gt; List(2), 1 -&gt; List(1,3))</a:t>
            </a:r>
          </a:p>
          <a:p>
            <a:r>
              <a:rPr lang="en-US" sz="1600" dirty="0" err="1" smtClean="0">
                <a:solidFill>
                  <a:srgbClr val="6A3E3E"/>
                </a:solidFill>
                <a:latin typeface="Monaco"/>
              </a:rPr>
              <a:t>input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.stream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().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allMatch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 err="1">
                <a:solidFill>
                  <a:srgbClr val="6A3E3E"/>
                </a:solidFill>
                <a:latin typeface="Monaco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-&gt; </a:t>
            </a:r>
            <a:r>
              <a:rPr lang="en-US" sz="1600" dirty="0" err="1">
                <a:solidFill>
                  <a:srgbClr val="6A3E3E"/>
                </a:solidFill>
                <a:latin typeface="Monaco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&gt; 4);  </a:t>
            </a:r>
            <a:endParaRPr lang="en-US" sz="16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1600" i="1" dirty="0">
                <a:solidFill>
                  <a:srgbClr val="008000"/>
                </a:solidFill>
                <a:highlight>
                  <a:srgbClr val="D4D4D4"/>
                </a:highlight>
                <a:latin typeface="Monaco"/>
              </a:rPr>
              <a:t>- result: </a:t>
            </a:r>
            <a:r>
              <a:rPr lang="en-US" sz="1600" i="1" dirty="0" smtClean="0">
                <a:solidFill>
                  <a:srgbClr val="008000"/>
                </a:solidFill>
                <a:highlight>
                  <a:srgbClr val="D4D4D4"/>
                </a:highlight>
                <a:latin typeface="Monaco"/>
              </a:rPr>
              <a:t>true</a:t>
            </a:r>
            <a:endParaRPr lang="en-US" sz="1600" i="1" dirty="0">
              <a:solidFill>
                <a:srgbClr val="008000"/>
              </a:solidFill>
              <a:highlight>
                <a:srgbClr val="D4D4D4"/>
              </a:highlight>
              <a:latin typeface="Monaco"/>
            </a:endParaRPr>
          </a:p>
          <a:p>
            <a:r>
              <a:rPr lang="en-US" sz="1600" dirty="0" err="1" smtClean="0">
                <a:solidFill>
                  <a:srgbClr val="6A3E3E"/>
                </a:solidFill>
                <a:latin typeface="Monaco"/>
              </a:rPr>
              <a:t>input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.stream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().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anyMatch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 err="1">
                <a:solidFill>
                  <a:srgbClr val="6A3E3E"/>
                </a:solidFill>
                <a:latin typeface="Monaco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-&gt; </a:t>
            </a:r>
            <a:r>
              <a:rPr lang="en-US" sz="1600" dirty="0" err="1">
                <a:solidFill>
                  <a:srgbClr val="6A3E3E"/>
                </a:solidFill>
                <a:latin typeface="Monaco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== 100); </a:t>
            </a:r>
            <a:endParaRPr lang="en-US" sz="16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1600" i="1" dirty="0">
                <a:solidFill>
                  <a:srgbClr val="008000"/>
                </a:solidFill>
                <a:highlight>
                  <a:srgbClr val="D4D4D4"/>
                </a:highlight>
                <a:latin typeface="Monaco"/>
              </a:rPr>
              <a:t>- result: </a:t>
            </a:r>
            <a:r>
              <a:rPr lang="en-US" sz="1600" i="1" dirty="0" smtClean="0">
                <a:solidFill>
                  <a:srgbClr val="008000"/>
                </a:solidFill>
                <a:highlight>
                  <a:srgbClr val="D4D4D4"/>
                </a:highlight>
                <a:latin typeface="Monaco"/>
              </a:rPr>
              <a:t>false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</a:t>
            </a:r>
            <a:endParaRPr lang="en-US" sz="1600" dirty="0">
              <a:solidFill>
                <a:srgbClr val="000000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951513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331640" y="4725144"/>
            <a:ext cx="6480721" cy="1152129"/>
          </a:xfrm>
          <a:prstGeom prst="roundRect">
            <a:avLst>
              <a:gd name="adj" fmla="val 7046"/>
            </a:avLst>
          </a:prstGeom>
          <a:solidFill>
            <a:srgbClr val="E2ECFB">
              <a:alpha val="17000"/>
            </a:srgbClr>
          </a:solidFill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Default Methods: Interfaces with default Implementations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03648" y="1700808"/>
            <a:ext cx="6480721" cy="1944291"/>
          </a:xfrm>
          <a:prstGeom prst="roundRect">
            <a:avLst>
              <a:gd name="adj" fmla="val 7046"/>
            </a:avLst>
          </a:prstGeom>
          <a:solidFill>
            <a:srgbClr val="E2ECFB">
              <a:alpha val="17000"/>
            </a:srgbClr>
          </a:solidFill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47144" y="1916832"/>
            <a:ext cx="6840760" cy="1586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400" dirty="0" smtClean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400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interface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Collection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&lt;E&gt; </a:t>
            </a:r>
            <a:r>
              <a:rPr lang="en-US" sz="1400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extends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Iterable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&lt;E&gt;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7F0055"/>
                </a:solidFill>
                <a:latin typeface="Monaco"/>
              </a:rPr>
              <a:t> </a:t>
            </a:r>
            <a:r>
              <a:rPr lang="en-US" sz="1400" dirty="0" smtClean="0">
                <a:solidFill>
                  <a:srgbClr val="7F0055"/>
                </a:solidFill>
                <a:latin typeface="Monaco"/>
              </a:rPr>
              <a:t>  default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Stream&lt;E&gt; stream() {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400" dirty="0" smtClean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StreamSupport.</a:t>
            </a:r>
            <a:r>
              <a:rPr lang="en-US" sz="1400" i="1" dirty="0" err="1">
                <a:solidFill>
                  <a:srgbClr val="000000"/>
                </a:solidFill>
                <a:latin typeface="Monaco"/>
              </a:rPr>
              <a:t>stream</a:t>
            </a:r>
            <a:r>
              <a:rPr lang="en-US" sz="1400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i="1" dirty="0" err="1">
                <a:solidFill>
                  <a:srgbClr val="000000"/>
                </a:solidFill>
                <a:latin typeface="Monaco"/>
              </a:rPr>
              <a:t>spliterator</a:t>
            </a:r>
            <a:r>
              <a:rPr lang="en-US" sz="1400" i="1" dirty="0">
                <a:solidFill>
                  <a:srgbClr val="000000"/>
                </a:solidFill>
                <a:latin typeface="Monaco"/>
              </a:rPr>
              <a:t>(), </a:t>
            </a:r>
            <a:r>
              <a:rPr lang="en-US" sz="1400" i="1" dirty="0">
                <a:solidFill>
                  <a:srgbClr val="7F0055"/>
                </a:solidFill>
                <a:latin typeface="Monaco"/>
              </a:rPr>
              <a:t>false</a:t>
            </a:r>
            <a:r>
              <a:rPr lang="en-US" sz="1400" i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}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onaco"/>
              </a:rPr>
              <a:t>}</a:t>
            </a:r>
            <a:endParaRPr lang="en-US" sz="14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179512" y="2276872"/>
            <a:ext cx="1440160" cy="864096"/>
          </a:xfrm>
          <a:prstGeom prst="wedgeRoundRectCallout">
            <a:avLst>
              <a:gd name="adj1" fmla="val 61986"/>
              <a:gd name="adj2" fmla="val -2639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Interfaces methods with the </a:t>
            </a:r>
            <a:r>
              <a:rPr lang="en-US" sz="1400" b="1" dirty="0" smtClean="0"/>
              <a:t>default</a:t>
            </a:r>
            <a:r>
              <a:rPr lang="en-US" sz="1400" dirty="0" smtClean="0"/>
              <a:t> keyword…</a:t>
            </a:r>
            <a:endParaRPr lang="en-US" sz="14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6012160" y="3068960"/>
            <a:ext cx="1656184" cy="504056"/>
          </a:xfrm>
          <a:prstGeom prst="wedgeRoundRectCallout">
            <a:avLst>
              <a:gd name="adj1" fmla="val -61627"/>
              <a:gd name="adj2" fmla="val -78046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…can contain an </a:t>
            </a:r>
            <a:r>
              <a:rPr lang="en-US" sz="1400" b="1" dirty="0" smtClean="0"/>
              <a:t>implementation</a:t>
            </a:r>
            <a:r>
              <a:rPr lang="en-US" sz="1400" dirty="0" smtClean="0"/>
              <a:t>. 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1331640" y="4797153"/>
            <a:ext cx="6480720" cy="982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400" dirty="0" smtClean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class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MyCollection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&lt;E&gt; </a:t>
            </a:r>
            <a:r>
              <a:rPr lang="en-US" sz="1400" dirty="0" smtClean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implements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Collection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E&gt;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pPr>
              <a:lnSpc>
                <a:spcPct val="140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...</a:t>
            </a:r>
          </a:p>
          <a:p>
            <a:pPr>
              <a:lnSpc>
                <a:spcPct val="140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611560" y="3933056"/>
            <a:ext cx="2808312" cy="792088"/>
          </a:xfrm>
          <a:prstGeom prst="wedgeRoundRectCallout">
            <a:avLst>
              <a:gd name="adj1" fmla="val 70026"/>
              <a:gd name="adj2" fmla="val 5575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 class that implements this interface </a:t>
            </a:r>
            <a:r>
              <a:rPr lang="en-US" sz="1400" i="1" dirty="0" smtClean="0"/>
              <a:t>does not have to </a:t>
            </a:r>
            <a:r>
              <a:rPr lang="en-US" sz="1400" dirty="0" smtClean="0"/>
              <a:t>(but can)</a:t>
            </a:r>
            <a:r>
              <a:rPr lang="en-US" sz="1400" dirty="0"/>
              <a:t> </a:t>
            </a:r>
            <a:r>
              <a:rPr lang="en-US" sz="1400" dirty="0" smtClean="0"/>
              <a:t>implement default methods.</a:t>
            </a:r>
            <a:endParaRPr lang="en-US" sz="1400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5652120" y="3933056"/>
            <a:ext cx="2880320" cy="648072"/>
          </a:xfrm>
          <a:prstGeom prst="wedgeRoundRectCallout">
            <a:avLst>
              <a:gd name="adj1" fmla="val -36052"/>
              <a:gd name="adj2" fmla="val 8005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Defaults Methods </a:t>
            </a:r>
            <a:r>
              <a:rPr lang="en-US" sz="1400" dirty="0" smtClean="0"/>
              <a:t>are great for </a:t>
            </a:r>
            <a:r>
              <a:rPr lang="en-US" sz="1400" b="1" dirty="0" smtClean="0"/>
              <a:t>backwards compatibility </a:t>
            </a:r>
            <a:r>
              <a:rPr lang="en-US" sz="1400" dirty="0" smtClean="0"/>
              <a:t>of interfaces and </a:t>
            </a:r>
            <a:r>
              <a:rPr lang="en-US" sz="1400" b="1" dirty="0" smtClean="0"/>
              <a:t>multiple inheritance</a:t>
            </a:r>
            <a:r>
              <a:rPr lang="en-US" sz="1400" dirty="0" smtClean="0"/>
              <a:t>!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5728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JFall-2014-Java8_Workshop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JFall-template43.potx" id="{1A83CFFB-A2D9-4A05-BC15-96B99196F5CA}" vid="{A0D404EC-9C71-40AE-AA57-DEC8D52B210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JFall-2014-Java8_Workshop.potx</Template>
  <TotalTime>274</TotalTime>
  <Words>990</Words>
  <Application>Microsoft Macintosh PowerPoint</Application>
  <PresentationFormat>On-screen Show (4:3)</PresentationFormat>
  <Paragraphs>139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JFall-2014-Java8_Workshop</vt:lpstr>
      <vt:lpstr> Workshop Hands-on with Java 8  by  Nanne Baars / Urs Peter nbaars@xebia.com  / upeter@xebia.com  </vt:lpstr>
      <vt:lpstr>New Java 8 Language Features  covered in this Workshop</vt:lpstr>
      <vt:lpstr>Lambda’s in a Nutshell</vt:lpstr>
      <vt:lpstr>@FunctionalInterfaces in package java.util.function:</vt:lpstr>
      <vt:lpstr>Smooth Collections with Streams</vt:lpstr>
      <vt:lpstr>Streams in a Nutshell</vt:lpstr>
      <vt:lpstr>Some Cool Methods on Stream: Can you figure out the results?</vt:lpstr>
      <vt:lpstr>Some Cool Methods on Stream: Can you figure out the results?</vt:lpstr>
      <vt:lpstr>Default Methods: Interfaces with default Implementations</vt:lpstr>
      <vt:lpstr>Highest time for: java.time</vt:lpstr>
      <vt:lpstr>LABS</vt:lpstr>
      <vt:lpstr>Bootstrap</vt:lpstr>
    </vt:vector>
  </TitlesOfParts>
  <Company>HUB Uitgevers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Anita de Jonge</dc:creator>
  <cp:lastModifiedBy>Urs Peter</cp:lastModifiedBy>
  <cp:revision>22</cp:revision>
  <dcterms:created xsi:type="dcterms:W3CDTF">2013-10-10T12:07:02Z</dcterms:created>
  <dcterms:modified xsi:type="dcterms:W3CDTF">2014-10-31T19:07:40Z</dcterms:modified>
  <cp:contentStatus>Definitief</cp:contentStatus>
</cp:coreProperties>
</file>