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308" r:id="rId4"/>
    <p:sldId id="309" r:id="rId5"/>
    <p:sldId id="310" r:id="rId6"/>
    <p:sldId id="311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73" r:id="rId15"/>
    <p:sldId id="274" r:id="rId16"/>
    <p:sldId id="312" r:id="rId17"/>
    <p:sldId id="294" r:id="rId18"/>
    <p:sldId id="295" r:id="rId19"/>
    <p:sldId id="313" r:id="rId20"/>
    <p:sldId id="314" r:id="rId21"/>
    <p:sldId id="296" r:id="rId22"/>
    <p:sldId id="317" r:id="rId23"/>
    <p:sldId id="298" r:id="rId24"/>
    <p:sldId id="315" r:id="rId25"/>
    <p:sldId id="316" r:id="rId26"/>
    <p:sldId id="318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6306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0927-A875-4664-9CBE-95A6F487FC68}" type="datetimeFigureOut">
              <a:rPr lang="nl-NL" smtClean="0"/>
              <a:t>12-1-2015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74C0-51E1-4AB0-A077-F74F167C47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48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hebben we onderzocht en waarom de keuze voor deze onderdelen? </a:t>
            </a:r>
            <a:r>
              <a:rPr lang="nl-NL" dirty="0" err="1" smtClean="0"/>
              <a:t>Annotations</a:t>
            </a:r>
            <a:r>
              <a:rPr lang="nl-NL" baseline="0" dirty="0" smtClean="0"/>
              <a:t> bleek de minst waardevolle toevoeging en behandelen we nu niet.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94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Ook vertellen over oplossingen voor de problemen waar ze tegenaan</a:t>
            </a:r>
            <a:r>
              <a:rPr lang="nl-NL" baseline="0" dirty="0" smtClean="0"/>
              <a:t> gelopen zijn en wat de verdere mogelijkheden zijn over dit onderwerp.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51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</a:t>
            </a:r>
            <a:r>
              <a:rPr lang="nl-NL" baseline="0" dirty="0" smtClean="0"/>
              <a:t> gaan we doen door zelf aan de slag te gaan met de nieuwe functionaliteiten.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98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Voordat we beginnen gaan we eerst even opwarmen. Nog heel even geen Java 8.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66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32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Ook vertellen over oplossingen voor de problemen waar ze tegenaan</a:t>
            </a:r>
            <a:r>
              <a:rPr lang="nl-NL" baseline="0" dirty="0" smtClean="0"/>
              <a:t> gelopen zijn en wat de verdere mogelijkheden zijn over dit onderwerp.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71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03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Ook vertellen over oplossingen voor de problemen waar ze tegenaan</a:t>
            </a:r>
            <a:r>
              <a:rPr lang="nl-NL" baseline="0" dirty="0" smtClean="0"/>
              <a:t> gelopen zijn en wat de verdere mogelijkheden zijn over dit onderwerp.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92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Ook vertellen over oplossingen voor de problemen waar ze tegenaan</a:t>
            </a:r>
            <a:r>
              <a:rPr lang="nl-NL" baseline="0" dirty="0" smtClean="0"/>
              <a:t> gelopen zijn en wat de verdere mogelijkheden zijn over dit onderwerp.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74C0-51E1-4AB0-A077-F74F167C479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6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921" y="1800225"/>
            <a:ext cx="8825658" cy="1767481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Java 8</a:t>
            </a:r>
            <a:endParaRPr lang="en-US" dirty="0">
              <a:latin typeface="Intro Regular" panose="02000000000000000000" pitchFamily="50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06921" y="3567706"/>
            <a:ext cx="8825658" cy="861420"/>
          </a:xfrm>
        </p:spPr>
        <p:txBody>
          <a:bodyPr>
            <a:normAutofit/>
          </a:bodyPr>
          <a:lstStyle/>
          <a:p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Lars </a:t>
            </a:r>
            <a:r>
              <a:rPr lang="nl-NL" sz="1800" i="1" cap="none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nl-NL" sz="1800" i="1" cap="none" dirty="0" err="1" smtClean="0">
                <a:solidFill>
                  <a:schemeClr val="tx1">
                    <a:lumMod val="75000"/>
                  </a:schemeClr>
                </a:solidFill>
              </a:rPr>
              <a:t>ijveld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nl-NL" sz="1800" i="1" cap="none" dirty="0">
                <a:solidFill>
                  <a:schemeClr val="tx1">
                    <a:lumMod val="75000"/>
                  </a:schemeClr>
                </a:solidFill>
              </a:rPr>
              <a:t>J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ennes </a:t>
            </a:r>
            <a:r>
              <a:rPr lang="nl-NL" sz="1800" i="1" cap="none" dirty="0">
                <a:solidFill>
                  <a:schemeClr val="tx1">
                    <a:lumMod val="75000"/>
                  </a:schemeClr>
                </a:solidFill>
              </a:rPr>
              <a:t>R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utten, </a:t>
            </a:r>
            <a:r>
              <a:rPr lang="nl-NL" sz="1800" i="1" cap="none" dirty="0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ick </a:t>
            </a:r>
            <a:r>
              <a:rPr lang="nl-NL" sz="1800" i="1" cap="none" dirty="0" err="1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nl-NL" sz="1800" i="1" cap="none" dirty="0" err="1" smtClean="0">
                <a:solidFill>
                  <a:schemeClr val="tx1">
                    <a:lumMod val="75000"/>
                  </a:schemeClr>
                </a:solidFill>
              </a:rPr>
              <a:t>oudant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nl-NL" sz="1800" i="1" cap="none" dirty="0" err="1">
                <a:solidFill>
                  <a:schemeClr val="tx1">
                    <a:lumMod val="75000"/>
                  </a:schemeClr>
                </a:solidFill>
              </a:rPr>
              <a:t>R</a:t>
            </a:r>
            <a:r>
              <a:rPr lang="nl-NL" sz="1800" i="1" cap="none" dirty="0" err="1" smtClean="0">
                <a:solidFill>
                  <a:schemeClr val="tx1">
                    <a:lumMod val="75000"/>
                  </a:schemeClr>
                </a:solidFill>
              </a:rPr>
              <a:t>achèl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1800" i="1" cap="none" dirty="0" err="1">
                <a:solidFill>
                  <a:schemeClr val="tx1">
                    <a:lumMod val="75000"/>
                  </a:schemeClr>
                </a:solidFill>
              </a:rPr>
              <a:t>H</a:t>
            </a:r>
            <a:r>
              <a:rPr lang="nl-NL" sz="1800" i="1" cap="none" dirty="0" err="1" smtClean="0">
                <a:solidFill>
                  <a:schemeClr val="tx1">
                    <a:lumMod val="75000"/>
                  </a:schemeClr>
                </a:solidFill>
              </a:rPr>
              <a:t>eimbach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nl-NL" sz="1800" i="1" cap="none" dirty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rendan </a:t>
            </a:r>
            <a:r>
              <a:rPr lang="nl-NL" sz="1800" i="1" cap="none" dirty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nl-NL" sz="1800" i="1" cap="none" dirty="0" smtClean="0">
                <a:solidFill>
                  <a:schemeClr val="tx1">
                    <a:lumMod val="75000"/>
                  </a:schemeClr>
                </a:solidFill>
              </a:rPr>
              <a:t>teijn en Lex van de Laak</a:t>
            </a:r>
            <a:endParaRPr lang="en-US" sz="1800" i="1" cap="non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1dtTjNrts5sKHvUvqwkrDIx4nvYa6rO1CVXOV52jIFyeovwQDdoNsFE_EpryJl064i0jv84ypzC-VVS00pnizXWTEadAHmwVvMNKQPXg7jRwRav9cRabfNcL9VbkwHI9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388532"/>
            <a:ext cx="9039683" cy="26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103312" y="1460330"/>
            <a:ext cx="10174288" cy="74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Hoe passen we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method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references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toe?</a:t>
            </a:r>
            <a:endParaRPr lang="en-US" i="1" dirty="0">
              <a:solidFill>
                <a:schemeClr val="tx1"/>
              </a:solidFill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948018"/>
            <a:ext cx="9498014" cy="642657"/>
          </a:xfrm>
        </p:spPr>
        <p:txBody>
          <a:bodyPr/>
          <a:lstStyle/>
          <a:p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Functional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interfaces</a:t>
            </a:r>
            <a:endParaRPr lang="nl-NL" dirty="0">
              <a:solidFill>
                <a:schemeClr val="accent1">
                  <a:lumMod val="40000"/>
                  <a:lumOff val="60000"/>
                </a:schemeClr>
              </a:solidFill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695450"/>
            <a:ext cx="8946541" cy="4195481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Een interface die één abstracte methode bevat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SAM (</a:t>
            </a:r>
            <a:r>
              <a:rPr lang="nl-NL" b="1" dirty="0" smtClean="0"/>
              <a:t>S</a:t>
            </a:r>
            <a:r>
              <a:rPr lang="nl-NL" dirty="0" smtClean="0"/>
              <a:t>ingle </a:t>
            </a:r>
            <a:r>
              <a:rPr lang="nl-NL" b="1" dirty="0" smtClean="0"/>
              <a:t>A</a:t>
            </a:r>
            <a:r>
              <a:rPr lang="nl-NL" dirty="0" smtClean="0"/>
              <a:t>bstract </a:t>
            </a:r>
            <a:r>
              <a:rPr lang="nl-NL" b="1" dirty="0" smtClean="0"/>
              <a:t>M</a:t>
            </a:r>
            <a:r>
              <a:rPr lang="nl-NL" dirty="0" smtClean="0"/>
              <a:t>ethod)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Bedoeld voor het aanroepen van methode met verschillende functionaliteit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Bestaande voorbeelden zijn: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Thread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Runnable</a:t>
            </a:r>
            <a:endParaRPr lang="nl-NL" dirty="0" smtClean="0"/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Callable</a:t>
            </a:r>
            <a:endParaRPr lang="nl-NL" dirty="0" smtClean="0"/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Comperator</a:t>
            </a:r>
            <a:endParaRPr lang="nl-NL" dirty="0" smtClean="0"/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ActionListener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616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048437"/>
            <a:ext cx="9403742" cy="699807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Waarom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functional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interfaces</a:t>
            </a:r>
            <a:r>
              <a:rPr lang="nl-NL" dirty="0" smtClean="0">
                <a:latin typeface="Intro Regular" panose="02000000000000000000" pitchFamily="50" charset="0"/>
              </a:rPr>
              <a:t>?</a:t>
            </a:r>
            <a:endParaRPr lang="nl-NL" dirty="0"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72069"/>
            <a:ext cx="8946541" cy="2652432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Gemakkelijker om een </a:t>
            </a:r>
            <a:r>
              <a:rPr lang="nl-NL" dirty="0" err="1"/>
              <a:t>lambda</a:t>
            </a:r>
            <a:r>
              <a:rPr lang="nl-NL" dirty="0"/>
              <a:t> expressie als parameter aan een functie mee te geven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Overeenkomend met </a:t>
            </a:r>
            <a:r>
              <a:rPr lang="nl-NL" dirty="0" smtClean="0"/>
              <a:t>anonieme functies in andere talen </a:t>
            </a:r>
            <a:r>
              <a:rPr lang="nl-NL" dirty="0"/>
              <a:t>zoals </a:t>
            </a:r>
            <a:r>
              <a:rPr lang="nl-NL" dirty="0" err="1" smtClean="0"/>
              <a:t>JavaScript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43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1" y="995643"/>
            <a:ext cx="10679114" cy="699807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Hoe passen we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functional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interfaces </a:t>
            </a:r>
            <a:r>
              <a:rPr lang="nl-NL" dirty="0" smtClean="0">
                <a:latin typeface="Intro Regular" panose="02000000000000000000" pitchFamily="50" charset="0"/>
              </a:rPr>
              <a:t>toe?</a:t>
            </a:r>
            <a:endParaRPr lang="nl-NL" dirty="0">
              <a:latin typeface="Intro Regular" panose="02000000000000000000" pitchFamily="50" charset="0"/>
            </a:endParaRPr>
          </a:p>
        </p:txBody>
      </p:sp>
      <p:pic>
        <p:nvPicPr>
          <p:cNvPr id="5" name="Picture 2" descr="https://lh3.googleusercontent.com/_TrP_Iv7oLd4P7p3VMc6QljoFsBFJyIr3CCpV7_iZ3dUNgI-HpYPOh6FmCayhFKK9ifx83bmlIRSsD23czousDi4PdnWeN_TtH7UDa2BoaOo5tInfgjCb9O9GM2RyVuK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5" y="3555505"/>
            <a:ext cx="7675700" cy="18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5.googleusercontent.com/BDeh92zTCXp2LGP8ZuAVR2vAQEoYwtCP3tfrBdsNwdYjbvKKiIXd4Z-wHMex5-VaNuLJMrbgkRmuMkjf2YeKLxIvsACTscX-_QFpotdLamJrP6R-o99r9K2RaIxpefAI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5" y="1957668"/>
            <a:ext cx="5094425" cy="13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300" y="2271534"/>
            <a:ext cx="4956310" cy="2443341"/>
          </a:xfrm>
        </p:spPr>
        <p:txBody>
          <a:bodyPr/>
          <a:lstStyle/>
          <a:p>
            <a:r>
              <a:rPr lang="nl-NL" i="1" dirty="0" smtClean="0">
                <a:latin typeface="Intro Regular" panose="02000000000000000000" pitchFamily="50" charset="0"/>
              </a:rPr>
              <a:t>It’s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Java 8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i="1" dirty="0" smtClean="0">
                <a:latin typeface="Intro Regular" panose="02000000000000000000" pitchFamily="50" charset="0"/>
              </a:rPr>
              <a:t>time!</a:t>
            </a:r>
            <a:endParaRPr lang="nl-NL" i="1" dirty="0">
              <a:latin typeface="Intro Regular" panose="02000000000000000000" pitchFamily="50" charset="0"/>
            </a:endParaRPr>
          </a:p>
        </p:txBody>
      </p:sp>
      <p:pic>
        <p:nvPicPr>
          <p:cNvPr id="1030" name="Picture 6" descr="File:Java Logo.sv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131445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87" y="2209903"/>
            <a:ext cx="9404723" cy="700265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Even terugkijken…</a:t>
            </a:r>
            <a:endParaRPr lang="nl-NL" dirty="0"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7" y="3072093"/>
            <a:ext cx="8450263" cy="1538007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Waar liep je tegenaan?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viel je op?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vindt je ervan?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52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2181786"/>
            <a:ext cx="9403742" cy="747432"/>
          </a:xfrm>
        </p:spPr>
        <p:txBody>
          <a:bodyPr/>
          <a:lstStyle/>
          <a:p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Streams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3005418"/>
            <a:ext cx="8946541" cy="205235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Functionaliteit die toegevoegd is om operaties op grote lijsten elementen toe te passen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Mogelijke bronnen: Arraylist, Collection, maar ook bv. (0, i -&gt; i+1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86394"/>
            <a:ext cx="8850313" cy="2480982"/>
          </a:xfrm>
        </p:spPr>
        <p:txBody>
          <a:bodyPr vert="horz" anchor="ctr"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Korte code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Geen lokale opslag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Gemakkelijk parallel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103312" y="2355477"/>
            <a:ext cx="9403742" cy="747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Waarom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streams</a:t>
            </a:r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?</a:t>
            </a:r>
            <a:endParaRPr lang="en-US" dirty="0">
              <a:solidFill>
                <a:schemeClr val="tx1"/>
              </a:solidFill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52968"/>
            <a:ext cx="8946541" cy="1118907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Source</a:t>
            </a:r>
            <a:r>
              <a:rPr lang="nl-NL" dirty="0" smtClean="0"/>
              <a:t> -&gt; </a:t>
            </a:r>
            <a:r>
              <a:rPr lang="nl-NL" dirty="0" err="1" smtClean="0"/>
              <a:t>intermediate</a:t>
            </a:r>
            <a:r>
              <a:rPr lang="nl-NL" dirty="0" smtClean="0"/>
              <a:t> </a:t>
            </a:r>
            <a:r>
              <a:rPr lang="nl-NL" dirty="0" err="1" smtClean="0"/>
              <a:t>operations</a:t>
            </a:r>
            <a:r>
              <a:rPr lang="nl-NL" dirty="0" smtClean="0"/>
              <a:t> -&gt; terminal </a:t>
            </a:r>
            <a:r>
              <a:rPr lang="nl-NL" dirty="0" err="1" smtClean="0"/>
              <a:t>operation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Geeft de som terug van alle rode </a:t>
            </a:r>
            <a:r>
              <a:rPr lang="nl-NL" dirty="0" err="1" smtClean="0"/>
              <a:t>widgets</a:t>
            </a:r>
            <a:endParaRPr lang="nl-N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312" y="3571875"/>
            <a:ext cx="5326063" cy="14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1103312" y="1555377"/>
            <a:ext cx="9403742" cy="747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Hoe passen we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streams</a:t>
            </a:r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 toe?</a:t>
            </a:r>
            <a:endParaRPr lang="en-US" dirty="0">
              <a:solidFill>
                <a:schemeClr val="tx1"/>
              </a:solidFill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300" y="2271534"/>
            <a:ext cx="4956310" cy="2443341"/>
          </a:xfrm>
        </p:spPr>
        <p:txBody>
          <a:bodyPr/>
          <a:lstStyle/>
          <a:p>
            <a:r>
              <a:rPr lang="nl-NL" i="1" dirty="0" smtClean="0">
                <a:latin typeface="Intro Regular" panose="02000000000000000000" pitchFamily="50" charset="0"/>
              </a:rPr>
              <a:t>It’s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Java 8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i="1" dirty="0" smtClean="0">
                <a:latin typeface="Intro Regular" panose="02000000000000000000" pitchFamily="50" charset="0"/>
              </a:rPr>
              <a:t>time!</a:t>
            </a:r>
            <a:endParaRPr lang="nl-NL" i="1" dirty="0">
              <a:latin typeface="Intro Regular" panose="02000000000000000000" pitchFamily="50" charset="0"/>
            </a:endParaRPr>
          </a:p>
        </p:txBody>
      </p:sp>
      <p:pic>
        <p:nvPicPr>
          <p:cNvPr id="1030" name="Picture 6" descr="File:Java Logo.sv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131445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981636"/>
            <a:ext cx="9403742" cy="747432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Het onderzoek</a:t>
            </a:r>
            <a:endParaRPr lang="en-US" dirty="0"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1871944"/>
            <a:ext cx="8946541" cy="406213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Lambda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Streams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Functional</a:t>
            </a:r>
            <a:r>
              <a:rPr lang="nl-NL" dirty="0" smtClean="0"/>
              <a:t> interfaces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Method </a:t>
            </a:r>
            <a:r>
              <a:rPr lang="nl-NL" dirty="0" err="1"/>
              <a:t>r</a:t>
            </a:r>
            <a:r>
              <a:rPr lang="nl-NL" dirty="0" err="1" smtClean="0"/>
              <a:t>eferences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Optionals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An</a:t>
            </a:r>
            <a:r>
              <a:rPr lang="en-US" dirty="0" smtClean="0"/>
              <a:t>notations</a:t>
            </a:r>
            <a:endParaRPr lang="nl-NL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DateTime</a:t>
            </a:r>
            <a:r>
              <a:rPr lang="nl-NL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9233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87" y="2209903"/>
            <a:ext cx="9404723" cy="700265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Even terugkijken…</a:t>
            </a:r>
            <a:endParaRPr lang="nl-NL" dirty="0"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7" y="3072093"/>
            <a:ext cx="8450263" cy="1538007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Waar liep je tegenaan?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viel je op?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vindt je ervan?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59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424393"/>
            <a:ext cx="9326564" cy="776007"/>
          </a:xfrm>
        </p:spPr>
        <p:txBody>
          <a:bodyPr/>
          <a:lstStyle/>
          <a:p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Optionals</a:t>
            </a:r>
            <a:endParaRPr lang="nl-NL" dirty="0">
              <a:solidFill>
                <a:schemeClr val="accent1">
                  <a:lumMod val="40000"/>
                  <a:lumOff val="60000"/>
                </a:schemeClr>
              </a:solidFill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200399"/>
            <a:ext cx="8946541" cy="1704975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Een </a:t>
            </a:r>
            <a:r>
              <a:rPr lang="nl-NL" dirty="0" err="1" smtClean="0"/>
              <a:t>wrapper</a:t>
            </a:r>
            <a:r>
              <a:rPr lang="nl-NL" dirty="0" smtClean="0"/>
              <a:t> voor een object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Optionele waarde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30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814918"/>
            <a:ext cx="9326564" cy="776007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Waarom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optionals</a:t>
            </a:r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?</a:t>
            </a:r>
            <a:endParaRPr lang="nl-NL" dirty="0">
              <a:solidFill>
                <a:schemeClr val="tx1"/>
              </a:solidFill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90924"/>
            <a:ext cx="8946541" cy="1704975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Voorkomen van een </a:t>
            </a:r>
            <a:r>
              <a:rPr lang="nl-NL" dirty="0" err="1" smtClean="0"/>
              <a:t>NullpointerException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7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90868"/>
            <a:ext cx="9404723" cy="833157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Hoe passen we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optionals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smtClean="0">
                <a:latin typeface="Intro Regular" panose="02000000000000000000" pitchFamily="50" charset="0"/>
              </a:rPr>
              <a:t>toe?</a:t>
            </a:r>
            <a:endParaRPr lang="nl-NL" dirty="0">
              <a:latin typeface="Intro Regular" panose="02000000000000000000" pitchFamily="50" charset="0"/>
            </a:endParaRPr>
          </a:p>
        </p:txBody>
      </p:sp>
      <p:pic>
        <p:nvPicPr>
          <p:cNvPr id="4" name="image0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6111" y="1847850"/>
            <a:ext cx="6705323" cy="36019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03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300" y="2271534"/>
            <a:ext cx="4956310" cy="2443341"/>
          </a:xfrm>
        </p:spPr>
        <p:txBody>
          <a:bodyPr/>
          <a:lstStyle/>
          <a:p>
            <a:r>
              <a:rPr lang="nl-NL" i="1" dirty="0" smtClean="0">
                <a:latin typeface="Intro Regular" panose="02000000000000000000" pitchFamily="50" charset="0"/>
              </a:rPr>
              <a:t>It’s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sz="5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Java 8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i="1" dirty="0" smtClean="0">
                <a:latin typeface="Intro Regular" panose="02000000000000000000" pitchFamily="50" charset="0"/>
              </a:rPr>
              <a:t>time!</a:t>
            </a:r>
            <a:endParaRPr lang="nl-NL" i="1" dirty="0">
              <a:latin typeface="Intro Regular" panose="02000000000000000000" pitchFamily="50" charset="0"/>
            </a:endParaRPr>
          </a:p>
        </p:txBody>
      </p:sp>
      <p:pic>
        <p:nvPicPr>
          <p:cNvPr id="1030" name="Picture 6" descr="File:Java Logo.sv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131445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87" y="2209903"/>
            <a:ext cx="9404723" cy="700265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Even terugkijken…</a:t>
            </a:r>
            <a:endParaRPr lang="nl-NL" dirty="0"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7" y="3072093"/>
            <a:ext cx="8450263" cy="1538007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Waar liep je tegenaan?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viel je op?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Wat vindt je ervan?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40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87" y="2209903"/>
            <a:ext cx="9404723" cy="700265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Voor meer info…</a:t>
            </a:r>
            <a:endParaRPr lang="nl-NL" dirty="0">
              <a:latin typeface="Intro Regular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7" y="3072093"/>
            <a:ext cx="8450263" cy="1538007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Onze uitwerking van de applicatie: [</a:t>
            </a:r>
            <a:r>
              <a:rPr lang="nl-NL" dirty="0" err="1" smtClean="0"/>
              <a:t>github</a:t>
            </a:r>
            <a:r>
              <a:rPr lang="nl-NL" dirty="0" smtClean="0"/>
              <a:t> link]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[links naar bruikbare internetbronnen]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 smtClean="0"/>
              <a:t>JFall</a:t>
            </a:r>
            <a:r>
              <a:rPr lang="nl-NL" dirty="0" smtClean="0"/>
              <a:t> workshop (</a:t>
            </a:r>
            <a:r>
              <a:rPr lang="nl-NL" dirty="0" err="1" smtClean="0"/>
              <a:t>usb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2691093"/>
            <a:ext cx="7888289" cy="140053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Bedankt voor jullie aandacht,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r>
              <a:rPr lang="nl-NL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v</a:t>
            </a:r>
            <a:r>
              <a:rPr lang="nl-NL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ragen?</a:t>
            </a:r>
            <a:r>
              <a:rPr lang="nl-NL" dirty="0" smtClean="0">
                <a:latin typeface="Intro Regular" panose="02000000000000000000" pitchFamily="50" charset="0"/>
              </a:rPr>
              <a:t/>
            </a:r>
            <a:br>
              <a:rPr lang="nl-NL" dirty="0" smtClean="0">
                <a:latin typeface="Intro Regular" panose="02000000000000000000" pitchFamily="50" charset="0"/>
              </a:rPr>
            </a:br>
            <a:endParaRPr lang="nl-NL" dirty="0"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2715186"/>
            <a:ext cx="9403742" cy="747432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Na vandaag… </a:t>
            </a:r>
            <a:endParaRPr lang="en-US" dirty="0"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3605494"/>
            <a:ext cx="8946541" cy="406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…kun je de </a:t>
            </a:r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nieuwe functionaliteiten</a:t>
            </a:r>
            <a:r>
              <a:rPr lang="nl-NL" dirty="0"/>
              <a:t> van </a:t>
            </a:r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 8 toepassen</a:t>
            </a:r>
            <a:r>
              <a:rPr lang="nl-NL" dirty="0"/>
              <a:t> binnen nieuwe en bestaande </a:t>
            </a:r>
            <a:r>
              <a:rPr lang="nl-NL" dirty="0" smtClean="0"/>
              <a:t>applicaties.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51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2238936"/>
            <a:ext cx="9403742" cy="747432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Warming-up</a:t>
            </a:r>
            <a:endParaRPr lang="en-US" dirty="0"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3129244"/>
            <a:ext cx="8946541" cy="144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Gegeven een lijst van </a:t>
            </a:r>
            <a:r>
              <a:rPr lang="nl-NL" dirty="0" smtClean="0"/>
              <a:t>personen: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Filter op vrouwen met een leeftijd van 18 tot 25 jaar</a:t>
            </a:r>
            <a:endParaRPr lang="nl-NL" dirty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Maak hiervoor gebruik van een </a:t>
            </a:r>
            <a:r>
              <a:rPr lang="nl-NL" dirty="0" err="1" smtClean="0"/>
              <a:t>foreach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0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1838886"/>
            <a:ext cx="9403742" cy="747432"/>
          </a:xfrm>
        </p:spPr>
        <p:txBody>
          <a:bodyPr/>
          <a:lstStyle/>
          <a:p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Lambda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2729193"/>
            <a:ext cx="8946541" cy="205235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Anonieme </a:t>
            </a:r>
            <a:r>
              <a:rPr lang="nl-NL" dirty="0"/>
              <a:t>functie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Gebruikt voor declaratie van ‘</a:t>
            </a:r>
            <a:r>
              <a:rPr lang="nl-NL" dirty="0" err="1"/>
              <a:t>delegate</a:t>
            </a:r>
            <a:r>
              <a:rPr lang="nl-NL" dirty="0"/>
              <a:t>’ types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Lokale functie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Gebruik </a:t>
            </a:r>
            <a:r>
              <a:rPr lang="nl-NL" dirty="0"/>
              <a:t>als parameter of om het resultaat te berekenen van de bovenliggende functie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3312" y="2038911"/>
            <a:ext cx="9403742" cy="747432"/>
          </a:xfrm>
        </p:spPr>
        <p:txBody>
          <a:bodyPr/>
          <a:lstStyle/>
          <a:p>
            <a:r>
              <a:rPr lang="nl-NL" dirty="0" smtClean="0">
                <a:latin typeface="Intro Regular" panose="02000000000000000000" pitchFamily="50" charset="0"/>
              </a:rPr>
              <a:t>Waarom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lambda</a:t>
            </a:r>
            <a:r>
              <a:rPr lang="nl-NL" dirty="0" smtClean="0">
                <a:latin typeface="Intro Regular" panose="02000000000000000000" pitchFamily="50" charset="0"/>
              </a:rPr>
              <a:t>?</a:t>
            </a:r>
            <a:endParaRPr lang="en-US" i="1" dirty="0">
              <a:latin typeface="Intro Regular" panose="02000000000000000000" pitchFamily="50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2" y="2929218"/>
            <a:ext cx="8946541" cy="205235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Uitgebreide code kan nu in slechts een paar regels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Perfect aangesloten op andere functionaliteiten zoals </a:t>
            </a:r>
            <a:r>
              <a:rPr lang="nl-NL" dirty="0" err="1"/>
              <a:t>Streams</a:t>
            </a:r>
            <a:endParaRPr lang="nl-NL" dirty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Efficiënter wanneer het acties op grote lijsten betreft</a:t>
            </a:r>
          </a:p>
        </p:txBody>
      </p:sp>
    </p:spTree>
    <p:extLst>
      <p:ext uri="{BB962C8B-B14F-4D97-AF65-F5344CB8AC3E}">
        <p14:creationId xmlns:p14="http://schemas.microsoft.com/office/powerpoint/2010/main" val="9473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gAg4TbUYW7Ce9ZBujTcyDdYTfY8n7j7MfWj--LJQR-sfMm0AB-DiEVPMbmoxQ2eXStfg3Z8IVRP3t4CMoAIqtKVA65WvzYxSWtWZFZHMxF6Xu3hoOElyen5insq0jpXP9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6" b="29035"/>
          <a:stretch/>
        </p:blipFill>
        <p:spPr bwMode="auto">
          <a:xfrm>
            <a:off x="1044574" y="1779036"/>
            <a:ext cx="6568577" cy="14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WJor5kxoZfX3tatmhLgrtTNJQOnS4dkrID3fudB2Xx6o3jBON73ciblZgTgs5aKYJeuNGl1jRLT4MwanSuBIpuHGZxF4ZBkStpIup_O-XIBX0-GM3Y4qlJDOuL58SUg3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3474384"/>
            <a:ext cx="10134155" cy="23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60437" y="793580"/>
            <a:ext cx="9403742" cy="74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latin typeface="Intro Regular" panose="02000000000000000000" pitchFamily="50" charset="0"/>
              </a:rPr>
              <a:t>Hoe passen we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lambda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smtClean="0">
                <a:latin typeface="Intro Regular" panose="02000000000000000000" pitchFamily="50" charset="0"/>
              </a:rPr>
              <a:t>toe?</a:t>
            </a:r>
            <a:endParaRPr lang="en-US" i="1" dirty="0"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3412"/>
            <a:ext cx="8946541" cy="4195481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Referentie naar een methode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Waar een functie of </a:t>
            </a:r>
            <a:r>
              <a:rPr lang="nl-NL" dirty="0" err="1" smtClean="0"/>
              <a:t>functional</a:t>
            </a:r>
            <a:r>
              <a:rPr lang="nl-NL" dirty="0" smtClean="0"/>
              <a:t> interface wordt verwacht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Diverse types</a:t>
            </a:r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44601"/>
              </p:ext>
            </p:extLst>
          </p:nvPr>
        </p:nvGraphicFramePr>
        <p:xfrm>
          <a:off x="1190624" y="3242522"/>
          <a:ext cx="864015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77"/>
                <a:gridCol w="4320077"/>
              </a:tblGrid>
              <a:tr h="427143">
                <a:tc>
                  <a:txBody>
                    <a:bodyPr/>
                    <a:lstStyle/>
                    <a:p>
                      <a:r>
                        <a:rPr lang="nl-NL" dirty="0" smtClean="0"/>
                        <a:t>Variant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Voorbeeld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5000"/>
                      </a:schemeClr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r>
                        <a:rPr lang="nl-NL" dirty="0" smtClean="0"/>
                        <a:t>Statisch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ContainingClass</a:t>
                      </a:r>
                      <a:r>
                        <a:rPr lang="nl-NL" dirty="0" smtClean="0"/>
                        <a:t>::</a:t>
                      </a:r>
                      <a:r>
                        <a:rPr lang="nl-NL" dirty="0" err="1" smtClean="0"/>
                        <a:t>staticMethod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r>
                        <a:rPr lang="nl-NL" dirty="0" smtClean="0"/>
                        <a:t>Methode</a:t>
                      </a:r>
                      <a:r>
                        <a:rPr lang="nl-NL" baseline="0" dirty="0" smtClean="0"/>
                        <a:t> van een instantie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containingObject</a:t>
                      </a:r>
                      <a:r>
                        <a:rPr lang="nl-NL" dirty="0" smtClean="0"/>
                        <a:t>::</a:t>
                      </a:r>
                      <a:r>
                        <a:rPr lang="nl-NL" dirty="0" err="1" smtClean="0"/>
                        <a:t>instanceMethod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r>
                        <a:rPr lang="nl-NL" dirty="0" smtClean="0"/>
                        <a:t>Methode van een instantie van een bepaald type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ContainingType</a:t>
                      </a:r>
                      <a:r>
                        <a:rPr lang="nl-NL" dirty="0" smtClean="0"/>
                        <a:t>::</a:t>
                      </a:r>
                      <a:r>
                        <a:rPr lang="nl-NL" dirty="0" err="1" smtClean="0"/>
                        <a:t>instanceMethod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r>
                        <a:rPr lang="nl-NL" dirty="0" smtClean="0"/>
                        <a:t>Constructor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ClassName</a:t>
                      </a:r>
                      <a:r>
                        <a:rPr lang="nl-NL" dirty="0" smtClean="0"/>
                        <a:t>::new</a:t>
                      </a:r>
                      <a:endParaRPr lang="en-US" dirty="0"/>
                    </a:p>
                  </a:txBody>
                  <a:tcPr marL="182880" marR="182880"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1103312" y="831680"/>
            <a:ext cx="9403742" cy="74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Method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references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07762"/>
            <a:ext cx="8946541" cy="4195481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err="1"/>
              <a:t>Lambda</a:t>
            </a:r>
            <a:r>
              <a:rPr lang="nl-NL" dirty="0"/>
              <a:t> heeft een aantal nadelen, waaronder: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Niet herbruikbaar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Niet </a:t>
            </a:r>
            <a:r>
              <a:rPr lang="nl-NL" dirty="0" err="1"/>
              <a:t>testbaar</a:t>
            </a:r>
            <a:r>
              <a:rPr lang="nl-NL" dirty="0"/>
              <a:t> in isolatie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Geen ‘</a:t>
            </a:r>
            <a:r>
              <a:rPr lang="nl-NL" dirty="0" err="1"/>
              <a:t>transparency</a:t>
            </a:r>
            <a:r>
              <a:rPr lang="nl-NL" dirty="0"/>
              <a:t>’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/>
              <a:t>Beroerde </a:t>
            </a:r>
            <a:r>
              <a:rPr lang="nl-NL" dirty="0" err="1"/>
              <a:t>stacktrace</a:t>
            </a:r>
            <a:endParaRPr lang="nl-NL" dirty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nl-NL" dirty="0" smtClean="0"/>
              <a:t>Eén standaard voor alle soorten referenties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103312" y="1460330"/>
            <a:ext cx="9403742" cy="74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Waarom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method</a:t>
            </a:r>
            <a:r>
              <a:rPr lang="nl-NL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 </a:t>
            </a:r>
            <a:r>
              <a:rPr lang="nl-NL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Intro Regular" panose="02000000000000000000" pitchFamily="50" charset="0"/>
              </a:rPr>
              <a:t>references</a:t>
            </a:r>
            <a:r>
              <a:rPr lang="nl-NL" dirty="0" smtClean="0">
                <a:solidFill>
                  <a:schemeClr val="tx1"/>
                </a:solidFill>
                <a:latin typeface="Intro Regular" panose="02000000000000000000" pitchFamily="50" charset="0"/>
              </a:rPr>
              <a:t>?</a:t>
            </a:r>
            <a:endParaRPr lang="en-US" i="1" dirty="0">
              <a:solidFill>
                <a:schemeClr val="tx1"/>
              </a:solidFill>
              <a:latin typeface="Intro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695</TotalTime>
  <Words>608</Words>
  <Application>Microsoft Office PowerPoint</Application>
  <PresentationFormat>Widescreen</PresentationFormat>
  <Paragraphs>116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Intro Regular</vt:lpstr>
      <vt:lpstr>Wingdings 3</vt:lpstr>
      <vt:lpstr>Ion</vt:lpstr>
      <vt:lpstr>Java 8</vt:lpstr>
      <vt:lpstr>Het onderzoek</vt:lpstr>
      <vt:lpstr>Na vandaag… </vt:lpstr>
      <vt:lpstr>Warming-up</vt:lpstr>
      <vt:lpstr>Lambda</vt:lpstr>
      <vt:lpstr>Waarom lambda?</vt:lpstr>
      <vt:lpstr>PowerPoint Presentation</vt:lpstr>
      <vt:lpstr>PowerPoint Presentation</vt:lpstr>
      <vt:lpstr>PowerPoint Presentation</vt:lpstr>
      <vt:lpstr>PowerPoint Presentation</vt:lpstr>
      <vt:lpstr>Functional interfaces</vt:lpstr>
      <vt:lpstr>Waarom functional interfaces?</vt:lpstr>
      <vt:lpstr>Hoe passen we functional interfaces toe?</vt:lpstr>
      <vt:lpstr>It’s Java 8 time!</vt:lpstr>
      <vt:lpstr>Even terugkijken…</vt:lpstr>
      <vt:lpstr>Streams</vt:lpstr>
      <vt:lpstr>PowerPoint Presentation</vt:lpstr>
      <vt:lpstr>PowerPoint Presentation</vt:lpstr>
      <vt:lpstr>It’s Java 8 time!</vt:lpstr>
      <vt:lpstr>Even terugkijken…</vt:lpstr>
      <vt:lpstr>Optionals</vt:lpstr>
      <vt:lpstr>Waarom optionals?</vt:lpstr>
      <vt:lpstr>Hoe passen we optionals toe?</vt:lpstr>
      <vt:lpstr>It’s Java 8 time!</vt:lpstr>
      <vt:lpstr>Even terugkijken…</vt:lpstr>
      <vt:lpstr>Voor meer info…</vt:lpstr>
      <vt:lpstr>Bedankt voor jullie aandacht, vragen?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8 - Introductie</dc:title>
  <dc:creator>Lars Nijveld</dc:creator>
  <cp:lastModifiedBy>Jennes Rutten</cp:lastModifiedBy>
  <cp:revision>36</cp:revision>
  <dcterms:created xsi:type="dcterms:W3CDTF">2015-01-07T08:24:03Z</dcterms:created>
  <dcterms:modified xsi:type="dcterms:W3CDTF">2015-01-12T08:43:19Z</dcterms:modified>
</cp:coreProperties>
</file>