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5" r:id="rId1"/>
  </p:sldMasterIdLst>
  <p:notesMasterIdLst>
    <p:notesMasterId r:id="rId18"/>
  </p:notesMasterIdLst>
  <p:sldIdLst>
    <p:sldId id="279" r:id="rId2"/>
    <p:sldId id="280" r:id="rId3"/>
    <p:sldId id="278" r:id="rId4"/>
    <p:sldId id="281" r:id="rId5"/>
    <p:sldId id="282" r:id="rId6"/>
    <p:sldId id="283" r:id="rId7"/>
    <p:sldId id="273" r:id="rId8"/>
    <p:sldId id="260" r:id="rId9"/>
    <p:sldId id="284" r:id="rId10"/>
    <p:sldId id="288" r:id="rId11"/>
    <p:sldId id="262" r:id="rId12"/>
    <p:sldId id="275" r:id="rId13"/>
    <p:sldId id="259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DE"/>
    <a:srgbClr val="BD1654"/>
    <a:srgbClr val="291335"/>
    <a:srgbClr val="82EB83"/>
    <a:srgbClr val="B3FFD4"/>
    <a:srgbClr val="586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0"/>
    <p:restoredTop sz="91186"/>
  </p:normalViewPr>
  <p:slideViewPr>
    <p:cSldViewPr snapToGrid="0" snapToObjects="1">
      <p:cViewPr>
        <p:scale>
          <a:sx n="89" d="100"/>
          <a:sy n="89" d="100"/>
        </p:scale>
        <p:origin x="1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5477D-716C-704F-A3EA-653CB0977D30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E30A1-A9E7-DC47-806C-A4176B18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E30A1-A9E7-DC47-806C-A4176B18A5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pre-existing pulmonary opacities from other diseases such as interstitial lung disease, cystic fibrosis, or malignancy, detection of a new opacity is sometimes difficult, even for radiologists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E30A1-A9E7-DC47-806C-A4176B18A5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2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pooling: returns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value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portion of the image covered by the Kernel; functions better than average pooling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E30A1-A9E7-DC47-806C-A4176B18A5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6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E30A1-A9E7-DC47-806C-A4176B18A5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2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pooling: to save on memory </a:t>
            </a:r>
          </a:p>
          <a:p>
            <a:r>
              <a:rPr lang="en-US" dirty="0"/>
              <a:t>Using sigmoid for classification (only accepts values that are non-negative—thus you need a </a:t>
            </a:r>
            <a:r>
              <a:rPr lang="en-US" dirty="0" err="1"/>
              <a:t>relu</a:t>
            </a:r>
            <a:r>
              <a:rPr lang="en-US" dirty="0"/>
              <a:t> function before that)</a:t>
            </a:r>
          </a:p>
          <a:p>
            <a:r>
              <a:rPr lang="en-US" dirty="0"/>
              <a:t>-how to make images same color as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E30A1-A9E7-DC47-806C-A4176B18A5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ACB8-351B-B34A-A52C-036DB8B8488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A04BBFC-41D1-C44F-82BD-BDBD1642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ACB8-351B-B34A-A52C-036DB8B8488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BBFC-41D1-C44F-82BD-BDBD1642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ACB8-351B-B34A-A52C-036DB8B8488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BBFC-41D1-C44F-82BD-BDBD1642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0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899324" y="3377221"/>
            <a:ext cx="53248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" hasCustomPrompt="1"/>
          </p:nvPr>
        </p:nvSpPr>
        <p:spPr>
          <a:xfrm>
            <a:off x="3903100" y="2045784"/>
            <a:ext cx="5324800" cy="12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9466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899167" y="4423416"/>
            <a:ext cx="53248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85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ACB8-351B-B34A-A52C-036DB8B8488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BBFC-41D1-C44F-82BD-BDBD1642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7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1FACB8-351B-B34A-A52C-036DB8B8488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A04BBFC-41D1-C44F-82BD-BDBD1642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ACB8-351B-B34A-A52C-036DB8B8488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BBFC-41D1-C44F-82BD-BDBD1642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93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ACB8-351B-B34A-A52C-036DB8B8488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BBFC-41D1-C44F-82BD-BDBD164277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95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ACB8-351B-B34A-A52C-036DB8B8488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BBFC-41D1-C44F-82BD-BDBD164277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124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ACB8-351B-B34A-A52C-036DB8B8488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BBFC-41D1-C44F-82BD-BDBD1642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ACB8-351B-B34A-A52C-036DB8B8488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BBFC-41D1-C44F-82BD-BDBD1642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9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ACB8-351B-B34A-A52C-036DB8B84881}" type="datetimeFigureOut">
              <a:rPr lang="en-US" smtClean="0"/>
              <a:t>6/16/20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BBFC-41D1-C44F-82BD-BDBD1642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1FACB8-351B-B34A-A52C-036DB8B84881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A04BBFC-41D1-C44F-82BD-BDBD16427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0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sodas32" TargetMode="External"/><Relationship Id="rId4" Type="http://schemas.openxmlformats.org/officeDocument/2006/relationships/hyperlink" Target="mailto:sgdas32@gmail.com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ealthlinkbc.ca/medical-tests/hw205975" TargetMode="External"/><Relationship Id="rId3" Type="http://schemas.microsoft.com/office/2007/relationships/hdphoto" Target="../media/hdphoto2.wdp"/><Relationship Id="rId7" Type="http://schemas.openxmlformats.org/officeDocument/2006/relationships/hyperlink" Target="https://www.expertinstitute.com/resources/case-studies/aspiration-pneumonia-missed-by-medical-tea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nodsblog.com/2018/10/15/everything-you-need-to-know-about-convolutional-neural-networks/" TargetMode="External"/><Relationship Id="rId5" Type="http://schemas.openxmlformats.org/officeDocument/2006/relationships/hyperlink" Target="https://www.acrdsi.org/DSI-Services/Define-AI/Use-Cases/Pneumonia" TargetMode="External"/><Relationship Id="rId4" Type="http://schemas.openxmlformats.org/officeDocument/2006/relationships/hyperlink" Target="https://www.kaggle.com/paultimothymooney/chest-xray-pneumoni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87F9E-AA69-D24D-931F-C3EB317A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3849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Daytona" panose="020B0604030500040204" pitchFamily="34" charset="0"/>
              </a:rPr>
              <a:t>Detecting Pneumonia with Deep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BC59D-95E7-7742-86ED-5E665068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4653786"/>
            <a:ext cx="6485956" cy="109988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r"/>
            <a:r>
              <a:rPr lang="en-US" sz="2400" dirty="0">
                <a:solidFill>
                  <a:schemeClr val="accent2"/>
                </a:solidFill>
                <a:latin typeface="Daytona" panose="020B0604030500040204" pitchFamily="34" charset="0"/>
                <a:cs typeface="Miriam Fixed" panose="020B0509050101010101" pitchFamily="49" charset="-79"/>
              </a:rPr>
              <a:t>METIS PROJECT 5</a:t>
            </a:r>
          </a:p>
          <a:p>
            <a:pPr algn="r"/>
            <a:r>
              <a:rPr lang="en-US" sz="2400" dirty="0">
                <a:solidFill>
                  <a:schemeClr val="accent2"/>
                </a:solidFill>
                <a:latin typeface="Daytona" panose="020B0604030500040204" pitchFamily="34" charset="0"/>
                <a:cs typeface="Miriam Fixed" panose="020B0509050101010101" pitchFamily="49" charset="-79"/>
              </a:rPr>
              <a:t>SONALI DASGUPTA</a:t>
            </a:r>
          </a:p>
          <a:p>
            <a:pPr algn="r"/>
            <a:r>
              <a:rPr lang="en-US" sz="2400" dirty="0">
                <a:solidFill>
                  <a:schemeClr val="accent2"/>
                </a:solidFill>
                <a:latin typeface="Daytona" panose="020B0604030500040204" pitchFamily="34" charset="0"/>
                <a:cs typeface="Miriam Fixed" panose="020B0509050101010101" pitchFamily="49" charset="-79"/>
              </a:rPr>
              <a:t>JUNE 16, 2020</a:t>
            </a:r>
            <a:endParaRPr lang="en-US" sz="2200" dirty="0">
              <a:latin typeface="Daytona" panose="020B060403050004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6" name="Graphic 55" descr="Doctor">
            <a:extLst>
              <a:ext uri="{FF2B5EF4-FFF2-40B4-BE49-F238E27FC236}">
                <a16:creationId xmlns:a16="http://schemas.microsoft.com/office/drawing/2014/main" id="{48926D29-9A42-463B-901C-0777EFF5F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39986" y="251002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1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86648D-901F-431C-8FFE-6455ADDAC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" y="0"/>
            <a:ext cx="1218865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4E957C-2BC9-2C4F-8BDD-77E26F73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19656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Daytona" panose="020B0604030500040204" pitchFamily="34" charset="0"/>
              </a:rPr>
              <a:t>Thank you!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795EA-6902-8242-AA9D-DCFEFFAE8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163824"/>
            <a:ext cx="10058400" cy="4050792"/>
          </a:xfrm>
        </p:spPr>
        <p:txBody>
          <a:bodyPr>
            <a:normAutofit/>
          </a:bodyPr>
          <a:lstStyle/>
          <a:p>
            <a:pPr algn="ctr"/>
            <a:endParaRPr lang="en-US" dirty="0">
              <a:latin typeface="Daytona" panose="020B0604030500040204" pitchFamily="34" charset="0"/>
            </a:endParaRPr>
          </a:p>
          <a:p>
            <a:pPr algn="ctr"/>
            <a:r>
              <a:rPr lang="en-US" dirty="0">
                <a:latin typeface="Daytona" panose="020B0604030500040204" pitchFamily="34" charset="0"/>
              </a:rPr>
              <a:t>Sonali Dasgupta</a:t>
            </a:r>
          </a:p>
          <a:p>
            <a:pPr algn="ctr"/>
            <a:r>
              <a:rPr lang="en-US" dirty="0">
                <a:latin typeface="Daytona" panose="020B0604030500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sgdas32@gmail.com</a:t>
            </a:r>
            <a:endParaRPr lang="en-US" dirty="0">
              <a:latin typeface="Daytona" panose="020B0604030500040204" pitchFamily="34" charset="0"/>
            </a:endParaRPr>
          </a:p>
          <a:p>
            <a:pPr algn="ctr"/>
            <a:r>
              <a:rPr lang="en-US" dirty="0">
                <a:latin typeface="Daytona" panose="020B060403050004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https://github.com/sodas32</a:t>
            </a:r>
            <a:endParaRPr lang="en-US" dirty="0">
              <a:latin typeface="Daytona" panose="020B0604030500040204" pitchFamily="34" charset="0"/>
            </a:endParaRPr>
          </a:p>
          <a:p>
            <a:pPr algn="ctr"/>
            <a:endParaRPr lang="en-US" dirty="0">
              <a:latin typeface="Daytona" panose="020B060403050004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8E7ECE-D1D9-4A45-83E3-B3AAC21A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299C5D-8E7A-4F30-B5A0-E61C1AF51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191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DC7CB-3973-8845-98F4-C7B3966A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Daytona" panose="020B060403050004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0A47-96C1-6F41-9367-8DA0EBE9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2324"/>
            <a:ext cx="5132665" cy="522827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Daytona" panose="020B0604030500040204" pitchFamily="34" charset="0"/>
              </a:rPr>
              <a:t>Data</a:t>
            </a:r>
            <a:r>
              <a:rPr lang="en-US" dirty="0">
                <a:latin typeface="Daytona" panose="020B0604030500040204" pitchFamily="34" charset="0"/>
              </a:rPr>
              <a:t>: </a:t>
            </a:r>
          </a:p>
          <a:p>
            <a:r>
              <a:rPr lang="en-US" dirty="0">
                <a:latin typeface="Daytona" panose="020B0604030500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https://www.kaggle.com/paultimothymooney/chest-xray-pneumonia</a:t>
            </a:r>
            <a:endParaRPr lang="en-US" dirty="0">
              <a:latin typeface="Daytona" panose="020B0604030500040204" pitchFamily="34" charset="0"/>
            </a:endParaRPr>
          </a:p>
          <a:p>
            <a:endParaRPr lang="en-US" dirty="0">
              <a:latin typeface="Daytona" panose="020B0604030500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Daytona" panose="020B0604030500040204" pitchFamily="34" charset="0"/>
              </a:rPr>
              <a:t>Background &amp; Images</a:t>
            </a:r>
            <a:r>
              <a:rPr lang="en-US" dirty="0">
                <a:latin typeface="Daytona" panose="020B0604030500040204" pitchFamily="34" charset="0"/>
              </a:rPr>
              <a:t>: </a:t>
            </a:r>
          </a:p>
          <a:p>
            <a:r>
              <a:rPr lang="en-US" dirty="0">
                <a:latin typeface="Daytona" panose="020B060403050004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https://www.acrdsi.org/DSI-Services/Define-AI/Use-Cases/Pneumonia</a:t>
            </a:r>
            <a:endParaRPr lang="en-US" dirty="0">
              <a:latin typeface="Daytona" panose="020B0604030500040204" pitchFamily="34" charset="0"/>
            </a:endParaRPr>
          </a:p>
          <a:p>
            <a:r>
              <a:rPr lang="en-US" dirty="0">
                <a:latin typeface="Daytona" panose="020B060403050004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https://vinodsblog.com/2018/10/15/everything-you-need-to-know-about-convolutional-neural-networks/</a:t>
            </a:r>
            <a:endParaRPr lang="en-US" dirty="0">
              <a:latin typeface="Daytona" panose="020B0604030500040204" pitchFamily="34" charset="0"/>
            </a:endParaRPr>
          </a:p>
          <a:p>
            <a:r>
              <a:rPr lang="en-US" dirty="0">
                <a:latin typeface="Daytona" panose="020B060403050004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https://www.expertinstitute.com/resources/case-studies/aspiration-pneumonia-missed-by-medical-team/</a:t>
            </a:r>
            <a:endParaRPr lang="en-US" dirty="0">
              <a:latin typeface="Daytona" panose="020B0604030500040204" pitchFamily="34" charset="0"/>
            </a:endParaRPr>
          </a:p>
          <a:p>
            <a:r>
              <a:rPr lang="en-US" dirty="0">
                <a:latin typeface="Daytona" panose="020B060403050004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https://www.healthlinkbc.ca/medical-tests/hw205975</a:t>
            </a:r>
            <a:endParaRPr lang="en-US" dirty="0">
              <a:latin typeface="Daytona" panose="020B0604030500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2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5DED-953C-754F-84BE-391EF43B7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latin typeface="Daytona" panose="020B0604030500040204" pitchFamily="34" charset="0"/>
              </a:rPr>
              <a:t>appendix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FECD4D-418A-A94D-B7EC-E1E26ABFC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2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6786-B1EF-254D-A891-B080BCEC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0464"/>
            <a:ext cx="11430000" cy="160934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Daytona" panose="020B0604030500040204" pitchFamily="34" charset="0"/>
              </a:rPr>
              <a:t>Convolutional Neural Network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B546C-F3F7-5640-9DB7-F59A7ABE3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242"/>
          <a:stretch/>
        </p:blipFill>
        <p:spPr>
          <a:xfrm>
            <a:off x="1244745" y="1690688"/>
            <a:ext cx="1656524" cy="4760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7FA500-283F-D44B-A46C-45979C4A50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30" r="50184"/>
          <a:stretch/>
        </p:blipFill>
        <p:spPr>
          <a:xfrm>
            <a:off x="2642851" y="1690688"/>
            <a:ext cx="2226366" cy="4760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4D3315-289E-6740-BC5D-2837D5E00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42" r="22488"/>
          <a:stretch/>
        </p:blipFill>
        <p:spPr>
          <a:xfrm>
            <a:off x="4869217" y="1690688"/>
            <a:ext cx="1992644" cy="4761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11616-92A3-6042-811E-2945076BA4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512"/>
          <a:stretch/>
        </p:blipFill>
        <p:spPr>
          <a:xfrm>
            <a:off x="6861501" y="1690688"/>
            <a:ext cx="1636917" cy="47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1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21FA27-270A-E347-A67B-7D43C79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14" y="45044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Daytona" panose="020B0604030500040204" pitchFamily="34" charset="0"/>
              </a:rPr>
              <a:t>Loss and Accuracy Curves</a:t>
            </a: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EE4F9AB-0EFB-6941-A0F4-146D6A268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65" t="9159" r="8124" b="7159"/>
          <a:stretch/>
        </p:blipFill>
        <p:spPr>
          <a:xfrm>
            <a:off x="856372" y="1654388"/>
            <a:ext cx="4985628" cy="4718981"/>
          </a:xfr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9BBAC98-E910-474F-BAD2-62AFF0932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4" t="6622" r="8526" b="4636"/>
          <a:stretch/>
        </p:blipFill>
        <p:spPr>
          <a:xfrm>
            <a:off x="6350002" y="1524001"/>
            <a:ext cx="4792637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8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A216-3559-624E-8BA9-1942828D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185250"/>
            <a:ext cx="10058400" cy="1609344"/>
          </a:xfrm>
        </p:spPr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Confusion Matrices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8148CA-BA4F-D74D-B3DA-593BE1723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58" t="7623" r="9045" b="6136"/>
          <a:stretch/>
        </p:blipFill>
        <p:spPr>
          <a:xfrm>
            <a:off x="1539921" y="1890900"/>
            <a:ext cx="4758265" cy="4950227"/>
          </a:xfrm>
        </p:spPr>
      </p:pic>
      <p:pic>
        <p:nvPicPr>
          <p:cNvPr id="10" name="Picture 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50E1B6F-E007-F24F-BB92-D8A8B5DDA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3" t="7419" r="10034" b="6028"/>
          <a:stretch/>
        </p:blipFill>
        <p:spPr>
          <a:xfrm>
            <a:off x="6263146" y="1856015"/>
            <a:ext cx="4739809" cy="49431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EA66EC-33A8-E54A-9B9C-137695E6365E}"/>
              </a:ext>
            </a:extLst>
          </p:cNvPr>
          <p:cNvSpPr txBox="1"/>
          <p:nvPr/>
        </p:nvSpPr>
        <p:spPr>
          <a:xfrm>
            <a:off x="2853036" y="1521568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Training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B9D1C-8FF4-FE4D-8F7E-1934E22ACEA7}"/>
              </a:ext>
            </a:extLst>
          </p:cNvPr>
          <p:cNvSpPr txBox="1"/>
          <p:nvPr/>
        </p:nvSpPr>
        <p:spPr>
          <a:xfrm>
            <a:off x="7436923" y="152156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108480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B8CC-0B5D-FE47-8CAA-1B133A1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ROC Curve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969AE16-97CC-DD46-A670-1DB6D2B1B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21" t="6897" r="7524" b="4388"/>
          <a:stretch/>
        </p:blipFill>
        <p:spPr>
          <a:xfrm>
            <a:off x="4030133" y="1896533"/>
            <a:ext cx="4842934" cy="4792133"/>
          </a:xfrm>
        </p:spPr>
      </p:pic>
    </p:spTree>
    <p:extLst>
      <p:ext uri="{BB962C8B-B14F-4D97-AF65-F5344CB8AC3E}">
        <p14:creationId xmlns:p14="http://schemas.microsoft.com/office/powerpoint/2010/main" val="38797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63B23A66-47CB-8F40-A5F1-899B058C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latin typeface="Daytona" panose="020B0604030500040204" pitchFamily="34" charset="0"/>
              </a:rPr>
              <a:t>Data Science In Healthcare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3A85B8-2079-744F-8CCC-F09B9C08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Daytona" panose="020B0604030500040204" pitchFamily="34" charset="0"/>
              </a:rPr>
              <a:t>Disease diagnosis  = patterns of symptoms</a:t>
            </a:r>
          </a:p>
          <a:p>
            <a:endParaRPr lang="en-US" sz="2400" dirty="0">
              <a:latin typeface="Daytona" panose="020B0604030500040204" pitchFamily="34" charset="0"/>
            </a:endParaRPr>
          </a:p>
          <a:p>
            <a:r>
              <a:rPr lang="en-US" sz="2400" dirty="0">
                <a:latin typeface="Daytona" panose="020B0604030500040204" pitchFamily="34" charset="0"/>
              </a:rPr>
              <a:t>Healthcare professionals deal with massive sets of structured and unstructured data:</a:t>
            </a:r>
          </a:p>
          <a:p>
            <a:pPr lvl="1"/>
            <a:r>
              <a:rPr lang="en-US" sz="2400" dirty="0">
                <a:latin typeface="Daytona" panose="020B0604030500040204" pitchFamily="34" charset="0"/>
              </a:rPr>
              <a:t>Numerical</a:t>
            </a:r>
          </a:p>
          <a:p>
            <a:pPr lvl="1"/>
            <a:r>
              <a:rPr lang="en-US" sz="2400" dirty="0">
                <a:latin typeface="Daytona" panose="020B0604030500040204" pitchFamily="34" charset="0"/>
              </a:rPr>
              <a:t>Text </a:t>
            </a:r>
          </a:p>
          <a:p>
            <a:pPr lvl="1"/>
            <a:r>
              <a:rPr lang="en-US" sz="2400" dirty="0">
                <a:latin typeface="Daytona" panose="020B0604030500040204" pitchFamily="34" charset="0"/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0902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A88165-B705-FD4F-9525-F52AC786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>
                <a:latin typeface="Daytona" panose="020B0604030500040204" pitchFamily="34" charset="0"/>
              </a:rPr>
              <a:t>Pneumonia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68F13-BDD6-FF41-8C4A-1C6808F1EE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80"/>
          <a:stretch/>
        </p:blipFill>
        <p:spPr>
          <a:xfrm>
            <a:off x="633999" y="1111048"/>
            <a:ext cx="5112461" cy="4646165"/>
          </a:xfrm>
          <a:prstGeom prst="rect">
            <a:avLst/>
          </a:prstGeom>
        </p:spPr>
      </p:pic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A603695-8A5C-A14E-B85F-60FEB7C39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1862667"/>
            <a:ext cx="5299585" cy="4309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Daytona" panose="020B0604030500040204" pitchFamily="34" charset="0"/>
              </a:rPr>
              <a:t>250,000 people get pneumonia every year </a:t>
            </a:r>
          </a:p>
          <a:p>
            <a:r>
              <a:rPr lang="en-US" dirty="0">
                <a:latin typeface="Daytona" panose="020B0604030500040204" pitchFamily="34" charset="0"/>
              </a:rPr>
              <a:t>50,000 deaths </a:t>
            </a:r>
          </a:p>
          <a:p>
            <a:pPr marL="0" indent="0">
              <a:buNone/>
            </a:pPr>
            <a:endParaRPr lang="en-US" dirty="0">
              <a:latin typeface="Daytona" panose="020B0604030500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Daytona" panose="020B0604030500040204" pitchFamily="34" charset="0"/>
              </a:rPr>
              <a:t>Symptoms: </a:t>
            </a:r>
          </a:p>
          <a:p>
            <a:r>
              <a:rPr lang="en-US" dirty="0">
                <a:latin typeface="Daytona" panose="020B0604030500040204" pitchFamily="34" charset="0"/>
              </a:rPr>
              <a:t>Cough</a:t>
            </a:r>
          </a:p>
          <a:p>
            <a:r>
              <a:rPr lang="en-US" dirty="0">
                <a:latin typeface="Daytona" panose="020B0604030500040204" pitchFamily="34" charset="0"/>
              </a:rPr>
              <a:t>Fever </a:t>
            </a:r>
          </a:p>
          <a:p>
            <a:r>
              <a:rPr lang="en-US" dirty="0">
                <a:latin typeface="Daytona" panose="020B0604030500040204" pitchFamily="34" charset="0"/>
              </a:rPr>
              <a:t>Shortness of breath </a:t>
            </a:r>
          </a:p>
          <a:p>
            <a:r>
              <a:rPr lang="en-US" dirty="0">
                <a:latin typeface="Daytona" panose="020B0604030500040204" pitchFamily="34" charset="0"/>
              </a:rPr>
              <a:t>Chills or shaking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87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08838-F165-754D-BE5F-37178CA4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Diagnosis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oogle Shape;10640;p61">
            <a:extLst>
              <a:ext uri="{FF2B5EF4-FFF2-40B4-BE49-F238E27FC236}">
                <a16:creationId xmlns:a16="http://schemas.microsoft.com/office/drawing/2014/main" id="{8B46D15D-C629-4046-ACFF-057DA211FDB5}"/>
              </a:ext>
            </a:extLst>
          </p:cNvPr>
          <p:cNvGrpSpPr/>
          <p:nvPr/>
        </p:nvGrpSpPr>
        <p:grpSpPr>
          <a:xfrm>
            <a:off x="6942925" y="2332674"/>
            <a:ext cx="2634439" cy="4219353"/>
            <a:chOff x="998276" y="1542725"/>
            <a:chExt cx="1785800" cy="2843650"/>
          </a:xfrm>
        </p:grpSpPr>
        <p:sp>
          <p:nvSpPr>
            <p:cNvPr id="15" name="Google Shape;10641;p61">
              <a:extLst>
                <a:ext uri="{FF2B5EF4-FFF2-40B4-BE49-F238E27FC236}">
                  <a16:creationId xmlns:a16="http://schemas.microsoft.com/office/drawing/2014/main" id="{C11BF9BA-B8E1-C249-B89D-3EC15080B05F}"/>
                </a:ext>
              </a:extLst>
            </p:cNvPr>
            <p:cNvSpPr/>
            <p:nvPr/>
          </p:nvSpPr>
          <p:spPr>
            <a:xfrm>
              <a:off x="998276" y="1542725"/>
              <a:ext cx="1785800" cy="2843650"/>
            </a:xfrm>
            <a:custGeom>
              <a:avLst/>
              <a:gdLst/>
              <a:ahLst/>
              <a:cxnLst/>
              <a:rect l="l" t="t" r="r" b="b"/>
              <a:pathLst>
                <a:path w="71432" h="113746" extrusionOk="0">
                  <a:moveTo>
                    <a:pt x="70079" y="101052"/>
                  </a:moveTo>
                  <a:cubicBezTo>
                    <a:pt x="69821" y="95870"/>
                    <a:pt x="67719" y="85439"/>
                    <a:pt x="65955" y="80252"/>
                  </a:cubicBezTo>
                  <a:cubicBezTo>
                    <a:pt x="64682" y="75211"/>
                    <a:pt x="64375" y="68825"/>
                    <a:pt x="64190" y="64535"/>
                  </a:cubicBezTo>
                  <a:cubicBezTo>
                    <a:pt x="64012" y="60422"/>
                    <a:pt x="62137" y="53446"/>
                    <a:pt x="61252" y="45222"/>
                  </a:cubicBezTo>
                  <a:cubicBezTo>
                    <a:pt x="60226" y="39124"/>
                    <a:pt x="58240" y="37802"/>
                    <a:pt x="53176" y="36118"/>
                  </a:cubicBezTo>
                  <a:cubicBezTo>
                    <a:pt x="51264" y="35454"/>
                    <a:pt x="49574" y="34791"/>
                    <a:pt x="48326" y="34428"/>
                  </a:cubicBezTo>
                  <a:cubicBezTo>
                    <a:pt x="45246" y="33518"/>
                    <a:pt x="42671" y="32811"/>
                    <a:pt x="42671" y="32811"/>
                  </a:cubicBezTo>
                  <a:cubicBezTo>
                    <a:pt x="40175" y="32037"/>
                    <a:pt x="40833" y="28994"/>
                    <a:pt x="42302" y="26154"/>
                  </a:cubicBezTo>
                  <a:cubicBezTo>
                    <a:pt x="43433" y="23972"/>
                    <a:pt x="46377" y="21268"/>
                    <a:pt x="47527" y="16264"/>
                  </a:cubicBezTo>
                  <a:cubicBezTo>
                    <a:pt x="47729" y="17432"/>
                    <a:pt x="47822" y="18612"/>
                    <a:pt x="47797" y="19786"/>
                  </a:cubicBezTo>
                  <a:cubicBezTo>
                    <a:pt x="47773" y="21594"/>
                    <a:pt x="47570" y="23468"/>
                    <a:pt x="48221" y="25152"/>
                  </a:cubicBezTo>
                  <a:cubicBezTo>
                    <a:pt x="48768" y="26566"/>
                    <a:pt x="49881" y="27697"/>
                    <a:pt x="51092" y="28601"/>
                  </a:cubicBezTo>
                  <a:cubicBezTo>
                    <a:pt x="52438" y="29603"/>
                    <a:pt x="54141" y="30402"/>
                    <a:pt x="55751" y="29935"/>
                  </a:cubicBezTo>
                  <a:cubicBezTo>
                    <a:pt x="53618" y="28558"/>
                    <a:pt x="53514" y="25503"/>
                    <a:pt x="53944" y="23007"/>
                  </a:cubicBezTo>
                  <a:cubicBezTo>
                    <a:pt x="54429" y="20211"/>
                    <a:pt x="55302" y="17500"/>
                    <a:pt x="56525" y="14937"/>
                  </a:cubicBezTo>
                  <a:cubicBezTo>
                    <a:pt x="57460" y="12988"/>
                    <a:pt x="58622" y="11070"/>
                    <a:pt x="58861" y="8919"/>
                  </a:cubicBezTo>
                  <a:cubicBezTo>
                    <a:pt x="59292" y="5016"/>
                    <a:pt x="56286" y="1414"/>
                    <a:pt x="52438" y="639"/>
                  </a:cubicBezTo>
                  <a:cubicBezTo>
                    <a:pt x="49242" y="0"/>
                    <a:pt x="45793" y="1186"/>
                    <a:pt x="43587" y="3553"/>
                  </a:cubicBezTo>
                  <a:cubicBezTo>
                    <a:pt x="41491" y="2022"/>
                    <a:pt x="38651" y="1014"/>
                    <a:pt x="35073" y="744"/>
                  </a:cubicBezTo>
                  <a:cubicBezTo>
                    <a:pt x="30303" y="160"/>
                    <a:pt x="24821" y="1113"/>
                    <a:pt x="21944" y="4727"/>
                  </a:cubicBezTo>
                  <a:cubicBezTo>
                    <a:pt x="21434" y="5354"/>
                    <a:pt x="21028" y="6055"/>
                    <a:pt x="20733" y="6805"/>
                  </a:cubicBezTo>
                  <a:cubicBezTo>
                    <a:pt x="20137" y="8433"/>
                    <a:pt x="20297" y="10247"/>
                    <a:pt x="21169" y="11747"/>
                  </a:cubicBezTo>
                  <a:cubicBezTo>
                    <a:pt x="21335" y="11703"/>
                    <a:pt x="21501" y="11673"/>
                    <a:pt x="21667" y="11636"/>
                  </a:cubicBezTo>
                  <a:cubicBezTo>
                    <a:pt x="21839" y="12705"/>
                    <a:pt x="22159" y="13732"/>
                    <a:pt x="22141" y="15047"/>
                  </a:cubicBezTo>
                  <a:cubicBezTo>
                    <a:pt x="22104" y="17371"/>
                    <a:pt x="19762" y="18871"/>
                    <a:pt x="19928" y="19737"/>
                  </a:cubicBezTo>
                  <a:cubicBezTo>
                    <a:pt x="20069" y="20426"/>
                    <a:pt x="21200" y="20579"/>
                    <a:pt x="21852" y="20579"/>
                  </a:cubicBezTo>
                  <a:cubicBezTo>
                    <a:pt x="22036" y="20579"/>
                    <a:pt x="22159" y="20573"/>
                    <a:pt x="22159" y="20573"/>
                  </a:cubicBezTo>
                  <a:cubicBezTo>
                    <a:pt x="22546" y="21421"/>
                    <a:pt x="21489" y="22048"/>
                    <a:pt x="21471" y="22571"/>
                  </a:cubicBezTo>
                  <a:cubicBezTo>
                    <a:pt x="21452" y="23087"/>
                    <a:pt x="22122" y="23438"/>
                    <a:pt x="22122" y="23438"/>
                  </a:cubicBezTo>
                  <a:cubicBezTo>
                    <a:pt x="22122" y="23438"/>
                    <a:pt x="21471" y="23733"/>
                    <a:pt x="22122" y="24489"/>
                  </a:cubicBezTo>
                  <a:cubicBezTo>
                    <a:pt x="22768" y="25269"/>
                    <a:pt x="22159" y="25435"/>
                    <a:pt x="22122" y="26800"/>
                  </a:cubicBezTo>
                  <a:cubicBezTo>
                    <a:pt x="22091" y="27925"/>
                    <a:pt x="23493" y="28164"/>
                    <a:pt x="25023" y="28164"/>
                  </a:cubicBezTo>
                  <a:cubicBezTo>
                    <a:pt x="25380" y="28164"/>
                    <a:pt x="25743" y="28146"/>
                    <a:pt x="26093" y="28134"/>
                  </a:cubicBezTo>
                  <a:cubicBezTo>
                    <a:pt x="26191" y="28128"/>
                    <a:pt x="26296" y="28121"/>
                    <a:pt x="26388" y="28121"/>
                  </a:cubicBezTo>
                  <a:cubicBezTo>
                    <a:pt x="28078" y="28121"/>
                    <a:pt x="30426" y="28509"/>
                    <a:pt x="30844" y="30365"/>
                  </a:cubicBezTo>
                  <a:cubicBezTo>
                    <a:pt x="31305" y="32326"/>
                    <a:pt x="30801" y="32959"/>
                    <a:pt x="29179" y="33500"/>
                  </a:cubicBezTo>
                  <a:cubicBezTo>
                    <a:pt x="27556" y="34041"/>
                    <a:pt x="26585" y="34330"/>
                    <a:pt x="24753" y="34864"/>
                  </a:cubicBezTo>
                  <a:cubicBezTo>
                    <a:pt x="23505" y="35086"/>
                    <a:pt x="22694" y="35233"/>
                    <a:pt x="18950" y="36481"/>
                  </a:cubicBezTo>
                  <a:cubicBezTo>
                    <a:pt x="16406" y="37262"/>
                    <a:pt x="10861" y="38743"/>
                    <a:pt x="10136" y="48080"/>
                  </a:cubicBezTo>
                  <a:cubicBezTo>
                    <a:pt x="9109" y="55278"/>
                    <a:pt x="8569" y="60662"/>
                    <a:pt x="7640" y="66151"/>
                  </a:cubicBezTo>
                  <a:cubicBezTo>
                    <a:pt x="7198" y="70263"/>
                    <a:pt x="7044" y="76601"/>
                    <a:pt x="5139" y="81278"/>
                  </a:cubicBezTo>
                  <a:cubicBezTo>
                    <a:pt x="3497" y="86521"/>
                    <a:pt x="2987" y="95870"/>
                    <a:pt x="2496" y="100960"/>
                  </a:cubicBezTo>
                  <a:cubicBezTo>
                    <a:pt x="1912" y="106006"/>
                    <a:pt x="184" y="113192"/>
                    <a:pt x="0" y="113653"/>
                  </a:cubicBezTo>
                  <a:lnTo>
                    <a:pt x="6743" y="113653"/>
                  </a:lnTo>
                  <a:cubicBezTo>
                    <a:pt x="6743" y="113653"/>
                    <a:pt x="8716" y="106154"/>
                    <a:pt x="10480" y="102331"/>
                  </a:cubicBezTo>
                  <a:cubicBezTo>
                    <a:pt x="12435" y="98022"/>
                    <a:pt x="14058" y="88113"/>
                    <a:pt x="14002" y="86079"/>
                  </a:cubicBezTo>
                  <a:cubicBezTo>
                    <a:pt x="13929" y="84063"/>
                    <a:pt x="15096" y="78168"/>
                    <a:pt x="15668" y="75205"/>
                  </a:cubicBezTo>
                  <a:cubicBezTo>
                    <a:pt x="16682" y="69981"/>
                    <a:pt x="17186" y="59537"/>
                    <a:pt x="17186" y="59537"/>
                  </a:cubicBezTo>
                  <a:cubicBezTo>
                    <a:pt x="17186" y="59537"/>
                    <a:pt x="19940" y="72624"/>
                    <a:pt x="19977" y="77756"/>
                  </a:cubicBezTo>
                  <a:cubicBezTo>
                    <a:pt x="19995" y="82895"/>
                    <a:pt x="18827" y="85722"/>
                    <a:pt x="18606" y="88531"/>
                  </a:cubicBezTo>
                  <a:cubicBezTo>
                    <a:pt x="18121" y="91482"/>
                    <a:pt x="17137" y="94795"/>
                    <a:pt x="15963" y="98618"/>
                  </a:cubicBezTo>
                  <a:cubicBezTo>
                    <a:pt x="15084" y="101851"/>
                    <a:pt x="13517" y="106990"/>
                    <a:pt x="14543" y="113745"/>
                  </a:cubicBezTo>
                  <a:lnTo>
                    <a:pt x="56698" y="113598"/>
                  </a:lnTo>
                  <a:cubicBezTo>
                    <a:pt x="57730" y="105963"/>
                    <a:pt x="56212" y="101943"/>
                    <a:pt x="55524" y="98618"/>
                  </a:cubicBezTo>
                  <a:cubicBezTo>
                    <a:pt x="54940" y="95090"/>
                    <a:pt x="53932" y="92951"/>
                    <a:pt x="52979" y="89804"/>
                  </a:cubicBezTo>
                  <a:cubicBezTo>
                    <a:pt x="52192" y="87062"/>
                    <a:pt x="51079" y="83485"/>
                    <a:pt x="51116" y="78346"/>
                  </a:cubicBezTo>
                  <a:cubicBezTo>
                    <a:pt x="51135" y="73208"/>
                    <a:pt x="54497" y="58812"/>
                    <a:pt x="54497" y="58812"/>
                  </a:cubicBezTo>
                  <a:cubicBezTo>
                    <a:pt x="54497" y="58812"/>
                    <a:pt x="55880" y="72310"/>
                    <a:pt x="56261" y="75015"/>
                  </a:cubicBezTo>
                  <a:cubicBezTo>
                    <a:pt x="56864" y="79299"/>
                    <a:pt x="58886" y="84413"/>
                    <a:pt x="58757" y="86423"/>
                  </a:cubicBezTo>
                  <a:cubicBezTo>
                    <a:pt x="58548" y="89810"/>
                    <a:pt x="60625" y="99669"/>
                    <a:pt x="61842" y="101993"/>
                  </a:cubicBezTo>
                  <a:cubicBezTo>
                    <a:pt x="63059" y="104304"/>
                    <a:pt x="65955" y="113598"/>
                    <a:pt x="65955" y="113598"/>
                  </a:cubicBezTo>
                  <a:lnTo>
                    <a:pt x="71431" y="113659"/>
                  </a:lnTo>
                  <a:cubicBezTo>
                    <a:pt x="71229" y="113198"/>
                    <a:pt x="70313" y="106449"/>
                    <a:pt x="70079" y="101052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0642;p61">
              <a:extLst>
                <a:ext uri="{FF2B5EF4-FFF2-40B4-BE49-F238E27FC236}">
                  <a16:creationId xmlns:a16="http://schemas.microsoft.com/office/drawing/2014/main" id="{AF83A5A9-F6F9-384F-A82C-32892B69042F}"/>
                </a:ext>
              </a:extLst>
            </p:cNvPr>
            <p:cNvGrpSpPr/>
            <p:nvPr/>
          </p:nvGrpSpPr>
          <p:grpSpPr>
            <a:xfrm>
              <a:off x="1459126" y="1614025"/>
              <a:ext cx="848725" cy="2691675"/>
              <a:chOff x="1459126" y="1614025"/>
              <a:chExt cx="848725" cy="2691675"/>
            </a:xfrm>
          </p:grpSpPr>
          <p:sp>
            <p:nvSpPr>
              <p:cNvPr id="19" name="Google Shape;10643;p61">
                <a:extLst>
                  <a:ext uri="{FF2B5EF4-FFF2-40B4-BE49-F238E27FC236}">
                    <a16:creationId xmlns:a16="http://schemas.microsoft.com/office/drawing/2014/main" id="{2E16AE5B-60D0-7F4D-9420-331293B69E4D}"/>
                  </a:ext>
                </a:extLst>
              </p:cNvPr>
              <p:cNvSpPr/>
              <p:nvPr/>
            </p:nvSpPr>
            <p:spPr>
              <a:xfrm>
                <a:off x="1577901" y="1614025"/>
                <a:ext cx="587050" cy="514500"/>
              </a:xfrm>
              <a:custGeom>
                <a:avLst/>
                <a:gdLst/>
                <a:ahLst/>
                <a:cxnLst/>
                <a:rect l="l" t="t" r="r" b="b"/>
                <a:pathLst>
                  <a:path w="23482" h="20580" extrusionOk="0">
                    <a:moveTo>
                      <a:pt x="11163" y="0"/>
                    </a:moveTo>
                    <a:cubicBezTo>
                      <a:pt x="4402" y="0"/>
                      <a:pt x="603" y="2680"/>
                      <a:pt x="308" y="6626"/>
                    </a:cubicBezTo>
                    <a:cubicBezTo>
                      <a:pt x="1" y="10640"/>
                      <a:pt x="1820" y="11931"/>
                      <a:pt x="4383" y="11931"/>
                    </a:cubicBezTo>
                    <a:cubicBezTo>
                      <a:pt x="4635" y="11931"/>
                      <a:pt x="4887" y="11919"/>
                      <a:pt x="5145" y="11894"/>
                    </a:cubicBezTo>
                    <a:cubicBezTo>
                      <a:pt x="5145" y="11894"/>
                      <a:pt x="5373" y="11876"/>
                      <a:pt x="5668" y="11876"/>
                    </a:cubicBezTo>
                    <a:cubicBezTo>
                      <a:pt x="6246" y="11876"/>
                      <a:pt x="7088" y="11943"/>
                      <a:pt x="7088" y="12318"/>
                    </a:cubicBezTo>
                    <a:cubicBezTo>
                      <a:pt x="7088" y="12878"/>
                      <a:pt x="6903" y="14390"/>
                      <a:pt x="8139" y="14427"/>
                    </a:cubicBezTo>
                    <a:cubicBezTo>
                      <a:pt x="8557" y="14445"/>
                      <a:pt x="8944" y="14451"/>
                      <a:pt x="9276" y="14451"/>
                    </a:cubicBezTo>
                    <a:cubicBezTo>
                      <a:pt x="9946" y="14451"/>
                      <a:pt x="10395" y="14427"/>
                      <a:pt x="10395" y="14427"/>
                    </a:cubicBezTo>
                    <a:cubicBezTo>
                      <a:pt x="10395" y="14427"/>
                      <a:pt x="10745" y="16129"/>
                      <a:pt x="11489" y="16480"/>
                    </a:cubicBezTo>
                    <a:cubicBezTo>
                      <a:pt x="12226" y="16848"/>
                      <a:pt x="11931" y="17512"/>
                      <a:pt x="12153" y="17899"/>
                    </a:cubicBezTo>
                    <a:cubicBezTo>
                      <a:pt x="12374" y="18268"/>
                      <a:pt x="13259" y="18699"/>
                      <a:pt x="13609" y="19270"/>
                    </a:cubicBezTo>
                    <a:cubicBezTo>
                      <a:pt x="13966" y="19823"/>
                      <a:pt x="14113" y="20561"/>
                      <a:pt x="14704" y="20579"/>
                    </a:cubicBezTo>
                    <a:lnTo>
                      <a:pt x="14734" y="20579"/>
                    </a:lnTo>
                    <a:cubicBezTo>
                      <a:pt x="15331" y="20579"/>
                      <a:pt x="15785" y="20088"/>
                      <a:pt x="15404" y="19307"/>
                    </a:cubicBezTo>
                    <a:cubicBezTo>
                      <a:pt x="14999" y="18490"/>
                      <a:pt x="14611" y="17770"/>
                      <a:pt x="14870" y="17697"/>
                    </a:cubicBezTo>
                    <a:cubicBezTo>
                      <a:pt x="14876" y="17697"/>
                      <a:pt x="14888" y="17697"/>
                      <a:pt x="14894" y="17697"/>
                    </a:cubicBezTo>
                    <a:cubicBezTo>
                      <a:pt x="15128" y="17697"/>
                      <a:pt x="16037" y="18004"/>
                      <a:pt x="17015" y="18004"/>
                    </a:cubicBezTo>
                    <a:cubicBezTo>
                      <a:pt x="17593" y="18004"/>
                      <a:pt x="18195" y="17893"/>
                      <a:pt x="18693" y="17549"/>
                    </a:cubicBezTo>
                    <a:cubicBezTo>
                      <a:pt x="20094" y="16590"/>
                      <a:pt x="22037" y="15385"/>
                      <a:pt x="21115" y="12595"/>
                    </a:cubicBezTo>
                    <a:lnTo>
                      <a:pt x="21115" y="12595"/>
                    </a:lnTo>
                    <a:lnTo>
                      <a:pt x="21164" y="12595"/>
                    </a:lnTo>
                    <a:cubicBezTo>
                      <a:pt x="21471" y="12595"/>
                      <a:pt x="23020" y="12478"/>
                      <a:pt x="23241" y="10062"/>
                    </a:cubicBezTo>
                    <a:cubicBezTo>
                      <a:pt x="23481" y="7382"/>
                      <a:pt x="21889" y="799"/>
                      <a:pt x="13597" y="99"/>
                    </a:cubicBezTo>
                    <a:cubicBezTo>
                      <a:pt x="12743" y="31"/>
                      <a:pt x="11938" y="0"/>
                      <a:pt x="11163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" name="Google Shape;10644;p61">
                <a:extLst>
                  <a:ext uri="{FF2B5EF4-FFF2-40B4-BE49-F238E27FC236}">
                    <a16:creationId xmlns:a16="http://schemas.microsoft.com/office/drawing/2014/main" id="{85B0BFDE-788B-654A-81CA-FD9869BE6AB3}"/>
                  </a:ext>
                </a:extLst>
              </p:cNvPr>
              <p:cNvGrpSpPr/>
              <p:nvPr/>
            </p:nvGrpSpPr>
            <p:grpSpPr>
              <a:xfrm>
                <a:off x="1459126" y="2549075"/>
                <a:ext cx="848725" cy="608875"/>
                <a:chOff x="1459126" y="2549075"/>
                <a:chExt cx="848725" cy="608875"/>
              </a:xfrm>
            </p:grpSpPr>
            <p:sp>
              <p:nvSpPr>
                <p:cNvPr id="30" name="Google Shape;10645;p61">
                  <a:extLst>
                    <a:ext uri="{FF2B5EF4-FFF2-40B4-BE49-F238E27FC236}">
                      <a16:creationId xmlns:a16="http://schemas.microsoft.com/office/drawing/2014/main" id="{A3AC01A8-3B44-4E4B-A7BE-549D95505D1B}"/>
                    </a:ext>
                  </a:extLst>
                </p:cNvPr>
                <p:cNvSpPr/>
                <p:nvPr/>
              </p:nvSpPr>
              <p:spPr>
                <a:xfrm>
                  <a:off x="1912751" y="2564925"/>
                  <a:ext cx="395100" cy="5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4" h="23721" extrusionOk="0">
                      <a:moveTo>
                        <a:pt x="4850" y="6"/>
                      </a:moveTo>
                      <a:cubicBezTo>
                        <a:pt x="4137" y="6"/>
                        <a:pt x="2736" y="234"/>
                        <a:pt x="2275" y="1973"/>
                      </a:cubicBezTo>
                      <a:cubicBezTo>
                        <a:pt x="1666" y="4321"/>
                        <a:pt x="129" y="7241"/>
                        <a:pt x="904" y="10603"/>
                      </a:cubicBezTo>
                      <a:cubicBezTo>
                        <a:pt x="1666" y="13965"/>
                        <a:pt x="0" y="16904"/>
                        <a:pt x="1740" y="18754"/>
                      </a:cubicBezTo>
                      <a:cubicBezTo>
                        <a:pt x="3418" y="20555"/>
                        <a:pt x="7419" y="23720"/>
                        <a:pt x="11335" y="23720"/>
                      </a:cubicBezTo>
                      <a:cubicBezTo>
                        <a:pt x="11476" y="23720"/>
                        <a:pt x="11618" y="23720"/>
                        <a:pt x="11753" y="23708"/>
                      </a:cubicBezTo>
                      <a:cubicBezTo>
                        <a:pt x="15804" y="23468"/>
                        <a:pt x="15711" y="19922"/>
                        <a:pt x="15029" y="18569"/>
                      </a:cubicBezTo>
                      <a:cubicBezTo>
                        <a:pt x="14365" y="17217"/>
                        <a:pt x="12829" y="14334"/>
                        <a:pt x="12699" y="12650"/>
                      </a:cubicBezTo>
                      <a:cubicBezTo>
                        <a:pt x="12570" y="10990"/>
                        <a:pt x="10610" y="1733"/>
                        <a:pt x="5268" y="31"/>
                      </a:cubicBezTo>
                      <a:cubicBezTo>
                        <a:pt x="5127" y="12"/>
                        <a:pt x="4991" y="0"/>
                        <a:pt x="4850" y="6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0646;p61">
                  <a:extLst>
                    <a:ext uri="{FF2B5EF4-FFF2-40B4-BE49-F238E27FC236}">
                      <a16:creationId xmlns:a16="http://schemas.microsoft.com/office/drawing/2014/main" id="{9EB276E4-024A-814F-A562-2F8C5253062C}"/>
                    </a:ext>
                  </a:extLst>
                </p:cNvPr>
                <p:cNvSpPr/>
                <p:nvPr/>
              </p:nvSpPr>
              <p:spPr>
                <a:xfrm>
                  <a:off x="1459126" y="2549075"/>
                  <a:ext cx="395550" cy="59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2" h="23728" extrusionOk="0">
                      <a:moveTo>
                        <a:pt x="10997" y="1"/>
                      </a:moveTo>
                      <a:cubicBezTo>
                        <a:pt x="10843" y="1"/>
                        <a:pt x="10695" y="13"/>
                        <a:pt x="10554" y="38"/>
                      </a:cubicBezTo>
                      <a:cubicBezTo>
                        <a:pt x="5194" y="1734"/>
                        <a:pt x="3252" y="10979"/>
                        <a:pt x="3123" y="12657"/>
                      </a:cubicBezTo>
                      <a:cubicBezTo>
                        <a:pt x="2994" y="14323"/>
                        <a:pt x="1463" y="17224"/>
                        <a:pt x="775" y="18576"/>
                      </a:cubicBezTo>
                      <a:cubicBezTo>
                        <a:pt x="111" y="19904"/>
                        <a:pt x="0" y="23475"/>
                        <a:pt x="4045" y="23715"/>
                      </a:cubicBezTo>
                      <a:cubicBezTo>
                        <a:pt x="4186" y="23721"/>
                        <a:pt x="4327" y="23727"/>
                        <a:pt x="4469" y="23727"/>
                      </a:cubicBezTo>
                      <a:cubicBezTo>
                        <a:pt x="8384" y="23727"/>
                        <a:pt x="12404" y="20562"/>
                        <a:pt x="14082" y="18761"/>
                      </a:cubicBezTo>
                      <a:cubicBezTo>
                        <a:pt x="15822" y="16892"/>
                        <a:pt x="14138" y="13954"/>
                        <a:pt x="14912" y="10610"/>
                      </a:cubicBezTo>
                      <a:cubicBezTo>
                        <a:pt x="15687" y="7248"/>
                        <a:pt x="14156" y="4328"/>
                        <a:pt x="13529" y="1956"/>
                      </a:cubicBezTo>
                      <a:cubicBezTo>
                        <a:pt x="13068" y="235"/>
                        <a:pt x="11704" y="1"/>
                        <a:pt x="109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10647;p61">
                <a:extLst>
                  <a:ext uri="{FF2B5EF4-FFF2-40B4-BE49-F238E27FC236}">
                    <a16:creationId xmlns:a16="http://schemas.microsoft.com/office/drawing/2014/main" id="{A30BF325-DA37-644E-A70D-417852F49286}"/>
                  </a:ext>
                </a:extLst>
              </p:cNvPr>
              <p:cNvSpPr/>
              <p:nvPr/>
            </p:nvSpPr>
            <p:spPr>
              <a:xfrm>
                <a:off x="1834226" y="2227925"/>
                <a:ext cx="114650" cy="51480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20592" extrusionOk="0">
                    <a:moveTo>
                      <a:pt x="3215" y="0"/>
                    </a:moveTo>
                    <a:cubicBezTo>
                      <a:pt x="3215" y="0"/>
                      <a:pt x="2109" y="609"/>
                      <a:pt x="775" y="683"/>
                    </a:cubicBezTo>
                    <a:cubicBezTo>
                      <a:pt x="775" y="683"/>
                      <a:pt x="1666" y="9724"/>
                      <a:pt x="1236" y="13253"/>
                    </a:cubicBezTo>
                    <a:cubicBezTo>
                      <a:pt x="793" y="16799"/>
                      <a:pt x="0" y="18090"/>
                      <a:pt x="0" y="18090"/>
                    </a:cubicBezTo>
                    <a:cubicBezTo>
                      <a:pt x="13" y="18422"/>
                      <a:pt x="142" y="18520"/>
                      <a:pt x="289" y="18520"/>
                    </a:cubicBezTo>
                    <a:cubicBezTo>
                      <a:pt x="510" y="18520"/>
                      <a:pt x="775" y="18293"/>
                      <a:pt x="775" y="18293"/>
                    </a:cubicBezTo>
                    <a:lnTo>
                      <a:pt x="1371" y="17174"/>
                    </a:lnTo>
                    <a:cubicBezTo>
                      <a:pt x="1414" y="17174"/>
                      <a:pt x="1463" y="17168"/>
                      <a:pt x="1506" y="17168"/>
                    </a:cubicBezTo>
                    <a:cubicBezTo>
                      <a:pt x="2348" y="17168"/>
                      <a:pt x="2385" y="17654"/>
                      <a:pt x="2385" y="17654"/>
                    </a:cubicBezTo>
                    <a:lnTo>
                      <a:pt x="2201" y="18133"/>
                    </a:lnTo>
                    <a:lnTo>
                      <a:pt x="3953" y="20592"/>
                    </a:lnTo>
                    <a:lnTo>
                      <a:pt x="4586" y="18096"/>
                    </a:lnTo>
                    <a:cubicBezTo>
                      <a:pt x="4586" y="18096"/>
                      <a:pt x="2975" y="16412"/>
                      <a:pt x="3252" y="11900"/>
                    </a:cubicBezTo>
                    <a:cubicBezTo>
                      <a:pt x="3547" y="7413"/>
                      <a:pt x="3215" y="0"/>
                      <a:pt x="321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648;p61">
                <a:extLst>
                  <a:ext uri="{FF2B5EF4-FFF2-40B4-BE49-F238E27FC236}">
                    <a16:creationId xmlns:a16="http://schemas.microsoft.com/office/drawing/2014/main" id="{46B99E03-017E-4E42-AF41-E6A3474A0D9D}"/>
                  </a:ext>
                </a:extLst>
              </p:cNvPr>
              <p:cNvSpPr/>
              <p:nvPr/>
            </p:nvSpPr>
            <p:spPr>
              <a:xfrm>
                <a:off x="1625226" y="3065100"/>
                <a:ext cx="639600" cy="411550"/>
              </a:xfrm>
              <a:custGeom>
                <a:avLst/>
                <a:gdLst/>
                <a:ahLst/>
                <a:cxnLst/>
                <a:rect l="l" t="t" r="r" b="b"/>
                <a:pathLst>
                  <a:path w="25584" h="16462" extrusionOk="0">
                    <a:moveTo>
                      <a:pt x="18373" y="1"/>
                    </a:moveTo>
                    <a:cubicBezTo>
                      <a:pt x="15589" y="1"/>
                      <a:pt x="12540" y="1003"/>
                      <a:pt x="11003" y="1500"/>
                    </a:cubicBezTo>
                    <a:cubicBezTo>
                      <a:pt x="9436" y="1998"/>
                      <a:pt x="6756" y="1832"/>
                      <a:pt x="3996" y="2072"/>
                    </a:cubicBezTo>
                    <a:cubicBezTo>
                      <a:pt x="1242" y="2312"/>
                      <a:pt x="1" y="4070"/>
                      <a:pt x="634" y="4826"/>
                    </a:cubicBezTo>
                    <a:cubicBezTo>
                      <a:pt x="1267" y="5563"/>
                      <a:pt x="4113" y="4660"/>
                      <a:pt x="5496" y="6319"/>
                    </a:cubicBezTo>
                    <a:cubicBezTo>
                      <a:pt x="6897" y="7985"/>
                      <a:pt x="8766" y="8889"/>
                      <a:pt x="9842" y="9411"/>
                    </a:cubicBezTo>
                    <a:cubicBezTo>
                      <a:pt x="10174" y="9559"/>
                      <a:pt x="10727" y="9792"/>
                      <a:pt x="11354" y="10112"/>
                    </a:cubicBezTo>
                    <a:cubicBezTo>
                      <a:pt x="11723" y="10278"/>
                      <a:pt x="12110" y="10462"/>
                      <a:pt x="12516" y="10665"/>
                    </a:cubicBezTo>
                    <a:cubicBezTo>
                      <a:pt x="13610" y="11255"/>
                      <a:pt x="14734" y="11938"/>
                      <a:pt x="15331" y="12626"/>
                    </a:cubicBezTo>
                    <a:cubicBezTo>
                      <a:pt x="16474" y="14009"/>
                      <a:pt x="20445" y="15712"/>
                      <a:pt x="21982" y="16283"/>
                    </a:cubicBezTo>
                    <a:cubicBezTo>
                      <a:pt x="22252" y="16394"/>
                      <a:pt x="22541" y="16455"/>
                      <a:pt x="22836" y="16462"/>
                    </a:cubicBezTo>
                    <a:cubicBezTo>
                      <a:pt x="23881" y="16462"/>
                      <a:pt x="24582" y="15552"/>
                      <a:pt x="24864" y="13972"/>
                    </a:cubicBezTo>
                    <a:cubicBezTo>
                      <a:pt x="25233" y="11993"/>
                      <a:pt x="25104" y="8409"/>
                      <a:pt x="25344" y="5121"/>
                    </a:cubicBezTo>
                    <a:cubicBezTo>
                      <a:pt x="25583" y="1814"/>
                      <a:pt x="22793" y="388"/>
                      <a:pt x="22793" y="388"/>
                    </a:cubicBezTo>
                    <a:cubicBezTo>
                      <a:pt x="22793" y="388"/>
                      <a:pt x="21281" y="38"/>
                      <a:pt x="1845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649;p61">
                <a:extLst>
                  <a:ext uri="{FF2B5EF4-FFF2-40B4-BE49-F238E27FC236}">
                    <a16:creationId xmlns:a16="http://schemas.microsoft.com/office/drawing/2014/main" id="{A2053B0A-A2CA-284C-858E-0FF4AA554781}"/>
                  </a:ext>
                </a:extLst>
              </p:cNvPr>
              <p:cNvSpPr/>
              <p:nvPr/>
            </p:nvSpPr>
            <p:spPr>
              <a:xfrm>
                <a:off x="1524726" y="3048050"/>
                <a:ext cx="355325" cy="574750"/>
              </a:xfrm>
              <a:custGeom>
                <a:avLst/>
                <a:gdLst/>
                <a:ahLst/>
                <a:cxnLst/>
                <a:rect l="l" t="t" r="r" b="b"/>
                <a:pathLst>
                  <a:path w="14213" h="22990" extrusionOk="0">
                    <a:moveTo>
                      <a:pt x="10180" y="0"/>
                    </a:moveTo>
                    <a:lnTo>
                      <a:pt x="8207" y="1500"/>
                    </a:lnTo>
                    <a:cubicBezTo>
                      <a:pt x="7315" y="1205"/>
                      <a:pt x="6541" y="1076"/>
                      <a:pt x="5852" y="1076"/>
                    </a:cubicBezTo>
                    <a:cubicBezTo>
                      <a:pt x="4021" y="1076"/>
                      <a:pt x="2791" y="1992"/>
                      <a:pt x="1623" y="3147"/>
                    </a:cubicBezTo>
                    <a:cubicBezTo>
                      <a:pt x="1" y="4733"/>
                      <a:pt x="56" y="9595"/>
                      <a:pt x="2054" y="12294"/>
                    </a:cubicBezTo>
                    <a:cubicBezTo>
                      <a:pt x="4045" y="14992"/>
                      <a:pt x="8373" y="15785"/>
                      <a:pt x="10327" y="16154"/>
                    </a:cubicBezTo>
                    <a:cubicBezTo>
                      <a:pt x="12307" y="16523"/>
                      <a:pt x="11827" y="17482"/>
                      <a:pt x="11790" y="18275"/>
                    </a:cubicBezTo>
                    <a:cubicBezTo>
                      <a:pt x="11735" y="19074"/>
                      <a:pt x="8741" y="21182"/>
                      <a:pt x="8852" y="22116"/>
                    </a:cubicBezTo>
                    <a:cubicBezTo>
                      <a:pt x="8926" y="22934"/>
                      <a:pt x="10020" y="22989"/>
                      <a:pt x="10309" y="22989"/>
                    </a:cubicBezTo>
                    <a:lnTo>
                      <a:pt x="10383" y="22989"/>
                    </a:lnTo>
                    <a:cubicBezTo>
                      <a:pt x="10383" y="22989"/>
                      <a:pt x="10788" y="21938"/>
                      <a:pt x="11882" y="20733"/>
                    </a:cubicBezTo>
                    <a:cubicBezTo>
                      <a:pt x="12970" y="19516"/>
                      <a:pt x="14132" y="18662"/>
                      <a:pt x="14040" y="16873"/>
                    </a:cubicBezTo>
                    <a:cubicBezTo>
                      <a:pt x="13954" y="15103"/>
                      <a:pt x="12491" y="14562"/>
                      <a:pt x="12491" y="14562"/>
                    </a:cubicBezTo>
                    <a:cubicBezTo>
                      <a:pt x="12491" y="14562"/>
                      <a:pt x="14212" y="13953"/>
                      <a:pt x="13413" y="11808"/>
                    </a:cubicBezTo>
                    <a:cubicBezTo>
                      <a:pt x="12614" y="9669"/>
                      <a:pt x="8698" y="10978"/>
                      <a:pt x="8735" y="8907"/>
                    </a:cubicBezTo>
                    <a:cubicBezTo>
                      <a:pt x="8791" y="6854"/>
                      <a:pt x="7942" y="5342"/>
                      <a:pt x="9178" y="3750"/>
                    </a:cubicBezTo>
                    <a:cubicBezTo>
                      <a:pt x="10401" y="2182"/>
                      <a:pt x="11305" y="203"/>
                      <a:pt x="11305" y="203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10650;p61">
                <a:extLst>
                  <a:ext uri="{FF2B5EF4-FFF2-40B4-BE49-F238E27FC236}">
                    <a16:creationId xmlns:a16="http://schemas.microsoft.com/office/drawing/2014/main" id="{33B5B68B-0B0C-7E43-A3D8-BE1EB6BCC060}"/>
                  </a:ext>
                </a:extLst>
              </p:cNvPr>
              <p:cNvGrpSpPr/>
              <p:nvPr/>
            </p:nvGrpSpPr>
            <p:grpSpPr>
              <a:xfrm>
                <a:off x="1674701" y="3317900"/>
                <a:ext cx="433525" cy="379725"/>
                <a:chOff x="1674701" y="3317900"/>
                <a:chExt cx="433525" cy="379725"/>
              </a:xfrm>
            </p:grpSpPr>
            <p:sp>
              <p:nvSpPr>
                <p:cNvPr id="27" name="Google Shape;10651;p61">
                  <a:extLst>
                    <a:ext uri="{FF2B5EF4-FFF2-40B4-BE49-F238E27FC236}">
                      <a16:creationId xmlns:a16="http://schemas.microsoft.com/office/drawing/2014/main" id="{99178576-D543-314E-8B16-C6BF44A08138}"/>
                    </a:ext>
                  </a:extLst>
                </p:cNvPr>
                <p:cNvSpPr/>
                <p:nvPr/>
              </p:nvSpPr>
              <p:spPr>
                <a:xfrm>
                  <a:off x="1946101" y="3390425"/>
                  <a:ext cx="162125" cy="23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5" h="9282" extrusionOk="0">
                      <a:moveTo>
                        <a:pt x="3289" y="0"/>
                      </a:moveTo>
                      <a:cubicBezTo>
                        <a:pt x="2317" y="0"/>
                        <a:pt x="1051" y="277"/>
                        <a:pt x="590" y="1512"/>
                      </a:cubicBezTo>
                      <a:cubicBezTo>
                        <a:pt x="0" y="3104"/>
                        <a:pt x="1715" y="3953"/>
                        <a:pt x="1715" y="3953"/>
                      </a:cubicBezTo>
                      <a:cubicBezTo>
                        <a:pt x="1494" y="4506"/>
                        <a:pt x="1770" y="4856"/>
                        <a:pt x="1770" y="4856"/>
                      </a:cubicBezTo>
                      <a:cubicBezTo>
                        <a:pt x="1475" y="5416"/>
                        <a:pt x="1715" y="5692"/>
                        <a:pt x="1715" y="5692"/>
                      </a:cubicBezTo>
                      <a:cubicBezTo>
                        <a:pt x="1205" y="6129"/>
                        <a:pt x="910" y="6774"/>
                        <a:pt x="922" y="7444"/>
                      </a:cubicBezTo>
                      <a:cubicBezTo>
                        <a:pt x="922" y="8360"/>
                        <a:pt x="2047" y="9282"/>
                        <a:pt x="3436" y="9282"/>
                      </a:cubicBezTo>
                      <a:cubicBezTo>
                        <a:pt x="3842" y="9282"/>
                        <a:pt x="4241" y="9202"/>
                        <a:pt x="4616" y="9054"/>
                      </a:cubicBezTo>
                      <a:cubicBezTo>
                        <a:pt x="6485" y="8311"/>
                        <a:pt x="6190" y="6374"/>
                        <a:pt x="6153" y="3455"/>
                      </a:cubicBezTo>
                      <a:cubicBezTo>
                        <a:pt x="6116" y="517"/>
                        <a:pt x="4032" y="56"/>
                        <a:pt x="4032" y="56"/>
                      </a:cubicBezTo>
                      <a:cubicBezTo>
                        <a:pt x="3787" y="19"/>
                        <a:pt x="3535" y="0"/>
                        <a:pt x="328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0652;p61">
                  <a:extLst>
                    <a:ext uri="{FF2B5EF4-FFF2-40B4-BE49-F238E27FC236}">
                      <a16:creationId xmlns:a16="http://schemas.microsoft.com/office/drawing/2014/main" id="{911B14C4-C00F-DE45-BFA9-3B830872602B}"/>
                    </a:ext>
                  </a:extLst>
                </p:cNvPr>
                <p:cNvSpPr/>
                <p:nvPr/>
              </p:nvSpPr>
              <p:spPr>
                <a:xfrm>
                  <a:off x="1674701" y="3385650"/>
                  <a:ext cx="162300" cy="23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9283" extrusionOk="0">
                      <a:moveTo>
                        <a:pt x="3154" y="1"/>
                      </a:moveTo>
                      <a:cubicBezTo>
                        <a:pt x="2921" y="1"/>
                        <a:pt x="2687" y="13"/>
                        <a:pt x="2460" y="44"/>
                      </a:cubicBezTo>
                      <a:cubicBezTo>
                        <a:pt x="2460" y="44"/>
                        <a:pt x="370" y="505"/>
                        <a:pt x="333" y="3443"/>
                      </a:cubicBezTo>
                      <a:cubicBezTo>
                        <a:pt x="296" y="6381"/>
                        <a:pt x="1" y="8323"/>
                        <a:pt x="1870" y="9061"/>
                      </a:cubicBezTo>
                      <a:cubicBezTo>
                        <a:pt x="2245" y="9208"/>
                        <a:pt x="2638" y="9282"/>
                        <a:pt x="3037" y="9282"/>
                      </a:cubicBezTo>
                      <a:cubicBezTo>
                        <a:pt x="4433" y="9282"/>
                        <a:pt x="5570" y="8354"/>
                        <a:pt x="5570" y="7438"/>
                      </a:cubicBezTo>
                      <a:cubicBezTo>
                        <a:pt x="5576" y="6762"/>
                        <a:pt x="5287" y="6117"/>
                        <a:pt x="4777" y="5680"/>
                      </a:cubicBezTo>
                      <a:cubicBezTo>
                        <a:pt x="4777" y="5680"/>
                        <a:pt x="5017" y="5422"/>
                        <a:pt x="4722" y="4869"/>
                      </a:cubicBezTo>
                      <a:cubicBezTo>
                        <a:pt x="4722" y="4869"/>
                        <a:pt x="4998" y="4519"/>
                        <a:pt x="4777" y="3947"/>
                      </a:cubicBezTo>
                      <a:cubicBezTo>
                        <a:pt x="4777" y="3947"/>
                        <a:pt x="6492" y="3117"/>
                        <a:pt x="5902" y="1525"/>
                      </a:cubicBezTo>
                      <a:cubicBezTo>
                        <a:pt x="5435" y="265"/>
                        <a:pt x="4132" y="1"/>
                        <a:pt x="315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0653;p61">
                  <a:extLst>
                    <a:ext uri="{FF2B5EF4-FFF2-40B4-BE49-F238E27FC236}">
                      <a16:creationId xmlns:a16="http://schemas.microsoft.com/office/drawing/2014/main" id="{0440E89A-CEE6-204D-87E6-4A24A22EF2CE}"/>
                    </a:ext>
                  </a:extLst>
                </p:cNvPr>
                <p:cNvSpPr/>
                <p:nvPr/>
              </p:nvSpPr>
              <p:spPr>
                <a:xfrm>
                  <a:off x="1792726" y="3317900"/>
                  <a:ext cx="197650" cy="37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6" h="15189" extrusionOk="0">
                      <a:moveTo>
                        <a:pt x="4654" y="0"/>
                      </a:moveTo>
                      <a:lnTo>
                        <a:pt x="4654" y="4192"/>
                      </a:lnTo>
                      <a:cubicBezTo>
                        <a:pt x="4654" y="4192"/>
                        <a:pt x="1734" y="6817"/>
                        <a:pt x="130" y="6964"/>
                      </a:cubicBezTo>
                      <a:lnTo>
                        <a:pt x="1" y="7579"/>
                      </a:lnTo>
                      <a:cubicBezTo>
                        <a:pt x="1" y="7579"/>
                        <a:pt x="2840" y="6725"/>
                        <a:pt x="4248" y="5563"/>
                      </a:cubicBezTo>
                      <a:lnTo>
                        <a:pt x="4248" y="5563"/>
                      </a:lnTo>
                      <a:cubicBezTo>
                        <a:pt x="4064" y="5729"/>
                        <a:pt x="1144" y="8298"/>
                        <a:pt x="56" y="8390"/>
                      </a:cubicBezTo>
                      <a:lnTo>
                        <a:pt x="554" y="8980"/>
                      </a:lnTo>
                      <a:cubicBezTo>
                        <a:pt x="554" y="8980"/>
                        <a:pt x="4174" y="7075"/>
                        <a:pt x="4303" y="6300"/>
                      </a:cubicBezTo>
                      <a:lnTo>
                        <a:pt x="4303" y="15189"/>
                      </a:lnTo>
                      <a:lnTo>
                        <a:pt x="5766" y="15189"/>
                      </a:lnTo>
                      <a:lnTo>
                        <a:pt x="5766" y="8095"/>
                      </a:lnTo>
                      <a:cubicBezTo>
                        <a:pt x="6295" y="8943"/>
                        <a:pt x="7199" y="8999"/>
                        <a:pt x="7426" y="8999"/>
                      </a:cubicBezTo>
                      <a:cubicBezTo>
                        <a:pt x="7444" y="8999"/>
                        <a:pt x="7463" y="8999"/>
                        <a:pt x="7481" y="8999"/>
                      </a:cubicBezTo>
                      <a:lnTo>
                        <a:pt x="7850" y="8593"/>
                      </a:lnTo>
                      <a:cubicBezTo>
                        <a:pt x="6725" y="8482"/>
                        <a:pt x="6227" y="7358"/>
                        <a:pt x="6227" y="7358"/>
                      </a:cubicBezTo>
                      <a:lnTo>
                        <a:pt x="6227" y="7358"/>
                      </a:lnTo>
                      <a:cubicBezTo>
                        <a:pt x="6781" y="7720"/>
                        <a:pt x="7420" y="7769"/>
                        <a:pt x="7727" y="7769"/>
                      </a:cubicBezTo>
                      <a:cubicBezTo>
                        <a:pt x="7838" y="7769"/>
                        <a:pt x="7905" y="7763"/>
                        <a:pt x="7905" y="7763"/>
                      </a:cubicBezTo>
                      <a:lnTo>
                        <a:pt x="7776" y="7173"/>
                      </a:lnTo>
                      <a:cubicBezTo>
                        <a:pt x="7678" y="7186"/>
                        <a:pt x="7580" y="7186"/>
                        <a:pt x="7481" y="7186"/>
                      </a:cubicBezTo>
                      <a:cubicBezTo>
                        <a:pt x="6092" y="7186"/>
                        <a:pt x="5803" y="5987"/>
                        <a:pt x="5803" y="5987"/>
                      </a:cubicBezTo>
                      <a:lnTo>
                        <a:pt x="5803" y="553"/>
                      </a:lnTo>
                      <a:cubicBezTo>
                        <a:pt x="5410" y="350"/>
                        <a:pt x="5029" y="166"/>
                        <a:pt x="4654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" name="Google Shape;10654;p61">
                <a:extLst>
                  <a:ext uri="{FF2B5EF4-FFF2-40B4-BE49-F238E27FC236}">
                    <a16:creationId xmlns:a16="http://schemas.microsoft.com/office/drawing/2014/main" id="{2464E346-0054-0147-83F6-7402699361E3}"/>
                  </a:ext>
                </a:extLst>
              </p:cNvPr>
              <p:cNvSpPr/>
              <p:nvPr/>
            </p:nvSpPr>
            <p:spPr>
              <a:xfrm>
                <a:off x="1513051" y="3450200"/>
                <a:ext cx="724875" cy="855500"/>
              </a:xfrm>
              <a:custGeom>
                <a:avLst/>
                <a:gdLst/>
                <a:ahLst/>
                <a:cxnLst/>
                <a:rect l="l" t="t" r="r" b="b"/>
                <a:pathLst>
                  <a:path w="28995" h="34220" extrusionOk="0">
                    <a:moveTo>
                      <a:pt x="2244" y="0"/>
                    </a:moveTo>
                    <a:cubicBezTo>
                      <a:pt x="1974" y="6"/>
                      <a:pt x="1703" y="43"/>
                      <a:pt x="1445" y="123"/>
                    </a:cubicBezTo>
                    <a:cubicBezTo>
                      <a:pt x="1" y="511"/>
                      <a:pt x="1021" y="2059"/>
                      <a:pt x="1095" y="2803"/>
                    </a:cubicBezTo>
                    <a:cubicBezTo>
                      <a:pt x="1150" y="3522"/>
                      <a:pt x="1593" y="4703"/>
                      <a:pt x="1593" y="4703"/>
                    </a:cubicBezTo>
                    <a:cubicBezTo>
                      <a:pt x="1371" y="5668"/>
                      <a:pt x="2312" y="6995"/>
                      <a:pt x="2312" y="6995"/>
                    </a:cubicBezTo>
                    <a:cubicBezTo>
                      <a:pt x="1851" y="8200"/>
                      <a:pt x="2404" y="8753"/>
                      <a:pt x="2404" y="8753"/>
                    </a:cubicBezTo>
                    <a:cubicBezTo>
                      <a:pt x="1925" y="9528"/>
                      <a:pt x="2422" y="10935"/>
                      <a:pt x="2422" y="10935"/>
                    </a:cubicBezTo>
                    <a:cubicBezTo>
                      <a:pt x="1519" y="12706"/>
                      <a:pt x="2293" y="13855"/>
                      <a:pt x="2293" y="13855"/>
                    </a:cubicBezTo>
                    <a:cubicBezTo>
                      <a:pt x="1648" y="14740"/>
                      <a:pt x="1980" y="16314"/>
                      <a:pt x="1980" y="16314"/>
                    </a:cubicBezTo>
                    <a:cubicBezTo>
                      <a:pt x="947" y="17955"/>
                      <a:pt x="1832" y="19823"/>
                      <a:pt x="1832" y="19823"/>
                    </a:cubicBezTo>
                    <a:cubicBezTo>
                      <a:pt x="1500" y="21114"/>
                      <a:pt x="1740" y="22430"/>
                      <a:pt x="1740" y="22430"/>
                    </a:cubicBezTo>
                    <a:cubicBezTo>
                      <a:pt x="1408" y="24347"/>
                      <a:pt x="2220" y="25017"/>
                      <a:pt x="2220" y="25017"/>
                    </a:cubicBezTo>
                    <a:cubicBezTo>
                      <a:pt x="2367" y="27642"/>
                      <a:pt x="4955" y="28011"/>
                      <a:pt x="4955" y="28011"/>
                    </a:cubicBezTo>
                    <a:cubicBezTo>
                      <a:pt x="5416" y="28939"/>
                      <a:pt x="6141" y="29222"/>
                      <a:pt x="6854" y="29222"/>
                    </a:cubicBezTo>
                    <a:cubicBezTo>
                      <a:pt x="7930" y="29222"/>
                      <a:pt x="8969" y="28589"/>
                      <a:pt x="8969" y="28589"/>
                    </a:cubicBezTo>
                    <a:cubicBezTo>
                      <a:pt x="9313" y="28705"/>
                      <a:pt x="9676" y="28767"/>
                      <a:pt x="10038" y="28779"/>
                    </a:cubicBezTo>
                    <a:cubicBezTo>
                      <a:pt x="10917" y="28779"/>
                      <a:pt x="11163" y="28238"/>
                      <a:pt x="11741" y="28011"/>
                    </a:cubicBezTo>
                    <a:cubicBezTo>
                      <a:pt x="11956" y="27919"/>
                      <a:pt x="12183" y="27870"/>
                      <a:pt x="12417" y="27863"/>
                    </a:cubicBezTo>
                    <a:cubicBezTo>
                      <a:pt x="12841" y="27863"/>
                      <a:pt x="13161" y="28091"/>
                      <a:pt x="13308" y="28638"/>
                    </a:cubicBezTo>
                    <a:cubicBezTo>
                      <a:pt x="13530" y="29455"/>
                      <a:pt x="13142" y="30709"/>
                      <a:pt x="12976" y="31969"/>
                    </a:cubicBezTo>
                    <a:cubicBezTo>
                      <a:pt x="12810" y="33205"/>
                      <a:pt x="13603" y="34219"/>
                      <a:pt x="13603" y="34219"/>
                    </a:cubicBezTo>
                    <a:lnTo>
                      <a:pt x="15490" y="34219"/>
                    </a:lnTo>
                    <a:cubicBezTo>
                      <a:pt x="15454" y="34219"/>
                      <a:pt x="15306" y="34182"/>
                      <a:pt x="15951" y="33076"/>
                    </a:cubicBezTo>
                    <a:cubicBezTo>
                      <a:pt x="16652" y="31889"/>
                      <a:pt x="15693" y="30746"/>
                      <a:pt x="16597" y="29302"/>
                    </a:cubicBezTo>
                    <a:cubicBezTo>
                      <a:pt x="17507" y="27863"/>
                      <a:pt x="17451" y="26032"/>
                      <a:pt x="17451" y="26032"/>
                    </a:cubicBezTo>
                    <a:cubicBezTo>
                      <a:pt x="17894" y="23591"/>
                      <a:pt x="16744" y="23518"/>
                      <a:pt x="15822" y="22485"/>
                    </a:cubicBezTo>
                    <a:cubicBezTo>
                      <a:pt x="15429" y="22061"/>
                      <a:pt x="14808" y="21932"/>
                      <a:pt x="14218" y="21932"/>
                    </a:cubicBezTo>
                    <a:cubicBezTo>
                      <a:pt x="13689" y="21944"/>
                      <a:pt x="13167" y="22024"/>
                      <a:pt x="12663" y="22172"/>
                    </a:cubicBezTo>
                    <a:cubicBezTo>
                      <a:pt x="12454" y="22092"/>
                      <a:pt x="12226" y="22049"/>
                      <a:pt x="12005" y="22042"/>
                    </a:cubicBezTo>
                    <a:cubicBezTo>
                      <a:pt x="11556" y="22030"/>
                      <a:pt x="11151" y="22301"/>
                      <a:pt x="10997" y="22725"/>
                    </a:cubicBezTo>
                    <a:cubicBezTo>
                      <a:pt x="10856" y="22676"/>
                      <a:pt x="10708" y="22651"/>
                      <a:pt x="10561" y="22651"/>
                    </a:cubicBezTo>
                    <a:cubicBezTo>
                      <a:pt x="9805" y="22651"/>
                      <a:pt x="9172" y="23266"/>
                      <a:pt x="9172" y="23266"/>
                    </a:cubicBezTo>
                    <a:cubicBezTo>
                      <a:pt x="9110" y="22885"/>
                      <a:pt x="8803" y="22780"/>
                      <a:pt x="8471" y="22780"/>
                    </a:cubicBezTo>
                    <a:cubicBezTo>
                      <a:pt x="8182" y="22792"/>
                      <a:pt x="7893" y="22848"/>
                      <a:pt x="7616" y="22946"/>
                    </a:cubicBezTo>
                    <a:cubicBezTo>
                      <a:pt x="7696" y="22079"/>
                      <a:pt x="6897" y="21766"/>
                      <a:pt x="6897" y="21766"/>
                    </a:cubicBezTo>
                    <a:cubicBezTo>
                      <a:pt x="7561" y="20512"/>
                      <a:pt x="6621" y="19676"/>
                      <a:pt x="6621" y="19676"/>
                    </a:cubicBezTo>
                    <a:cubicBezTo>
                      <a:pt x="7709" y="18109"/>
                      <a:pt x="7045" y="16295"/>
                      <a:pt x="7045" y="16295"/>
                    </a:cubicBezTo>
                    <a:cubicBezTo>
                      <a:pt x="7506" y="14433"/>
                      <a:pt x="6473" y="13394"/>
                      <a:pt x="6473" y="13394"/>
                    </a:cubicBezTo>
                    <a:cubicBezTo>
                      <a:pt x="7580" y="11919"/>
                      <a:pt x="6270" y="10554"/>
                      <a:pt x="6270" y="10554"/>
                    </a:cubicBezTo>
                    <a:cubicBezTo>
                      <a:pt x="6694" y="10149"/>
                      <a:pt x="6547" y="9257"/>
                      <a:pt x="6510" y="9036"/>
                    </a:cubicBezTo>
                    <a:lnTo>
                      <a:pt x="6510" y="9036"/>
                    </a:lnTo>
                    <a:cubicBezTo>
                      <a:pt x="6682" y="10007"/>
                      <a:pt x="7758" y="10075"/>
                      <a:pt x="8059" y="10075"/>
                    </a:cubicBezTo>
                    <a:lnTo>
                      <a:pt x="8133" y="10075"/>
                    </a:lnTo>
                    <a:cubicBezTo>
                      <a:pt x="8219" y="10917"/>
                      <a:pt x="9307" y="11028"/>
                      <a:pt x="9842" y="11028"/>
                    </a:cubicBezTo>
                    <a:cubicBezTo>
                      <a:pt x="10014" y="11028"/>
                      <a:pt x="10130" y="11015"/>
                      <a:pt x="10130" y="11015"/>
                    </a:cubicBezTo>
                    <a:cubicBezTo>
                      <a:pt x="10296" y="11765"/>
                      <a:pt x="10764" y="11962"/>
                      <a:pt x="11194" y="11962"/>
                    </a:cubicBezTo>
                    <a:cubicBezTo>
                      <a:pt x="11507" y="11950"/>
                      <a:pt x="11809" y="11876"/>
                      <a:pt x="12091" y="11741"/>
                    </a:cubicBezTo>
                    <a:cubicBezTo>
                      <a:pt x="12509" y="12146"/>
                      <a:pt x="13044" y="12275"/>
                      <a:pt x="13560" y="12275"/>
                    </a:cubicBezTo>
                    <a:cubicBezTo>
                      <a:pt x="14452" y="12275"/>
                      <a:pt x="15269" y="11894"/>
                      <a:pt x="15269" y="11894"/>
                    </a:cubicBezTo>
                    <a:cubicBezTo>
                      <a:pt x="15490" y="12109"/>
                      <a:pt x="15798" y="12226"/>
                      <a:pt x="16111" y="12214"/>
                    </a:cubicBezTo>
                    <a:cubicBezTo>
                      <a:pt x="17009" y="12214"/>
                      <a:pt x="18023" y="11501"/>
                      <a:pt x="18023" y="11501"/>
                    </a:cubicBezTo>
                    <a:cubicBezTo>
                      <a:pt x="18213" y="11568"/>
                      <a:pt x="18410" y="11599"/>
                      <a:pt x="18613" y="11599"/>
                    </a:cubicBezTo>
                    <a:cubicBezTo>
                      <a:pt x="19744" y="11599"/>
                      <a:pt x="20033" y="10413"/>
                      <a:pt x="20033" y="10413"/>
                    </a:cubicBezTo>
                    <a:lnTo>
                      <a:pt x="20076" y="10413"/>
                    </a:lnTo>
                    <a:cubicBezTo>
                      <a:pt x="21668" y="10394"/>
                      <a:pt x="21975" y="9313"/>
                      <a:pt x="21975" y="9313"/>
                    </a:cubicBezTo>
                    <a:cubicBezTo>
                      <a:pt x="22172" y="9380"/>
                      <a:pt x="22381" y="9417"/>
                      <a:pt x="22590" y="9423"/>
                    </a:cubicBezTo>
                    <a:cubicBezTo>
                      <a:pt x="23002" y="9423"/>
                      <a:pt x="23119" y="9202"/>
                      <a:pt x="23162" y="9067"/>
                    </a:cubicBezTo>
                    <a:lnTo>
                      <a:pt x="23162" y="9067"/>
                    </a:lnTo>
                    <a:cubicBezTo>
                      <a:pt x="22977" y="10382"/>
                      <a:pt x="23807" y="10603"/>
                      <a:pt x="23807" y="10603"/>
                    </a:cubicBezTo>
                    <a:cubicBezTo>
                      <a:pt x="23586" y="11396"/>
                      <a:pt x="23487" y="12220"/>
                      <a:pt x="23512" y="13044"/>
                    </a:cubicBezTo>
                    <a:cubicBezTo>
                      <a:pt x="22602" y="15336"/>
                      <a:pt x="24084" y="16240"/>
                      <a:pt x="24084" y="16240"/>
                    </a:cubicBezTo>
                    <a:cubicBezTo>
                      <a:pt x="22996" y="17611"/>
                      <a:pt x="23807" y="18938"/>
                      <a:pt x="23807" y="18938"/>
                    </a:cubicBezTo>
                    <a:cubicBezTo>
                      <a:pt x="23401" y="19553"/>
                      <a:pt x="23586" y="21415"/>
                      <a:pt x="23586" y="21415"/>
                    </a:cubicBezTo>
                    <a:cubicBezTo>
                      <a:pt x="23045" y="22024"/>
                      <a:pt x="22768" y="23303"/>
                      <a:pt x="22768" y="23303"/>
                    </a:cubicBezTo>
                    <a:cubicBezTo>
                      <a:pt x="20943" y="24077"/>
                      <a:pt x="21035" y="25706"/>
                      <a:pt x="21035" y="25706"/>
                    </a:cubicBezTo>
                    <a:cubicBezTo>
                      <a:pt x="21145" y="25755"/>
                      <a:pt x="21244" y="25841"/>
                      <a:pt x="21311" y="25946"/>
                    </a:cubicBezTo>
                    <a:cubicBezTo>
                      <a:pt x="21570" y="26327"/>
                      <a:pt x="22215" y="26757"/>
                      <a:pt x="22215" y="26757"/>
                    </a:cubicBezTo>
                    <a:cubicBezTo>
                      <a:pt x="21496" y="27089"/>
                      <a:pt x="20850" y="29455"/>
                      <a:pt x="20648" y="30027"/>
                    </a:cubicBezTo>
                    <a:cubicBezTo>
                      <a:pt x="20586" y="30193"/>
                      <a:pt x="20654" y="30267"/>
                      <a:pt x="20777" y="30267"/>
                    </a:cubicBezTo>
                    <a:cubicBezTo>
                      <a:pt x="21109" y="30267"/>
                      <a:pt x="21871" y="29750"/>
                      <a:pt x="22067" y="28921"/>
                    </a:cubicBezTo>
                    <a:cubicBezTo>
                      <a:pt x="22362" y="27796"/>
                      <a:pt x="23180" y="27384"/>
                      <a:pt x="23180" y="27384"/>
                    </a:cubicBezTo>
                    <a:cubicBezTo>
                      <a:pt x="23567" y="28251"/>
                      <a:pt x="24194" y="28521"/>
                      <a:pt x="24852" y="28521"/>
                    </a:cubicBezTo>
                    <a:cubicBezTo>
                      <a:pt x="25565" y="28521"/>
                      <a:pt x="26309" y="28195"/>
                      <a:pt x="26800" y="27974"/>
                    </a:cubicBezTo>
                    <a:cubicBezTo>
                      <a:pt x="27741" y="27550"/>
                      <a:pt x="27649" y="25405"/>
                      <a:pt x="27649" y="25405"/>
                    </a:cubicBezTo>
                    <a:cubicBezTo>
                      <a:pt x="27649" y="25405"/>
                      <a:pt x="27962" y="25276"/>
                      <a:pt x="28497" y="23782"/>
                    </a:cubicBezTo>
                    <a:cubicBezTo>
                      <a:pt x="28835" y="22928"/>
                      <a:pt x="28749" y="21975"/>
                      <a:pt x="28276" y="21194"/>
                    </a:cubicBezTo>
                    <a:cubicBezTo>
                      <a:pt x="28927" y="19197"/>
                      <a:pt x="27852" y="18035"/>
                      <a:pt x="27852" y="18035"/>
                    </a:cubicBezTo>
                    <a:cubicBezTo>
                      <a:pt x="28798" y="16461"/>
                      <a:pt x="27833" y="15078"/>
                      <a:pt x="27833" y="15078"/>
                    </a:cubicBezTo>
                    <a:cubicBezTo>
                      <a:pt x="28632" y="13726"/>
                      <a:pt x="27759" y="12435"/>
                      <a:pt x="27759" y="12435"/>
                    </a:cubicBezTo>
                    <a:cubicBezTo>
                      <a:pt x="28552" y="11286"/>
                      <a:pt x="27981" y="9792"/>
                      <a:pt x="27981" y="9792"/>
                    </a:cubicBezTo>
                    <a:cubicBezTo>
                      <a:pt x="28995" y="8311"/>
                      <a:pt x="28036" y="7352"/>
                      <a:pt x="28036" y="7352"/>
                    </a:cubicBezTo>
                    <a:cubicBezTo>
                      <a:pt x="28036" y="7352"/>
                      <a:pt x="28663" y="7167"/>
                      <a:pt x="28589" y="5151"/>
                    </a:cubicBezTo>
                    <a:cubicBezTo>
                      <a:pt x="28540" y="3424"/>
                      <a:pt x="26973" y="3301"/>
                      <a:pt x="26524" y="3301"/>
                    </a:cubicBezTo>
                    <a:lnTo>
                      <a:pt x="26407" y="3301"/>
                    </a:lnTo>
                    <a:cubicBezTo>
                      <a:pt x="26032" y="2895"/>
                      <a:pt x="25663" y="2754"/>
                      <a:pt x="25344" y="2754"/>
                    </a:cubicBezTo>
                    <a:cubicBezTo>
                      <a:pt x="24581" y="2754"/>
                      <a:pt x="24041" y="3541"/>
                      <a:pt x="24041" y="3541"/>
                    </a:cubicBezTo>
                    <a:cubicBezTo>
                      <a:pt x="23942" y="3510"/>
                      <a:pt x="23844" y="3498"/>
                      <a:pt x="23739" y="3498"/>
                    </a:cubicBezTo>
                    <a:cubicBezTo>
                      <a:pt x="22658" y="3498"/>
                      <a:pt x="21809" y="5016"/>
                      <a:pt x="21809" y="5016"/>
                    </a:cubicBezTo>
                    <a:lnTo>
                      <a:pt x="21729" y="5016"/>
                    </a:lnTo>
                    <a:cubicBezTo>
                      <a:pt x="20574" y="5016"/>
                      <a:pt x="20641" y="5834"/>
                      <a:pt x="20641" y="5834"/>
                    </a:cubicBezTo>
                    <a:cubicBezTo>
                      <a:pt x="20439" y="5784"/>
                      <a:pt x="20230" y="5754"/>
                      <a:pt x="20021" y="5754"/>
                    </a:cubicBezTo>
                    <a:cubicBezTo>
                      <a:pt x="19344" y="5748"/>
                      <a:pt x="18717" y="6104"/>
                      <a:pt x="18392" y="6700"/>
                    </a:cubicBezTo>
                    <a:cubicBezTo>
                      <a:pt x="18152" y="6571"/>
                      <a:pt x="17888" y="6510"/>
                      <a:pt x="17617" y="6504"/>
                    </a:cubicBezTo>
                    <a:cubicBezTo>
                      <a:pt x="16707" y="6510"/>
                      <a:pt x="16136" y="7315"/>
                      <a:pt x="16136" y="7315"/>
                    </a:cubicBezTo>
                    <a:cubicBezTo>
                      <a:pt x="15902" y="7247"/>
                      <a:pt x="15656" y="7217"/>
                      <a:pt x="15417" y="7217"/>
                    </a:cubicBezTo>
                    <a:cubicBezTo>
                      <a:pt x="14396" y="7217"/>
                      <a:pt x="13843" y="7831"/>
                      <a:pt x="13843" y="7831"/>
                    </a:cubicBezTo>
                    <a:cubicBezTo>
                      <a:pt x="13339" y="7167"/>
                      <a:pt x="12743" y="6977"/>
                      <a:pt x="12233" y="6977"/>
                    </a:cubicBezTo>
                    <a:cubicBezTo>
                      <a:pt x="11790" y="6983"/>
                      <a:pt x="11360" y="7106"/>
                      <a:pt x="10979" y="7333"/>
                    </a:cubicBezTo>
                    <a:cubicBezTo>
                      <a:pt x="10942" y="6393"/>
                      <a:pt x="10198" y="6245"/>
                      <a:pt x="9737" y="6245"/>
                    </a:cubicBezTo>
                    <a:cubicBezTo>
                      <a:pt x="9614" y="6245"/>
                      <a:pt x="9491" y="6258"/>
                      <a:pt x="9368" y="6276"/>
                    </a:cubicBezTo>
                    <a:cubicBezTo>
                      <a:pt x="9202" y="5225"/>
                      <a:pt x="7598" y="5041"/>
                      <a:pt x="7598" y="5041"/>
                    </a:cubicBezTo>
                    <a:cubicBezTo>
                      <a:pt x="8114" y="3762"/>
                      <a:pt x="6688" y="3320"/>
                      <a:pt x="6688" y="3320"/>
                    </a:cubicBezTo>
                    <a:cubicBezTo>
                      <a:pt x="6744" y="2176"/>
                      <a:pt x="5600" y="1807"/>
                      <a:pt x="5600" y="1807"/>
                    </a:cubicBezTo>
                    <a:cubicBezTo>
                      <a:pt x="5422" y="578"/>
                      <a:pt x="4777" y="302"/>
                      <a:pt x="4236" y="302"/>
                    </a:cubicBezTo>
                    <a:cubicBezTo>
                      <a:pt x="3959" y="308"/>
                      <a:pt x="3689" y="363"/>
                      <a:pt x="3443" y="474"/>
                    </a:cubicBezTo>
                    <a:cubicBezTo>
                      <a:pt x="3443" y="474"/>
                      <a:pt x="3092" y="0"/>
                      <a:pt x="224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655;p61">
                <a:extLst>
                  <a:ext uri="{FF2B5EF4-FFF2-40B4-BE49-F238E27FC236}">
                    <a16:creationId xmlns:a16="http://schemas.microsoft.com/office/drawing/2014/main" id="{225749FB-3C95-C64D-8CC2-F3EA809DCD04}"/>
                  </a:ext>
                </a:extLst>
              </p:cNvPr>
              <p:cNvSpPr/>
              <p:nvPr/>
            </p:nvSpPr>
            <p:spPr>
              <a:xfrm>
                <a:off x="1726651" y="2627300"/>
                <a:ext cx="281400" cy="432450"/>
              </a:xfrm>
              <a:custGeom>
                <a:avLst/>
                <a:gdLst/>
                <a:ahLst/>
                <a:cxnLst/>
                <a:rect l="l" t="t" r="r" b="b"/>
                <a:pathLst>
                  <a:path w="11256" h="17298" extrusionOk="0">
                    <a:moveTo>
                      <a:pt x="6147" y="1"/>
                    </a:moveTo>
                    <a:cubicBezTo>
                      <a:pt x="6141" y="1"/>
                      <a:pt x="6129" y="1"/>
                      <a:pt x="6117" y="1"/>
                    </a:cubicBezTo>
                    <a:cubicBezTo>
                      <a:pt x="6043" y="56"/>
                      <a:pt x="5570" y="873"/>
                      <a:pt x="5514" y="1175"/>
                    </a:cubicBezTo>
                    <a:cubicBezTo>
                      <a:pt x="5483" y="1359"/>
                      <a:pt x="5299" y="1414"/>
                      <a:pt x="5127" y="1414"/>
                    </a:cubicBezTo>
                    <a:cubicBezTo>
                      <a:pt x="5022" y="1414"/>
                      <a:pt x="4918" y="1396"/>
                      <a:pt x="4820" y="1359"/>
                    </a:cubicBezTo>
                    <a:cubicBezTo>
                      <a:pt x="4684" y="1322"/>
                      <a:pt x="4684" y="99"/>
                      <a:pt x="4684" y="99"/>
                    </a:cubicBezTo>
                    <a:cubicBezTo>
                      <a:pt x="4119" y="99"/>
                      <a:pt x="3553" y="548"/>
                      <a:pt x="3553" y="548"/>
                    </a:cubicBezTo>
                    <a:lnTo>
                      <a:pt x="3738" y="1605"/>
                    </a:lnTo>
                    <a:cubicBezTo>
                      <a:pt x="3215" y="2066"/>
                      <a:pt x="3418" y="2502"/>
                      <a:pt x="3418" y="2502"/>
                    </a:cubicBezTo>
                    <a:cubicBezTo>
                      <a:pt x="2681" y="3049"/>
                      <a:pt x="2797" y="4242"/>
                      <a:pt x="2361" y="4242"/>
                    </a:cubicBezTo>
                    <a:cubicBezTo>
                      <a:pt x="1974" y="4223"/>
                      <a:pt x="1974" y="4045"/>
                      <a:pt x="1851" y="4045"/>
                    </a:cubicBezTo>
                    <a:cubicBezTo>
                      <a:pt x="1826" y="4045"/>
                      <a:pt x="1808" y="4045"/>
                      <a:pt x="1795" y="4051"/>
                    </a:cubicBezTo>
                    <a:cubicBezTo>
                      <a:pt x="1623" y="4131"/>
                      <a:pt x="1377" y="4371"/>
                      <a:pt x="1586" y="4525"/>
                    </a:cubicBezTo>
                    <a:cubicBezTo>
                      <a:pt x="1777" y="4691"/>
                      <a:pt x="1605" y="4691"/>
                      <a:pt x="1377" y="4973"/>
                    </a:cubicBezTo>
                    <a:cubicBezTo>
                      <a:pt x="1132" y="5262"/>
                      <a:pt x="1642" y="5828"/>
                      <a:pt x="1832" y="5895"/>
                    </a:cubicBezTo>
                    <a:cubicBezTo>
                      <a:pt x="1845" y="5902"/>
                      <a:pt x="1857" y="5902"/>
                      <a:pt x="1869" y="5902"/>
                    </a:cubicBezTo>
                    <a:cubicBezTo>
                      <a:pt x="2121" y="5902"/>
                      <a:pt x="2963" y="5465"/>
                      <a:pt x="2963" y="5465"/>
                    </a:cubicBezTo>
                    <a:lnTo>
                      <a:pt x="2963" y="5465"/>
                    </a:lnTo>
                    <a:cubicBezTo>
                      <a:pt x="2736" y="5957"/>
                      <a:pt x="2773" y="6633"/>
                      <a:pt x="2773" y="6633"/>
                    </a:cubicBezTo>
                    <a:cubicBezTo>
                      <a:pt x="2773" y="6633"/>
                      <a:pt x="2631" y="6221"/>
                      <a:pt x="2269" y="6221"/>
                    </a:cubicBezTo>
                    <a:cubicBezTo>
                      <a:pt x="2189" y="6227"/>
                      <a:pt x="2115" y="6246"/>
                      <a:pt x="2041" y="6276"/>
                    </a:cubicBezTo>
                    <a:cubicBezTo>
                      <a:pt x="1513" y="6485"/>
                      <a:pt x="1494" y="6879"/>
                      <a:pt x="1494" y="6879"/>
                    </a:cubicBezTo>
                    <a:cubicBezTo>
                      <a:pt x="1869" y="6897"/>
                      <a:pt x="2023" y="7278"/>
                      <a:pt x="2023" y="7278"/>
                    </a:cubicBezTo>
                    <a:cubicBezTo>
                      <a:pt x="1" y="10659"/>
                      <a:pt x="1" y="15927"/>
                      <a:pt x="683" y="16683"/>
                    </a:cubicBezTo>
                    <a:cubicBezTo>
                      <a:pt x="1070" y="17089"/>
                      <a:pt x="1574" y="17298"/>
                      <a:pt x="2293" y="17298"/>
                    </a:cubicBezTo>
                    <a:cubicBezTo>
                      <a:pt x="2871" y="17298"/>
                      <a:pt x="3590" y="17168"/>
                      <a:pt x="4512" y="16904"/>
                    </a:cubicBezTo>
                    <a:cubicBezTo>
                      <a:pt x="6608" y="16302"/>
                      <a:pt x="10063" y="13868"/>
                      <a:pt x="10647" y="11354"/>
                    </a:cubicBezTo>
                    <a:cubicBezTo>
                      <a:pt x="11255" y="8846"/>
                      <a:pt x="9178" y="7407"/>
                      <a:pt x="9178" y="7407"/>
                    </a:cubicBezTo>
                    <a:cubicBezTo>
                      <a:pt x="9178" y="7407"/>
                      <a:pt x="9251" y="6670"/>
                      <a:pt x="9178" y="5182"/>
                    </a:cubicBezTo>
                    <a:cubicBezTo>
                      <a:pt x="9129" y="3855"/>
                      <a:pt x="8182" y="3781"/>
                      <a:pt x="7973" y="3781"/>
                    </a:cubicBezTo>
                    <a:lnTo>
                      <a:pt x="7930" y="3781"/>
                    </a:lnTo>
                    <a:cubicBezTo>
                      <a:pt x="8041" y="2349"/>
                      <a:pt x="6664" y="1931"/>
                      <a:pt x="6664" y="1740"/>
                    </a:cubicBezTo>
                    <a:cubicBezTo>
                      <a:pt x="6682" y="1531"/>
                      <a:pt x="7082" y="837"/>
                      <a:pt x="7155" y="511"/>
                    </a:cubicBezTo>
                    <a:cubicBezTo>
                      <a:pt x="7241" y="216"/>
                      <a:pt x="6344" y="1"/>
                      <a:pt x="614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oogle Shape;9968;p60">
            <a:extLst>
              <a:ext uri="{FF2B5EF4-FFF2-40B4-BE49-F238E27FC236}">
                <a16:creationId xmlns:a16="http://schemas.microsoft.com/office/drawing/2014/main" id="{6A1DADE4-63F4-FB46-9101-58F2CA02E657}"/>
              </a:ext>
            </a:extLst>
          </p:cNvPr>
          <p:cNvGrpSpPr/>
          <p:nvPr/>
        </p:nvGrpSpPr>
        <p:grpSpPr>
          <a:xfrm>
            <a:off x="8712994" y="3441796"/>
            <a:ext cx="2717924" cy="1881987"/>
            <a:chOff x="6608782" y="1551392"/>
            <a:chExt cx="1585066" cy="1126471"/>
          </a:xfrm>
        </p:grpSpPr>
        <p:grpSp>
          <p:nvGrpSpPr>
            <p:cNvPr id="33" name="Google Shape;9969;p60">
              <a:extLst>
                <a:ext uri="{FF2B5EF4-FFF2-40B4-BE49-F238E27FC236}">
                  <a16:creationId xmlns:a16="http://schemas.microsoft.com/office/drawing/2014/main" id="{12C6EE63-B696-3B4D-BAA4-EF8049B20B09}"/>
                </a:ext>
              </a:extLst>
            </p:cNvPr>
            <p:cNvGrpSpPr/>
            <p:nvPr/>
          </p:nvGrpSpPr>
          <p:grpSpPr>
            <a:xfrm>
              <a:off x="6608782" y="1882715"/>
              <a:ext cx="77561" cy="73012"/>
              <a:chOff x="6608782" y="1882715"/>
              <a:chExt cx="77561" cy="73012"/>
            </a:xfrm>
          </p:grpSpPr>
          <p:sp>
            <p:nvSpPr>
              <p:cNvPr id="41" name="Google Shape;9970;p60">
                <a:extLst>
                  <a:ext uri="{FF2B5EF4-FFF2-40B4-BE49-F238E27FC236}">
                    <a16:creationId xmlns:a16="http://schemas.microsoft.com/office/drawing/2014/main" id="{DE5E0F6A-D086-1C4F-B940-3C74DB6FC661}"/>
                  </a:ext>
                </a:extLst>
              </p:cNvPr>
              <p:cNvSpPr/>
              <p:nvPr/>
            </p:nvSpPr>
            <p:spPr>
              <a:xfrm>
                <a:off x="6616212" y="1955702"/>
                <a:ext cx="65153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" fill="none" extrusionOk="0">
                    <a:moveTo>
                      <a:pt x="1" y="0"/>
                    </a:moveTo>
                    <a:lnTo>
                      <a:pt x="2578" y="0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dash"/>
                <a:miter lim="54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971;p60">
                <a:extLst>
                  <a:ext uri="{FF2B5EF4-FFF2-40B4-BE49-F238E27FC236}">
                    <a16:creationId xmlns:a16="http://schemas.microsoft.com/office/drawing/2014/main" id="{DA2E3177-E1B1-E34A-A81F-BBAE8D21CEF8}"/>
                  </a:ext>
                </a:extLst>
              </p:cNvPr>
              <p:cNvSpPr/>
              <p:nvPr/>
            </p:nvSpPr>
            <p:spPr>
              <a:xfrm>
                <a:off x="6686318" y="1887820"/>
                <a:ext cx="25" cy="60199"/>
              </a:xfrm>
              <a:custGeom>
                <a:avLst/>
                <a:gdLst/>
                <a:ahLst/>
                <a:cxnLst/>
                <a:rect l="l" t="t" r="r" b="b"/>
                <a:pathLst>
                  <a:path w="1" h="2382" fill="none" extrusionOk="0">
                    <a:moveTo>
                      <a:pt x="0" y="23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dash"/>
                <a:miter lim="54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972;p60">
                <a:extLst>
                  <a:ext uri="{FF2B5EF4-FFF2-40B4-BE49-F238E27FC236}">
                    <a16:creationId xmlns:a16="http://schemas.microsoft.com/office/drawing/2014/main" id="{893973FC-8CE2-7D44-BC41-8863AEF2FE67}"/>
                  </a:ext>
                </a:extLst>
              </p:cNvPr>
              <p:cNvSpPr/>
              <p:nvPr/>
            </p:nvSpPr>
            <p:spPr>
              <a:xfrm>
                <a:off x="6613735" y="1882715"/>
                <a:ext cx="65153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" fill="none" extrusionOk="0">
                    <a:moveTo>
                      <a:pt x="25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dash"/>
                <a:miter lim="54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973;p60">
                <a:extLst>
                  <a:ext uri="{FF2B5EF4-FFF2-40B4-BE49-F238E27FC236}">
                    <a16:creationId xmlns:a16="http://schemas.microsoft.com/office/drawing/2014/main" id="{D5632B84-E5B0-D245-B003-B0CA3A3915E5}"/>
                  </a:ext>
                </a:extLst>
              </p:cNvPr>
              <p:cNvSpPr/>
              <p:nvPr/>
            </p:nvSpPr>
            <p:spPr>
              <a:xfrm>
                <a:off x="6608782" y="1890423"/>
                <a:ext cx="25" cy="60199"/>
              </a:xfrm>
              <a:custGeom>
                <a:avLst/>
                <a:gdLst/>
                <a:ahLst/>
                <a:cxnLst/>
                <a:rect l="l" t="t" r="r" b="b"/>
                <a:pathLst>
                  <a:path w="1" h="2382" fill="none" extrusionOk="0">
                    <a:moveTo>
                      <a:pt x="0" y="1"/>
                    </a:moveTo>
                    <a:lnTo>
                      <a:pt x="0" y="2382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dash"/>
                <a:miter lim="54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9974;p60">
              <a:extLst>
                <a:ext uri="{FF2B5EF4-FFF2-40B4-BE49-F238E27FC236}">
                  <a16:creationId xmlns:a16="http://schemas.microsoft.com/office/drawing/2014/main" id="{2FA19732-848A-8948-9D09-A4515A9EA852}"/>
                </a:ext>
              </a:extLst>
            </p:cNvPr>
            <p:cNvGrpSpPr/>
            <p:nvPr/>
          </p:nvGrpSpPr>
          <p:grpSpPr>
            <a:xfrm>
              <a:off x="6608782" y="1551392"/>
              <a:ext cx="1585066" cy="1126471"/>
              <a:chOff x="6608782" y="1551392"/>
              <a:chExt cx="1585066" cy="1126471"/>
            </a:xfrm>
          </p:grpSpPr>
          <p:sp>
            <p:nvSpPr>
              <p:cNvPr id="35" name="Google Shape;9975;p60">
                <a:extLst>
                  <a:ext uri="{FF2B5EF4-FFF2-40B4-BE49-F238E27FC236}">
                    <a16:creationId xmlns:a16="http://schemas.microsoft.com/office/drawing/2014/main" id="{C155B867-D3DE-3344-AD2E-E6B111B10E55}"/>
                  </a:ext>
                </a:extLst>
              </p:cNvPr>
              <p:cNvSpPr/>
              <p:nvPr/>
            </p:nvSpPr>
            <p:spPr>
              <a:xfrm>
                <a:off x="6999469" y="1551392"/>
                <a:ext cx="1194378" cy="1126471"/>
              </a:xfrm>
              <a:custGeom>
                <a:avLst/>
                <a:gdLst/>
                <a:ahLst/>
                <a:cxnLst/>
                <a:rect l="l" t="t" r="r" b="b"/>
                <a:pathLst>
                  <a:path w="47260" h="44573" extrusionOk="0">
                    <a:moveTo>
                      <a:pt x="0" y="0"/>
                    </a:moveTo>
                    <a:lnTo>
                      <a:pt x="0" y="44573"/>
                    </a:lnTo>
                    <a:lnTo>
                      <a:pt x="47259" y="44573"/>
                    </a:lnTo>
                    <a:lnTo>
                      <a:pt x="4725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" name="Google Shape;9976;p60">
                <a:extLst>
                  <a:ext uri="{FF2B5EF4-FFF2-40B4-BE49-F238E27FC236}">
                    <a16:creationId xmlns:a16="http://schemas.microsoft.com/office/drawing/2014/main" id="{EB6E0EE7-2FB0-EA4B-8AEA-C1E4AF220F28}"/>
                  </a:ext>
                </a:extLst>
              </p:cNvPr>
              <p:cNvGrpSpPr/>
              <p:nvPr/>
            </p:nvGrpSpPr>
            <p:grpSpPr>
              <a:xfrm>
                <a:off x="6608782" y="1551392"/>
                <a:ext cx="1585066" cy="1126471"/>
                <a:chOff x="6608782" y="1551392"/>
                <a:chExt cx="1585066" cy="1126471"/>
              </a:xfrm>
            </p:grpSpPr>
            <p:sp>
              <p:nvSpPr>
                <p:cNvPr id="37" name="Google Shape;9977;p60">
                  <a:extLst>
                    <a:ext uri="{FF2B5EF4-FFF2-40B4-BE49-F238E27FC236}">
                      <a16:creationId xmlns:a16="http://schemas.microsoft.com/office/drawing/2014/main" id="{A8C42DD1-C51B-254B-BD37-7EF28659C7AE}"/>
                    </a:ext>
                  </a:extLst>
                </p:cNvPr>
                <p:cNvSpPr/>
                <p:nvPr/>
              </p:nvSpPr>
              <p:spPr>
                <a:xfrm>
                  <a:off x="6686318" y="1955702"/>
                  <a:ext cx="1507530" cy="722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51" h="28575" fill="none" extrusionOk="0">
                      <a:moveTo>
                        <a:pt x="0" y="0"/>
                      </a:moveTo>
                      <a:lnTo>
                        <a:pt x="59650" y="28575"/>
                      </a:lnTo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dashDot"/>
                  <a:miter lim="54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9978;p60">
                  <a:extLst>
                    <a:ext uri="{FF2B5EF4-FFF2-40B4-BE49-F238E27FC236}">
                      <a16:creationId xmlns:a16="http://schemas.microsoft.com/office/drawing/2014/main" id="{48BC63D5-9D9E-CE47-ABFA-B5022B625E8B}"/>
                    </a:ext>
                  </a:extLst>
                </p:cNvPr>
                <p:cNvSpPr/>
                <p:nvPr/>
              </p:nvSpPr>
              <p:spPr>
                <a:xfrm>
                  <a:off x="6686318" y="1551392"/>
                  <a:ext cx="1507530" cy="331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51" h="13111" fill="none" extrusionOk="0">
                      <a:moveTo>
                        <a:pt x="0" y="13111"/>
                      </a:moveTo>
                      <a:lnTo>
                        <a:pt x="12391" y="10386"/>
                      </a:lnTo>
                      <a:lnTo>
                        <a:pt x="59650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dashDot"/>
                  <a:miter lim="54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9979;p60">
                  <a:extLst>
                    <a:ext uri="{FF2B5EF4-FFF2-40B4-BE49-F238E27FC236}">
                      <a16:creationId xmlns:a16="http://schemas.microsoft.com/office/drawing/2014/main" id="{F0148704-9B3B-4342-99F5-E4C8E0F8B921}"/>
                    </a:ext>
                  </a:extLst>
                </p:cNvPr>
                <p:cNvSpPr/>
                <p:nvPr/>
              </p:nvSpPr>
              <p:spPr>
                <a:xfrm>
                  <a:off x="6608782" y="1551392"/>
                  <a:ext cx="390713" cy="331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0" h="13111" fill="none" extrusionOk="0">
                      <a:moveTo>
                        <a:pt x="0" y="13111"/>
                      </a:moveTo>
                      <a:lnTo>
                        <a:pt x="15459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dashDot"/>
                  <a:miter lim="54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9980;p60">
                  <a:extLst>
                    <a:ext uri="{FF2B5EF4-FFF2-40B4-BE49-F238E27FC236}">
                      <a16:creationId xmlns:a16="http://schemas.microsoft.com/office/drawing/2014/main" id="{AD446A9E-5683-F645-9AC0-7B7FAE33FAFE}"/>
                    </a:ext>
                  </a:extLst>
                </p:cNvPr>
                <p:cNvSpPr/>
                <p:nvPr/>
              </p:nvSpPr>
              <p:spPr>
                <a:xfrm>
                  <a:off x="6608782" y="1955702"/>
                  <a:ext cx="390713" cy="722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0" h="28575" fill="none" extrusionOk="0">
                      <a:moveTo>
                        <a:pt x="0" y="0"/>
                      </a:moveTo>
                      <a:lnTo>
                        <a:pt x="15459" y="28575"/>
                      </a:lnTo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dashDot"/>
                  <a:miter lim="54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A70DD9CB-3266-EE45-9B7C-00EF019280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84" r="10244"/>
          <a:stretch/>
        </p:blipFill>
        <p:spPr>
          <a:xfrm>
            <a:off x="9437585" y="3508538"/>
            <a:ext cx="1919419" cy="179954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FFFC84-8E5A-314A-9477-16D9D89E9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250" y="2331761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Daytona" panose="020B0604030500040204" pitchFamily="34" charset="0"/>
              </a:rPr>
              <a:t>Methods:</a:t>
            </a:r>
          </a:p>
          <a:p>
            <a:pPr lvl="1"/>
            <a:r>
              <a:rPr lang="en-US" dirty="0">
                <a:latin typeface="Daytona" panose="020B0604030500040204" pitchFamily="34" charset="0"/>
              </a:rPr>
              <a:t>X-ray</a:t>
            </a:r>
          </a:p>
          <a:p>
            <a:pPr lvl="1"/>
            <a:r>
              <a:rPr lang="en-US" dirty="0">
                <a:latin typeface="Daytona" panose="020B0604030500040204" pitchFamily="34" charset="0"/>
              </a:rPr>
              <a:t>Chest CT</a:t>
            </a:r>
          </a:p>
          <a:p>
            <a:pPr lvl="1"/>
            <a:r>
              <a:rPr lang="en-US" dirty="0">
                <a:latin typeface="Daytona" panose="020B0604030500040204" pitchFamily="34" charset="0"/>
              </a:rPr>
              <a:t>Ultrasound</a:t>
            </a:r>
          </a:p>
          <a:p>
            <a:pPr lvl="1"/>
            <a:r>
              <a:rPr lang="en-US" dirty="0">
                <a:latin typeface="Daytona" panose="020B0604030500040204" pitchFamily="34" charset="0"/>
              </a:rPr>
              <a:t>Needle biopsy</a:t>
            </a:r>
          </a:p>
          <a:p>
            <a:pPr lvl="1"/>
            <a:endParaRPr lang="en-US" dirty="0">
              <a:latin typeface="Daytona" panose="020B0604030500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Daytona" panose="020B0604030500040204" pitchFamily="34" charset="0"/>
              </a:rPr>
              <a:t>Radiologists detect:</a:t>
            </a:r>
          </a:p>
          <a:p>
            <a:pPr lvl="1"/>
            <a:r>
              <a:rPr lang="en-US" dirty="0">
                <a:latin typeface="Daytona" panose="020B0604030500040204" pitchFamily="34" charset="0"/>
              </a:rPr>
              <a:t>Subtle changes in opacity around the diaphragm</a:t>
            </a:r>
          </a:p>
          <a:p>
            <a:pPr lvl="1"/>
            <a:r>
              <a:rPr lang="en-US" dirty="0">
                <a:latin typeface="Daytona" panose="020B0604030500040204" pitchFamily="34" charset="0"/>
              </a:rPr>
              <a:t>White spots on lungs (infiltrates) </a:t>
            </a:r>
          </a:p>
        </p:txBody>
      </p:sp>
    </p:spTree>
    <p:extLst>
      <p:ext uri="{BB962C8B-B14F-4D97-AF65-F5344CB8AC3E}">
        <p14:creationId xmlns:p14="http://schemas.microsoft.com/office/powerpoint/2010/main" val="349787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film, indoor, bottle, white&#10;&#10;Description automatically generated">
            <a:extLst>
              <a:ext uri="{FF2B5EF4-FFF2-40B4-BE49-F238E27FC236}">
                <a16:creationId xmlns:a16="http://schemas.microsoft.com/office/drawing/2014/main" id="{6880027F-37E3-494A-8941-C8B3EDAF43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83" r="1" b="1"/>
          <a:stretch/>
        </p:blipFill>
        <p:spPr>
          <a:xfrm>
            <a:off x="26356" y="80434"/>
            <a:ext cx="4475150" cy="334856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81BB01C-2DAE-48BD-8E81-DAE2E1BC4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4685A6-FEA1-5549-B1E6-41F98478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12249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>
                <a:latin typeface="Daytona" panose="020B0604030500040204" pitchFamily="34" charset="0"/>
              </a:rPr>
              <a:t>Detection</a:t>
            </a:r>
          </a:p>
        </p:txBody>
      </p:sp>
      <p:pic>
        <p:nvPicPr>
          <p:cNvPr id="17" name="Picture 16" descr="A picture containing film, necktie, man, wearing&#10;&#10;Description automatically generated">
            <a:extLst>
              <a:ext uri="{FF2B5EF4-FFF2-40B4-BE49-F238E27FC236}">
                <a16:creationId xmlns:a16="http://schemas.microsoft.com/office/drawing/2014/main" id="{68C30E60-3A83-1C4A-8627-1A6144C33A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14" r="5290" b="3"/>
          <a:stretch/>
        </p:blipFill>
        <p:spPr>
          <a:xfrm>
            <a:off x="26356" y="3509442"/>
            <a:ext cx="4475150" cy="334855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FA2CD3-6250-614F-B106-98F996D6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1636320"/>
            <a:ext cx="6730276" cy="45358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Daytona" panose="020B0604030500040204" pitchFamily="34" charset="0"/>
              </a:rPr>
              <a:t>Deep learning can:</a:t>
            </a:r>
          </a:p>
          <a:p>
            <a:pPr lvl="1"/>
            <a:r>
              <a:rPr lang="en-US" sz="3200" dirty="0">
                <a:latin typeface="Daytona" panose="020B0604030500040204" pitchFamily="34" charset="0"/>
              </a:rPr>
              <a:t>Reduce ambiguity between images</a:t>
            </a:r>
            <a:r>
              <a:rPr lang="en-US" sz="3200" b="1" dirty="0">
                <a:latin typeface="Daytona" panose="020B0604030500040204" pitchFamily="34" charset="0"/>
              </a:rPr>
              <a:t> </a:t>
            </a:r>
            <a:r>
              <a:rPr lang="en-US" sz="3200" dirty="0">
                <a:latin typeface="Daytona" panose="020B0604030500040204" pitchFamily="34" charset="0"/>
              </a:rPr>
              <a:t>=</a:t>
            </a:r>
            <a:r>
              <a:rPr lang="en-US" sz="3200" b="1" dirty="0">
                <a:latin typeface="Daytona" panose="020B0604030500040204" pitchFamily="34" charset="0"/>
              </a:rPr>
              <a:t> diagnostic efficiency</a:t>
            </a:r>
          </a:p>
          <a:p>
            <a:pPr lvl="1"/>
            <a:r>
              <a:rPr lang="en-US" sz="3200" dirty="0">
                <a:latin typeface="Daytona" panose="020B0604030500040204" pitchFamily="34" charset="0"/>
              </a:rPr>
              <a:t>Save time for radiologists</a:t>
            </a:r>
          </a:p>
          <a:p>
            <a:pPr lvl="2"/>
            <a:r>
              <a:rPr lang="en-US" sz="3000" dirty="0">
                <a:latin typeface="Daytona" panose="020B0604030500040204" pitchFamily="34" charset="0"/>
              </a:rPr>
              <a:t>Alert for more severe cases </a:t>
            </a:r>
          </a:p>
          <a:p>
            <a:pPr lvl="1"/>
            <a:r>
              <a:rPr lang="en-US" sz="3200" dirty="0">
                <a:latin typeface="Daytona" panose="020B0604030500040204" pitchFamily="34" charset="0"/>
              </a:rPr>
              <a:t>Help clinics with high traffic or limited number of physicians </a:t>
            </a:r>
          </a:p>
          <a:p>
            <a:endParaRPr lang="en-US" sz="18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55FF18-1979-4730-A345-E74E328F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F8381C4-0751-4A6E-BFF7-48DF67BFA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7320C1D-D7A9-4392-B3B6-ACEF193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43FF249-2923-CD43-88A5-E01B4A9B7F1B}"/>
              </a:ext>
            </a:extLst>
          </p:cNvPr>
          <p:cNvSpPr txBox="1"/>
          <p:nvPr/>
        </p:nvSpPr>
        <p:spPr>
          <a:xfrm>
            <a:off x="26356" y="3046926"/>
            <a:ext cx="4475150" cy="33485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Normal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25795E-F4D3-5742-86C3-63B6BFC925DD}"/>
              </a:ext>
            </a:extLst>
          </p:cNvPr>
          <p:cNvSpPr txBox="1"/>
          <p:nvPr/>
        </p:nvSpPr>
        <p:spPr>
          <a:xfrm>
            <a:off x="55550" y="6523144"/>
            <a:ext cx="4475150" cy="33485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Pneumonia</a:t>
            </a:r>
          </a:p>
        </p:txBody>
      </p:sp>
    </p:spTree>
    <p:extLst>
      <p:ext uri="{BB962C8B-B14F-4D97-AF65-F5344CB8AC3E}">
        <p14:creationId xmlns:p14="http://schemas.microsoft.com/office/powerpoint/2010/main" val="383731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BB8F3C-C38D-D648-8AD6-DF25034D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48" y="535431"/>
            <a:ext cx="10918953" cy="160934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Daytona" panose="020B0604030500040204" pitchFamily="34" charset="0"/>
              </a:rPr>
              <a:t>Building a neural Network:</a:t>
            </a:r>
            <a:br>
              <a:rPr lang="en-US" sz="3600" dirty="0">
                <a:latin typeface="Daytona" panose="020B0604030500040204" pitchFamily="34" charset="0"/>
              </a:rPr>
            </a:br>
            <a:r>
              <a:rPr lang="en-US" sz="3600" dirty="0">
                <a:latin typeface="Daytona" panose="020B0604030500040204" pitchFamily="34" charset="0"/>
              </a:rPr>
              <a:t>Data Cleaning &amp; Preprocessing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A4D1C5-C1E3-C04D-AD55-F7BD8CDF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2266886"/>
            <a:ext cx="10058400" cy="444160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Daytona" panose="020B0604030500040204" pitchFamily="34" charset="0"/>
              </a:rPr>
              <a:t>Acquired 5856 images from a Kaggle dataset of chest-rays (normal and pneumonia)</a:t>
            </a:r>
          </a:p>
          <a:p>
            <a:pPr marL="457200" lvl="1" indent="0">
              <a:buNone/>
            </a:pPr>
            <a:endParaRPr lang="en-US" dirty="0">
              <a:latin typeface="Daytona" panose="020B0604030500040204" pitchFamily="34" charset="0"/>
            </a:endParaRPr>
          </a:p>
          <a:p>
            <a:pPr lvl="1"/>
            <a:endParaRPr lang="en-US" sz="2400" dirty="0">
              <a:latin typeface="Daytona" panose="020B0604030500040204" pitchFamily="34" charset="0"/>
            </a:endParaRPr>
          </a:p>
          <a:p>
            <a:pPr lvl="1"/>
            <a:endParaRPr lang="en-US" sz="2400" dirty="0">
              <a:latin typeface="Daytona" panose="020B0604030500040204" pitchFamily="34" charset="0"/>
            </a:endParaRPr>
          </a:p>
          <a:p>
            <a:pPr lvl="1"/>
            <a:endParaRPr lang="en-US" sz="2400" dirty="0">
              <a:latin typeface="Daytona" panose="020B0604030500040204" pitchFamily="34" charset="0"/>
            </a:endParaRPr>
          </a:p>
          <a:p>
            <a:pPr lvl="1"/>
            <a:endParaRPr lang="en-US" sz="2400" dirty="0">
              <a:latin typeface="Daytona" panose="020B0604030500040204" pitchFamily="34" charset="0"/>
            </a:endParaRPr>
          </a:p>
          <a:p>
            <a:pPr lvl="1"/>
            <a:endParaRPr lang="en-US" sz="2400" dirty="0">
              <a:latin typeface="Daytona" panose="020B0604030500040204" pitchFamily="34" charset="0"/>
            </a:endParaRPr>
          </a:p>
          <a:p>
            <a:r>
              <a:rPr lang="en-US" sz="2800" dirty="0">
                <a:latin typeface="Daytona" panose="020B0604030500040204" pitchFamily="34" charset="0"/>
              </a:rPr>
              <a:t>Image preprocessing/augmentation of training data</a:t>
            </a:r>
          </a:p>
          <a:p>
            <a:pPr lvl="1"/>
            <a:r>
              <a:rPr lang="en-US" sz="2600" dirty="0">
                <a:latin typeface="Daytona" panose="020B0604030500040204" pitchFamily="34" charset="0"/>
              </a:rPr>
              <a:t>Shear range </a:t>
            </a:r>
          </a:p>
          <a:p>
            <a:pPr lvl="1"/>
            <a:r>
              <a:rPr lang="en-US" sz="2600" dirty="0">
                <a:latin typeface="Daytona" panose="020B0604030500040204" pitchFamily="34" charset="0"/>
              </a:rPr>
              <a:t>Zoom range</a:t>
            </a:r>
          </a:p>
          <a:p>
            <a:pPr lvl="1"/>
            <a:r>
              <a:rPr lang="en-US" sz="2600" dirty="0">
                <a:latin typeface="Daytona" panose="020B0604030500040204" pitchFamily="34" charset="0"/>
              </a:rPr>
              <a:t>Horizonal flip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CCF5346-7650-9249-B731-714EB7114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07805"/>
              </p:ext>
            </p:extLst>
          </p:nvPr>
        </p:nvGraphicFramePr>
        <p:xfrm>
          <a:off x="2032000" y="320850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132">
                  <a:extLst>
                    <a:ext uri="{9D8B030D-6E8A-4147-A177-3AD203B41FA5}">
                      <a16:colId xmlns:a16="http://schemas.microsoft.com/office/drawing/2014/main" val="1032212649"/>
                    </a:ext>
                  </a:extLst>
                </a:gridCol>
                <a:gridCol w="3025534">
                  <a:extLst>
                    <a:ext uri="{9D8B030D-6E8A-4147-A177-3AD203B41FA5}">
                      <a16:colId xmlns:a16="http://schemas.microsoft.com/office/drawing/2014/main" val="16161246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29368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Daytona" panose="020B0604030500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 panose="020B0604030500040204" pitchFamily="34" charset="0"/>
                        </a:rPr>
                        <a:t>Original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 panose="020B0604030500040204" pitchFamily="34" charset="0"/>
                        </a:rPr>
                        <a:t>Modified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3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Daytona" panose="020B0604030500040204" pitchFamily="34" charset="0"/>
                        </a:rPr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 panose="020B0604030500040204" pitchFamily="34" charset="0"/>
                        </a:rPr>
                        <a:t>5216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 panose="020B0604030500040204" pitchFamily="34" charset="0"/>
                        </a:rPr>
                        <a:t>3786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69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Daytona" panose="020B0604030500040204" pitchFamily="34" charset="0"/>
                        </a:rPr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 panose="020B060403050004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 panose="020B0604030500040204" pitchFamily="34" charset="0"/>
                        </a:rPr>
                        <a:t>1446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Daytona" panose="020B0604030500040204" pitchFamily="34" charset="0"/>
                        </a:rPr>
                        <a:t>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 panose="020B0604030500040204" pitchFamily="34" charset="0"/>
                        </a:rPr>
                        <a:t>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 panose="020B0604030500040204" pitchFamily="34" charset="0"/>
                        </a:rPr>
                        <a:t>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2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51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92B942-D5DF-0442-8F87-8A99CED04871}"/>
              </a:ext>
            </a:extLst>
          </p:cNvPr>
          <p:cNvSpPr/>
          <p:nvPr/>
        </p:nvSpPr>
        <p:spPr>
          <a:xfrm>
            <a:off x="117877" y="5386363"/>
            <a:ext cx="2742952" cy="871446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337212-482C-F041-96E7-299D75DA0377}"/>
              </a:ext>
            </a:extLst>
          </p:cNvPr>
          <p:cNvSpPr/>
          <p:nvPr/>
        </p:nvSpPr>
        <p:spPr>
          <a:xfrm>
            <a:off x="2956007" y="5391886"/>
            <a:ext cx="3466415" cy="871446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A16C76-2ADE-D14E-9CAA-BA8507B3A58B}"/>
              </a:ext>
            </a:extLst>
          </p:cNvPr>
          <p:cNvSpPr/>
          <p:nvPr/>
        </p:nvSpPr>
        <p:spPr>
          <a:xfrm>
            <a:off x="6500265" y="5391886"/>
            <a:ext cx="2742952" cy="871446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7BD2A1-AD8F-014F-BE4E-7842F7EAA333}"/>
              </a:ext>
            </a:extLst>
          </p:cNvPr>
          <p:cNvSpPr/>
          <p:nvPr/>
        </p:nvSpPr>
        <p:spPr>
          <a:xfrm>
            <a:off x="9348104" y="5391886"/>
            <a:ext cx="2742952" cy="871446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A0825-26D0-CD47-B18D-98224D85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" y="254026"/>
            <a:ext cx="10989056" cy="10671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Daytona" panose="020B0604030500040204" pitchFamily="34" charset="0"/>
              </a:rPr>
              <a:t>Convolutional Neural Network (CNN) Architecture 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8369832-CB4B-8345-A45A-F1722EC8F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651" r="582" b="11402"/>
          <a:stretch/>
        </p:blipFill>
        <p:spPr>
          <a:xfrm>
            <a:off x="761814" y="1624555"/>
            <a:ext cx="10668371" cy="310896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10743B-18C0-B943-ACFB-F8791896E6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84" r="10244"/>
          <a:stretch/>
        </p:blipFill>
        <p:spPr>
          <a:xfrm>
            <a:off x="761814" y="2282155"/>
            <a:ext cx="1473571" cy="1381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BB28D-EFB6-D74F-9A6C-37A447235C2B}"/>
              </a:ext>
            </a:extLst>
          </p:cNvPr>
          <p:cNvSpPr txBox="1"/>
          <p:nvPr/>
        </p:nvSpPr>
        <p:spPr>
          <a:xfrm>
            <a:off x="10261786" y="4114325"/>
            <a:ext cx="1168399" cy="95410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Daytona" panose="020B0604030500040204" pitchFamily="34" charset="0"/>
              </a:rPr>
              <a:t>Normal (0.9)</a:t>
            </a:r>
          </a:p>
          <a:p>
            <a:r>
              <a:rPr lang="en-US" sz="1400" dirty="0">
                <a:latin typeface="Daytona" panose="020B0604030500040204" pitchFamily="34" charset="0"/>
              </a:rPr>
              <a:t>Pneumonia </a:t>
            </a:r>
          </a:p>
          <a:p>
            <a:r>
              <a:rPr lang="en-US" sz="1400" dirty="0">
                <a:latin typeface="Daytona" panose="020B0604030500040204" pitchFamily="34" charset="0"/>
              </a:rPr>
              <a:t>(0.1)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33B5C3-2C4A-E14B-8A6D-B51F06639B0B}"/>
              </a:ext>
            </a:extLst>
          </p:cNvPr>
          <p:cNvSpPr txBox="1"/>
          <p:nvPr/>
        </p:nvSpPr>
        <p:spPr>
          <a:xfrm>
            <a:off x="254678" y="5648858"/>
            <a:ext cx="247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aytona" panose="020B0604030500040204" pitchFamily="34" charset="0"/>
              </a:rPr>
              <a:t>Optimizer:  Adam</a:t>
            </a:r>
          </a:p>
          <a:p>
            <a:endParaRPr lang="en-US" sz="2000" dirty="0">
              <a:latin typeface="Daytona" panose="020B0604030500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95AE7-D589-9A49-B911-B206A2135EAC}"/>
              </a:ext>
            </a:extLst>
          </p:cNvPr>
          <p:cNvSpPr txBox="1"/>
          <p:nvPr/>
        </p:nvSpPr>
        <p:spPr>
          <a:xfrm>
            <a:off x="7005959" y="564885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aytona" panose="020B0604030500040204" pitchFamily="34" charset="0"/>
              </a:rPr>
              <a:t>Dropout: 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57BA3-38EE-2640-A47A-9F4FF6370BF6}"/>
              </a:ext>
            </a:extLst>
          </p:cNvPr>
          <p:cNvSpPr txBox="1"/>
          <p:nvPr/>
        </p:nvSpPr>
        <p:spPr>
          <a:xfrm>
            <a:off x="9728929" y="5652041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aytona" panose="020B0604030500040204" pitchFamily="34" charset="0"/>
              </a:rPr>
              <a:t>Early stopping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39ACF-6F46-BD4D-A979-2D58AC317721}"/>
              </a:ext>
            </a:extLst>
          </p:cNvPr>
          <p:cNvSpPr txBox="1"/>
          <p:nvPr/>
        </p:nvSpPr>
        <p:spPr>
          <a:xfrm>
            <a:off x="2975794" y="5641983"/>
            <a:ext cx="4582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aytona" panose="020B0604030500040204" pitchFamily="34" charset="0"/>
              </a:rPr>
              <a:t>Loss: Binary Cross Entropy</a:t>
            </a:r>
          </a:p>
          <a:p>
            <a:endParaRPr lang="en-US" sz="2000" dirty="0">
              <a:latin typeface="Daytona" panose="020B0604030500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1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02D4237-7F9B-FD45-8B74-EB81322979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7" t="10532" r="10750" b="7245"/>
          <a:stretch/>
        </p:blipFill>
        <p:spPr>
          <a:xfrm>
            <a:off x="6408897" y="1061189"/>
            <a:ext cx="5709442" cy="57968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A0FD03-0741-554A-99BD-EDD865CCDCFB}"/>
              </a:ext>
            </a:extLst>
          </p:cNvPr>
          <p:cNvSpPr/>
          <p:nvPr/>
        </p:nvSpPr>
        <p:spPr>
          <a:xfrm>
            <a:off x="403005" y="1899564"/>
            <a:ext cx="3377289" cy="335118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49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Daytona" panose="020B0604030500040204" pitchFamily="34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Daytona" panose="020B0604030500040204" pitchFamily="34" charset="0"/>
              </a:rPr>
              <a:t>This CNN classifies “Normal” or “Pneumonia”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Daytona" panose="020B0604030500040204" pitchFamily="34" charset="0"/>
              </a:rPr>
              <a:t>X-rays with 90% accuracy on test set</a:t>
            </a:r>
          </a:p>
          <a:p>
            <a:pPr algn="ctr"/>
            <a:endParaRPr lang="en-US" dirty="0">
              <a:latin typeface="Daytona" panose="020B0604030500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193A8-03DF-CD4A-8E6F-86091CD7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95" y="3023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Daytona" panose="020B0604030500040204" pitchFamily="34" charset="0"/>
              </a:rPr>
              <a:t>Model Results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B1D0E-1C1B-4D4C-9103-9B2EAB46B0FC}"/>
              </a:ext>
            </a:extLst>
          </p:cNvPr>
          <p:cNvSpPr txBox="1"/>
          <p:nvPr/>
        </p:nvSpPr>
        <p:spPr>
          <a:xfrm>
            <a:off x="3973584" y="3429000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ytona" panose="020B0604030500040204" pitchFamily="34" charset="0"/>
              </a:rPr>
              <a:t>Actual </a:t>
            </a:r>
          </a:p>
          <a:p>
            <a:r>
              <a:rPr lang="en-US" b="1" dirty="0">
                <a:latin typeface="Daytona" panose="020B0604030500040204" pitchFamily="34" charset="0"/>
              </a:rPr>
              <a:t>Classes 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0CEA7CB2-ADBF-144F-B1C6-B3DE394CE375}"/>
              </a:ext>
            </a:extLst>
          </p:cNvPr>
          <p:cNvSpPr/>
          <p:nvPr/>
        </p:nvSpPr>
        <p:spPr>
          <a:xfrm>
            <a:off x="5050739" y="1091644"/>
            <a:ext cx="121510" cy="507569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F1582598-897C-CB4E-B1A7-289C109D5935}"/>
              </a:ext>
            </a:extLst>
          </p:cNvPr>
          <p:cNvSpPr/>
          <p:nvPr/>
        </p:nvSpPr>
        <p:spPr>
          <a:xfrm rot="5400000">
            <a:off x="8865457" y="-2172008"/>
            <a:ext cx="112434" cy="555381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BE81B-3012-A645-B588-55E7C7B2220A}"/>
              </a:ext>
            </a:extLst>
          </p:cNvPr>
          <p:cNvSpPr txBox="1"/>
          <p:nvPr/>
        </p:nvSpPr>
        <p:spPr>
          <a:xfrm>
            <a:off x="8045660" y="198561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ytona" panose="020B0604030500040204" pitchFamily="34" charset="0"/>
              </a:rPr>
              <a:t>Predicted Classes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54B854-6F6C-D547-9DBE-1BDD61704687}"/>
              </a:ext>
            </a:extLst>
          </p:cNvPr>
          <p:cNvSpPr txBox="1"/>
          <p:nvPr/>
        </p:nvSpPr>
        <p:spPr>
          <a:xfrm>
            <a:off x="5382630" y="236043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aytona" panose="020B0604030500040204" pitchFamily="34" charset="0"/>
              </a:rPr>
              <a:t>Normal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39703-3A61-784A-AF28-3EFDD650B08E}"/>
              </a:ext>
            </a:extLst>
          </p:cNvPr>
          <p:cNvSpPr txBox="1"/>
          <p:nvPr/>
        </p:nvSpPr>
        <p:spPr>
          <a:xfrm>
            <a:off x="7245383" y="278403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aytona" panose="020B0604030500040204" pitchFamily="34" charset="0"/>
              </a:rPr>
              <a:t>True Neg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E4CB6-0079-6F4D-88A1-A914457BC696}"/>
              </a:ext>
            </a:extLst>
          </p:cNvPr>
          <p:cNvSpPr txBox="1"/>
          <p:nvPr/>
        </p:nvSpPr>
        <p:spPr>
          <a:xfrm>
            <a:off x="9440408" y="5419535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True Pos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5BD051-8443-864B-8A65-719A47C0BFFA}"/>
              </a:ext>
            </a:extLst>
          </p:cNvPr>
          <p:cNvSpPr txBox="1"/>
          <p:nvPr/>
        </p:nvSpPr>
        <p:spPr>
          <a:xfrm>
            <a:off x="9423475" y="278056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aytona" panose="020B0604030500040204" pitchFamily="34" charset="0"/>
              </a:rPr>
              <a:t>False Pos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710F12-F12D-1548-9BCF-7139EAB6EB63}"/>
              </a:ext>
            </a:extLst>
          </p:cNvPr>
          <p:cNvSpPr txBox="1"/>
          <p:nvPr/>
        </p:nvSpPr>
        <p:spPr>
          <a:xfrm>
            <a:off x="7214022" y="541953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aytona" panose="020B0604030500040204" pitchFamily="34" charset="0"/>
              </a:rPr>
              <a:t>False Neg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B055-BE67-C34C-8463-A522D79B9AB7}"/>
              </a:ext>
            </a:extLst>
          </p:cNvPr>
          <p:cNvSpPr txBox="1"/>
          <p:nvPr/>
        </p:nvSpPr>
        <p:spPr>
          <a:xfrm>
            <a:off x="9336879" y="722312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aytona" panose="020B0604030500040204" pitchFamily="34" charset="0"/>
              </a:rPr>
              <a:t>Pneumonia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B5F1D-85D8-B548-8777-38192BAF2FD9}"/>
              </a:ext>
            </a:extLst>
          </p:cNvPr>
          <p:cNvSpPr txBox="1"/>
          <p:nvPr/>
        </p:nvSpPr>
        <p:spPr>
          <a:xfrm>
            <a:off x="7313039" y="72572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aytona" panose="020B0604030500040204" pitchFamily="34" charset="0"/>
              </a:rPr>
              <a:t>Normal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9128C8-9924-E544-A24D-DFBD402E0F0D}"/>
              </a:ext>
            </a:extLst>
          </p:cNvPr>
          <p:cNvSpPr txBox="1"/>
          <p:nvPr/>
        </p:nvSpPr>
        <p:spPr>
          <a:xfrm>
            <a:off x="5101706" y="5050203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Daytona" panose="020B0604030500040204" pitchFamily="34" charset="0"/>
              </a:rPr>
              <a:t>Pneumonia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9B666-3DD3-0B49-92D3-D20CC941D58C}"/>
              </a:ext>
            </a:extLst>
          </p:cNvPr>
          <p:cNvSpPr txBox="1"/>
          <p:nvPr/>
        </p:nvSpPr>
        <p:spPr>
          <a:xfrm>
            <a:off x="7494887" y="2298892"/>
            <a:ext cx="612668" cy="369332"/>
          </a:xfrm>
          <a:prstGeom prst="rect">
            <a:avLst/>
          </a:prstGeom>
          <a:solidFill>
            <a:srgbClr val="BD1654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aytona" panose="020B0604030500040204" pitchFamily="34" charset="0"/>
              </a:rPr>
              <a:t>183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3FA64-DA1F-A143-AAB6-073C426F4C82}"/>
              </a:ext>
            </a:extLst>
          </p:cNvPr>
          <p:cNvSpPr txBox="1"/>
          <p:nvPr/>
        </p:nvSpPr>
        <p:spPr>
          <a:xfrm>
            <a:off x="9744176" y="2279019"/>
            <a:ext cx="470000" cy="369332"/>
          </a:xfrm>
          <a:prstGeom prst="rect">
            <a:avLst/>
          </a:prstGeom>
          <a:solidFill>
            <a:srgbClr val="291335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aytona" panose="020B0604030500040204" pitchFamily="34" charset="0"/>
              </a:rPr>
              <a:t>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77A9ED-6956-0849-B3C3-442991B130AD}"/>
              </a:ext>
            </a:extLst>
          </p:cNvPr>
          <p:cNvSpPr txBox="1"/>
          <p:nvPr/>
        </p:nvSpPr>
        <p:spPr>
          <a:xfrm>
            <a:off x="7569990" y="4926395"/>
            <a:ext cx="47000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aytona" panose="020B0604030500040204" pitchFamily="34" charset="0"/>
              </a:rPr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154C47-6E7C-4746-9C3F-03E021D99DA7}"/>
              </a:ext>
            </a:extLst>
          </p:cNvPr>
          <p:cNvSpPr txBox="1"/>
          <p:nvPr/>
        </p:nvSpPr>
        <p:spPr>
          <a:xfrm>
            <a:off x="9744176" y="4926395"/>
            <a:ext cx="612668" cy="369332"/>
          </a:xfrm>
          <a:prstGeom prst="rect">
            <a:avLst/>
          </a:prstGeom>
          <a:solidFill>
            <a:srgbClr val="FAEBDE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378</a:t>
            </a:r>
          </a:p>
        </p:txBody>
      </p:sp>
    </p:spTree>
    <p:extLst>
      <p:ext uri="{BB962C8B-B14F-4D97-AF65-F5344CB8AC3E}">
        <p14:creationId xmlns:p14="http://schemas.microsoft.com/office/powerpoint/2010/main" val="10877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3A3F48-58EE-AE49-94CE-11505898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42" y="1716952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Daytona" panose="020B0604030500040204" pitchFamily="34" charset="0"/>
              </a:rPr>
              <a:t>Future work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oogle Shape;1311;p51">
            <a:extLst>
              <a:ext uri="{FF2B5EF4-FFF2-40B4-BE49-F238E27FC236}">
                <a16:creationId xmlns:a16="http://schemas.microsoft.com/office/drawing/2014/main" id="{8F40D8D8-D932-4D4B-8DFA-D23D078FC608}"/>
              </a:ext>
            </a:extLst>
          </p:cNvPr>
          <p:cNvGrpSpPr/>
          <p:nvPr/>
        </p:nvGrpSpPr>
        <p:grpSpPr>
          <a:xfrm rot="-1528481">
            <a:off x="-88149" y="769563"/>
            <a:ext cx="3155149" cy="2033889"/>
            <a:chOff x="7168681" y="1649764"/>
            <a:chExt cx="562580" cy="348867"/>
          </a:xfrm>
        </p:grpSpPr>
        <p:sp>
          <p:nvSpPr>
            <p:cNvPr id="21" name="Google Shape;1312;p51">
              <a:extLst>
                <a:ext uri="{FF2B5EF4-FFF2-40B4-BE49-F238E27FC236}">
                  <a16:creationId xmlns:a16="http://schemas.microsoft.com/office/drawing/2014/main" id="{C264B91C-F8BD-CD47-A16B-A05DE8D2D963}"/>
                </a:ext>
              </a:extLst>
            </p:cNvPr>
            <p:cNvSpPr/>
            <p:nvPr/>
          </p:nvSpPr>
          <p:spPr>
            <a:xfrm>
              <a:off x="7168681" y="1788798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313;p51">
              <a:extLst>
                <a:ext uri="{FF2B5EF4-FFF2-40B4-BE49-F238E27FC236}">
                  <a16:creationId xmlns:a16="http://schemas.microsoft.com/office/drawing/2014/main" id="{9CF7D512-4412-4948-8106-2E4BD6480B78}"/>
                </a:ext>
              </a:extLst>
            </p:cNvPr>
            <p:cNvSpPr/>
            <p:nvPr/>
          </p:nvSpPr>
          <p:spPr>
            <a:xfrm>
              <a:off x="7477819" y="1929275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314;p51">
              <a:extLst>
                <a:ext uri="{FF2B5EF4-FFF2-40B4-BE49-F238E27FC236}">
                  <a16:creationId xmlns:a16="http://schemas.microsoft.com/office/drawing/2014/main" id="{FB570D70-E867-AB4E-BF3A-B6BED7944FE2}"/>
                </a:ext>
              </a:extLst>
            </p:cNvPr>
            <p:cNvSpPr/>
            <p:nvPr/>
          </p:nvSpPr>
          <p:spPr>
            <a:xfrm>
              <a:off x="7486413" y="1902981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315;p51">
              <a:extLst>
                <a:ext uri="{FF2B5EF4-FFF2-40B4-BE49-F238E27FC236}">
                  <a16:creationId xmlns:a16="http://schemas.microsoft.com/office/drawing/2014/main" id="{CD51F489-37E9-7B49-8718-90943D88B603}"/>
                </a:ext>
              </a:extLst>
            </p:cNvPr>
            <p:cNvSpPr/>
            <p:nvPr/>
          </p:nvSpPr>
          <p:spPr>
            <a:xfrm>
              <a:off x="7505684" y="1919623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316;p51">
              <a:extLst>
                <a:ext uri="{FF2B5EF4-FFF2-40B4-BE49-F238E27FC236}">
                  <a16:creationId xmlns:a16="http://schemas.microsoft.com/office/drawing/2014/main" id="{1394EEF9-99F0-E54A-AE56-30F2F0661D99}"/>
                </a:ext>
              </a:extLst>
            </p:cNvPr>
            <p:cNvSpPr/>
            <p:nvPr/>
          </p:nvSpPr>
          <p:spPr>
            <a:xfrm>
              <a:off x="7675532" y="1675993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317;p51">
              <a:extLst>
                <a:ext uri="{FF2B5EF4-FFF2-40B4-BE49-F238E27FC236}">
                  <a16:creationId xmlns:a16="http://schemas.microsoft.com/office/drawing/2014/main" id="{CEAFE2F3-4A07-5245-BD6D-5B3187CAF8D4}"/>
                </a:ext>
              </a:extLst>
            </p:cNvPr>
            <p:cNvSpPr/>
            <p:nvPr/>
          </p:nvSpPr>
          <p:spPr>
            <a:xfrm>
              <a:off x="7693200" y="1727009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318;p51">
              <a:extLst>
                <a:ext uri="{FF2B5EF4-FFF2-40B4-BE49-F238E27FC236}">
                  <a16:creationId xmlns:a16="http://schemas.microsoft.com/office/drawing/2014/main" id="{CC3ABC6D-4C76-C24D-9ABB-BA4EC74911D9}"/>
                </a:ext>
              </a:extLst>
            </p:cNvPr>
            <p:cNvSpPr/>
            <p:nvPr/>
          </p:nvSpPr>
          <p:spPr>
            <a:xfrm>
              <a:off x="7427990" y="1649764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319;p51">
              <a:extLst>
                <a:ext uri="{FF2B5EF4-FFF2-40B4-BE49-F238E27FC236}">
                  <a16:creationId xmlns:a16="http://schemas.microsoft.com/office/drawing/2014/main" id="{407EFA0C-1E83-CE49-82B3-61E8D689C650}"/>
                </a:ext>
              </a:extLst>
            </p:cNvPr>
            <p:cNvSpPr/>
            <p:nvPr/>
          </p:nvSpPr>
          <p:spPr>
            <a:xfrm>
              <a:off x="7461851" y="1746216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320;p51">
              <a:extLst>
                <a:ext uri="{FF2B5EF4-FFF2-40B4-BE49-F238E27FC236}">
                  <a16:creationId xmlns:a16="http://schemas.microsoft.com/office/drawing/2014/main" id="{686E5AE2-F40E-6E45-9538-51BD6F5A0EFE}"/>
                </a:ext>
              </a:extLst>
            </p:cNvPr>
            <p:cNvSpPr/>
            <p:nvPr/>
          </p:nvSpPr>
          <p:spPr>
            <a:xfrm>
              <a:off x="7413529" y="1719794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160AD-E333-EC43-8A9E-33E8EBFAE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611" y="991934"/>
            <a:ext cx="5526785" cy="4946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Daytona" panose="020B0604030500040204" pitchFamily="34" charset="0"/>
              </a:rPr>
              <a:t>Further tune model to improve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Daytona" panose="020B0604030500040204" pitchFamily="34" charset="0"/>
              </a:rPr>
              <a:t>Use other imaging forms to improve false positives</a:t>
            </a:r>
          </a:p>
          <a:p>
            <a:endParaRPr lang="en-US" sz="2400" dirty="0">
              <a:latin typeface="Daytona" panose="020B060403050004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Daytona" panose="020B0604030500040204" pitchFamily="34" charset="0"/>
              </a:rPr>
              <a:t>Applications to other respiratory diseases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Daytona" panose="020B0604030500040204" pitchFamily="34" charset="0"/>
              </a:rPr>
              <a:t>Chest x-rays are a component of Covid-19 diagnoses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Daytona" panose="020B0604030500040204" pitchFamily="34" charset="0"/>
              </a:rPr>
              <a:t>Subtle differences between different respiratory illnesses could be distinguished by an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Daytona" panose="020B0604030500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30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474</Words>
  <Application>Microsoft Macintosh PowerPoint</Application>
  <PresentationFormat>Widescreen</PresentationFormat>
  <Paragraphs>126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Daytona</vt:lpstr>
      <vt:lpstr>Rockwell</vt:lpstr>
      <vt:lpstr>Rockwell Condensed</vt:lpstr>
      <vt:lpstr>Rockwell Extra Bold</vt:lpstr>
      <vt:lpstr>Wingdings</vt:lpstr>
      <vt:lpstr>Wood Type</vt:lpstr>
      <vt:lpstr>Detecting Pneumonia with Deep Learning</vt:lpstr>
      <vt:lpstr>Data Science In Healthcare</vt:lpstr>
      <vt:lpstr>Pneumonia</vt:lpstr>
      <vt:lpstr>Diagnosis </vt:lpstr>
      <vt:lpstr>Detection</vt:lpstr>
      <vt:lpstr>Building a neural Network: Data Cleaning &amp; Preprocessing</vt:lpstr>
      <vt:lpstr>Convolutional Neural Network (CNN) Architecture </vt:lpstr>
      <vt:lpstr>Model Results </vt:lpstr>
      <vt:lpstr>Future work</vt:lpstr>
      <vt:lpstr>Thank you!</vt:lpstr>
      <vt:lpstr>References</vt:lpstr>
      <vt:lpstr>appendix</vt:lpstr>
      <vt:lpstr>Convolutional Neural Network LAYERS</vt:lpstr>
      <vt:lpstr>Loss and Accuracy Curves</vt:lpstr>
      <vt:lpstr>Confusion Matrices</vt:lpstr>
      <vt:lpstr>ROC Curve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Pneumonia with Deep Learning</dc:title>
  <dc:creator>Sonali D</dc:creator>
  <cp:lastModifiedBy>Sonali D</cp:lastModifiedBy>
  <cp:revision>13</cp:revision>
  <dcterms:created xsi:type="dcterms:W3CDTF">2020-06-16T16:29:12Z</dcterms:created>
  <dcterms:modified xsi:type="dcterms:W3CDTF">2020-06-16T21:06:43Z</dcterms:modified>
</cp:coreProperties>
</file>