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97" r:id="rId2"/>
    <p:sldId id="363" r:id="rId3"/>
    <p:sldId id="307" r:id="rId4"/>
    <p:sldId id="365" r:id="rId5"/>
    <p:sldId id="366" r:id="rId6"/>
    <p:sldId id="373" r:id="rId7"/>
    <p:sldId id="367" r:id="rId8"/>
    <p:sldId id="368" r:id="rId9"/>
    <p:sldId id="369" r:id="rId10"/>
    <p:sldId id="370" r:id="rId11"/>
    <p:sldId id="371" r:id="rId12"/>
    <p:sldId id="372" r:id="rId13"/>
    <p:sldId id="387" r:id="rId14"/>
    <p:sldId id="376" r:id="rId15"/>
    <p:sldId id="388" r:id="rId16"/>
    <p:sldId id="378" r:id="rId17"/>
    <p:sldId id="375" r:id="rId18"/>
    <p:sldId id="379" r:id="rId19"/>
    <p:sldId id="377" r:id="rId20"/>
    <p:sldId id="380" r:id="rId21"/>
    <p:sldId id="389" r:id="rId22"/>
    <p:sldId id="381" r:id="rId23"/>
    <p:sldId id="382" r:id="rId24"/>
    <p:sldId id="383" r:id="rId25"/>
    <p:sldId id="385" r:id="rId26"/>
    <p:sldId id="390" r:id="rId27"/>
    <p:sldId id="392" r:id="rId28"/>
    <p:sldId id="393" r:id="rId29"/>
    <p:sldId id="384" r:id="rId30"/>
    <p:sldId id="398" r:id="rId31"/>
    <p:sldId id="397" r:id="rId32"/>
    <p:sldId id="394" r:id="rId33"/>
    <p:sldId id="395" r:id="rId34"/>
    <p:sldId id="396" r:id="rId35"/>
    <p:sldId id="399" r:id="rId36"/>
    <p:sldId id="400" r:id="rId37"/>
    <p:sldId id="325" r:id="rId38"/>
    <p:sldId id="364" r:id="rId39"/>
    <p:sldId id="313" r:id="rId40"/>
    <p:sldId id="335" r:id="rId41"/>
    <p:sldId id="362" r:id="rId42"/>
    <p:sldId id="339" r:id="rId43"/>
    <p:sldId id="29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3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64" autoAdjust="0"/>
  </p:normalViewPr>
  <p:slideViewPr>
    <p:cSldViewPr snapToGrid="0">
      <p:cViewPr varScale="1">
        <p:scale>
          <a:sx n="106" d="100"/>
          <a:sy n="106" d="100"/>
        </p:scale>
        <p:origin x="7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3675BD-4946-4410-A1F9-B89B506A0F95}"/>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 name="Date Placeholder 2">
            <a:extLst>
              <a:ext uri="{FF2B5EF4-FFF2-40B4-BE49-F238E27FC236}">
                <a16:creationId xmlns:a16="http://schemas.microsoft.com/office/drawing/2014/main" id="{8CF0D312-7AB5-4F22-BFC6-E3A0E3752B82}"/>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61C17900-95FA-4124-853C-9BC71B59CBE5}" type="datetime1">
              <a:rPr lang="en-GB"/>
              <a:pPr lvl="0"/>
              <a:t>10/05/2023</a:t>
            </a:fld>
            <a:endParaRPr lang="en-GB"/>
          </a:p>
        </p:txBody>
      </p:sp>
      <p:sp>
        <p:nvSpPr>
          <p:cNvPr id="4" name="Slide Image Placeholder 3">
            <a:extLst>
              <a:ext uri="{FF2B5EF4-FFF2-40B4-BE49-F238E27FC236}">
                <a16:creationId xmlns:a16="http://schemas.microsoft.com/office/drawing/2014/main" id="{5795BFAD-25FB-44F4-A1F4-7C7BCA871853}"/>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1BD18631-2C80-46B9-8098-49893BF03A1F}"/>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AD06CE3E-0570-4BA9-B4CF-A14FD5940ECF}"/>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7" name="Slide Number Placeholder 6">
            <a:extLst>
              <a:ext uri="{FF2B5EF4-FFF2-40B4-BE49-F238E27FC236}">
                <a16:creationId xmlns:a16="http://schemas.microsoft.com/office/drawing/2014/main" id="{C25889AE-B471-4AA4-934E-9679F5A69BC2}"/>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8E8F8CAC-A6C2-44BD-8532-85D68FCA9A10}" type="slidenum">
              <a:t>‹#›</a:t>
            </a:fld>
            <a:endParaRPr lang="en-GB"/>
          </a:p>
        </p:txBody>
      </p:sp>
    </p:spTree>
    <p:extLst>
      <p:ext uri="{BB962C8B-B14F-4D97-AF65-F5344CB8AC3E}">
        <p14:creationId xmlns:p14="http://schemas.microsoft.com/office/powerpoint/2010/main" val="336878150"/>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4</a:t>
            </a:fld>
            <a:endParaRPr lang="en-NL"/>
          </a:p>
        </p:txBody>
      </p:sp>
    </p:spTree>
    <p:extLst>
      <p:ext uri="{BB962C8B-B14F-4D97-AF65-F5344CB8AC3E}">
        <p14:creationId xmlns:p14="http://schemas.microsoft.com/office/powerpoint/2010/main" val="3551845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14</a:t>
            </a:fld>
            <a:endParaRPr lang="en-NL"/>
          </a:p>
        </p:txBody>
      </p:sp>
    </p:spTree>
    <p:extLst>
      <p:ext uri="{BB962C8B-B14F-4D97-AF65-F5344CB8AC3E}">
        <p14:creationId xmlns:p14="http://schemas.microsoft.com/office/powerpoint/2010/main" val="1413379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15</a:t>
            </a:fld>
            <a:endParaRPr lang="en-NL"/>
          </a:p>
        </p:txBody>
      </p:sp>
    </p:spTree>
    <p:extLst>
      <p:ext uri="{BB962C8B-B14F-4D97-AF65-F5344CB8AC3E}">
        <p14:creationId xmlns:p14="http://schemas.microsoft.com/office/powerpoint/2010/main" val="283266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16</a:t>
            </a:fld>
            <a:endParaRPr lang="en-NL"/>
          </a:p>
        </p:txBody>
      </p:sp>
    </p:spTree>
    <p:extLst>
      <p:ext uri="{BB962C8B-B14F-4D97-AF65-F5344CB8AC3E}">
        <p14:creationId xmlns:p14="http://schemas.microsoft.com/office/powerpoint/2010/main" val="120581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17</a:t>
            </a:fld>
            <a:endParaRPr lang="en-NL"/>
          </a:p>
        </p:txBody>
      </p:sp>
    </p:spTree>
    <p:extLst>
      <p:ext uri="{BB962C8B-B14F-4D97-AF65-F5344CB8AC3E}">
        <p14:creationId xmlns:p14="http://schemas.microsoft.com/office/powerpoint/2010/main" val="787812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OR: Here the variance is coming from the fact that you don’t feed the means in, but instead the raw data, which are now treated as observations from two groups</a:t>
            </a:r>
          </a:p>
          <a:p>
            <a:r>
              <a:rPr lang="en-GB" dirty="0"/>
              <a:t>Maybe here we could include the “data” type slide, or do you do that in the practical? See my part 1 slides</a:t>
            </a:r>
          </a:p>
        </p:txBody>
      </p:sp>
      <p:sp>
        <p:nvSpPr>
          <p:cNvPr id="4" name="Slide Number Placeholder 3"/>
          <p:cNvSpPr>
            <a:spLocks noGrp="1"/>
          </p:cNvSpPr>
          <p:nvPr>
            <p:ph type="sldNum" sz="quarter" idx="5"/>
          </p:nvPr>
        </p:nvSpPr>
        <p:spPr/>
        <p:txBody>
          <a:bodyPr/>
          <a:lstStyle/>
          <a:p>
            <a:pPr lvl="0"/>
            <a:fld id="{8E8F8CAC-A6C2-44BD-8532-85D68FCA9A10}" type="slidenum">
              <a:rPr lang="en-NL" smtClean="0"/>
              <a:t>18</a:t>
            </a:fld>
            <a:endParaRPr lang="en-NL"/>
          </a:p>
        </p:txBody>
      </p:sp>
    </p:spTree>
    <p:extLst>
      <p:ext uri="{BB962C8B-B14F-4D97-AF65-F5344CB8AC3E}">
        <p14:creationId xmlns:p14="http://schemas.microsoft.com/office/powerpoint/2010/main" val="278152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19</a:t>
            </a:fld>
            <a:endParaRPr lang="en-NL"/>
          </a:p>
        </p:txBody>
      </p:sp>
    </p:spTree>
    <p:extLst>
      <p:ext uri="{BB962C8B-B14F-4D97-AF65-F5344CB8AC3E}">
        <p14:creationId xmlns:p14="http://schemas.microsoft.com/office/powerpoint/2010/main" val="2850095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20</a:t>
            </a:fld>
            <a:endParaRPr lang="en-NL"/>
          </a:p>
        </p:txBody>
      </p:sp>
    </p:spTree>
    <p:extLst>
      <p:ext uri="{BB962C8B-B14F-4D97-AF65-F5344CB8AC3E}">
        <p14:creationId xmlns:p14="http://schemas.microsoft.com/office/powerpoint/2010/main" val="34614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21</a:t>
            </a:fld>
            <a:endParaRPr lang="en-NL"/>
          </a:p>
        </p:txBody>
      </p:sp>
    </p:spTree>
    <p:extLst>
      <p:ext uri="{BB962C8B-B14F-4D97-AF65-F5344CB8AC3E}">
        <p14:creationId xmlns:p14="http://schemas.microsoft.com/office/powerpoint/2010/main" val="3916682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23</a:t>
            </a:fld>
            <a:endParaRPr lang="en-NL"/>
          </a:p>
        </p:txBody>
      </p:sp>
    </p:spTree>
    <p:extLst>
      <p:ext uri="{BB962C8B-B14F-4D97-AF65-F5344CB8AC3E}">
        <p14:creationId xmlns:p14="http://schemas.microsoft.com/office/powerpoint/2010/main" val="507087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24</a:t>
            </a:fld>
            <a:endParaRPr lang="en-NL"/>
          </a:p>
        </p:txBody>
      </p:sp>
    </p:spTree>
    <p:extLst>
      <p:ext uri="{BB962C8B-B14F-4D97-AF65-F5344CB8AC3E}">
        <p14:creationId xmlns:p14="http://schemas.microsoft.com/office/powerpoint/2010/main" val="1687553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5</a:t>
            </a:fld>
            <a:endParaRPr lang="en-NL"/>
          </a:p>
        </p:txBody>
      </p:sp>
    </p:spTree>
    <p:extLst>
      <p:ext uri="{BB962C8B-B14F-4D97-AF65-F5344CB8AC3E}">
        <p14:creationId xmlns:p14="http://schemas.microsoft.com/office/powerpoint/2010/main" val="2862921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25</a:t>
            </a:fld>
            <a:endParaRPr lang="en-NL"/>
          </a:p>
        </p:txBody>
      </p:sp>
    </p:spTree>
    <p:extLst>
      <p:ext uri="{BB962C8B-B14F-4D97-AF65-F5344CB8AC3E}">
        <p14:creationId xmlns:p14="http://schemas.microsoft.com/office/powerpoint/2010/main" val="1548582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26</a:t>
            </a:fld>
            <a:endParaRPr lang="en-NL"/>
          </a:p>
        </p:txBody>
      </p:sp>
    </p:spTree>
    <p:extLst>
      <p:ext uri="{BB962C8B-B14F-4D97-AF65-F5344CB8AC3E}">
        <p14:creationId xmlns:p14="http://schemas.microsoft.com/office/powerpoint/2010/main" val="1372792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27</a:t>
            </a:fld>
            <a:endParaRPr lang="en-NL"/>
          </a:p>
        </p:txBody>
      </p:sp>
    </p:spTree>
    <p:extLst>
      <p:ext uri="{BB962C8B-B14F-4D97-AF65-F5344CB8AC3E}">
        <p14:creationId xmlns:p14="http://schemas.microsoft.com/office/powerpoint/2010/main" val="1816474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28</a:t>
            </a:fld>
            <a:endParaRPr lang="en-NL"/>
          </a:p>
        </p:txBody>
      </p:sp>
    </p:spTree>
    <p:extLst>
      <p:ext uri="{BB962C8B-B14F-4D97-AF65-F5344CB8AC3E}">
        <p14:creationId xmlns:p14="http://schemas.microsoft.com/office/powerpoint/2010/main" val="3908419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29</a:t>
            </a:fld>
            <a:endParaRPr lang="en-NL"/>
          </a:p>
        </p:txBody>
      </p:sp>
    </p:spTree>
    <p:extLst>
      <p:ext uri="{BB962C8B-B14F-4D97-AF65-F5344CB8AC3E}">
        <p14:creationId xmlns:p14="http://schemas.microsoft.com/office/powerpoint/2010/main" val="1140449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30</a:t>
            </a:fld>
            <a:endParaRPr lang="en-NL"/>
          </a:p>
        </p:txBody>
      </p:sp>
    </p:spTree>
    <p:extLst>
      <p:ext uri="{BB962C8B-B14F-4D97-AF65-F5344CB8AC3E}">
        <p14:creationId xmlns:p14="http://schemas.microsoft.com/office/powerpoint/2010/main" val="3464055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31</a:t>
            </a:fld>
            <a:endParaRPr lang="en-NL"/>
          </a:p>
        </p:txBody>
      </p:sp>
    </p:spTree>
    <p:extLst>
      <p:ext uri="{BB962C8B-B14F-4D97-AF65-F5344CB8AC3E}">
        <p14:creationId xmlns:p14="http://schemas.microsoft.com/office/powerpoint/2010/main" val="3521790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32</a:t>
            </a:fld>
            <a:endParaRPr lang="en-NL"/>
          </a:p>
        </p:txBody>
      </p:sp>
    </p:spTree>
    <p:extLst>
      <p:ext uri="{BB962C8B-B14F-4D97-AF65-F5344CB8AC3E}">
        <p14:creationId xmlns:p14="http://schemas.microsoft.com/office/powerpoint/2010/main" val="2979196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33</a:t>
            </a:fld>
            <a:endParaRPr lang="en-NL"/>
          </a:p>
        </p:txBody>
      </p:sp>
    </p:spTree>
    <p:extLst>
      <p:ext uri="{BB962C8B-B14F-4D97-AF65-F5344CB8AC3E}">
        <p14:creationId xmlns:p14="http://schemas.microsoft.com/office/powerpoint/2010/main" val="1473398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34</a:t>
            </a:fld>
            <a:endParaRPr lang="en-NL"/>
          </a:p>
        </p:txBody>
      </p:sp>
    </p:spTree>
    <p:extLst>
      <p:ext uri="{BB962C8B-B14F-4D97-AF65-F5344CB8AC3E}">
        <p14:creationId xmlns:p14="http://schemas.microsoft.com/office/powerpoint/2010/main" val="1613712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6</a:t>
            </a:fld>
            <a:endParaRPr lang="en-NL"/>
          </a:p>
        </p:txBody>
      </p:sp>
    </p:spTree>
    <p:extLst>
      <p:ext uri="{BB962C8B-B14F-4D97-AF65-F5344CB8AC3E}">
        <p14:creationId xmlns:p14="http://schemas.microsoft.com/office/powerpoint/2010/main" val="30882551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OR: No interference; the fact that California has a smoking ban has no effect on cigarette sales in Utah (cig sales Utah is the same as it would be if California had no cigarette ban). Can we think of any problems with this? For example, Utah might also follow suit to the nearby state and not allow smoking… people living in Utah might work in California, etc… bias in either direction possible</a:t>
            </a:r>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35</a:t>
            </a:fld>
            <a:endParaRPr lang="en-NL"/>
          </a:p>
        </p:txBody>
      </p:sp>
    </p:spTree>
    <p:extLst>
      <p:ext uri="{BB962C8B-B14F-4D97-AF65-F5344CB8AC3E}">
        <p14:creationId xmlns:p14="http://schemas.microsoft.com/office/powerpoint/2010/main" val="1792290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36</a:t>
            </a:fld>
            <a:endParaRPr lang="en-NL"/>
          </a:p>
        </p:txBody>
      </p:sp>
    </p:spTree>
    <p:extLst>
      <p:ext uri="{BB962C8B-B14F-4D97-AF65-F5344CB8AC3E}">
        <p14:creationId xmlns:p14="http://schemas.microsoft.com/office/powerpoint/2010/main" val="161573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7</a:t>
            </a:fld>
            <a:endParaRPr lang="en-NL"/>
          </a:p>
        </p:txBody>
      </p:sp>
    </p:spTree>
    <p:extLst>
      <p:ext uri="{BB962C8B-B14F-4D97-AF65-F5344CB8AC3E}">
        <p14:creationId xmlns:p14="http://schemas.microsoft.com/office/powerpoint/2010/main" val="216777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8</a:t>
            </a:fld>
            <a:endParaRPr lang="en-NL"/>
          </a:p>
        </p:txBody>
      </p:sp>
    </p:spTree>
    <p:extLst>
      <p:ext uri="{BB962C8B-B14F-4D97-AF65-F5344CB8AC3E}">
        <p14:creationId xmlns:p14="http://schemas.microsoft.com/office/powerpoint/2010/main" val="684896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9</a:t>
            </a:fld>
            <a:endParaRPr lang="en-NL"/>
          </a:p>
        </p:txBody>
      </p:sp>
    </p:spTree>
    <p:extLst>
      <p:ext uri="{BB962C8B-B14F-4D97-AF65-F5344CB8AC3E}">
        <p14:creationId xmlns:p14="http://schemas.microsoft.com/office/powerpoint/2010/main" val="485275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10</a:t>
            </a:fld>
            <a:endParaRPr lang="en-NL"/>
          </a:p>
        </p:txBody>
      </p:sp>
    </p:spTree>
    <p:extLst>
      <p:ext uri="{BB962C8B-B14F-4D97-AF65-F5344CB8AC3E}">
        <p14:creationId xmlns:p14="http://schemas.microsoft.com/office/powerpoint/2010/main" val="96507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12</a:t>
            </a:fld>
            <a:endParaRPr lang="en-NL"/>
          </a:p>
        </p:txBody>
      </p:sp>
    </p:spTree>
    <p:extLst>
      <p:ext uri="{BB962C8B-B14F-4D97-AF65-F5344CB8AC3E}">
        <p14:creationId xmlns:p14="http://schemas.microsoft.com/office/powerpoint/2010/main" val="1375226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OR note: Should we define this in words? Change in the average number of cigarette sales in the years that follow the intervention, relative to what we would have expected average cigarette sales to be in the absence of an intervention</a:t>
            </a:r>
          </a:p>
          <a:p>
            <a:r>
              <a:rPr lang="en-GB" dirty="0"/>
              <a:t>Also, note here, no “bar” over the latter quantity, maybe just also remove it from the first?; we also use different notation (Expected  values, post and pre vs t, s)</a:t>
            </a:r>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13</a:t>
            </a:fld>
            <a:endParaRPr lang="en-NL"/>
          </a:p>
        </p:txBody>
      </p:sp>
    </p:spTree>
    <p:extLst>
      <p:ext uri="{BB962C8B-B14F-4D97-AF65-F5344CB8AC3E}">
        <p14:creationId xmlns:p14="http://schemas.microsoft.com/office/powerpoint/2010/main" val="2245405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B78A-C25D-4369-9106-00B4BDAF6035}"/>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1EAFFA11-F813-4EF0-9841-50137F6A478D}"/>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A3BB2E3B-66D8-43A0-8375-C2975F6B0B3C}"/>
              </a:ext>
            </a:extLst>
          </p:cNvPr>
          <p:cNvSpPr txBox="1">
            <a:spLocks noGrp="1"/>
          </p:cNvSpPr>
          <p:nvPr>
            <p:ph type="dt" sz="half" idx="7"/>
          </p:nvPr>
        </p:nvSpPr>
        <p:spPr/>
        <p:txBody>
          <a:bodyPr/>
          <a:lstStyle>
            <a:lvl1pPr>
              <a:defRPr/>
            </a:lvl1pPr>
          </a:lstStyle>
          <a:p>
            <a:pPr lvl="0"/>
            <a:fld id="{4A25D1A3-0A93-4C94-80FF-26B8FD61124B}" type="datetime1">
              <a:rPr lang="en-GB"/>
              <a:pPr lvl="0"/>
              <a:t>10/05/2023</a:t>
            </a:fld>
            <a:endParaRPr lang="en-GB"/>
          </a:p>
        </p:txBody>
      </p:sp>
      <p:sp>
        <p:nvSpPr>
          <p:cNvPr id="5" name="Footer Placeholder 4">
            <a:extLst>
              <a:ext uri="{FF2B5EF4-FFF2-40B4-BE49-F238E27FC236}">
                <a16:creationId xmlns:a16="http://schemas.microsoft.com/office/drawing/2014/main" id="{049EBF7B-030B-4FD3-BF9C-3574A13BF655}"/>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46ADCB68-464B-40AD-AA5E-AB324273D166}"/>
              </a:ext>
            </a:extLst>
          </p:cNvPr>
          <p:cNvSpPr txBox="1">
            <a:spLocks noGrp="1"/>
          </p:cNvSpPr>
          <p:nvPr>
            <p:ph type="sldNum" sz="quarter" idx="8"/>
          </p:nvPr>
        </p:nvSpPr>
        <p:spPr/>
        <p:txBody>
          <a:bodyPr/>
          <a:lstStyle>
            <a:lvl1pPr>
              <a:defRPr/>
            </a:lvl1pPr>
          </a:lstStyle>
          <a:p>
            <a:pPr lvl="0"/>
            <a:fld id="{8EDFEBC7-7E1D-4B66-8533-8C3175D0D9CD}" type="slidenum">
              <a:t>‹#›</a:t>
            </a:fld>
            <a:endParaRPr lang="en-GB"/>
          </a:p>
        </p:txBody>
      </p:sp>
    </p:spTree>
    <p:extLst>
      <p:ext uri="{BB962C8B-B14F-4D97-AF65-F5344CB8AC3E}">
        <p14:creationId xmlns:p14="http://schemas.microsoft.com/office/powerpoint/2010/main" val="19420707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4EBA-7EDD-4D71-84C5-3388D0DFE2E5}"/>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67E9A5FA-1D8C-4583-A854-FD0F2ABAFF70}"/>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9FF600-4F19-48F8-846B-B9650CD6BB4A}"/>
              </a:ext>
            </a:extLst>
          </p:cNvPr>
          <p:cNvSpPr txBox="1">
            <a:spLocks noGrp="1"/>
          </p:cNvSpPr>
          <p:nvPr>
            <p:ph type="dt" sz="half" idx="7"/>
          </p:nvPr>
        </p:nvSpPr>
        <p:spPr/>
        <p:txBody>
          <a:bodyPr/>
          <a:lstStyle>
            <a:lvl1pPr>
              <a:defRPr/>
            </a:lvl1pPr>
          </a:lstStyle>
          <a:p>
            <a:pPr lvl="0"/>
            <a:fld id="{81142B93-5A2B-450B-8B37-47C337A7F461}" type="datetime1">
              <a:rPr lang="en-GB"/>
              <a:pPr lvl="0"/>
              <a:t>10/05/2023</a:t>
            </a:fld>
            <a:endParaRPr lang="en-GB"/>
          </a:p>
        </p:txBody>
      </p:sp>
      <p:sp>
        <p:nvSpPr>
          <p:cNvPr id="5" name="Footer Placeholder 4">
            <a:extLst>
              <a:ext uri="{FF2B5EF4-FFF2-40B4-BE49-F238E27FC236}">
                <a16:creationId xmlns:a16="http://schemas.microsoft.com/office/drawing/2014/main" id="{C0739065-D234-4486-AEDA-22F9163913E1}"/>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787DB926-5CE2-4917-ADCF-A3FE6427C7FD}"/>
              </a:ext>
            </a:extLst>
          </p:cNvPr>
          <p:cNvSpPr txBox="1">
            <a:spLocks noGrp="1"/>
          </p:cNvSpPr>
          <p:nvPr>
            <p:ph type="sldNum" sz="quarter" idx="8"/>
          </p:nvPr>
        </p:nvSpPr>
        <p:spPr/>
        <p:txBody>
          <a:bodyPr/>
          <a:lstStyle>
            <a:lvl1pPr>
              <a:defRPr/>
            </a:lvl1pPr>
          </a:lstStyle>
          <a:p>
            <a:pPr lvl="0"/>
            <a:fld id="{F3E280FA-8BD4-4A05-A90E-B4F29B94C0C5}" type="slidenum">
              <a:t>‹#›</a:t>
            </a:fld>
            <a:endParaRPr lang="en-GB"/>
          </a:p>
        </p:txBody>
      </p:sp>
    </p:spTree>
    <p:extLst>
      <p:ext uri="{BB962C8B-B14F-4D97-AF65-F5344CB8AC3E}">
        <p14:creationId xmlns:p14="http://schemas.microsoft.com/office/powerpoint/2010/main" val="2019599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9F0152-33E9-43E5-9815-5EC9B03AC6E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94F7AE50-B699-4E21-AD6A-E4E8CAFDDB37}"/>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54F83F-6880-4826-B7A6-1FB1A919C57A}"/>
              </a:ext>
            </a:extLst>
          </p:cNvPr>
          <p:cNvSpPr txBox="1">
            <a:spLocks noGrp="1"/>
          </p:cNvSpPr>
          <p:nvPr>
            <p:ph type="dt" sz="half" idx="7"/>
          </p:nvPr>
        </p:nvSpPr>
        <p:spPr/>
        <p:txBody>
          <a:bodyPr/>
          <a:lstStyle>
            <a:lvl1pPr>
              <a:defRPr/>
            </a:lvl1pPr>
          </a:lstStyle>
          <a:p>
            <a:pPr lvl="0"/>
            <a:fld id="{6E063067-B603-41EE-A9A7-41899DD775E6}" type="datetime1">
              <a:rPr lang="en-GB"/>
              <a:pPr lvl="0"/>
              <a:t>10/05/2023</a:t>
            </a:fld>
            <a:endParaRPr lang="en-GB"/>
          </a:p>
        </p:txBody>
      </p:sp>
      <p:sp>
        <p:nvSpPr>
          <p:cNvPr id="5" name="Footer Placeholder 4">
            <a:extLst>
              <a:ext uri="{FF2B5EF4-FFF2-40B4-BE49-F238E27FC236}">
                <a16:creationId xmlns:a16="http://schemas.microsoft.com/office/drawing/2014/main" id="{0C3F6651-4757-4750-B5CA-D68758D35AFA}"/>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6336E88B-E798-46DF-BDB3-E419282976AD}"/>
              </a:ext>
            </a:extLst>
          </p:cNvPr>
          <p:cNvSpPr txBox="1">
            <a:spLocks noGrp="1"/>
          </p:cNvSpPr>
          <p:nvPr>
            <p:ph type="sldNum" sz="quarter" idx="8"/>
          </p:nvPr>
        </p:nvSpPr>
        <p:spPr/>
        <p:txBody>
          <a:bodyPr/>
          <a:lstStyle>
            <a:lvl1pPr>
              <a:defRPr/>
            </a:lvl1pPr>
          </a:lstStyle>
          <a:p>
            <a:pPr lvl="0"/>
            <a:fld id="{5B1CB181-579F-471F-9256-CB2C169A7797}" type="slidenum">
              <a:t>‹#›</a:t>
            </a:fld>
            <a:endParaRPr lang="en-GB"/>
          </a:p>
        </p:txBody>
      </p:sp>
    </p:spTree>
    <p:extLst>
      <p:ext uri="{BB962C8B-B14F-4D97-AF65-F5344CB8AC3E}">
        <p14:creationId xmlns:p14="http://schemas.microsoft.com/office/powerpoint/2010/main" val="111965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3600-4193-4049-9D7E-DC5FE8465EC4}"/>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7CF94075-3F16-4E08-A33E-1DE8E59C1CEE}"/>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908924-35A9-4D75-8DB7-F36F14CE60D0}"/>
              </a:ext>
            </a:extLst>
          </p:cNvPr>
          <p:cNvSpPr txBox="1">
            <a:spLocks noGrp="1"/>
          </p:cNvSpPr>
          <p:nvPr>
            <p:ph type="dt" sz="half" idx="7"/>
          </p:nvPr>
        </p:nvSpPr>
        <p:spPr/>
        <p:txBody>
          <a:bodyPr/>
          <a:lstStyle>
            <a:lvl1pPr>
              <a:defRPr/>
            </a:lvl1pPr>
          </a:lstStyle>
          <a:p>
            <a:pPr lvl="0"/>
            <a:fld id="{6F249873-F8C6-4397-84F9-F8EC0F22A697}" type="datetime1">
              <a:rPr lang="en-GB"/>
              <a:pPr lvl="0"/>
              <a:t>10/05/2023</a:t>
            </a:fld>
            <a:endParaRPr lang="en-GB"/>
          </a:p>
        </p:txBody>
      </p:sp>
      <p:sp>
        <p:nvSpPr>
          <p:cNvPr id="5" name="Footer Placeholder 4">
            <a:extLst>
              <a:ext uri="{FF2B5EF4-FFF2-40B4-BE49-F238E27FC236}">
                <a16:creationId xmlns:a16="http://schemas.microsoft.com/office/drawing/2014/main" id="{6F081E53-D070-4843-A163-7D384618DEF1}"/>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026B19BA-121B-4DBE-A21D-F2C0FF910336}"/>
              </a:ext>
            </a:extLst>
          </p:cNvPr>
          <p:cNvSpPr txBox="1">
            <a:spLocks noGrp="1"/>
          </p:cNvSpPr>
          <p:nvPr>
            <p:ph type="sldNum" sz="quarter" idx="8"/>
          </p:nvPr>
        </p:nvSpPr>
        <p:spPr/>
        <p:txBody>
          <a:bodyPr/>
          <a:lstStyle>
            <a:lvl1pPr>
              <a:defRPr/>
            </a:lvl1pPr>
          </a:lstStyle>
          <a:p>
            <a:pPr lvl="0"/>
            <a:fld id="{E1A587C5-AECA-423D-8EA8-7D6A6FE2B226}" type="slidenum">
              <a:t>‹#›</a:t>
            </a:fld>
            <a:endParaRPr lang="en-GB"/>
          </a:p>
        </p:txBody>
      </p:sp>
    </p:spTree>
    <p:extLst>
      <p:ext uri="{BB962C8B-B14F-4D97-AF65-F5344CB8AC3E}">
        <p14:creationId xmlns:p14="http://schemas.microsoft.com/office/powerpoint/2010/main" val="24814173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7042-6FBA-4E2A-94C3-044912467EE1}"/>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07886B77-1A88-44A0-BB20-3414F40E7A78}"/>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09036A58-DBF0-437B-B744-342F81B26329}"/>
              </a:ext>
            </a:extLst>
          </p:cNvPr>
          <p:cNvSpPr txBox="1">
            <a:spLocks noGrp="1"/>
          </p:cNvSpPr>
          <p:nvPr>
            <p:ph type="dt" sz="half" idx="7"/>
          </p:nvPr>
        </p:nvSpPr>
        <p:spPr/>
        <p:txBody>
          <a:bodyPr/>
          <a:lstStyle>
            <a:lvl1pPr>
              <a:defRPr/>
            </a:lvl1pPr>
          </a:lstStyle>
          <a:p>
            <a:pPr lvl="0"/>
            <a:fld id="{C12BD4ED-6206-4BF6-96F8-E25353DC0FB4}" type="datetime1">
              <a:rPr lang="en-GB"/>
              <a:pPr lvl="0"/>
              <a:t>10/05/2023</a:t>
            </a:fld>
            <a:endParaRPr lang="en-GB"/>
          </a:p>
        </p:txBody>
      </p:sp>
      <p:sp>
        <p:nvSpPr>
          <p:cNvPr id="5" name="Footer Placeholder 4">
            <a:extLst>
              <a:ext uri="{FF2B5EF4-FFF2-40B4-BE49-F238E27FC236}">
                <a16:creationId xmlns:a16="http://schemas.microsoft.com/office/drawing/2014/main" id="{ED4E4042-FA18-404B-9EEE-6E081827CB96}"/>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3050B63E-4F11-462B-B05A-DB120FBB541E}"/>
              </a:ext>
            </a:extLst>
          </p:cNvPr>
          <p:cNvSpPr txBox="1">
            <a:spLocks noGrp="1"/>
          </p:cNvSpPr>
          <p:nvPr>
            <p:ph type="sldNum" sz="quarter" idx="8"/>
          </p:nvPr>
        </p:nvSpPr>
        <p:spPr/>
        <p:txBody>
          <a:bodyPr/>
          <a:lstStyle>
            <a:lvl1pPr>
              <a:defRPr/>
            </a:lvl1pPr>
          </a:lstStyle>
          <a:p>
            <a:pPr lvl="0"/>
            <a:fld id="{772C7B85-F530-430C-9C09-92C7ED3254AE}" type="slidenum">
              <a:t>‹#›</a:t>
            </a:fld>
            <a:endParaRPr lang="en-GB"/>
          </a:p>
        </p:txBody>
      </p:sp>
    </p:spTree>
    <p:extLst>
      <p:ext uri="{BB962C8B-B14F-4D97-AF65-F5344CB8AC3E}">
        <p14:creationId xmlns:p14="http://schemas.microsoft.com/office/powerpoint/2010/main" val="510629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97FF-3134-4453-944F-0C817F31C11D}"/>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9967A09F-10AB-467A-8401-201B573A169C}"/>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F3A789C-D4AB-4713-A8CD-F83344645257}"/>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97B0190-FCD0-4E76-AD78-D1CDCC84B046}"/>
              </a:ext>
            </a:extLst>
          </p:cNvPr>
          <p:cNvSpPr txBox="1">
            <a:spLocks noGrp="1"/>
          </p:cNvSpPr>
          <p:nvPr>
            <p:ph type="dt" sz="half" idx="7"/>
          </p:nvPr>
        </p:nvSpPr>
        <p:spPr/>
        <p:txBody>
          <a:bodyPr/>
          <a:lstStyle>
            <a:lvl1pPr>
              <a:defRPr/>
            </a:lvl1pPr>
          </a:lstStyle>
          <a:p>
            <a:pPr lvl="0"/>
            <a:fld id="{39B86B4E-481C-4780-B006-4B46E923812F}" type="datetime1">
              <a:rPr lang="en-GB"/>
              <a:pPr lvl="0"/>
              <a:t>10/05/2023</a:t>
            </a:fld>
            <a:endParaRPr lang="en-GB"/>
          </a:p>
        </p:txBody>
      </p:sp>
      <p:sp>
        <p:nvSpPr>
          <p:cNvPr id="6" name="Footer Placeholder 5">
            <a:extLst>
              <a:ext uri="{FF2B5EF4-FFF2-40B4-BE49-F238E27FC236}">
                <a16:creationId xmlns:a16="http://schemas.microsoft.com/office/drawing/2014/main" id="{D7081F56-22BD-479F-AAA2-8AB645D47F2A}"/>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C29244C1-108C-4089-BCE4-DC215B072362}"/>
              </a:ext>
            </a:extLst>
          </p:cNvPr>
          <p:cNvSpPr txBox="1">
            <a:spLocks noGrp="1"/>
          </p:cNvSpPr>
          <p:nvPr>
            <p:ph type="sldNum" sz="quarter" idx="8"/>
          </p:nvPr>
        </p:nvSpPr>
        <p:spPr/>
        <p:txBody>
          <a:bodyPr/>
          <a:lstStyle>
            <a:lvl1pPr>
              <a:defRPr/>
            </a:lvl1pPr>
          </a:lstStyle>
          <a:p>
            <a:pPr lvl="0"/>
            <a:fld id="{6CF52EB1-DF95-468D-9B28-B4F39612EFF7}" type="slidenum">
              <a:t>‹#›</a:t>
            </a:fld>
            <a:endParaRPr lang="en-GB"/>
          </a:p>
        </p:txBody>
      </p:sp>
    </p:spTree>
    <p:extLst>
      <p:ext uri="{BB962C8B-B14F-4D97-AF65-F5344CB8AC3E}">
        <p14:creationId xmlns:p14="http://schemas.microsoft.com/office/powerpoint/2010/main" val="2366516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146E-4AF7-4834-8B14-CD2F1E0BD84B}"/>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F7142E8B-DF6D-4AE5-895A-9EE6BC0834E9}"/>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FFBA3524-0497-4327-9523-35395CE33723}"/>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65CC812-CEF1-49EA-812F-C2D9399A92EA}"/>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610DF637-92CE-4693-A559-B439BE3582C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E9256A7-111C-49F5-B70B-48937CACE4FC}"/>
              </a:ext>
            </a:extLst>
          </p:cNvPr>
          <p:cNvSpPr txBox="1">
            <a:spLocks noGrp="1"/>
          </p:cNvSpPr>
          <p:nvPr>
            <p:ph type="dt" sz="half" idx="7"/>
          </p:nvPr>
        </p:nvSpPr>
        <p:spPr/>
        <p:txBody>
          <a:bodyPr/>
          <a:lstStyle>
            <a:lvl1pPr>
              <a:defRPr/>
            </a:lvl1pPr>
          </a:lstStyle>
          <a:p>
            <a:pPr lvl="0"/>
            <a:fld id="{4D4B0C8B-6A6B-4F9A-AD92-C7A874294C43}" type="datetime1">
              <a:rPr lang="en-GB"/>
              <a:pPr lvl="0"/>
              <a:t>10/05/2023</a:t>
            </a:fld>
            <a:endParaRPr lang="en-GB"/>
          </a:p>
        </p:txBody>
      </p:sp>
      <p:sp>
        <p:nvSpPr>
          <p:cNvPr id="8" name="Footer Placeholder 7">
            <a:extLst>
              <a:ext uri="{FF2B5EF4-FFF2-40B4-BE49-F238E27FC236}">
                <a16:creationId xmlns:a16="http://schemas.microsoft.com/office/drawing/2014/main" id="{8145173D-4E52-4C15-B70E-50C36E96760E}"/>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8F1BBF5F-732A-48F7-A7BD-C4E18FFBC5EE}"/>
              </a:ext>
            </a:extLst>
          </p:cNvPr>
          <p:cNvSpPr txBox="1">
            <a:spLocks noGrp="1"/>
          </p:cNvSpPr>
          <p:nvPr>
            <p:ph type="sldNum" sz="quarter" idx="8"/>
          </p:nvPr>
        </p:nvSpPr>
        <p:spPr/>
        <p:txBody>
          <a:bodyPr/>
          <a:lstStyle>
            <a:lvl1pPr>
              <a:defRPr/>
            </a:lvl1pPr>
          </a:lstStyle>
          <a:p>
            <a:pPr lvl="0"/>
            <a:fld id="{EF074826-7FA0-4CC4-AA50-76D0B3FD8C20}" type="slidenum">
              <a:t>‹#›</a:t>
            </a:fld>
            <a:endParaRPr lang="en-GB"/>
          </a:p>
        </p:txBody>
      </p:sp>
    </p:spTree>
    <p:extLst>
      <p:ext uri="{BB962C8B-B14F-4D97-AF65-F5344CB8AC3E}">
        <p14:creationId xmlns:p14="http://schemas.microsoft.com/office/powerpoint/2010/main" val="90417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2E71-4B52-4A86-8DF2-7F41875293E6}"/>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4E150227-4160-4A65-82D1-C3BA96320E1B}"/>
              </a:ext>
            </a:extLst>
          </p:cNvPr>
          <p:cNvSpPr txBox="1">
            <a:spLocks noGrp="1"/>
          </p:cNvSpPr>
          <p:nvPr>
            <p:ph type="dt" sz="half" idx="7"/>
          </p:nvPr>
        </p:nvSpPr>
        <p:spPr/>
        <p:txBody>
          <a:bodyPr/>
          <a:lstStyle>
            <a:lvl1pPr>
              <a:defRPr/>
            </a:lvl1pPr>
          </a:lstStyle>
          <a:p>
            <a:pPr lvl="0"/>
            <a:fld id="{2242089C-BC90-4A09-BBF2-11ACCFCC6AAC}" type="datetime1">
              <a:rPr lang="en-GB"/>
              <a:pPr lvl="0"/>
              <a:t>10/05/2023</a:t>
            </a:fld>
            <a:endParaRPr lang="en-GB"/>
          </a:p>
        </p:txBody>
      </p:sp>
      <p:sp>
        <p:nvSpPr>
          <p:cNvPr id="4" name="Footer Placeholder 3">
            <a:extLst>
              <a:ext uri="{FF2B5EF4-FFF2-40B4-BE49-F238E27FC236}">
                <a16:creationId xmlns:a16="http://schemas.microsoft.com/office/drawing/2014/main" id="{BD53F245-9C55-4372-83F3-B76EB9BB3462}"/>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6273BB15-1C8E-40EB-ACD5-122B18B9C72F}"/>
              </a:ext>
            </a:extLst>
          </p:cNvPr>
          <p:cNvSpPr txBox="1">
            <a:spLocks noGrp="1"/>
          </p:cNvSpPr>
          <p:nvPr>
            <p:ph type="sldNum" sz="quarter" idx="8"/>
          </p:nvPr>
        </p:nvSpPr>
        <p:spPr/>
        <p:txBody>
          <a:bodyPr/>
          <a:lstStyle>
            <a:lvl1pPr>
              <a:defRPr/>
            </a:lvl1pPr>
          </a:lstStyle>
          <a:p>
            <a:pPr lvl="0"/>
            <a:fld id="{32F334AB-BC62-40DE-B5C6-6CC18338FB64}" type="slidenum">
              <a:t>‹#›</a:t>
            </a:fld>
            <a:endParaRPr lang="en-GB"/>
          </a:p>
        </p:txBody>
      </p:sp>
    </p:spTree>
    <p:extLst>
      <p:ext uri="{BB962C8B-B14F-4D97-AF65-F5344CB8AC3E}">
        <p14:creationId xmlns:p14="http://schemas.microsoft.com/office/powerpoint/2010/main" val="1926327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291FEB-16BE-477E-9FBC-3C57BD6FC165}"/>
              </a:ext>
            </a:extLst>
          </p:cNvPr>
          <p:cNvSpPr txBox="1">
            <a:spLocks noGrp="1"/>
          </p:cNvSpPr>
          <p:nvPr>
            <p:ph type="dt" sz="half" idx="7"/>
          </p:nvPr>
        </p:nvSpPr>
        <p:spPr/>
        <p:txBody>
          <a:bodyPr/>
          <a:lstStyle>
            <a:lvl1pPr>
              <a:defRPr/>
            </a:lvl1pPr>
          </a:lstStyle>
          <a:p>
            <a:pPr lvl="0"/>
            <a:fld id="{9E45A0C3-C9A4-409A-ABC1-542A7544900D}" type="datetime1">
              <a:rPr lang="en-GB"/>
              <a:pPr lvl="0"/>
              <a:t>10/05/2023</a:t>
            </a:fld>
            <a:endParaRPr lang="en-GB"/>
          </a:p>
        </p:txBody>
      </p:sp>
      <p:sp>
        <p:nvSpPr>
          <p:cNvPr id="3" name="Footer Placeholder 2">
            <a:extLst>
              <a:ext uri="{FF2B5EF4-FFF2-40B4-BE49-F238E27FC236}">
                <a16:creationId xmlns:a16="http://schemas.microsoft.com/office/drawing/2014/main" id="{61096FB0-605D-4751-8632-517A634DD993}"/>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79257AD1-EF5D-4DE1-86DA-C821852950C9}"/>
              </a:ext>
            </a:extLst>
          </p:cNvPr>
          <p:cNvSpPr txBox="1">
            <a:spLocks noGrp="1"/>
          </p:cNvSpPr>
          <p:nvPr>
            <p:ph type="sldNum" sz="quarter" idx="8"/>
          </p:nvPr>
        </p:nvSpPr>
        <p:spPr/>
        <p:txBody>
          <a:bodyPr/>
          <a:lstStyle>
            <a:lvl1pPr>
              <a:defRPr/>
            </a:lvl1pPr>
          </a:lstStyle>
          <a:p>
            <a:pPr lvl="0"/>
            <a:fld id="{FEF18557-F3A6-4CF4-95FE-A175EBDA5FD4}" type="slidenum">
              <a:t>‹#›</a:t>
            </a:fld>
            <a:endParaRPr lang="en-GB"/>
          </a:p>
        </p:txBody>
      </p:sp>
    </p:spTree>
    <p:extLst>
      <p:ext uri="{BB962C8B-B14F-4D97-AF65-F5344CB8AC3E}">
        <p14:creationId xmlns:p14="http://schemas.microsoft.com/office/powerpoint/2010/main" val="347161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2753-69E5-4D1B-BCE6-61A81DF2D96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1F8E4E7F-884B-427D-8BC2-B1F6A79A6AC6}"/>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79667D7-5AF4-4AAD-A6D8-67FB8831C434}"/>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767C487-FBA9-4AD0-9AF9-01010AF359B3}"/>
              </a:ext>
            </a:extLst>
          </p:cNvPr>
          <p:cNvSpPr txBox="1">
            <a:spLocks noGrp="1"/>
          </p:cNvSpPr>
          <p:nvPr>
            <p:ph type="dt" sz="half" idx="7"/>
          </p:nvPr>
        </p:nvSpPr>
        <p:spPr/>
        <p:txBody>
          <a:bodyPr/>
          <a:lstStyle>
            <a:lvl1pPr>
              <a:defRPr/>
            </a:lvl1pPr>
          </a:lstStyle>
          <a:p>
            <a:pPr lvl="0"/>
            <a:fld id="{FE905373-3B96-430D-80BE-EEB6F3514509}" type="datetime1">
              <a:rPr lang="en-GB"/>
              <a:pPr lvl="0"/>
              <a:t>10/05/2023</a:t>
            </a:fld>
            <a:endParaRPr lang="en-GB"/>
          </a:p>
        </p:txBody>
      </p:sp>
      <p:sp>
        <p:nvSpPr>
          <p:cNvPr id="6" name="Footer Placeholder 5">
            <a:extLst>
              <a:ext uri="{FF2B5EF4-FFF2-40B4-BE49-F238E27FC236}">
                <a16:creationId xmlns:a16="http://schemas.microsoft.com/office/drawing/2014/main" id="{30AFA6F1-DD0D-472C-83F5-B4919C0183B4}"/>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DAA089D1-4D95-4EEA-AD8B-AED4AE01CC6C}"/>
              </a:ext>
            </a:extLst>
          </p:cNvPr>
          <p:cNvSpPr txBox="1">
            <a:spLocks noGrp="1"/>
          </p:cNvSpPr>
          <p:nvPr>
            <p:ph type="sldNum" sz="quarter" idx="8"/>
          </p:nvPr>
        </p:nvSpPr>
        <p:spPr/>
        <p:txBody>
          <a:bodyPr/>
          <a:lstStyle>
            <a:lvl1pPr>
              <a:defRPr/>
            </a:lvl1pPr>
          </a:lstStyle>
          <a:p>
            <a:pPr lvl="0"/>
            <a:fld id="{C35D6DE7-745E-4B1C-9FE2-2920602B99E1}" type="slidenum">
              <a:t>‹#›</a:t>
            </a:fld>
            <a:endParaRPr lang="en-GB"/>
          </a:p>
        </p:txBody>
      </p:sp>
    </p:spTree>
    <p:extLst>
      <p:ext uri="{BB962C8B-B14F-4D97-AF65-F5344CB8AC3E}">
        <p14:creationId xmlns:p14="http://schemas.microsoft.com/office/powerpoint/2010/main" val="208672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3C2CC-D157-40B2-8091-A91D9DC85CBD}"/>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F4037A7F-B8C5-4957-A0D6-2DCDA4757F4E}"/>
              </a:ext>
            </a:extLst>
          </p:cNvPr>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34A2B0BB-9BAD-4586-A89C-17ABDAA209BC}"/>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422CA43-F7D4-43CB-B9A0-C61B4A1C3E15}"/>
              </a:ext>
            </a:extLst>
          </p:cNvPr>
          <p:cNvSpPr txBox="1">
            <a:spLocks noGrp="1"/>
          </p:cNvSpPr>
          <p:nvPr>
            <p:ph type="dt" sz="half" idx="7"/>
          </p:nvPr>
        </p:nvSpPr>
        <p:spPr/>
        <p:txBody>
          <a:bodyPr/>
          <a:lstStyle>
            <a:lvl1pPr>
              <a:defRPr/>
            </a:lvl1pPr>
          </a:lstStyle>
          <a:p>
            <a:pPr lvl="0"/>
            <a:fld id="{FD713A6C-3BFD-4C18-89E6-78D595B19DB8}" type="datetime1">
              <a:rPr lang="en-GB"/>
              <a:pPr lvl="0"/>
              <a:t>10/05/2023</a:t>
            </a:fld>
            <a:endParaRPr lang="en-GB"/>
          </a:p>
        </p:txBody>
      </p:sp>
      <p:sp>
        <p:nvSpPr>
          <p:cNvPr id="6" name="Footer Placeholder 5">
            <a:extLst>
              <a:ext uri="{FF2B5EF4-FFF2-40B4-BE49-F238E27FC236}">
                <a16:creationId xmlns:a16="http://schemas.microsoft.com/office/drawing/2014/main" id="{CE0106B7-9E65-414F-BCC1-BAA0E7B6357B}"/>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1D440596-C22D-4CC2-A20F-E327ADA4BD23}"/>
              </a:ext>
            </a:extLst>
          </p:cNvPr>
          <p:cNvSpPr txBox="1">
            <a:spLocks noGrp="1"/>
          </p:cNvSpPr>
          <p:nvPr>
            <p:ph type="sldNum" sz="quarter" idx="8"/>
          </p:nvPr>
        </p:nvSpPr>
        <p:spPr/>
        <p:txBody>
          <a:bodyPr/>
          <a:lstStyle>
            <a:lvl1pPr>
              <a:defRPr/>
            </a:lvl1pPr>
          </a:lstStyle>
          <a:p>
            <a:pPr lvl="0"/>
            <a:fld id="{8B8F9949-08C5-4C4D-8656-4D860A78FF93}" type="slidenum">
              <a:t>‹#›</a:t>
            </a:fld>
            <a:endParaRPr lang="en-GB"/>
          </a:p>
        </p:txBody>
      </p:sp>
    </p:spTree>
    <p:extLst>
      <p:ext uri="{BB962C8B-B14F-4D97-AF65-F5344CB8AC3E}">
        <p14:creationId xmlns:p14="http://schemas.microsoft.com/office/powerpoint/2010/main" val="111515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00737C-7133-4928-A965-F606C9053229}"/>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D57EBD72-5DCA-4723-AF70-754F3877432D}"/>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00CF75-4FFB-4B10-B03D-2FE4D784923B}"/>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19E4415A-9E33-406F-911E-8770DEE3AE96}" type="datetime1">
              <a:rPr lang="en-GB"/>
              <a:pPr lvl="0"/>
              <a:t>10/05/2023</a:t>
            </a:fld>
            <a:endParaRPr lang="en-GB"/>
          </a:p>
        </p:txBody>
      </p:sp>
      <p:sp>
        <p:nvSpPr>
          <p:cNvPr id="5" name="Footer Placeholder 4">
            <a:extLst>
              <a:ext uri="{FF2B5EF4-FFF2-40B4-BE49-F238E27FC236}">
                <a16:creationId xmlns:a16="http://schemas.microsoft.com/office/drawing/2014/main" id="{1713E781-6484-4CAC-8722-FA7EF52258D3}"/>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endParaRPr lang="en-GB"/>
          </a:p>
        </p:txBody>
      </p:sp>
      <p:sp>
        <p:nvSpPr>
          <p:cNvPr id="6" name="Slide Number Placeholder 5">
            <a:extLst>
              <a:ext uri="{FF2B5EF4-FFF2-40B4-BE49-F238E27FC236}">
                <a16:creationId xmlns:a16="http://schemas.microsoft.com/office/drawing/2014/main" id="{21515838-C6BB-4F86-A0D3-FD0AE75A9B78}"/>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E8B1A737-10E3-4D29-A14E-BEEB0DA9491B}"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6.png"/><Relationship Id="rId7"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42">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6A53B518-72AB-48DA-A784-E23AEC5AD3FA}"/>
              </a:ext>
            </a:extLst>
          </p:cNvPr>
          <p:cNvSpPr txBox="1"/>
          <p:nvPr/>
        </p:nvSpPr>
        <p:spPr>
          <a:xfrm>
            <a:off x="1258433" y="1680100"/>
            <a:ext cx="9675138" cy="92333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1" dirty="0">
                <a:solidFill>
                  <a:srgbClr val="006388"/>
                </a:solidFill>
                <a:latin typeface="Fira Sans" pitchFamily="34"/>
                <a:ea typeface="Fira Code" pitchFamily="49"/>
              </a:rPr>
              <a:t>Estimating the causal effect</a:t>
            </a:r>
            <a:endParaRPr lang="en-GB" sz="5400" b="1" i="0" u="none" strike="noStrike" kern="1200" cap="none" spc="0" baseline="0" dirty="0">
              <a:solidFill>
                <a:srgbClr val="006388"/>
              </a:solidFill>
              <a:uFillTx/>
              <a:latin typeface="Fira Sans" pitchFamily="34"/>
              <a:ea typeface="Fira Code" pitchFamily="49"/>
            </a:endParaRPr>
          </a:p>
        </p:txBody>
      </p:sp>
      <p:sp>
        <p:nvSpPr>
          <p:cNvPr id="4" name="Title 1">
            <a:extLst>
              <a:ext uri="{FF2B5EF4-FFF2-40B4-BE49-F238E27FC236}">
                <a16:creationId xmlns:a16="http://schemas.microsoft.com/office/drawing/2014/main" id="{E4667E13-EE5D-47FD-B212-2BD2D0DF01F4}"/>
              </a:ext>
            </a:extLst>
          </p:cNvPr>
          <p:cNvSpPr txBox="1"/>
          <p:nvPr/>
        </p:nvSpPr>
        <p:spPr>
          <a:xfrm>
            <a:off x="1258433" y="2532412"/>
            <a:ext cx="9675138" cy="89658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400" b="1" i="0" u="none" strike="noStrike" kern="0" cap="none" spc="0" baseline="0" dirty="0">
                <a:solidFill>
                  <a:srgbClr val="7F7F7F"/>
                </a:solidFill>
                <a:uFillTx/>
                <a:latin typeface="Fira Sans" pitchFamily="34"/>
                <a:ea typeface="Fira Code" pitchFamily="49"/>
              </a:rPr>
              <a:t>Basic methods</a:t>
            </a:r>
            <a:endParaRPr lang="en-GB" sz="4400" b="0" i="0" u="none" strike="noStrike" kern="1200" cap="none" spc="0" baseline="0" dirty="0">
              <a:solidFill>
                <a:srgbClr val="7F7F7F"/>
              </a:solidFill>
              <a:uFillTx/>
              <a:latin typeface="Calibri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pic>
        <p:nvPicPr>
          <p:cNvPr id="7" name="Picture 6">
            <a:extLst>
              <a:ext uri="{FF2B5EF4-FFF2-40B4-BE49-F238E27FC236}">
                <a16:creationId xmlns:a16="http://schemas.microsoft.com/office/drawing/2014/main" id="{51B7B957-6314-5E9F-799B-E55AA827A74A}"/>
              </a:ext>
            </a:extLst>
          </p:cNvPr>
          <p:cNvPicPr>
            <a:picLocks noChangeAspect="1"/>
          </p:cNvPicPr>
          <p:nvPr/>
        </p:nvPicPr>
        <p:blipFill rotWithShape="1">
          <a:blip r:embed="rId3">
            <a:extLst>
              <a:ext uri="{28A0092B-C50C-407E-A947-70E740481C1C}">
                <a14:useLocalDpi xmlns:a14="http://schemas.microsoft.com/office/drawing/2010/main" val="0"/>
              </a:ext>
            </a:extLst>
          </a:blip>
          <a:srcRect t="1154"/>
          <a:stretch/>
        </p:blipFill>
        <p:spPr>
          <a:xfrm>
            <a:off x="939465" y="1752600"/>
            <a:ext cx="6788816" cy="4013200"/>
          </a:xfrm>
          <a:prstGeom prst="rect">
            <a:avLst/>
          </a:prstGeom>
        </p:spPr>
      </p:pic>
      <p:cxnSp>
        <p:nvCxnSpPr>
          <p:cNvPr id="4" name="Straight Arrow Connector 3">
            <a:extLst>
              <a:ext uri="{FF2B5EF4-FFF2-40B4-BE49-F238E27FC236}">
                <a16:creationId xmlns:a16="http://schemas.microsoft.com/office/drawing/2014/main" id="{C04E5D7B-C923-22EE-A283-499A804E9391}"/>
              </a:ext>
            </a:extLst>
          </p:cNvPr>
          <p:cNvCxnSpPr>
            <a:cxnSpLocks/>
          </p:cNvCxnSpPr>
          <p:nvPr/>
        </p:nvCxnSpPr>
        <p:spPr>
          <a:xfrm flipH="1">
            <a:off x="5384800" y="3238500"/>
            <a:ext cx="1993900"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758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Pre-post estimator</a:t>
            </a:r>
            <a:endParaRPr lang="en-GB" sz="1800" kern="0" dirty="0">
              <a:solidFill>
                <a:srgbClr val="FFFFFF"/>
              </a:solidFill>
            </a:endParaRPr>
          </a:p>
        </p:txBody>
      </p:sp>
    </p:spTree>
    <p:extLst>
      <p:ext uri="{BB962C8B-B14F-4D97-AF65-F5344CB8AC3E}">
        <p14:creationId xmlns:p14="http://schemas.microsoft.com/office/powerpoint/2010/main" val="192862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4" y="1825628"/>
            <a:ext cx="3289296" cy="4667243"/>
          </a:xfrm>
        </p:spPr>
        <p:txBody>
          <a:bodyPr>
            <a:normAutofit/>
          </a:bodyPr>
          <a:lstStyle/>
          <a:p>
            <a:pPr marL="0" indent="0">
              <a:lnSpc>
                <a:spcPct val="100000"/>
              </a:lnSpc>
              <a:buNone/>
            </a:pPr>
            <a:r>
              <a:rPr lang="en-US" sz="3200" dirty="0">
                <a:solidFill>
                  <a:srgbClr val="404040"/>
                </a:solidFill>
                <a:latin typeface="Fira Sans" pitchFamily="34"/>
              </a:rPr>
              <a:t>We use only the cigarette sales time series for California</a:t>
            </a:r>
          </a:p>
        </p:txBody>
      </p:sp>
      <p:pic>
        <p:nvPicPr>
          <p:cNvPr id="6" name="Picture 5">
            <a:extLst>
              <a:ext uri="{FF2B5EF4-FFF2-40B4-BE49-F238E27FC236}">
                <a16:creationId xmlns:a16="http://schemas.microsoft.com/office/drawing/2014/main" id="{D045440C-E8F4-AEDB-1DDB-3FDF285009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57675" y="1825628"/>
            <a:ext cx="6791331" cy="4527553"/>
          </a:xfrm>
          <a:prstGeom prst="rect">
            <a:avLst/>
          </a:prstGeom>
        </p:spPr>
      </p:pic>
    </p:spTree>
    <p:extLst>
      <p:ext uri="{BB962C8B-B14F-4D97-AF65-F5344CB8AC3E}">
        <p14:creationId xmlns:p14="http://schemas.microsoft.com/office/powerpoint/2010/main" val="1966628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lnSpcReduction="10000"/>
              </a:bodyPr>
              <a:lstStyle/>
              <a:p>
                <a:pPr>
                  <a:lnSpc>
                    <a:spcPct val="100000"/>
                  </a:lnSpc>
                </a:pPr>
                <a:r>
                  <a:rPr lang="en-US" sz="3200" dirty="0">
                    <a:solidFill>
                      <a:srgbClr val="404040"/>
                    </a:solidFill>
                    <a:latin typeface="Fira Sans" pitchFamily="34"/>
                  </a:rPr>
                  <a:t>We want to estimate the following quantity:</a:t>
                </a:r>
              </a:p>
              <a:p>
                <a:pPr>
                  <a:lnSpc>
                    <a:spcPct val="100000"/>
                  </a:lnSpc>
                </a:pPr>
                <a:endParaRPr lang="en-US" sz="3200" b="0" i="1" dirty="0">
                  <a:solidFill>
                    <a:schemeClr val="tx1">
                      <a:lumMod val="75000"/>
                      <a:lumOff val="25000"/>
                    </a:schemeClr>
                  </a:solidFill>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rPr>
                          </m:ctrlPr>
                        </m:sSubPr>
                        <m:e>
                          <m:acc>
                            <m:accPr>
                              <m:chr m:val="̅"/>
                              <m:ctrlPr>
                                <a:rPr lang="en-US" sz="3200" b="0" i="1" smtClean="0">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b="0" i="1" smtClean="0">
                              <a:solidFill>
                                <a:schemeClr val="tx1">
                                  <a:lumMod val="75000"/>
                                  <a:lumOff val="25000"/>
                                </a:schemeClr>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oMath>
                  </m:oMathPara>
                </a14:m>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But we cannot observe </a:t>
                </a:r>
                <a14:m>
                  <m:oMath xmlns:m="http://schemas.openxmlformats.org/officeDocument/2006/math">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oMath>
                </a14:m>
                <a:r>
                  <a:rPr lang="en-US" sz="3200" dirty="0">
                    <a:solidFill>
                      <a:srgbClr val="404040"/>
                    </a:solidFill>
                    <a:latin typeface="Fira Sans" pitchFamily="34"/>
                  </a:rPr>
                  <a:t>!</a:t>
                </a:r>
              </a:p>
              <a:p>
                <a:pPr>
                  <a:lnSpc>
                    <a:spcPct val="100000"/>
                  </a:lnSpc>
                </a:pPr>
                <a:r>
                  <a:rPr lang="en-US" sz="3200" dirty="0">
                    <a:solidFill>
                      <a:srgbClr val="404040"/>
                    </a:solidFill>
                    <a:latin typeface="Fira Sans" pitchFamily="34"/>
                  </a:rPr>
                  <a:t>Solution: replace </a:t>
                </a:r>
                <a14:m>
                  <m:oMath xmlns:m="http://schemas.openxmlformats.org/officeDocument/2006/math">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b="1" i="1" smtClean="0">
                            <a:solidFill>
                              <a:srgbClr val="006388"/>
                            </a:solidFill>
                            <a:latin typeface="Cambria Math" panose="02040503050406030204" pitchFamily="18" charset="0"/>
                          </a:rPr>
                          <m:t>𝒑𝒐𝒔𝒕</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 </m:t>
                    </m:r>
                  </m:oMath>
                </a14:m>
                <a:r>
                  <a:rPr lang="en-US" sz="3200" dirty="0">
                    <a:solidFill>
                      <a:srgbClr val="404040"/>
                    </a:solidFill>
                    <a:latin typeface="Fira Sans" pitchFamily="34"/>
                  </a:rPr>
                  <a:t>by </a:t>
                </a:r>
                <a14:m>
                  <m:oMath xmlns:m="http://schemas.openxmlformats.org/officeDocument/2006/math">
                    <m:sSubSup>
                      <m:sSubSupPr>
                        <m:ctrlPr>
                          <a:rPr lang="en-US" sz="3200" i="1" smtClean="0">
                            <a:solidFill>
                              <a:srgbClr val="404040"/>
                            </a:solidFill>
                            <a:latin typeface="Cambria Math" panose="02040503050406030204" pitchFamily="18" charset="0"/>
                          </a:rPr>
                        </m:ctrlPr>
                      </m:sSubSup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b="1" i="1" smtClean="0">
                            <a:solidFill>
                              <a:srgbClr val="006388"/>
                            </a:solidFill>
                            <a:latin typeface="Cambria Math" panose="02040503050406030204" pitchFamily="18" charset="0"/>
                          </a:rPr>
                          <m:t>𝒑𝒓𝒆</m:t>
                        </m:r>
                      </m:sub>
                      <m:sup>
                        <m:r>
                          <a:rPr lang="en-US" sz="3200" i="1">
                            <a:solidFill>
                              <a:srgbClr val="404040"/>
                            </a:solidFill>
                            <a:latin typeface="Cambria Math" panose="02040503050406030204" pitchFamily="18" charset="0"/>
                          </a:rPr>
                          <m:t>0</m:t>
                        </m:r>
                      </m:sup>
                    </m:sSubSup>
                  </m:oMath>
                </a14:m>
                <a:r>
                  <a:rPr lang="en-US" sz="3200" dirty="0">
                    <a:solidFill>
                      <a:srgbClr val="404040"/>
                    </a:solidFill>
                    <a:latin typeface="Fira Sans" pitchFamily="34"/>
                  </a:rPr>
                  <a:t>, which is observable</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i="1" smtClean="0">
                              <a:solidFill>
                                <a:schemeClr val="tx1">
                                  <a:lumMod val="75000"/>
                                  <a:lumOff val="25000"/>
                                </a:schemeClr>
                              </a:solidFill>
                              <a:latin typeface="Cambria Math" panose="02040503050406030204" pitchFamily="18" charset="0"/>
                            </a:rPr>
                          </m:ctrlPr>
                        </m:sSubPr>
                        <m:e>
                          <m:r>
                            <a:rPr lang="en-US" sz="3200" b="0" i="1" smtClean="0">
                              <a:solidFill>
                                <a:schemeClr val="tx1">
                                  <a:lumMod val="75000"/>
                                  <a:lumOff val="25000"/>
                                </a:schemeClr>
                              </a:solidFill>
                              <a:latin typeface="Cambria Math" panose="02040503050406030204" pitchFamily="18" charset="0"/>
                            </a:rPr>
                            <m:t>𝐶𝐸</m:t>
                          </m:r>
                        </m:e>
                        <m:sub>
                          <m:r>
                            <a:rPr lang="en-US" sz="3200" i="1">
                              <a:solidFill>
                                <a:schemeClr val="tx1">
                                  <a:lumMod val="75000"/>
                                  <a:lumOff val="25000"/>
                                </a:schemeClr>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rgbClr val="404040"/>
                              </a:solidFill>
                              <a:latin typeface="Cambria Math" panose="02040503050406030204" pitchFamily="18" charset="0"/>
                            </a:rPr>
                          </m:ctrlPr>
                        </m:sSubSup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i="1">
                              <a:solidFill>
                                <a:srgbClr val="404040"/>
                              </a:solidFill>
                              <a:latin typeface="Cambria Math" panose="02040503050406030204" pitchFamily="18" charset="0"/>
                            </a:rPr>
                            <m:t>𝑝𝑟𝑒</m:t>
                          </m:r>
                        </m:sub>
                        <m:sup>
                          <m:r>
                            <a:rPr lang="en-US" sz="3200" i="1">
                              <a:solidFill>
                                <a:srgbClr val="404040"/>
                              </a:solidFill>
                              <a:latin typeface="Cambria Math" panose="02040503050406030204" pitchFamily="18" charset="0"/>
                            </a:rPr>
                            <m:t>0</m:t>
                          </m:r>
                        </m:sup>
                      </m:sSubSup>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2742"/>
                </a:stretch>
              </a:blipFill>
            </p:spPr>
            <p:txBody>
              <a:bodyPr/>
              <a:lstStyle/>
              <a:p>
                <a:r>
                  <a:rPr lang="en-NL">
                    <a:noFill/>
                  </a:rPr>
                  <a:t> </a:t>
                </a:r>
              </a:p>
            </p:txBody>
          </p:sp>
        </mc:Fallback>
      </mc:AlternateContent>
    </p:spTree>
    <p:extLst>
      <p:ext uri="{BB962C8B-B14F-4D97-AF65-F5344CB8AC3E}">
        <p14:creationId xmlns:p14="http://schemas.microsoft.com/office/powerpoint/2010/main" val="25480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Estimate the mean before the intervention </a:t>
                </a:r>
                <a14:m>
                  <m:oMath xmlns:m="http://schemas.openxmlformats.org/officeDocument/2006/math">
                    <m:sSub>
                      <m:sSubPr>
                        <m:ctrlPr>
                          <a:rPr lang="en-US" sz="3200" b="0" i="1" dirty="0" smtClean="0">
                            <a:solidFill>
                              <a:srgbClr val="404040"/>
                            </a:solidFill>
                            <a:latin typeface="Cambria Math" panose="02040503050406030204" pitchFamily="18" charset="0"/>
                          </a:rPr>
                        </m:ctrlPr>
                      </m:sSubPr>
                      <m:e>
                        <m:acc>
                          <m:accPr>
                            <m:chr m:val="̅"/>
                            <m:ctrlPr>
                              <a:rPr lang="en-US" sz="3200" b="0" i="1" smtClean="0">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𝑌</m:t>
                            </m:r>
                          </m:e>
                        </m:acc>
                      </m:e>
                      <m:sub>
                        <m:r>
                          <a:rPr lang="en-US" sz="3200" b="0" i="1" dirty="0" smtClean="0">
                            <a:solidFill>
                              <a:srgbClr val="404040"/>
                            </a:solidFill>
                            <a:latin typeface="Cambria Math" panose="02040503050406030204" pitchFamily="18" charset="0"/>
                          </a:rPr>
                          <m:t>𝑝𝑟𝑒</m:t>
                        </m:r>
                      </m:sub>
                    </m:sSub>
                  </m:oMath>
                </a14:m>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Estimate the mean after the intervention </a:t>
                </a:r>
                <a14:m>
                  <m:oMath xmlns:m="http://schemas.openxmlformats.org/officeDocument/2006/math">
                    <m:sSub>
                      <m:sSubPr>
                        <m:ctrlPr>
                          <a:rPr lang="en-US" sz="3200" b="0" i="1" dirty="0" smtClean="0">
                            <a:solidFill>
                              <a:srgbClr val="404040"/>
                            </a:solidFill>
                            <a:latin typeface="Cambria Math" panose="02040503050406030204" pitchFamily="18" charset="0"/>
                          </a:rPr>
                        </m:ctrlPr>
                      </m:sSubPr>
                      <m:e>
                        <m:acc>
                          <m:accPr>
                            <m:chr m:val="̅"/>
                            <m:ctrlPr>
                              <a:rPr lang="en-US" sz="3200" b="0" i="1" smtClean="0">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𝑌</m:t>
                            </m:r>
                          </m:e>
                        </m:acc>
                      </m:e>
                      <m:sub>
                        <m:r>
                          <a:rPr lang="en-US" sz="3200" b="0" i="1" smtClean="0">
                            <a:solidFill>
                              <a:srgbClr val="404040"/>
                            </a:solidFill>
                            <a:latin typeface="Cambria Math" panose="02040503050406030204" pitchFamily="18" charset="0"/>
                          </a:rPr>
                          <m:t>𝑝𝑜𝑠𝑡</m:t>
                        </m:r>
                      </m:sub>
                    </m:sSub>
                  </m:oMath>
                </a14:m>
                <a:endParaRPr lang="en-US" sz="3200" b="0" dirty="0">
                  <a:solidFill>
                    <a:srgbClr val="404040"/>
                  </a:solidFill>
                  <a:latin typeface="Fira Sans" pitchFamily="34"/>
                </a:endParaRPr>
              </a:p>
              <a:p>
                <a:pPr marL="0" indent="0">
                  <a:lnSpc>
                    <a:spcPct val="100000"/>
                  </a:lnSpc>
                  <a:buNone/>
                </a:pPr>
                <a:endParaRPr lang="en-US" sz="3200" i="1" dirty="0">
                  <a:solidFill>
                    <a:srgbClr val="404040"/>
                  </a:solidFill>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i="1">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i="1">
                              <a:solidFill>
                                <a:schemeClr val="tx1">
                                  <a:lumMod val="75000"/>
                                  <a:lumOff val="25000"/>
                                </a:schemeClr>
                              </a:solidFill>
                              <a:latin typeface="Cambria Math" panose="02040503050406030204" pitchFamily="18" charset="0"/>
                            </a:rPr>
                            <m:t>𝑝𝑜𝑠𝑡</m:t>
                          </m:r>
                        </m:sub>
                      </m:sSub>
                      <m:r>
                        <a:rPr lang="en-US" sz="3200" b="0" i="0" smtClean="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b="0" i="1" smtClean="0">
                              <a:solidFill>
                                <a:srgbClr val="404040"/>
                              </a:solidFill>
                              <a:latin typeface="Cambria Math" panose="02040503050406030204" pitchFamily="18" charset="0"/>
                            </a:rPr>
                            <m:t>𝑝𝑜𝑠𝑡</m:t>
                          </m:r>
                        </m:sub>
                      </m:sSub>
                      <m:r>
                        <a:rPr lang="en-US" sz="3200" b="0" i="1" dirty="0" smtClean="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i="1" dirty="0">
                              <a:solidFill>
                                <a:srgbClr val="404040"/>
                              </a:solidFill>
                              <a:latin typeface="Cambria Math" panose="02040503050406030204" pitchFamily="18" charset="0"/>
                            </a:rPr>
                            <m:t>𝑝𝑟𝑒</m:t>
                          </m:r>
                        </m:sub>
                      </m:sSub>
                    </m:oMath>
                  </m:oMathPara>
                </a14:m>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We can choose to consider equal time before and after the intervention (!)</a:t>
                </a: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305"/>
                </a:stretch>
              </a:blipFill>
            </p:spPr>
            <p:txBody>
              <a:bodyPr/>
              <a:lstStyle/>
              <a:p>
                <a:r>
                  <a:rPr lang="en-NL">
                    <a:noFill/>
                  </a:rPr>
                  <a:t> </a:t>
                </a:r>
              </a:p>
            </p:txBody>
          </p:sp>
        </mc:Fallback>
      </mc:AlternateContent>
    </p:spTree>
    <p:extLst>
      <p:ext uri="{BB962C8B-B14F-4D97-AF65-F5344CB8AC3E}">
        <p14:creationId xmlns:p14="http://schemas.microsoft.com/office/powerpoint/2010/main" val="4059415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Filter &amp; compute pre-post factor variable</a:t>
            </a: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Compute the pre-post difference</a:t>
            </a:r>
          </a:p>
          <a:p>
            <a:pPr>
              <a:lnSpc>
                <a:spcPct val="100000"/>
              </a:lnSpc>
            </a:pPr>
            <a:endParaRPr lang="en-US" sz="3200" dirty="0">
              <a:solidFill>
                <a:srgbClr val="404040"/>
              </a:solidFill>
              <a:latin typeface="Fira Sans" pitchFamily="34"/>
            </a:endParaRPr>
          </a:p>
        </p:txBody>
      </p:sp>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7" name="Picture 6">
            <a:extLst>
              <a:ext uri="{FF2B5EF4-FFF2-40B4-BE49-F238E27FC236}">
                <a16:creationId xmlns:a16="http://schemas.microsoft.com/office/drawing/2014/main" id="{9724BCCA-F850-83C2-497E-C52C07439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77893" y="2749551"/>
            <a:ext cx="8913579" cy="1079878"/>
          </a:xfrm>
          <a:prstGeom prst="rect">
            <a:avLst/>
          </a:prstGeom>
        </p:spPr>
      </p:pic>
    </p:spTree>
    <p:extLst>
      <p:ext uri="{BB962C8B-B14F-4D97-AF65-F5344CB8AC3E}">
        <p14:creationId xmlns:p14="http://schemas.microsoft.com/office/powerpoint/2010/main" val="827548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7" name="Picture 6">
            <a:extLst>
              <a:ext uri="{FF2B5EF4-FFF2-40B4-BE49-F238E27FC236}">
                <a16:creationId xmlns:a16="http://schemas.microsoft.com/office/drawing/2014/main" id="{9724BCCA-F850-83C2-497E-C52C07439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739895"/>
            <a:ext cx="6400813" cy="4572009"/>
          </a:xfrm>
          <a:prstGeom prst="rect">
            <a:avLst/>
          </a:prstGeom>
        </p:spPr>
      </p:pic>
    </p:spTree>
    <p:extLst>
      <p:ext uri="{BB962C8B-B14F-4D97-AF65-F5344CB8AC3E}">
        <p14:creationId xmlns:p14="http://schemas.microsoft.com/office/powerpoint/2010/main" val="624020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But what about uncertainty?</a:t>
                </a:r>
              </a:p>
              <a:p>
                <a:pPr>
                  <a:lnSpc>
                    <a:spcPct val="100000"/>
                  </a:lnSpc>
                </a:pPr>
                <a:r>
                  <a:rPr lang="en-US" sz="3200" dirty="0">
                    <a:solidFill>
                      <a:srgbClr val="404040"/>
                    </a:solidFill>
                    <a:latin typeface="Fira Sans" pitchFamily="34"/>
                  </a:rPr>
                  <a:t>Use linear regression / OLS to compute </a:t>
                </a:r>
                <a14:m>
                  <m:oMath xmlns:m="http://schemas.openxmlformats.org/officeDocument/2006/math">
                    <m:acc>
                      <m:accPr>
                        <m:chr m:val="̂"/>
                        <m:ctrlPr>
                          <a:rPr lang="en-US" sz="3200" b="0" i="1" smtClean="0">
                            <a:solidFill>
                              <a:schemeClr val="tx1">
                                <a:lumMod val="75000"/>
                                <a:lumOff val="25000"/>
                              </a:schemeClr>
                            </a:solidFill>
                            <a:latin typeface="Cambria Math" panose="02040503050406030204" pitchFamily="18" charset="0"/>
                          </a:rPr>
                        </m:ctrlPr>
                      </m:accPr>
                      <m:e>
                        <m:r>
                          <a:rPr lang="en-US" sz="3200" b="0" i="1" smtClean="0">
                            <a:solidFill>
                              <a:schemeClr val="tx1">
                                <a:lumMod val="75000"/>
                                <a:lumOff val="25000"/>
                              </a:schemeClr>
                            </a:solidFill>
                            <a:latin typeface="Cambria Math" panose="02040503050406030204" pitchFamily="18" charset="0"/>
                          </a:rPr>
                          <m:t>𝐶𝐸</m:t>
                        </m:r>
                      </m:e>
                    </m:acc>
                  </m:oMath>
                </a14:m>
                <a:endParaRPr lang="en-US" sz="3200" dirty="0">
                  <a:solidFill>
                    <a:schemeClr val="tx1">
                      <a:lumMod val="75000"/>
                      <a:lumOff val="25000"/>
                    </a:schemeClr>
                  </a:solidFill>
                  <a:latin typeface="Fira Sans" pitchFamily="34"/>
                </a:endParaRPr>
              </a:p>
              <a:p>
                <a:pPr>
                  <a:lnSpc>
                    <a:spcPct val="100000"/>
                  </a:lnSpc>
                </a:pPr>
                <a:endParaRPr lang="en-US" sz="3200" dirty="0">
                  <a:solidFill>
                    <a:schemeClr val="tx1">
                      <a:lumMod val="75000"/>
                      <a:lumOff val="25000"/>
                    </a:schemeClr>
                  </a:solidFill>
                  <a:latin typeface="Fira Sans" pitchFamily="34"/>
                </a:endParaRPr>
              </a:p>
              <a:p>
                <a:pPr>
                  <a:lnSpc>
                    <a:spcPct val="100000"/>
                  </a:lnSpc>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80E2EBD-A61B-5A43-EC4B-D6BB31521E19}"/>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697"/>
                </a:stretch>
              </a:blipFill>
            </p:spPr>
            <p:txBody>
              <a:bodyPr/>
              <a:lstStyle/>
              <a:p>
                <a:r>
                  <a:rPr lang="en-NL">
                    <a:noFill/>
                  </a:rPr>
                  <a:t> </a:t>
                </a:r>
              </a:p>
            </p:txBody>
          </p:sp>
        </mc:Fallback>
      </mc:AlternateContent>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8" name="Picture 7">
            <a:extLst>
              <a:ext uri="{FF2B5EF4-FFF2-40B4-BE49-F238E27FC236}">
                <a16:creationId xmlns:a16="http://schemas.microsoft.com/office/drawing/2014/main" id="{186F5B58-B584-D153-D216-57FF318E8403}"/>
              </a:ext>
            </a:extLst>
          </p:cNvPr>
          <p:cNvPicPr>
            <a:picLocks noChangeAspect="1"/>
          </p:cNvPicPr>
          <p:nvPr/>
        </p:nvPicPr>
        <p:blipFill>
          <a:blip r:embed="rId4"/>
          <a:stretch>
            <a:fillRect/>
          </a:stretch>
        </p:blipFill>
        <p:spPr>
          <a:xfrm>
            <a:off x="927092" y="3403600"/>
            <a:ext cx="8222891" cy="380622"/>
          </a:xfrm>
          <a:prstGeom prst="rect">
            <a:avLst/>
          </a:prstGeom>
        </p:spPr>
      </p:pic>
    </p:spTree>
    <p:extLst>
      <p:ext uri="{BB962C8B-B14F-4D97-AF65-F5344CB8AC3E}">
        <p14:creationId xmlns:p14="http://schemas.microsoft.com/office/powerpoint/2010/main" val="2315735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marL="0" indent="0">
              <a:lnSpc>
                <a:spcPct val="100000"/>
              </a:lnSpc>
              <a:buNone/>
            </a:pPr>
            <a:r>
              <a:rPr lang="en-US" sz="3200" dirty="0">
                <a:solidFill>
                  <a:srgbClr val="404040"/>
                </a:solidFill>
                <a:latin typeface="Fira Sans" pitchFamily="34"/>
              </a:rPr>
              <a:t>Result:</a:t>
            </a: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p:txBody>
      </p:sp>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5" name="Picture 4">
            <a:extLst>
              <a:ext uri="{FF2B5EF4-FFF2-40B4-BE49-F238E27FC236}">
                <a16:creationId xmlns:a16="http://schemas.microsoft.com/office/drawing/2014/main" id="{BF4BA47B-9F83-B86A-1DD7-040D5760D929}"/>
              </a:ext>
            </a:extLst>
          </p:cNvPr>
          <p:cNvPicPr>
            <a:picLocks noChangeAspect="1"/>
          </p:cNvPicPr>
          <p:nvPr/>
        </p:nvPicPr>
        <p:blipFill>
          <a:blip r:embed="rId3"/>
          <a:stretch>
            <a:fillRect/>
          </a:stretch>
        </p:blipFill>
        <p:spPr>
          <a:xfrm>
            <a:off x="934773" y="2470929"/>
            <a:ext cx="7470940" cy="4021941"/>
          </a:xfrm>
          <a:prstGeom prst="rect">
            <a:avLst/>
          </a:prstGeom>
        </p:spPr>
      </p:pic>
      <p:sp>
        <p:nvSpPr>
          <p:cNvPr id="9" name="TextBox 8">
            <a:extLst>
              <a:ext uri="{FF2B5EF4-FFF2-40B4-BE49-F238E27FC236}">
                <a16:creationId xmlns:a16="http://schemas.microsoft.com/office/drawing/2014/main" id="{11C19557-FD78-1324-2CA2-535C98CE826B}"/>
              </a:ext>
            </a:extLst>
          </p:cNvPr>
          <p:cNvSpPr txBox="1"/>
          <p:nvPr/>
        </p:nvSpPr>
        <p:spPr>
          <a:xfrm>
            <a:off x="8623300" y="4676988"/>
            <a:ext cx="3016250" cy="1815882"/>
          </a:xfrm>
          <a:prstGeom prst="rect">
            <a:avLst/>
          </a:prstGeom>
          <a:noFill/>
        </p:spPr>
        <p:txBody>
          <a:bodyPr wrap="square">
            <a:spAutoFit/>
          </a:bodyPr>
          <a:lstStyle/>
          <a:p>
            <a:pPr marL="0" indent="0">
              <a:lnSpc>
                <a:spcPct val="100000"/>
              </a:lnSpc>
              <a:buNone/>
            </a:pPr>
            <a:r>
              <a:rPr lang="en-US" sz="2800" dirty="0">
                <a:solidFill>
                  <a:schemeClr val="bg2">
                    <a:lumMod val="75000"/>
                  </a:schemeClr>
                </a:solidFill>
                <a:latin typeface="Fira Sans" pitchFamily="34"/>
              </a:rPr>
              <a:t>Standard errors </a:t>
            </a:r>
          </a:p>
          <a:p>
            <a:pPr marL="0" indent="0">
              <a:lnSpc>
                <a:spcPct val="100000"/>
              </a:lnSpc>
              <a:buNone/>
            </a:pPr>
            <a:r>
              <a:rPr lang="en-US" sz="2800" dirty="0">
                <a:solidFill>
                  <a:schemeClr val="bg2">
                    <a:lumMod val="75000"/>
                  </a:schemeClr>
                </a:solidFill>
                <a:latin typeface="Fira Sans" pitchFamily="34"/>
              </a:rPr>
              <a:t>assume no </a:t>
            </a:r>
          </a:p>
          <a:p>
            <a:pPr marL="0" indent="0">
              <a:lnSpc>
                <a:spcPct val="100000"/>
              </a:lnSpc>
              <a:buNone/>
            </a:pPr>
            <a:r>
              <a:rPr lang="en-US" sz="2800" dirty="0">
                <a:solidFill>
                  <a:schemeClr val="bg2">
                    <a:lumMod val="75000"/>
                  </a:schemeClr>
                </a:solidFill>
                <a:latin typeface="Fira Sans" pitchFamily="34"/>
              </a:rPr>
              <a:t>autocorrelation</a:t>
            </a:r>
          </a:p>
          <a:p>
            <a:pPr marL="0" indent="0">
              <a:lnSpc>
                <a:spcPct val="100000"/>
              </a:lnSpc>
              <a:buNone/>
            </a:pPr>
            <a:r>
              <a:rPr lang="en-US" sz="2800" dirty="0">
                <a:solidFill>
                  <a:schemeClr val="bg2">
                    <a:lumMod val="75000"/>
                  </a:schemeClr>
                </a:solidFill>
                <a:latin typeface="Fira Sans" pitchFamily="34"/>
              </a:rPr>
              <a:t>(!)</a:t>
            </a:r>
          </a:p>
        </p:txBody>
      </p:sp>
    </p:spTree>
    <p:extLst>
      <p:ext uri="{BB962C8B-B14F-4D97-AF65-F5344CB8AC3E}">
        <p14:creationId xmlns:p14="http://schemas.microsoft.com/office/powerpoint/2010/main" val="1320479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marL="0" indent="0">
                  <a:lnSpc>
                    <a:spcPct val="100000"/>
                  </a:lnSpc>
                  <a:buNone/>
                </a:pPr>
                <a:r>
                  <a:rPr lang="en-US" sz="3200" i="1" dirty="0">
                    <a:solidFill>
                      <a:srgbClr val="404040"/>
                    </a:solidFill>
                    <a:latin typeface="Fira Sans" pitchFamily="34"/>
                  </a:rPr>
                  <a:t>The causal effect of the tax increase on cigarette sales is a yearly decrease of 52 packs of cigarettes per 100000 people</a:t>
                </a: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Interpretation depends on choices in analysis</a:t>
                </a:r>
              </a:p>
              <a:p>
                <a:pPr>
                  <a:lnSpc>
                    <a:spcPct val="100000"/>
                  </a:lnSpc>
                </a:pPr>
                <a:r>
                  <a:rPr lang="en-US" sz="3200" dirty="0">
                    <a:solidFill>
                      <a:srgbClr val="404040"/>
                    </a:solidFill>
                    <a:latin typeface="Fira Sans" pitchFamily="34"/>
                  </a:rPr>
                  <a:t>In this case: effect averaged over 1989 – 2000</a:t>
                </a:r>
              </a:p>
              <a:p>
                <a:pPr>
                  <a:lnSpc>
                    <a:spcPct val="100000"/>
                  </a:lnSpc>
                </a:pPr>
                <a:r>
                  <a:rPr lang="en-US" sz="3200" dirty="0">
                    <a:solidFill>
                      <a:srgbClr val="404040"/>
                    </a:solidFill>
                    <a:latin typeface="Fira Sans" pitchFamily="34"/>
                  </a:rPr>
                  <a:t>Be precise – define your causal </a:t>
                </a:r>
                <a:r>
                  <a:rPr lang="en-US" sz="3200" dirty="0" err="1">
                    <a:solidFill>
                      <a:srgbClr val="404040"/>
                    </a:solidFill>
                    <a:latin typeface="Fira Sans" pitchFamily="34"/>
                  </a:rPr>
                  <a:t>estimand</a:t>
                </a:r>
                <a:r>
                  <a:rPr lang="en-US" sz="3200" dirty="0">
                    <a:solidFill>
                      <a:srgbClr val="404040"/>
                    </a:solidFill>
                    <a:latin typeface="Fira Sans" pitchFamily="34"/>
                  </a:rPr>
                  <a:t> </a:t>
                </a:r>
                <a14:m>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rPr>
                        </m:ctrlPr>
                      </m:sSubPr>
                      <m:e>
                        <m:acc>
                          <m:accPr>
                            <m:chr m:val="̅"/>
                            <m:ctrlPr>
                              <a:rPr lang="en-US" sz="3200" b="0" i="1" smtClean="0">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b="0" i="1" smtClean="0">
                            <a:solidFill>
                              <a:schemeClr val="tx1">
                                <a:lumMod val="75000"/>
                                <a:lumOff val="25000"/>
                              </a:schemeClr>
                            </a:solidFill>
                            <a:latin typeface="Cambria Math" panose="02040503050406030204" pitchFamily="18" charset="0"/>
                          </a:rPr>
                          <m:t>𝑝𝑜𝑠𝑡</m:t>
                        </m:r>
                      </m:sub>
                    </m:sSub>
                  </m:oMath>
                </a14:m>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507" t="-1697" r="-2319"/>
                </a:stretch>
              </a:blipFill>
            </p:spPr>
            <p:txBody>
              <a:bodyPr/>
              <a:lstStyle/>
              <a:p>
                <a:r>
                  <a:rPr lang="en-NL">
                    <a:noFill/>
                  </a:rPr>
                  <a:t> </a:t>
                </a:r>
              </a:p>
            </p:txBody>
          </p:sp>
        </mc:Fallback>
      </mc:AlternateContent>
    </p:spTree>
    <p:extLst>
      <p:ext uri="{BB962C8B-B14F-4D97-AF65-F5344CB8AC3E}">
        <p14:creationId xmlns:p14="http://schemas.microsoft.com/office/powerpoint/2010/main" val="271499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In this part</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GB" sz="3200" dirty="0">
                <a:solidFill>
                  <a:srgbClr val="404040"/>
                </a:solidFill>
                <a:latin typeface="Fira Sans" pitchFamily="34"/>
              </a:rPr>
              <a:t>Running example: California proposition 99 data</a:t>
            </a:r>
          </a:p>
          <a:p>
            <a:pPr>
              <a:lnSpc>
                <a:spcPct val="100000"/>
              </a:lnSpc>
            </a:pPr>
            <a:r>
              <a:rPr lang="en-GB" sz="3200" dirty="0">
                <a:solidFill>
                  <a:srgbClr val="404040"/>
                </a:solidFill>
                <a:latin typeface="Fira Sans" pitchFamily="34"/>
              </a:rPr>
              <a:t>Pre-post estimator</a:t>
            </a:r>
          </a:p>
          <a:p>
            <a:pPr>
              <a:lnSpc>
                <a:spcPct val="100000"/>
              </a:lnSpc>
            </a:pPr>
            <a:r>
              <a:rPr lang="en-GB" sz="3200" dirty="0">
                <a:solidFill>
                  <a:srgbClr val="404040"/>
                </a:solidFill>
                <a:latin typeface="Fira Sans" pitchFamily="34"/>
              </a:rPr>
              <a:t>Difference-in-differences estimator</a:t>
            </a:r>
          </a:p>
          <a:p>
            <a:pPr>
              <a:lnSpc>
                <a:spcPct val="100000"/>
              </a:lnSpc>
            </a:pPr>
            <a:endParaRPr lang="en-GB" sz="3200" dirty="0">
              <a:solidFill>
                <a:srgbClr val="404040"/>
              </a:solidFill>
              <a:latin typeface="Fira Sans" pitchFamily="34"/>
            </a:endParaRPr>
          </a:p>
        </p:txBody>
      </p:sp>
    </p:spTree>
    <p:extLst>
      <p:ext uri="{BB962C8B-B14F-4D97-AF65-F5344CB8AC3E}">
        <p14:creationId xmlns:p14="http://schemas.microsoft.com/office/powerpoint/2010/main" val="3711603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6577"/>
                <a:ext cx="10515600" cy="4667243"/>
              </a:xfrm>
            </p:spPr>
            <p:txBody>
              <a:bodyPr>
                <a:normAutofit/>
              </a:bodyPr>
              <a:lstStyle/>
              <a:p>
                <a:pPr marL="0" indent="0">
                  <a:lnSpc>
                    <a:spcPct val="100000"/>
                  </a:lnSpc>
                  <a:buNone/>
                </a:pPr>
                <a:r>
                  <a:rPr lang="en-US" sz="3200" dirty="0">
                    <a:solidFill>
                      <a:srgbClr val="404040"/>
                    </a:solidFill>
                    <a:latin typeface="Fira Sans" pitchFamily="34"/>
                  </a:rPr>
                  <a:t>Most important / strict assumption:</a:t>
                </a:r>
              </a:p>
              <a:p>
                <a:pPr marL="0" indent="0" algn="ctr">
                  <a:lnSpc>
                    <a:spcPct val="100000"/>
                  </a:lnSpc>
                  <a:buNone/>
                </a:pPr>
                <a:r>
                  <a:rPr lang="en-US" sz="3600" b="1" dirty="0">
                    <a:solidFill>
                      <a:srgbClr val="006388"/>
                    </a:solidFill>
                    <a:latin typeface="Fira Sans" pitchFamily="34"/>
                  </a:rPr>
                  <a:t>No trend in time</a:t>
                </a: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Remember: we assumed </a:t>
                </a:r>
                <a14:m>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m:t>
                        </m:r>
                        <m:r>
                          <a:rPr lang="en-US" sz="3200" b="0" i="1" smtClean="0">
                            <a:solidFill>
                              <a:schemeClr val="tx1">
                                <a:lumMod val="75000"/>
                                <a:lumOff val="25000"/>
                              </a:schemeClr>
                            </a:solidFill>
                            <a:latin typeface="Cambria Math" panose="02040503050406030204" pitchFamily="18" charset="0"/>
                          </a:rPr>
                          <m:t>𝑟𝑒</m:t>
                        </m:r>
                      </m:sub>
                      <m:sup>
                        <m:r>
                          <a:rPr lang="en-US" sz="3200" i="1">
                            <a:solidFill>
                              <a:schemeClr val="tx1">
                                <a:lumMod val="75000"/>
                                <a:lumOff val="25000"/>
                              </a:schemeClr>
                            </a:solidFill>
                            <a:latin typeface="Cambria Math" panose="02040503050406030204" pitchFamily="18" charset="0"/>
                          </a:rPr>
                          <m:t>0</m:t>
                        </m:r>
                      </m:sup>
                    </m:sSubSup>
                  </m:oMath>
                </a14:m>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We assume the pre-post difference is caused by intervention </a:t>
                </a:r>
                <a:r>
                  <a:rPr lang="en-US" sz="3200" b="1" dirty="0">
                    <a:solidFill>
                      <a:srgbClr val="404040"/>
                    </a:solidFill>
                    <a:latin typeface="Fira Sans" pitchFamily="34"/>
                  </a:rPr>
                  <a:t>only</a:t>
                </a: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If trend exists, then the effect of trend and of intervention cannot be distinguished</a:t>
                </a:r>
              </a:p>
              <a:p>
                <a:pPr marL="0" indent="0">
                  <a:lnSpc>
                    <a:spcPct val="100000"/>
                  </a:lnSpc>
                  <a:buNone/>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06577"/>
                <a:ext cx="10515600" cy="4667243"/>
              </a:xfrm>
              <a:blipFill>
                <a:blip r:embed="rId3"/>
                <a:stretch>
                  <a:fillRect l="-1507" t="-1697"/>
                </a:stretch>
              </a:blipFill>
            </p:spPr>
            <p:txBody>
              <a:bodyPr/>
              <a:lstStyle/>
              <a:p>
                <a:r>
                  <a:rPr lang="en-NL">
                    <a:noFill/>
                  </a:rPr>
                  <a:t> </a:t>
                </a:r>
              </a:p>
            </p:txBody>
          </p:sp>
        </mc:Fallback>
      </mc:AlternateContent>
    </p:spTree>
    <p:extLst>
      <p:ext uri="{BB962C8B-B14F-4D97-AF65-F5344CB8AC3E}">
        <p14:creationId xmlns:p14="http://schemas.microsoft.com/office/powerpoint/2010/main" val="821545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8"/>
            <a:ext cx="4210047" cy="4667243"/>
          </a:xfrm>
        </p:spPr>
        <p:txBody>
          <a:bodyPr>
            <a:normAutofit/>
          </a:bodyPr>
          <a:lstStyle/>
          <a:p>
            <a:pPr>
              <a:lnSpc>
                <a:spcPct val="100000"/>
              </a:lnSpc>
            </a:pPr>
            <a:r>
              <a:rPr lang="en-US" sz="3200" dirty="0">
                <a:solidFill>
                  <a:srgbClr val="404040"/>
                </a:solidFill>
                <a:latin typeface="Fira Sans" pitchFamily="34"/>
              </a:rPr>
              <a:t>Is there a trend in time, independent of the intervention?</a:t>
            </a:r>
          </a:p>
          <a:p>
            <a:pPr>
              <a:lnSpc>
                <a:spcPct val="100000"/>
              </a:lnSpc>
            </a:pPr>
            <a:r>
              <a:rPr lang="en-US" sz="3200" dirty="0">
                <a:solidFill>
                  <a:srgbClr val="404040"/>
                </a:solidFill>
                <a:latin typeface="Fira Sans" pitchFamily="34"/>
              </a:rPr>
              <a:t>How much of pre-post difference is caused by intervention?</a:t>
            </a:r>
          </a:p>
        </p:txBody>
      </p:sp>
      <p:pic>
        <p:nvPicPr>
          <p:cNvPr id="6" name="Picture 5">
            <a:extLst>
              <a:ext uri="{FF2B5EF4-FFF2-40B4-BE49-F238E27FC236}">
                <a16:creationId xmlns:a16="http://schemas.microsoft.com/office/drawing/2014/main" id="{D045440C-E8F4-AEDB-1DDB-3FDF285009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94334" y="1825628"/>
            <a:ext cx="5486414" cy="3657608"/>
          </a:xfrm>
          <a:prstGeom prst="rect">
            <a:avLst/>
          </a:prstGeom>
        </p:spPr>
      </p:pic>
    </p:spTree>
    <p:extLst>
      <p:ext uri="{BB962C8B-B14F-4D97-AF65-F5344CB8AC3E}">
        <p14:creationId xmlns:p14="http://schemas.microsoft.com/office/powerpoint/2010/main" val="237306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Difference-in-differences</a:t>
            </a:r>
            <a:endParaRPr lang="en-GB" sz="1800" kern="0" dirty="0">
              <a:solidFill>
                <a:srgbClr val="FFFFFF"/>
              </a:solidFill>
            </a:endParaRPr>
          </a:p>
        </p:txBody>
      </p:sp>
    </p:spTree>
    <p:extLst>
      <p:ext uri="{BB962C8B-B14F-4D97-AF65-F5344CB8AC3E}">
        <p14:creationId xmlns:p14="http://schemas.microsoft.com/office/powerpoint/2010/main" val="2036467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690688"/>
            <a:ext cx="10515600" cy="4646612"/>
          </a:xfrm>
        </p:spPr>
        <p:txBody>
          <a:bodyPr>
            <a:normAutofit/>
          </a:bodyPr>
          <a:lstStyle/>
          <a:p>
            <a:pPr marL="0" indent="0" algn="ctr">
              <a:lnSpc>
                <a:spcPct val="100000"/>
              </a:lnSpc>
              <a:buNone/>
            </a:pPr>
            <a:r>
              <a:rPr lang="en-US" sz="3200" i="1" dirty="0">
                <a:solidFill>
                  <a:srgbClr val="404040"/>
                </a:solidFill>
                <a:latin typeface="Fira Sans" pitchFamily="34"/>
              </a:rPr>
              <a:t>,,transparent and often at least superficially plausible”</a:t>
            </a: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Used a lot in economics</a:t>
            </a:r>
          </a:p>
          <a:p>
            <a:pPr>
              <a:lnSpc>
                <a:spcPct val="100000"/>
              </a:lnSpc>
            </a:pPr>
            <a:r>
              <a:rPr lang="en-US" sz="3200" dirty="0">
                <a:solidFill>
                  <a:srgbClr val="404040"/>
                </a:solidFill>
                <a:latin typeface="Fira Sans" pitchFamily="34"/>
              </a:rPr>
              <a:t>There is a lot of discussion around this topic</a:t>
            </a:r>
          </a:p>
          <a:p>
            <a:pPr>
              <a:lnSpc>
                <a:spcPct val="100000"/>
              </a:lnSpc>
            </a:pPr>
            <a:r>
              <a:rPr lang="en-US" sz="3200" dirty="0">
                <a:solidFill>
                  <a:srgbClr val="404040"/>
                </a:solidFill>
                <a:latin typeface="Fira Sans" pitchFamily="34"/>
              </a:rPr>
              <a:t>We will explain the basic method here</a:t>
            </a:r>
          </a:p>
          <a:p>
            <a:pPr>
              <a:lnSpc>
                <a:spcPct val="100000"/>
              </a:lnSpc>
            </a:pPr>
            <a:r>
              <a:rPr lang="en-US" sz="3200" dirty="0">
                <a:solidFill>
                  <a:srgbClr val="404040"/>
                </a:solidFill>
                <a:latin typeface="Fira Sans" pitchFamily="34"/>
              </a:rPr>
              <a:t>There are a lot of possible extensions!</a:t>
            </a:r>
          </a:p>
          <a:p>
            <a:pPr marL="0" indent="0">
              <a:lnSpc>
                <a:spcPct val="100000"/>
              </a:lnSpc>
              <a:buNone/>
            </a:pPr>
            <a:endParaRPr lang="en-US" sz="3200" dirty="0">
              <a:solidFill>
                <a:srgbClr val="404040"/>
              </a:solidFill>
              <a:latin typeface="Fira Sans" pitchFamily="34"/>
            </a:endParaRPr>
          </a:p>
        </p:txBody>
      </p:sp>
      <p:sp>
        <p:nvSpPr>
          <p:cNvPr id="6" name="TextBox 5">
            <a:extLst>
              <a:ext uri="{FF2B5EF4-FFF2-40B4-BE49-F238E27FC236}">
                <a16:creationId xmlns:a16="http://schemas.microsoft.com/office/drawing/2014/main" id="{B7721CF7-BBAB-BF1D-1477-C11F89428189}"/>
              </a:ext>
            </a:extLst>
          </p:cNvPr>
          <p:cNvSpPr txBox="1"/>
          <p:nvPr/>
        </p:nvSpPr>
        <p:spPr>
          <a:xfrm>
            <a:off x="5416547" y="2000071"/>
            <a:ext cx="5632450" cy="1200329"/>
          </a:xfrm>
          <a:prstGeom prst="rect">
            <a:avLst/>
          </a:prstGeom>
          <a:noFill/>
        </p:spPr>
        <p:txBody>
          <a:bodyPr wrap="square">
            <a:spAutoFit/>
          </a:bodyPr>
          <a:lstStyle/>
          <a:p>
            <a:pPr marL="0" indent="0" algn="r">
              <a:lnSpc>
                <a:spcPct val="100000"/>
              </a:lnSpc>
              <a:buNone/>
            </a:pPr>
            <a:endParaRPr lang="en-GB" dirty="0">
              <a:solidFill>
                <a:schemeClr val="bg2">
                  <a:lumMod val="75000"/>
                </a:schemeClr>
              </a:solidFill>
              <a:latin typeface="Fira Sans" pitchFamily="34"/>
            </a:endParaRPr>
          </a:p>
          <a:p>
            <a:pPr marL="0" indent="0" algn="r">
              <a:lnSpc>
                <a:spcPct val="100000"/>
              </a:lnSpc>
              <a:buNone/>
            </a:pPr>
            <a:r>
              <a:rPr lang="en-US" i="1" dirty="0">
                <a:solidFill>
                  <a:schemeClr val="bg2">
                    <a:lumMod val="75000"/>
                  </a:schemeClr>
                </a:solidFill>
                <a:latin typeface="Fira Sans" pitchFamily="34"/>
              </a:rPr>
              <a:t>Angrist, J. D. and Krueger, A. B. (1999). Empirical strategies in labor economics. In Handbook of labor economics, volume 3, pages 1277–1366. Elsevier.</a:t>
            </a:r>
          </a:p>
        </p:txBody>
      </p:sp>
    </p:spTree>
    <p:extLst>
      <p:ext uri="{BB962C8B-B14F-4D97-AF65-F5344CB8AC3E}">
        <p14:creationId xmlns:p14="http://schemas.microsoft.com/office/powerpoint/2010/main" val="4258669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3400"/>
                <a:ext cx="10515600" cy="4473570"/>
              </a:xfrm>
            </p:spPr>
            <p:txBody>
              <a:bodyPr>
                <a:normAutofit/>
              </a:bodyPr>
              <a:lstStyle/>
              <a:p>
                <a:pPr>
                  <a:lnSpc>
                    <a:spcPct val="100000"/>
                  </a:lnSpc>
                </a:pPr>
                <a:r>
                  <a:rPr lang="en-US" sz="3200" dirty="0">
                    <a:solidFill>
                      <a:srgbClr val="404040"/>
                    </a:solidFill>
                    <a:latin typeface="Fira Sans" pitchFamily="34"/>
                  </a:rPr>
                  <a:t>Like before:</a:t>
                </a:r>
              </a:p>
              <a:p>
                <a:pPr lvl="1">
                  <a:lnSpc>
                    <a:spcPct val="100000"/>
                  </a:lnSpc>
                </a:pPr>
                <a:r>
                  <a:rPr lang="en-US" sz="2800" dirty="0">
                    <a:solidFill>
                      <a:srgbClr val="404040"/>
                    </a:solidFill>
                    <a:latin typeface="Fira Sans" pitchFamily="34"/>
                  </a:rPr>
                  <a:t>Measure outcome pre- and post-intervention</a:t>
                </a:r>
              </a:p>
              <a:p>
                <a:pPr lvl="1">
                  <a:lnSpc>
                    <a:spcPct val="100000"/>
                  </a:lnSpc>
                </a:pPr>
                <a:r>
                  <a:rPr lang="en-US" sz="2800" dirty="0">
                    <a:solidFill>
                      <a:srgbClr val="404040"/>
                    </a:solidFill>
                    <a:latin typeface="Fira Sans" pitchFamily="34"/>
                  </a:rPr>
                  <a:t>Choose what time period to consider</a:t>
                </a: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Unlike before:</a:t>
                </a:r>
              </a:p>
              <a:p>
                <a:pPr lvl="1">
                  <a:lnSpc>
                    <a:spcPct val="100000"/>
                  </a:lnSpc>
                </a:pPr>
                <a:r>
                  <a:rPr lang="en-US" sz="2800" dirty="0">
                    <a:solidFill>
                      <a:srgbClr val="404040"/>
                    </a:solidFill>
                    <a:latin typeface="Fira Sans" pitchFamily="34"/>
                  </a:rPr>
                  <a:t>Also measure pre &amp; post outcome </a:t>
                </a:r>
                <a14:m>
                  <m:oMath xmlns:m="http://schemas.openxmlformats.org/officeDocument/2006/math">
                    <m:r>
                      <a:rPr lang="en-US" sz="2800" b="0" i="1" smtClean="0">
                        <a:solidFill>
                          <a:srgbClr val="404040"/>
                        </a:solidFill>
                        <a:latin typeface="Cambria Math" panose="02040503050406030204" pitchFamily="18" charset="0"/>
                      </a:rPr>
                      <m:t>𝐶</m:t>
                    </m:r>
                  </m:oMath>
                </a14:m>
                <a:r>
                  <a:rPr lang="en-US" sz="2800" dirty="0">
                    <a:solidFill>
                      <a:srgbClr val="404040"/>
                    </a:solidFill>
                    <a:latin typeface="Fira Sans" pitchFamily="34"/>
                  </a:rPr>
                  <a:t> for a </a:t>
                </a:r>
                <a:r>
                  <a:rPr lang="en-US" sz="2800" b="1" i="1" dirty="0">
                    <a:solidFill>
                      <a:srgbClr val="006388"/>
                    </a:solidFill>
                    <a:latin typeface="Fira Sans" pitchFamily="34"/>
                  </a:rPr>
                  <a:t>control unit</a:t>
                </a:r>
                <a:endParaRPr lang="en-US" sz="2800" dirty="0">
                  <a:solidFill>
                    <a:srgbClr val="404040"/>
                  </a:solidFill>
                  <a:latin typeface="Fira Sans" pitchFamily="34"/>
                </a:endParaRPr>
              </a:p>
              <a:p>
                <a:pPr lvl="1">
                  <a:lnSpc>
                    <a:spcPct val="100000"/>
                  </a:lnSpc>
                </a:pPr>
                <a:r>
                  <a:rPr lang="en-US" sz="2800" dirty="0">
                    <a:solidFill>
                      <a:srgbClr val="404040"/>
                    </a:solidFill>
                    <a:latin typeface="Fira Sans" pitchFamily="34"/>
                  </a:rPr>
                  <a:t>The control should not have received the intervention</a:t>
                </a: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03400"/>
                <a:ext cx="10515600" cy="4473570"/>
              </a:xfrm>
              <a:blipFill>
                <a:blip r:embed="rId3"/>
                <a:stretch>
                  <a:fillRect l="-1333" t="-1771"/>
                </a:stretch>
              </a:blipFill>
            </p:spPr>
            <p:txBody>
              <a:bodyPr/>
              <a:lstStyle/>
              <a:p>
                <a:r>
                  <a:rPr lang="en-NL">
                    <a:noFill/>
                  </a:rPr>
                  <a:t> </a:t>
                </a:r>
              </a:p>
            </p:txBody>
          </p:sp>
        </mc:Fallback>
      </mc:AlternateContent>
      <p:pic>
        <p:nvPicPr>
          <p:cNvPr id="5" name="Picture 4">
            <a:extLst>
              <a:ext uri="{FF2B5EF4-FFF2-40B4-BE49-F238E27FC236}">
                <a16:creationId xmlns:a16="http://schemas.microsoft.com/office/drawing/2014/main" id="{722A2A27-7DAE-1B3C-3BDE-E2D3E79F010E}"/>
              </a:ext>
            </a:extLst>
          </p:cNvPr>
          <p:cNvPicPr>
            <a:picLocks noChangeAspect="1"/>
          </p:cNvPicPr>
          <p:nvPr/>
        </p:nvPicPr>
        <p:blipFill rotWithShape="1">
          <a:blip r:embed="rId4"/>
          <a:srcRect t="978"/>
          <a:stretch/>
        </p:blipFill>
        <p:spPr>
          <a:xfrm>
            <a:off x="1003297" y="5110547"/>
            <a:ext cx="9893303" cy="1166423"/>
          </a:xfrm>
          <a:prstGeom prst="rect">
            <a:avLst/>
          </a:prstGeom>
        </p:spPr>
      </p:pic>
    </p:spTree>
    <p:extLst>
      <p:ext uri="{BB962C8B-B14F-4D97-AF65-F5344CB8AC3E}">
        <p14:creationId xmlns:p14="http://schemas.microsoft.com/office/powerpoint/2010/main" val="64711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690688"/>
            <a:ext cx="6400813" cy="4572009"/>
          </a:xfrm>
          <a:prstGeom prst="rect">
            <a:avLst/>
          </a:prstGeom>
        </p:spPr>
      </p:pic>
    </p:spTree>
    <p:extLst>
      <p:ext uri="{BB962C8B-B14F-4D97-AF65-F5344CB8AC3E}">
        <p14:creationId xmlns:p14="http://schemas.microsoft.com/office/powerpoint/2010/main" val="1496545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lnSpcReduction="10000"/>
              </a:bodyPr>
              <a:lstStyle/>
              <a:p>
                <a:pPr>
                  <a:lnSpc>
                    <a:spcPct val="100000"/>
                  </a:lnSpc>
                </a:pPr>
                <a:r>
                  <a:rPr lang="en-US" sz="3200" dirty="0">
                    <a:solidFill>
                      <a:srgbClr val="404040"/>
                    </a:solidFill>
                    <a:latin typeface="Fira Sans" pitchFamily="34"/>
                  </a:rPr>
                  <a:t>Like before, we estimate the following quantity:</a:t>
                </a:r>
              </a:p>
              <a:p>
                <a:pPr>
                  <a:lnSpc>
                    <a:spcPct val="100000"/>
                  </a:lnSpc>
                </a:pPr>
                <a:endParaRPr lang="en-US" sz="3200" b="0" i="1" dirty="0">
                  <a:solidFill>
                    <a:schemeClr val="tx1">
                      <a:lumMod val="75000"/>
                      <a:lumOff val="25000"/>
                    </a:schemeClr>
                  </a:solidFill>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rPr>
                          </m:ctrlPr>
                        </m:sSubPr>
                        <m:e>
                          <m:acc>
                            <m:accPr>
                              <m:chr m:val="̅"/>
                              <m:ctrlPr>
                                <a:rPr lang="en-US" sz="3200" b="0" i="1" smtClean="0">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b="0" i="1" smtClean="0">
                              <a:solidFill>
                                <a:schemeClr val="tx1">
                                  <a:lumMod val="75000"/>
                                  <a:lumOff val="25000"/>
                                </a:schemeClr>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oMath>
                  </m:oMathPara>
                </a14:m>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Now, we assume there is an effect of time: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oMath>
                </a14:m>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We can represent unobservable </a:t>
                </a:r>
                <a14:m>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oMath>
                </a14:m>
                <a:r>
                  <a:rPr lang="en-US" sz="3200" dirty="0">
                    <a:solidFill>
                      <a:srgbClr val="404040"/>
                    </a:solidFill>
                    <a:latin typeface="Fira Sans" pitchFamily="34"/>
                  </a:rPr>
                  <a:t> as</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m:t>
                          </m:r>
                          <m:r>
                            <a:rPr lang="en-US" sz="3200" b="0" i="1" smtClean="0">
                              <a:solidFill>
                                <a:schemeClr val="tx1">
                                  <a:lumMod val="75000"/>
                                  <a:lumOff val="25000"/>
                                </a:schemeClr>
                              </a:solidFill>
                              <a:latin typeface="Cambria Math" panose="02040503050406030204" pitchFamily="18" charset="0"/>
                            </a:rPr>
                            <m:t>𝑟𝑒</m:t>
                          </m:r>
                        </m:sub>
                        <m:sup>
                          <m:r>
                            <a:rPr lang="en-US" sz="3200" i="1">
                              <a:solidFill>
                                <a:schemeClr val="tx1">
                                  <a:lumMod val="75000"/>
                                  <a:lumOff val="25000"/>
                                </a:schemeClr>
                              </a:solidFill>
                              <a:latin typeface="Cambria Math" panose="02040503050406030204" pitchFamily="18" charset="0"/>
                            </a:rPr>
                            <m:t>0</m:t>
                          </m:r>
                        </m:sup>
                      </m:sSubSup>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2742"/>
                </a:stretch>
              </a:blipFill>
            </p:spPr>
            <p:txBody>
              <a:bodyPr/>
              <a:lstStyle/>
              <a:p>
                <a:r>
                  <a:rPr lang="en-NL">
                    <a:noFill/>
                  </a:rPr>
                  <a:t> </a:t>
                </a:r>
              </a:p>
            </p:txBody>
          </p:sp>
        </mc:Fallback>
      </mc:AlternateContent>
    </p:spTree>
    <p:extLst>
      <p:ext uri="{BB962C8B-B14F-4D97-AF65-F5344CB8AC3E}">
        <p14:creationId xmlns:p14="http://schemas.microsoft.com/office/powerpoint/2010/main" val="2306093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lnSpcReduction="10000"/>
              </a:bodyPr>
              <a:lstStyle/>
              <a:p>
                <a:pPr>
                  <a:lnSpc>
                    <a:spcPct val="100000"/>
                  </a:lnSpc>
                </a:pPr>
                <a:r>
                  <a:rPr lang="en-US" sz="3200" dirty="0">
                    <a:solidFill>
                      <a:srgbClr val="404040"/>
                    </a:solidFill>
                    <a:latin typeface="Fira Sans" pitchFamily="34"/>
                  </a:rPr>
                  <a:t>But the trend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oMath>
                </a14:m>
                <a:r>
                  <a:rPr lang="en-US" sz="3200" dirty="0">
                    <a:solidFill>
                      <a:srgbClr val="404040"/>
                    </a:solidFill>
                    <a:latin typeface="Fira Sans" pitchFamily="34"/>
                  </a:rPr>
                  <a:t> is also unobservable!</a:t>
                </a:r>
              </a:p>
              <a:p>
                <a:pPr>
                  <a:lnSpc>
                    <a:spcPct val="100000"/>
                  </a:lnSpc>
                </a:pPr>
                <a:r>
                  <a:rPr lang="en-US" sz="3200" dirty="0">
                    <a:solidFill>
                      <a:srgbClr val="404040"/>
                    </a:solidFill>
                    <a:latin typeface="Fira Sans" pitchFamily="34"/>
                  </a:rPr>
                  <a:t>Solution: assume equal trends for Utah and California</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sz="320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oMath>
                  </m:oMathPara>
                </a14:m>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Thus, our model for the counterfactual is:</a:t>
                </a:r>
              </a:p>
              <a:p>
                <a:pPr marL="0" indent="0">
                  <a:lnSpc>
                    <a:spcPct val="100000"/>
                  </a:lnSpc>
                  <a:buNone/>
                </a:pPr>
                <a:br>
                  <a:rPr lang="en-US" sz="3200" dirty="0">
                    <a:solidFill>
                      <a:srgbClr val="404040"/>
                    </a:solidFill>
                    <a:latin typeface="Fira Sans" pitchFamily="34"/>
                  </a:rPr>
                </a:br>
                <a14:m>
                  <m:oMathPara xmlns:m="http://schemas.openxmlformats.org/officeDocument/2006/math">
                    <m:oMathParaPr>
                      <m:jc m:val="centerGroup"/>
                    </m:oMathParaPr>
                    <m:oMath xmlns:m="http://schemas.openxmlformats.org/officeDocument/2006/math">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2611" r="-58"/>
                </a:stretch>
              </a:blipFill>
            </p:spPr>
            <p:txBody>
              <a:bodyPr/>
              <a:lstStyle/>
              <a:p>
                <a:r>
                  <a:rPr lang="en-NL">
                    <a:noFill/>
                  </a:rPr>
                  <a:t> </a:t>
                </a:r>
              </a:p>
            </p:txBody>
          </p:sp>
        </mc:Fallback>
      </mc:AlternateContent>
    </p:spTree>
    <p:extLst>
      <p:ext uri="{BB962C8B-B14F-4D97-AF65-F5344CB8AC3E}">
        <p14:creationId xmlns:p14="http://schemas.microsoft.com/office/powerpoint/2010/main" val="929095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Plugging this into the causal effect equation:</a:t>
                </a:r>
              </a:p>
              <a:p>
                <a:pPr marL="0" indent="0">
                  <a:lnSpc>
                    <a:spcPct val="100000"/>
                  </a:lnSpc>
                  <a:buNone/>
                </a:pPr>
                <a:br>
                  <a:rPr lang="en-US" sz="3200" dirty="0">
                    <a:solidFill>
                      <a:srgbClr val="404040"/>
                    </a:solidFill>
                    <a:latin typeface="Fira Sans" pitchFamily="34"/>
                  </a:rPr>
                </a:br>
                <a14:m>
                  <m:oMathPara xmlns:m="http://schemas.openxmlformats.org/officeDocument/2006/math">
                    <m:oMathParaPr>
                      <m:jc m:val="centerGroup"/>
                    </m:oMathParaPr>
                    <m:oMath xmlns:m="http://schemas.openxmlformats.org/officeDocument/2006/math">
                      <m:sSub>
                        <m:sSubPr>
                          <m:ctrlPr>
                            <a:rPr lang="en-US" sz="3200" i="1">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i="1">
                              <a:solidFill>
                                <a:schemeClr val="tx1">
                                  <a:lumMod val="75000"/>
                                  <a:lumOff val="25000"/>
                                </a:schemeClr>
                              </a:solidFill>
                              <a:latin typeface="Cambria Math" panose="02040503050406030204" pitchFamily="18" charset="0"/>
                            </a:rPr>
                            <m:t>𝑝𝑜𝑠𝑡</m:t>
                          </m:r>
                        </m:sub>
                      </m:sSub>
                      <m:r>
                        <a:rPr lang="en-US" sz="3200" i="1">
                          <a:solidFill>
                            <a:schemeClr val="tx1">
                              <a:lumMod val="75000"/>
                              <a:lumOff val="25000"/>
                            </a:schemeClr>
                          </a:solidFill>
                          <a:latin typeface="Cambria Math" panose="02040503050406030204" pitchFamily="18" charset="0"/>
                        </a:rPr>
                        <m:t>=</m:t>
                      </m:r>
                      <m:d>
                        <m:dPr>
                          <m:ctrlPr>
                            <a:rPr lang="en-US" sz="3200" b="0" i="1" smtClean="0">
                              <a:solidFill>
                                <a:schemeClr val="tx1">
                                  <a:lumMod val="75000"/>
                                  <a:lumOff val="25000"/>
                                </a:schemeClr>
                              </a:solidFill>
                              <a:latin typeface="Cambria Math" panose="02040503050406030204" pitchFamily="18" charset="0"/>
                            </a:rPr>
                          </m:ctrlPr>
                        </m:dPr>
                        <m:e>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 −</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e>
                      </m:d>
                      <m:r>
                        <a:rPr lang="en-US" sz="3200" b="0" i="1" smtClean="0">
                          <a:solidFill>
                            <a:schemeClr val="tx1">
                              <a:lumMod val="75000"/>
                              <a:lumOff val="25000"/>
                            </a:schemeClr>
                          </a:solidFill>
                          <a:latin typeface="Cambria Math" panose="02040503050406030204" pitchFamily="18" charset="0"/>
                        </a:rPr>
                        <m:t>−</m:t>
                      </m:r>
                      <m:d>
                        <m:dPr>
                          <m:ctrlPr>
                            <a:rPr lang="en-US" sz="3200" i="1">
                              <a:solidFill>
                                <a:schemeClr val="tx1">
                                  <a:lumMod val="75000"/>
                                  <a:lumOff val="25000"/>
                                </a:schemeClr>
                              </a:solidFill>
                              <a:latin typeface="Cambria Math" panose="02040503050406030204" pitchFamily="18" charset="0"/>
                            </a:rPr>
                          </m:ctrlPr>
                        </m:dPr>
                        <m:e>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e>
                      </m:d>
                    </m:oMath>
                  </m:oMathPara>
                </a14:m>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Difference in differences!</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i="1" smtClean="0">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i="1">
                              <a:solidFill>
                                <a:schemeClr val="tx1">
                                  <a:lumMod val="75000"/>
                                  <a:lumOff val="25000"/>
                                </a:schemeClr>
                              </a:solidFill>
                              <a:latin typeface="Cambria Math" panose="02040503050406030204" pitchFamily="18" charset="0"/>
                            </a:rPr>
                            <m:t>𝑝𝑜𝑠𝑡</m:t>
                          </m:r>
                        </m:sub>
                      </m:sSub>
                      <m:r>
                        <a:rPr lang="en-US" sz="3200" b="0" i="0" smtClean="0">
                          <a:solidFill>
                            <a:srgbClr val="404040"/>
                          </a:solidFill>
                          <a:latin typeface="Cambria Math" panose="02040503050406030204" pitchFamily="18" charset="0"/>
                        </a:rPr>
                        <m:t>=</m:t>
                      </m:r>
                      <m:d>
                        <m:dPr>
                          <m:ctrlPr>
                            <a:rPr lang="en-US" sz="3200" b="0" i="1" smtClean="0">
                              <a:solidFill>
                                <a:srgbClr val="404040"/>
                              </a:solidFill>
                              <a:latin typeface="Cambria Math" panose="02040503050406030204" pitchFamily="18" charset="0"/>
                            </a:rPr>
                          </m:ctrlPr>
                        </m:dPr>
                        <m:e>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b="0" i="1" smtClean="0">
                                  <a:solidFill>
                                    <a:srgbClr val="404040"/>
                                  </a:solidFill>
                                  <a:latin typeface="Cambria Math" panose="02040503050406030204" pitchFamily="18" charset="0"/>
                                </a:rPr>
                                <m:t>𝑝𝑜𝑠𝑡</m:t>
                              </m:r>
                            </m:sub>
                          </m:sSub>
                          <m:r>
                            <a:rPr lang="en-US" sz="3200" b="0" i="1" dirty="0" smtClean="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i="1" dirty="0">
                                  <a:solidFill>
                                    <a:srgbClr val="404040"/>
                                  </a:solidFill>
                                  <a:latin typeface="Cambria Math" panose="02040503050406030204" pitchFamily="18" charset="0"/>
                                </a:rPr>
                                <m:t>𝑝𝑟𝑒</m:t>
                              </m:r>
                            </m:sub>
                          </m:sSub>
                        </m:e>
                      </m:d>
                      <m:r>
                        <a:rPr lang="en-US" sz="3200" b="0" i="1" dirty="0" smtClean="0">
                          <a:solidFill>
                            <a:srgbClr val="404040"/>
                          </a:solidFill>
                          <a:latin typeface="Cambria Math" panose="02040503050406030204" pitchFamily="18" charset="0"/>
                        </a:rPr>
                        <m:t>−</m:t>
                      </m:r>
                      <m:d>
                        <m:dPr>
                          <m:ctrlPr>
                            <a:rPr lang="en-US" sz="3200" b="0" i="1" dirty="0" smtClean="0">
                              <a:solidFill>
                                <a:srgbClr val="404040"/>
                              </a:solidFill>
                              <a:latin typeface="Cambria Math" panose="02040503050406030204" pitchFamily="18" charset="0"/>
                            </a:rPr>
                          </m:ctrlPr>
                        </m:dPr>
                        <m:e>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𝐶</m:t>
                                  </m:r>
                                </m:e>
                              </m:acc>
                            </m:e>
                            <m:sub>
                              <m:r>
                                <a:rPr lang="en-US" sz="3200" i="1">
                                  <a:solidFill>
                                    <a:srgbClr val="404040"/>
                                  </a:solidFill>
                                  <a:latin typeface="Cambria Math" panose="02040503050406030204" pitchFamily="18" charset="0"/>
                                </a:rPr>
                                <m:t>𝑝𝑜𝑠𝑡</m:t>
                              </m:r>
                            </m:sub>
                          </m:sSub>
                          <m:r>
                            <a:rPr lang="en-US" sz="3200" i="1" dirty="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𝐶</m:t>
                                  </m:r>
                                </m:e>
                              </m:acc>
                            </m:e>
                            <m:sub>
                              <m:r>
                                <a:rPr lang="en-US" sz="3200" i="1" dirty="0">
                                  <a:solidFill>
                                    <a:srgbClr val="404040"/>
                                  </a:solidFill>
                                  <a:latin typeface="Cambria Math" panose="02040503050406030204" pitchFamily="18" charset="0"/>
                                </a:rPr>
                                <m:t>𝑝𝑟𝑒</m:t>
                              </m:r>
                            </m:sub>
                          </m:sSub>
                        </m:e>
                      </m:d>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697"/>
                </a:stretch>
              </a:blipFill>
            </p:spPr>
            <p:txBody>
              <a:bodyPr/>
              <a:lstStyle/>
              <a:p>
                <a:r>
                  <a:rPr lang="en-NL">
                    <a:noFill/>
                  </a:rPr>
                  <a:t> </a:t>
                </a:r>
              </a:p>
            </p:txBody>
          </p:sp>
        </mc:Fallback>
      </mc:AlternateContent>
    </p:spTree>
    <p:extLst>
      <p:ext uri="{BB962C8B-B14F-4D97-AF65-F5344CB8AC3E}">
        <p14:creationId xmlns:p14="http://schemas.microsoft.com/office/powerpoint/2010/main" val="1576339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marL="0" indent="0" algn="ctr">
              <a:lnSpc>
                <a:spcPct val="100000"/>
              </a:lnSpc>
              <a:buNone/>
            </a:pPr>
            <a:r>
              <a:rPr lang="en-US" sz="3200" dirty="0">
                <a:solidFill>
                  <a:srgbClr val="404040"/>
                </a:solidFill>
                <a:latin typeface="Fira Sans" pitchFamily="34"/>
              </a:rPr>
              <a:t>CE = (</a:t>
            </a:r>
            <a:r>
              <a:rPr lang="en-US" sz="3200" dirty="0" err="1">
                <a:solidFill>
                  <a:srgbClr val="404040"/>
                </a:solidFill>
                <a:latin typeface="Fira Sans" pitchFamily="34"/>
              </a:rPr>
              <a:t>Cali_post</a:t>
            </a:r>
            <a:r>
              <a:rPr lang="en-US" sz="3200" dirty="0">
                <a:solidFill>
                  <a:srgbClr val="404040"/>
                </a:solidFill>
                <a:latin typeface="Fira Sans" pitchFamily="34"/>
              </a:rPr>
              <a:t> – </a:t>
            </a:r>
            <a:r>
              <a:rPr lang="en-US" sz="3200" dirty="0" err="1">
                <a:solidFill>
                  <a:srgbClr val="404040"/>
                </a:solidFill>
                <a:latin typeface="Fira Sans" pitchFamily="34"/>
              </a:rPr>
              <a:t>Cali_pre</a:t>
            </a:r>
            <a:r>
              <a:rPr lang="en-US" sz="3200" dirty="0">
                <a:solidFill>
                  <a:srgbClr val="404040"/>
                </a:solidFill>
                <a:latin typeface="Fira Sans" pitchFamily="34"/>
              </a:rPr>
              <a:t>) – (</a:t>
            </a:r>
            <a:r>
              <a:rPr lang="en-US" sz="3200" dirty="0" err="1">
                <a:solidFill>
                  <a:srgbClr val="404040"/>
                </a:solidFill>
                <a:latin typeface="Fira Sans" pitchFamily="34"/>
              </a:rPr>
              <a:t>Utah_post</a:t>
            </a:r>
            <a:r>
              <a:rPr lang="en-US" sz="3200" dirty="0">
                <a:solidFill>
                  <a:srgbClr val="404040"/>
                </a:solidFill>
                <a:latin typeface="Fira Sans" pitchFamily="34"/>
              </a:rPr>
              <a:t> – </a:t>
            </a:r>
            <a:r>
              <a:rPr lang="en-US" sz="3200" dirty="0" err="1">
                <a:solidFill>
                  <a:srgbClr val="404040"/>
                </a:solidFill>
                <a:latin typeface="Fira Sans" pitchFamily="34"/>
              </a:rPr>
              <a:t>Utah_pre</a:t>
            </a:r>
            <a:r>
              <a:rPr lang="en-US" sz="3200" dirty="0">
                <a:solidFill>
                  <a:srgbClr val="404040"/>
                </a:solidFill>
                <a:latin typeface="Fira Sans" pitchFamily="34"/>
              </a:rPr>
              <a:t>)</a:t>
            </a: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marL="0" indent="0" algn="ctr">
              <a:lnSpc>
                <a:spcPct val="100000"/>
              </a:lnSpc>
              <a:buNone/>
            </a:pPr>
            <a:r>
              <a:rPr lang="en-US" sz="3200" dirty="0">
                <a:solidFill>
                  <a:srgbClr val="404040"/>
                </a:solidFill>
                <a:latin typeface="Consolas" panose="020B0609020204030204" pitchFamily="49" charset="0"/>
              </a:rPr>
              <a:t>(60.4 - 112)-(51.7 - 71.5) = -32.3</a:t>
            </a:r>
          </a:p>
          <a:p>
            <a:pPr>
              <a:lnSpc>
                <a:spcPct val="100000"/>
              </a:lnSpc>
            </a:pPr>
            <a:endParaRPr lang="en-US" sz="3200" dirty="0">
              <a:solidFill>
                <a:srgbClr val="404040"/>
              </a:solidFill>
              <a:latin typeface="Fira Sans" pitchFamily="34"/>
            </a:endParaRPr>
          </a:p>
          <a:p>
            <a:pPr>
              <a:lnSpc>
                <a:spcPct val="100000"/>
              </a:lnSpc>
            </a:pPr>
            <a:endParaRPr lang="en-US" sz="28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p:txBody>
      </p:sp>
      <p:pic>
        <p:nvPicPr>
          <p:cNvPr id="5" name="Picture 4">
            <a:extLst>
              <a:ext uri="{FF2B5EF4-FFF2-40B4-BE49-F238E27FC236}">
                <a16:creationId xmlns:a16="http://schemas.microsoft.com/office/drawing/2014/main" id="{8130D098-2C38-A461-44ED-1E03344CC8A9}"/>
              </a:ext>
            </a:extLst>
          </p:cNvPr>
          <p:cNvPicPr>
            <a:picLocks noChangeAspect="1"/>
          </p:cNvPicPr>
          <p:nvPr/>
        </p:nvPicPr>
        <p:blipFill>
          <a:blip r:embed="rId3"/>
          <a:stretch>
            <a:fillRect/>
          </a:stretch>
        </p:blipFill>
        <p:spPr>
          <a:xfrm>
            <a:off x="3850505" y="2876550"/>
            <a:ext cx="4490990" cy="1396209"/>
          </a:xfrm>
          <a:prstGeom prst="rect">
            <a:avLst/>
          </a:prstGeom>
        </p:spPr>
      </p:pic>
    </p:spTree>
    <p:extLst>
      <p:ext uri="{BB962C8B-B14F-4D97-AF65-F5344CB8AC3E}">
        <p14:creationId xmlns:p14="http://schemas.microsoft.com/office/powerpoint/2010/main" val="3518283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52">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Proposition 99</a:t>
            </a:r>
            <a:endParaRPr lang="en-GB" sz="1800" kern="0" dirty="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690688"/>
            <a:ext cx="6400813" cy="4572009"/>
          </a:xfrm>
          <a:prstGeom prst="rect">
            <a:avLst/>
          </a:prstGeom>
        </p:spPr>
      </p:pic>
    </p:spTree>
    <p:extLst>
      <p:ext uri="{BB962C8B-B14F-4D97-AF65-F5344CB8AC3E}">
        <p14:creationId xmlns:p14="http://schemas.microsoft.com/office/powerpoint/2010/main" val="4210048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690688"/>
            <a:ext cx="6400813" cy="4572009"/>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08BBFEE-8CE4-3C92-454B-1F7D10BE9632}"/>
                  </a:ext>
                </a:extLst>
              </p:cNvPr>
              <p:cNvSpPr txBox="1"/>
              <p:nvPr/>
            </p:nvSpPr>
            <p:spPr>
              <a:xfrm>
                <a:off x="6997700" y="3429004"/>
                <a:ext cx="787400" cy="5039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1</m:t>
                          </m:r>
                        </m:sup>
                      </m:sSubSup>
                    </m:oMath>
                  </m:oMathPara>
                </a14:m>
                <a:endParaRPr lang="en-NL" sz="2400" dirty="0"/>
              </a:p>
            </p:txBody>
          </p:sp>
        </mc:Choice>
        <mc:Fallback xmlns="">
          <p:sp>
            <p:nvSpPr>
              <p:cNvPr id="3" name="TextBox 2">
                <a:extLst>
                  <a:ext uri="{FF2B5EF4-FFF2-40B4-BE49-F238E27FC236}">
                    <a16:creationId xmlns:a16="http://schemas.microsoft.com/office/drawing/2014/main" id="{208BBFEE-8CE4-3C92-454B-1F7D10BE9632}"/>
                  </a:ext>
                </a:extLst>
              </p:cNvPr>
              <p:cNvSpPr txBox="1">
                <a:spLocks noRot="1" noChangeAspect="1" noMove="1" noResize="1" noEditPoints="1" noAdjustHandles="1" noChangeArrowheads="1" noChangeShapeType="1" noTextEdit="1"/>
              </p:cNvSpPr>
              <p:nvPr/>
            </p:nvSpPr>
            <p:spPr>
              <a:xfrm>
                <a:off x="6997700" y="3429004"/>
                <a:ext cx="787400" cy="503984"/>
              </a:xfrm>
              <a:prstGeom prst="rect">
                <a:avLst/>
              </a:prstGeom>
              <a:blipFill>
                <a:blip r:embed="rId4"/>
                <a:stretch>
                  <a:fillRect l="-2326" r="-1550" b="-8537"/>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54AC54A-442A-4790-A31C-E854DA6ADA60}"/>
                  </a:ext>
                </a:extLst>
              </p:cNvPr>
              <p:cNvSpPr txBox="1"/>
              <p:nvPr/>
            </p:nvSpPr>
            <p:spPr>
              <a:xfrm>
                <a:off x="4419597" y="2204385"/>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4" name="TextBox 3">
                <a:extLst>
                  <a:ext uri="{FF2B5EF4-FFF2-40B4-BE49-F238E27FC236}">
                    <a16:creationId xmlns:a16="http://schemas.microsoft.com/office/drawing/2014/main" id="{754AC54A-442A-4790-A31C-E854DA6ADA60}"/>
                  </a:ext>
                </a:extLst>
              </p:cNvPr>
              <p:cNvSpPr txBox="1">
                <a:spLocks noRot="1" noChangeAspect="1" noMove="1" noResize="1" noEditPoints="1" noAdjustHandles="1" noChangeArrowheads="1" noChangeShapeType="1" noTextEdit="1"/>
              </p:cNvSpPr>
              <p:nvPr/>
            </p:nvSpPr>
            <p:spPr>
              <a:xfrm>
                <a:off x="4419597" y="2204385"/>
                <a:ext cx="787400" cy="507062"/>
              </a:xfrm>
              <a:prstGeom prst="rect">
                <a:avLst/>
              </a:prstGeom>
              <a:blipFill>
                <a:blip r:embed="rId5"/>
                <a:stretch>
                  <a:fillRect b="-3614"/>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A2883C-A563-88BD-B097-DFA07290B2AE}"/>
                  </a:ext>
                </a:extLst>
              </p:cNvPr>
              <p:cNvSpPr txBox="1"/>
              <p:nvPr/>
            </p:nvSpPr>
            <p:spPr>
              <a:xfrm>
                <a:off x="4470400" y="4037006"/>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5" name="TextBox 4">
                <a:extLst>
                  <a:ext uri="{FF2B5EF4-FFF2-40B4-BE49-F238E27FC236}">
                    <a16:creationId xmlns:a16="http://schemas.microsoft.com/office/drawing/2014/main" id="{76A2883C-A563-88BD-B097-DFA07290B2AE}"/>
                  </a:ext>
                </a:extLst>
              </p:cNvPr>
              <p:cNvSpPr txBox="1">
                <a:spLocks noRot="1" noChangeAspect="1" noMove="1" noResize="1" noEditPoints="1" noAdjustHandles="1" noChangeArrowheads="1" noChangeShapeType="1" noTextEdit="1"/>
              </p:cNvSpPr>
              <p:nvPr/>
            </p:nvSpPr>
            <p:spPr>
              <a:xfrm>
                <a:off x="4470400" y="4037006"/>
                <a:ext cx="787400" cy="507062"/>
              </a:xfrm>
              <a:prstGeom prst="rect">
                <a:avLst/>
              </a:prstGeom>
              <a:blipFill>
                <a:blip r:embed="rId6"/>
                <a:stretch>
                  <a:fillRect b="-4819"/>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89A897-11D8-D1A4-7727-6EF7A7784E91}"/>
                  </a:ext>
                </a:extLst>
              </p:cNvPr>
              <p:cNvSpPr txBox="1"/>
              <p:nvPr/>
            </p:nvSpPr>
            <p:spPr>
              <a:xfrm>
                <a:off x="7391400" y="4540119"/>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6" name="TextBox 5">
                <a:extLst>
                  <a:ext uri="{FF2B5EF4-FFF2-40B4-BE49-F238E27FC236}">
                    <a16:creationId xmlns:a16="http://schemas.microsoft.com/office/drawing/2014/main" id="{EE89A897-11D8-D1A4-7727-6EF7A7784E91}"/>
                  </a:ext>
                </a:extLst>
              </p:cNvPr>
              <p:cNvSpPr txBox="1">
                <a:spLocks noRot="1" noChangeAspect="1" noMove="1" noResize="1" noEditPoints="1" noAdjustHandles="1" noChangeArrowheads="1" noChangeShapeType="1" noTextEdit="1"/>
              </p:cNvSpPr>
              <p:nvPr/>
            </p:nvSpPr>
            <p:spPr>
              <a:xfrm>
                <a:off x="7391400" y="4540119"/>
                <a:ext cx="787400" cy="507062"/>
              </a:xfrm>
              <a:prstGeom prst="rect">
                <a:avLst/>
              </a:prstGeom>
              <a:blipFill>
                <a:blip r:embed="rId7"/>
                <a:stretch>
                  <a:fillRect l="-2326" r="-5426" b="-8434"/>
                </a:stretch>
              </a:blipFill>
            </p:spPr>
            <p:txBody>
              <a:bodyPr/>
              <a:lstStyle/>
              <a:p>
                <a:r>
                  <a:rPr lang="en-NL">
                    <a:noFill/>
                  </a:rPr>
                  <a:t> </a:t>
                </a:r>
              </a:p>
            </p:txBody>
          </p:sp>
        </mc:Fallback>
      </mc:AlternateContent>
    </p:spTree>
    <p:extLst>
      <p:ext uri="{BB962C8B-B14F-4D97-AF65-F5344CB8AC3E}">
        <p14:creationId xmlns:p14="http://schemas.microsoft.com/office/powerpoint/2010/main" val="1934739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93" y="1690688"/>
            <a:ext cx="6400813" cy="457200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DD8F91D-AF68-0FF2-50F2-CBB1A39C3D71}"/>
                  </a:ext>
                </a:extLst>
              </p:cNvPr>
              <p:cNvSpPr txBox="1"/>
              <p:nvPr/>
            </p:nvSpPr>
            <p:spPr>
              <a:xfrm>
                <a:off x="7518400" y="2509185"/>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6" name="TextBox 5">
                <a:extLst>
                  <a:ext uri="{FF2B5EF4-FFF2-40B4-BE49-F238E27FC236}">
                    <a16:creationId xmlns:a16="http://schemas.microsoft.com/office/drawing/2014/main" id="{9DD8F91D-AF68-0FF2-50F2-CBB1A39C3D71}"/>
                  </a:ext>
                </a:extLst>
              </p:cNvPr>
              <p:cNvSpPr txBox="1">
                <a:spLocks noRot="1" noChangeAspect="1" noMove="1" noResize="1" noEditPoints="1" noAdjustHandles="1" noChangeArrowheads="1" noChangeShapeType="1" noTextEdit="1"/>
              </p:cNvSpPr>
              <p:nvPr/>
            </p:nvSpPr>
            <p:spPr>
              <a:xfrm>
                <a:off x="7518400" y="2509185"/>
                <a:ext cx="787400" cy="507062"/>
              </a:xfrm>
              <a:prstGeom prst="rect">
                <a:avLst/>
              </a:prstGeom>
              <a:blipFill>
                <a:blip r:embed="rId4"/>
                <a:stretch>
                  <a:fillRect l="-1538" r="-1538" b="-8434"/>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89FE332-4B1D-FBE7-C4E3-BA4265E0C071}"/>
                  </a:ext>
                </a:extLst>
              </p:cNvPr>
              <p:cNvSpPr txBox="1"/>
              <p:nvPr/>
            </p:nvSpPr>
            <p:spPr>
              <a:xfrm>
                <a:off x="6997700" y="3429004"/>
                <a:ext cx="787400" cy="5039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1</m:t>
                          </m:r>
                        </m:sup>
                      </m:sSubSup>
                    </m:oMath>
                  </m:oMathPara>
                </a14:m>
                <a:endParaRPr lang="en-NL" sz="2400" dirty="0"/>
              </a:p>
            </p:txBody>
          </p:sp>
        </mc:Choice>
        <mc:Fallback xmlns="">
          <p:sp>
            <p:nvSpPr>
              <p:cNvPr id="7" name="TextBox 6">
                <a:extLst>
                  <a:ext uri="{FF2B5EF4-FFF2-40B4-BE49-F238E27FC236}">
                    <a16:creationId xmlns:a16="http://schemas.microsoft.com/office/drawing/2014/main" id="{589FE332-4B1D-FBE7-C4E3-BA4265E0C071}"/>
                  </a:ext>
                </a:extLst>
              </p:cNvPr>
              <p:cNvSpPr txBox="1">
                <a:spLocks noRot="1" noChangeAspect="1" noMove="1" noResize="1" noEditPoints="1" noAdjustHandles="1" noChangeArrowheads="1" noChangeShapeType="1" noTextEdit="1"/>
              </p:cNvSpPr>
              <p:nvPr/>
            </p:nvSpPr>
            <p:spPr>
              <a:xfrm>
                <a:off x="6997700" y="3429004"/>
                <a:ext cx="787400" cy="503984"/>
              </a:xfrm>
              <a:prstGeom prst="rect">
                <a:avLst/>
              </a:prstGeom>
              <a:blipFill>
                <a:blip r:embed="rId5"/>
                <a:stretch>
                  <a:fillRect l="-2326" r="-1550" b="-8537"/>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C899F3F-B669-F15B-C77C-B60875B2925E}"/>
                  </a:ext>
                </a:extLst>
              </p:cNvPr>
              <p:cNvSpPr txBox="1"/>
              <p:nvPr/>
            </p:nvSpPr>
            <p:spPr>
              <a:xfrm>
                <a:off x="4419597" y="2204385"/>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9" name="TextBox 8">
                <a:extLst>
                  <a:ext uri="{FF2B5EF4-FFF2-40B4-BE49-F238E27FC236}">
                    <a16:creationId xmlns:a16="http://schemas.microsoft.com/office/drawing/2014/main" id="{CC899F3F-B669-F15B-C77C-B60875B2925E}"/>
                  </a:ext>
                </a:extLst>
              </p:cNvPr>
              <p:cNvSpPr txBox="1">
                <a:spLocks noRot="1" noChangeAspect="1" noMove="1" noResize="1" noEditPoints="1" noAdjustHandles="1" noChangeArrowheads="1" noChangeShapeType="1" noTextEdit="1"/>
              </p:cNvSpPr>
              <p:nvPr/>
            </p:nvSpPr>
            <p:spPr>
              <a:xfrm>
                <a:off x="4419597" y="2204385"/>
                <a:ext cx="787400" cy="507062"/>
              </a:xfrm>
              <a:prstGeom prst="rect">
                <a:avLst/>
              </a:prstGeom>
              <a:blipFill>
                <a:blip r:embed="rId6"/>
                <a:stretch>
                  <a:fillRect b="-3614"/>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A1B25B3-8A14-FDD0-426D-6A7F8E4C3D89}"/>
                  </a:ext>
                </a:extLst>
              </p:cNvPr>
              <p:cNvSpPr txBox="1"/>
              <p:nvPr/>
            </p:nvSpPr>
            <p:spPr>
              <a:xfrm>
                <a:off x="4470400" y="4037006"/>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10" name="TextBox 9">
                <a:extLst>
                  <a:ext uri="{FF2B5EF4-FFF2-40B4-BE49-F238E27FC236}">
                    <a16:creationId xmlns:a16="http://schemas.microsoft.com/office/drawing/2014/main" id="{BA1B25B3-8A14-FDD0-426D-6A7F8E4C3D89}"/>
                  </a:ext>
                </a:extLst>
              </p:cNvPr>
              <p:cNvSpPr txBox="1">
                <a:spLocks noRot="1" noChangeAspect="1" noMove="1" noResize="1" noEditPoints="1" noAdjustHandles="1" noChangeArrowheads="1" noChangeShapeType="1" noTextEdit="1"/>
              </p:cNvSpPr>
              <p:nvPr/>
            </p:nvSpPr>
            <p:spPr>
              <a:xfrm>
                <a:off x="4470400" y="4037006"/>
                <a:ext cx="787400" cy="507062"/>
              </a:xfrm>
              <a:prstGeom prst="rect">
                <a:avLst/>
              </a:prstGeom>
              <a:blipFill>
                <a:blip r:embed="rId7"/>
                <a:stretch>
                  <a:fillRect b="-4819"/>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F023D9-43C8-5C71-7A6D-122CCA61F130}"/>
                  </a:ext>
                </a:extLst>
              </p:cNvPr>
              <p:cNvSpPr txBox="1"/>
              <p:nvPr/>
            </p:nvSpPr>
            <p:spPr>
              <a:xfrm>
                <a:off x="7391400" y="4540119"/>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11" name="TextBox 10">
                <a:extLst>
                  <a:ext uri="{FF2B5EF4-FFF2-40B4-BE49-F238E27FC236}">
                    <a16:creationId xmlns:a16="http://schemas.microsoft.com/office/drawing/2014/main" id="{B0F023D9-43C8-5C71-7A6D-122CCA61F130}"/>
                  </a:ext>
                </a:extLst>
              </p:cNvPr>
              <p:cNvSpPr txBox="1">
                <a:spLocks noRot="1" noChangeAspect="1" noMove="1" noResize="1" noEditPoints="1" noAdjustHandles="1" noChangeArrowheads="1" noChangeShapeType="1" noTextEdit="1"/>
              </p:cNvSpPr>
              <p:nvPr/>
            </p:nvSpPr>
            <p:spPr>
              <a:xfrm>
                <a:off x="7391400" y="4540119"/>
                <a:ext cx="787400" cy="507062"/>
              </a:xfrm>
              <a:prstGeom prst="rect">
                <a:avLst/>
              </a:prstGeom>
              <a:blipFill>
                <a:blip r:embed="rId8"/>
                <a:stretch>
                  <a:fillRect l="-2326" r="-5426" b="-8434"/>
                </a:stretch>
              </a:blipFill>
            </p:spPr>
            <p:txBody>
              <a:bodyPr/>
              <a:lstStyle/>
              <a:p>
                <a:r>
                  <a:rPr lang="en-NL">
                    <a:noFill/>
                  </a:rPr>
                  <a:t> </a:t>
                </a:r>
              </a:p>
            </p:txBody>
          </p:sp>
        </mc:Fallback>
      </mc:AlternateContent>
    </p:spTree>
    <p:extLst>
      <p:ext uri="{BB962C8B-B14F-4D97-AF65-F5344CB8AC3E}">
        <p14:creationId xmlns:p14="http://schemas.microsoft.com/office/powerpoint/2010/main" val="3370627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But what about uncertainty?</a:t>
                </a:r>
              </a:p>
              <a:p>
                <a:pPr>
                  <a:lnSpc>
                    <a:spcPct val="100000"/>
                  </a:lnSpc>
                </a:pPr>
                <a:r>
                  <a:rPr lang="en-US" sz="3200" dirty="0">
                    <a:solidFill>
                      <a:srgbClr val="404040"/>
                    </a:solidFill>
                    <a:latin typeface="Fira Sans" pitchFamily="34"/>
                  </a:rPr>
                  <a:t>Use linear regression / OLS to compute </a:t>
                </a:r>
                <a14:m>
                  <m:oMath xmlns:m="http://schemas.openxmlformats.org/officeDocument/2006/math">
                    <m:acc>
                      <m:accPr>
                        <m:chr m:val="̂"/>
                        <m:ctrlPr>
                          <a:rPr lang="en-US" sz="3200" b="0" i="1" smtClean="0">
                            <a:solidFill>
                              <a:schemeClr val="tx1">
                                <a:lumMod val="75000"/>
                                <a:lumOff val="25000"/>
                              </a:schemeClr>
                            </a:solidFill>
                            <a:latin typeface="Cambria Math" panose="02040503050406030204" pitchFamily="18" charset="0"/>
                          </a:rPr>
                        </m:ctrlPr>
                      </m:accPr>
                      <m:e>
                        <m:r>
                          <a:rPr lang="en-US" sz="3200" b="0" i="1" smtClean="0">
                            <a:solidFill>
                              <a:schemeClr val="tx1">
                                <a:lumMod val="75000"/>
                                <a:lumOff val="25000"/>
                              </a:schemeClr>
                            </a:solidFill>
                            <a:latin typeface="Cambria Math" panose="02040503050406030204" pitchFamily="18" charset="0"/>
                          </a:rPr>
                          <m:t>𝐶𝐸</m:t>
                        </m:r>
                      </m:e>
                    </m:acc>
                  </m:oMath>
                </a14:m>
                <a:endParaRPr lang="en-US" sz="3200" dirty="0">
                  <a:solidFill>
                    <a:schemeClr val="tx1">
                      <a:lumMod val="75000"/>
                      <a:lumOff val="25000"/>
                    </a:schemeClr>
                  </a:solidFill>
                  <a:latin typeface="Fira Sans" pitchFamily="34"/>
                </a:endParaRPr>
              </a:p>
              <a:p>
                <a:pPr>
                  <a:lnSpc>
                    <a:spcPct val="100000"/>
                  </a:lnSpc>
                </a:pPr>
                <a:endParaRPr lang="en-US" sz="3200" dirty="0">
                  <a:solidFill>
                    <a:schemeClr val="tx1">
                      <a:lumMod val="75000"/>
                      <a:lumOff val="25000"/>
                    </a:schemeClr>
                  </a:solidFill>
                  <a:latin typeface="Fira Sans" pitchFamily="34"/>
                </a:endParaRPr>
              </a:p>
              <a:p>
                <a:pPr>
                  <a:lnSpc>
                    <a:spcPct val="100000"/>
                  </a:lnSpc>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80E2EBD-A61B-5A43-EC4B-D6BB31521E19}"/>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697"/>
                </a:stretch>
              </a:blipFill>
            </p:spPr>
            <p:txBody>
              <a:bodyPr/>
              <a:lstStyle/>
              <a:p>
                <a:r>
                  <a:rPr lang="en-NL">
                    <a:noFill/>
                  </a:rPr>
                  <a:t> </a:t>
                </a:r>
              </a:p>
            </p:txBody>
          </p:sp>
        </mc:Fallback>
      </mc:AlternateContent>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5" name="Picture 4">
            <a:extLst>
              <a:ext uri="{FF2B5EF4-FFF2-40B4-BE49-F238E27FC236}">
                <a16:creationId xmlns:a16="http://schemas.microsoft.com/office/drawing/2014/main" id="{25B9134C-3AD0-636D-E0A4-CB02EC596293}"/>
              </a:ext>
            </a:extLst>
          </p:cNvPr>
          <p:cNvPicPr>
            <a:picLocks noChangeAspect="1"/>
          </p:cNvPicPr>
          <p:nvPr/>
        </p:nvPicPr>
        <p:blipFill>
          <a:blip r:embed="rId4"/>
          <a:stretch>
            <a:fillRect/>
          </a:stretch>
        </p:blipFill>
        <p:spPr>
          <a:xfrm>
            <a:off x="953270" y="3207540"/>
            <a:ext cx="9388090" cy="1218410"/>
          </a:xfrm>
          <a:prstGeom prst="rect">
            <a:avLst/>
          </a:prstGeom>
        </p:spPr>
      </p:pic>
    </p:spTree>
    <p:extLst>
      <p:ext uri="{BB962C8B-B14F-4D97-AF65-F5344CB8AC3E}">
        <p14:creationId xmlns:p14="http://schemas.microsoft.com/office/powerpoint/2010/main" val="3930284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5" name="Picture 4">
            <a:extLst>
              <a:ext uri="{FF2B5EF4-FFF2-40B4-BE49-F238E27FC236}">
                <a16:creationId xmlns:a16="http://schemas.microsoft.com/office/drawing/2014/main" id="{BF4BA47B-9F83-B86A-1DD7-040D5760D9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84747" y="1797051"/>
            <a:ext cx="7738553" cy="4594220"/>
          </a:xfrm>
          <a:prstGeom prst="rect">
            <a:avLst/>
          </a:prstGeom>
        </p:spPr>
      </p:pic>
      <p:sp>
        <p:nvSpPr>
          <p:cNvPr id="9" name="TextBox 8">
            <a:extLst>
              <a:ext uri="{FF2B5EF4-FFF2-40B4-BE49-F238E27FC236}">
                <a16:creationId xmlns:a16="http://schemas.microsoft.com/office/drawing/2014/main" id="{11C19557-FD78-1324-2CA2-535C98CE826B}"/>
              </a:ext>
            </a:extLst>
          </p:cNvPr>
          <p:cNvSpPr txBox="1"/>
          <p:nvPr/>
        </p:nvSpPr>
        <p:spPr>
          <a:xfrm>
            <a:off x="8623300" y="4676988"/>
            <a:ext cx="3016250" cy="1815882"/>
          </a:xfrm>
          <a:prstGeom prst="rect">
            <a:avLst/>
          </a:prstGeom>
          <a:noFill/>
        </p:spPr>
        <p:txBody>
          <a:bodyPr wrap="square">
            <a:spAutoFit/>
          </a:bodyPr>
          <a:lstStyle/>
          <a:p>
            <a:pPr marL="0" indent="0">
              <a:lnSpc>
                <a:spcPct val="100000"/>
              </a:lnSpc>
              <a:buNone/>
            </a:pPr>
            <a:r>
              <a:rPr lang="en-US" sz="2800" dirty="0">
                <a:solidFill>
                  <a:schemeClr val="bg2">
                    <a:lumMod val="75000"/>
                  </a:schemeClr>
                </a:solidFill>
                <a:latin typeface="Fira Sans" pitchFamily="34"/>
              </a:rPr>
              <a:t>Standard errors </a:t>
            </a:r>
          </a:p>
          <a:p>
            <a:pPr marL="0" indent="0">
              <a:lnSpc>
                <a:spcPct val="100000"/>
              </a:lnSpc>
              <a:buNone/>
            </a:pPr>
            <a:r>
              <a:rPr lang="en-US" sz="2800" dirty="0">
                <a:solidFill>
                  <a:schemeClr val="bg2">
                    <a:lumMod val="75000"/>
                  </a:schemeClr>
                </a:solidFill>
                <a:latin typeface="Fira Sans" pitchFamily="34"/>
              </a:rPr>
              <a:t>assume no </a:t>
            </a:r>
          </a:p>
          <a:p>
            <a:pPr marL="0" indent="0">
              <a:lnSpc>
                <a:spcPct val="100000"/>
              </a:lnSpc>
              <a:buNone/>
            </a:pPr>
            <a:r>
              <a:rPr lang="en-US" sz="2800" dirty="0">
                <a:solidFill>
                  <a:schemeClr val="bg2">
                    <a:lumMod val="75000"/>
                  </a:schemeClr>
                </a:solidFill>
                <a:latin typeface="Fira Sans" pitchFamily="34"/>
              </a:rPr>
              <a:t>autocorrelation</a:t>
            </a:r>
          </a:p>
          <a:p>
            <a:pPr marL="0" indent="0">
              <a:lnSpc>
                <a:spcPct val="100000"/>
              </a:lnSpc>
              <a:buNone/>
            </a:pPr>
            <a:r>
              <a:rPr lang="en-US" sz="2800" dirty="0">
                <a:solidFill>
                  <a:schemeClr val="bg2">
                    <a:lumMod val="75000"/>
                  </a:schemeClr>
                </a:solidFill>
                <a:latin typeface="Fira Sans" pitchFamily="34"/>
              </a:rPr>
              <a:t>(!)</a:t>
            </a:r>
          </a:p>
        </p:txBody>
      </p:sp>
      <p:cxnSp>
        <p:nvCxnSpPr>
          <p:cNvPr id="7" name="Straight Arrow Connector 6">
            <a:extLst>
              <a:ext uri="{FF2B5EF4-FFF2-40B4-BE49-F238E27FC236}">
                <a16:creationId xmlns:a16="http://schemas.microsoft.com/office/drawing/2014/main" id="{FAD770F6-5392-9131-CCB2-D46EEA847E14}"/>
              </a:ext>
            </a:extLst>
          </p:cNvPr>
          <p:cNvCxnSpPr>
            <a:cxnSpLocks/>
          </p:cNvCxnSpPr>
          <p:nvPr/>
        </p:nvCxnSpPr>
        <p:spPr>
          <a:xfrm flipH="1" flipV="1">
            <a:off x="4572000" y="4851400"/>
            <a:ext cx="1714500" cy="67945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806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Most important assumptions</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6577"/>
                <a:ext cx="10515600" cy="4667243"/>
              </a:xfrm>
            </p:spPr>
            <p:txBody>
              <a:bodyPr>
                <a:normAutofit/>
              </a:bodyPr>
              <a:lstStyle/>
              <a:p>
                <a:pPr marL="0" indent="0">
                  <a:lnSpc>
                    <a:spcPct val="100000"/>
                  </a:lnSpc>
                  <a:buNone/>
                </a:pPr>
                <a:r>
                  <a:rPr lang="en-US" sz="3200" b="1" dirty="0">
                    <a:solidFill>
                      <a:srgbClr val="404040"/>
                    </a:solidFill>
                    <a:latin typeface="Fira Sans" pitchFamily="34"/>
                  </a:rPr>
                  <a:t>Parallel trends</a:t>
                </a:r>
              </a:p>
              <a:p>
                <a:pPr marL="0" indent="0">
                  <a:lnSpc>
                    <a:spcPct val="100000"/>
                  </a:lnSpc>
                  <a:buNone/>
                </a:pPr>
                <a14:m>
                  <m:oMathPara xmlns:m="http://schemas.openxmlformats.org/officeDocument/2006/math">
                    <m:oMathParaPr>
                      <m:jc m:val="left"/>
                    </m:oMathParaPr>
                    <m:oMath xmlns:m="http://schemas.openxmlformats.org/officeDocument/2006/math">
                      <m:r>
                        <a:rPr lang="en-US" sz="320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oMath>
                  </m:oMathPara>
                </a14:m>
                <a:endParaRPr lang="en-US" sz="3200" dirty="0">
                  <a:solidFill>
                    <a:srgbClr val="404040"/>
                  </a:solidFill>
                  <a:latin typeface="Fira Sans" pitchFamily="34"/>
                </a:endParaRPr>
              </a:p>
              <a:p>
                <a:pPr marL="0" indent="0">
                  <a:lnSpc>
                    <a:spcPct val="100000"/>
                  </a:lnSpc>
                  <a:buNone/>
                </a:pPr>
                <a:r>
                  <a:rPr lang="en-US" sz="3200" dirty="0">
                    <a:solidFill>
                      <a:srgbClr val="404040"/>
                    </a:solidFill>
                    <a:latin typeface="Fira Sans" pitchFamily="34"/>
                  </a:rPr>
                  <a:t>Time effect is the same for the treated and the control unit</a:t>
                </a:r>
              </a:p>
              <a:p>
                <a:pPr>
                  <a:lnSpc>
                    <a:spcPct val="100000"/>
                  </a:lnSpc>
                </a:pPr>
                <a:endParaRPr lang="en-US" sz="3200" dirty="0">
                  <a:solidFill>
                    <a:srgbClr val="404040"/>
                  </a:solidFill>
                  <a:latin typeface="Fira Sans" pitchFamily="34"/>
                </a:endParaRPr>
              </a:p>
              <a:p>
                <a:pPr marL="0" indent="0">
                  <a:lnSpc>
                    <a:spcPct val="100000"/>
                  </a:lnSpc>
                  <a:buNone/>
                </a:pPr>
                <a:r>
                  <a:rPr lang="en-US" sz="3200" b="1" dirty="0">
                    <a:solidFill>
                      <a:srgbClr val="404040"/>
                    </a:solidFill>
                    <a:latin typeface="Fira Sans" pitchFamily="34"/>
                  </a:rPr>
                  <a:t>No interference / spillover</a:t>
                </a:r>
              </a:p>
              <a:p>
                <a:pPr marL="0" indent="0">
                  <a:lnSpc>
                    <a:spcPct val="100000"/>
                  </a:lnSpc>
                  <a:buNone/>
                </a:pPr>
                <a14:m>
                  <m:oMathPara xmlns:m="http://schemas.openxmlformats.org/officeDocument/2006/math">
                    <m:oMathParaPr>
                      <m:jc m:val="left"/>
                    </m:oMathParaPr>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sSub>
                            <m:sSubPr>
                              <m:ctrlPr>
                                <a:rPr lang="en-US" sz="3200" i="1" dirty="0" smtClean="0">
                                  <a:solidFill>
                                    <a:srgbClr val="404040"/>
                                  </a:solidFill>
                                  <a:latin typeface="Cambria Math" panose="02040503050406030204" pitchFamily="18" charset="0"/>
                                </a:rPr>
                              </m:ctrlPr>
                            </m:sSubPr>
                            <m:e>
                              <m:acc>
                                <m:accPr>
                                  <m:chr m:val="̅"/>
                                  <m:ctrlPr>
                                    <a:rPr lang="en-US" sz="3200" i="1" smtClean="0">
                                      <a:solidFill>
                                        <a:schemeClr val="tx1">
                                          <a:lumMod val="75000"/>
                                          <a:lumOff val="25000"/>
                                        </a:schemeClr>
                                      </a:solidFill>
                                      <a:latin typeface="Cambria Math" panose="02040503050406030204" pitchFamily="18" charset="0"/>
                                    </a:rPr>
                                  </m:ctrlPr>
                                </m:accPr>
                                <m:e>
                                  <m:r>
                                    <a:rPr lang="en-US" sz="3200" b="0" i="1" smtClean="0">
                                      <a:solidFill>
                                        <a:schemeClr val="tx1">
                                          <a:lumMod val="75000"/>
                                          <a:lumOff val="25000"/>
                                        </a:schemeClr>
                                      </a:solidFill>
                                      <a:latin typeface="Cambria Math" panose="02040503050406030204" pitchFamily="18" charset="0"/>
                                    </a:rPr>
                                    <m:t>𝐶</m:t>
                                  </m:r>
                                </m:e>
                              </m:acc>
                            </m:e>
                            <m:sub>
                              <m:r>
                                <a:rPr lang="en-US" sz="3200" b="0" i="1" dirty="0" smtClean="0">
                                  <a:solidFill>
                                    <a:srgbClr val="404040"/>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b="0" i="1" smtClean="0">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oMath>
                  </m:oMathPara>
                </a14:m>
                <a:endParaRPr lang="en-US" sz="3200" b="1" dirty="0">
                  <a:solidFill>
                    <a:srgbClr val="404040"/>
                  </a:solidFill>
                  <a:latin typeface="Fira Sans" pitchFamily="34"/>
                </a:endParaRPr>
              </a:p>
              <a:p>
                <a:pPr marL="0" indent="0">
                  <a:lnSpc>
                    <a:spcPct val="100000"/>
                  </a:lnSpc>
                  <a:buNone/>
                </a:pPr>
                <a:r>
                  <a:rPr lang="en-US" sz="3200" dirty="0">
                    <a:solidFill>
                      <a:srgbClr val="404040"/>
                    </a:solidFill>
                    <a:latin typeface="Fira Sans" pitchFamily="34"/>
                  </a:rPr>
                  <a:t>The control does not receive any intervention effect</a:t>
                </a: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06577"/>
                <a:ext cx="10515600" cy="4667243"/>
              </a:xfrm>
              <a:blipFill>
                <a:blip r:embed="rId3"/>
                <a:stretch>
                  <a:fillRect l="-1507" t="-1697" b="-3264"/>
                </a:stretch>
              </a:blipFill>
            </p:spPr>
            <p:txBody>
              <a:bodyPr/>
              <a:lstStyle/>
              <a:p>
                <a:r>
                  <a:rPr lang="en-NL">
                    <a:noFill/>
                  </a:rPr>
                  <a:t> </a:t>
                </a:r>
              </a:p>
            </p:txBody>
          </p:sp>
        </mc:Fallback>
      </mc:AlternateContent>
    </p:spTree>
    <p:extLst>
      <p:ext uri="{BB962C8B-B14F-4D97-AF65-F5344CB8AC3E}">
        <p14:creationId xmlns:p14="http://schemas.microsoft.com/office/powerpoint/2010/main" val="344583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Most important assumptions</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6577"/>
            <a:ext cx="3492497" cy="4667243"/>
          </a:xfrm>
        </p:spPr>
        <p:txBody>
          <a:bodyPr>
            <a:normAutofit/>
          </a:bodyPr>
          <a:lstStyle/>
          <a:p>
            <a:pPr>
              <a:lnSpc>
                <a:spcPct val="100000"/>
              </a:lnSpc>
            </a:pPr>
            <a:r>
              <a:rPr lang="en-US" sz="3200" dirty="0">
                <a:solidFill>
                  <a:srgbClr val="404040"/>
                </a:solidFill>
                <a:latin typeface="Fira Sans" pitchFamily="34"/>
              </a:rPr>
              <a:t>Can we assume parallel trends?</a:t>
            </a: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At least superficially plausible </a:t>
            </a:r>
            <a:r>
              <a:rPr lang="en-US" sz="3200" dirty="0">
                <a:solidFill>
                  <a:srgbClr val="404040"/>
                </a:solidFill>
                <a:latin typeface="Fira Sans" pitchFamily="34"/>
                <a:sym typeface="Wingdings" panose="05000000000000000000" pitchFamily="2" charset="2"/>
              </a:rPr>
              <a:t></a:t>
            </a: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p:txBody>
      </p:sp>
      <p:pic>
        <p:nvPicPr>
          <p:cNvPr id="7" name="Picture 6" descr="Chart, line chart&#10;&#10;Description automatically generated">
            <a:extLst>
              <a:ext uri="{FF2B5EF4-FFF2-40B4-BE49-F238E27FC236}">
                <a16:creationId xmlns:a16="http://schemas.microsoft.com/office/drawing/2014/main" id="{FAF70566-3251-23EC-F047-DF247C303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748" y="1806577"/>
            <a:ext cx="6515108" cy="4343405"/>
          </a:xfrm>
          <a:prstGeom prst="rect">
            <a:avLst/>
          </a:prstGeom>
        </p:spPr>
      </p:pic>
    </p:spTree>
    <p:extLst>
      <p:ext uri="{BB962C8B-B14F-4D97-AF65-F5344CB8AC3E}">
        <p14:creationId xmlns:p14="http://schemas.microsoft.com/office/powerpoint/2010/main" val="1557828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7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4C08-D2D3-4847-9593-818BE0A13B4B}"/>
              </a:ext>
            </a:extLst>
          </p:cNvPr>
          <p:cNvSpPr txBox="1">
            <a:spLocks noGrp="1"/>
          </p:cNvSpPr>
          <p:nvPr>
            <p:ph type="title"/>
          </p:nvPr>
        </p:nvSpPr>
        <p:spPr>
          <a:xfrm>
            <a:off x="838203" y="1798551"/>
            <a:ext cx="10515600" cy="1325559"/>
          </a:xfrm>
        </p:spPr>
        <p:txBody>
          <a:bodyPr>
            <a:noAutofit/>
          </a:bodyPr>
          <a:lstStyle/>
          <a:p>
            <a:pPr lvl="0">
              <a:lnSpc>
                <a:spcPct val="100000"/>
              </a:lnSpc>
            </a:pPr>
            <a:r>
              <a:rPr lang="en-GB" sz="4800" b="1" kern="0" dirty="0">
                <a:solidFill>
                  <a:srgbClr val="006388"/>
                </a:solidFill>
                <a:latin typeface="Fira Sans" pitchFamily="34"/>
                <a:ea typeface="Fira Code" pitchFamily="49"/>
              </a:rPr>
              <a:t>Practical: data, pre-post, </a:t>
            </a:r>
            <a:r>
              <a:rPr lang="en-GB" sz="4800" b="1" kern="0" dirty="0" err="1">
                <a:solidFill>
                  <a:srgbClr val="006388"/>
                </a:solidFill>
                <a:latin typeface="Fira Sans" pitchFamily="34"/>
                <a:ea typeface="Fira Code" pitchFamily="49"/>
              </a:rPr>
              <a:t>DiD</a:t>
            </a:r>
            <a:r>
              <a:rPr lang="en-GB" sz="4800" b="1" kern="0" dirty="0">
                <a:solidFill>
                  <a:srgbClr val="006388"/>
                </a:solidFill>
                <a:latin typeface="Fira Sans" pitchFamily="34"/>
                <a:ea typeface="Fira Code" pitchFamily="49"/>
              </a:rPr>
              <a:t> </a:t>
            </a:r>
            <a:endParaRPr lang="en-GB" sz="4800" dirty="0"/>
          </a:p>
        </p:txBody>
      </p:sp>
      <p:sp>
        <p:nvSpPr>
          <p:cNvPr id="3" name="Title 1">
            <a:extLst>
              <a:ext uri="{FF2B5EF4-FFF2-40B4-BE49-F238E27FC236}">
                <a16:creationId xmlns:a16="http://schemas.microsoft.com/office/drawing/2014/main" id="{0E8FBB61-0675-4827-B00A-B2ADDB6105DF}"/>
              </a:ext>
            </a:extLst>
          </p:cNvPr>
          <p:cNvSpPr txBox="1"/>
          <p:nvPr/>
        </p:nvSpPr>
        <p:spPr>
          <a:xfrm>
            <a:off x="838200" y="3071111"/>
            <a:ext cx="10515600" cy="1325559"/>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000" b="1" i="0" u="none" strike="noStrike" kern="0" cap="none" spc="0" baseline="0" dirty="0">
                <a:solidFill>
                  <a:srgbClr val="7F7F7F"/>
                </a:solidFill>
                <a:uFillTx/>
                <a:latin typeface="Fira Sans" pitchFamily="34"/>
                <a:ea typeface="Fira Code" pitchFamily="49"/>
              </a:rPr>
              <a:t>Work in pairs!</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000" b="1" kern="0" dirty="0">
                <a:solidFill>
                  <a:srgbClr val="7F7F7F"/>
                </a:solidFill>
                <a:latin typeface="Fira Sans" pitchFamily="34"/>
                <a:ea typeface="Fira Code" pitchFamily="49"/>
              </a:rPr>
              <a:t>Take a break from 10:30 to 10:45</a:t>
            </a:r>
            <a:endParaRPr lang="en-GB" sz="4000" b="0" i="0" u="none" strike="noStrike" kern="1200" cap="none" spc="0" baseline="0" dirty="0">
              <a:solidFill>
                <a:srgbClr val="7F7F7F"/>
              </a:solidFill>
              <a:uFillTx/>
              <a:latin typeface="Calibri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Break</a:t>
            </a:r>
            <a:endParaRPr lang="en-GB" sz="1800" kern="0" dirty="0">
              <a:solidFill>
                <a:srgbClr val="FFFFFF"/>
              </a:solidFill>
            </a:endParaRPr>
          </a:p>
        </p:txBody>
      </p:sp>
    </p:spTree>
    <p:extLst>
      <p:ext uri="{BB962C8B-B14F-4D97-AF65-F5344CB8AC3E}">
        <p14:creationId xmlns:p14="http://schemas.microsoft.com/office/powerpoint/2010/main" val="2146089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name="Slide5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a:solidFill>
                  <a:srgbClr val="006388"/>
                </a:solidFill>
                <a:latin typeface="Fira Sans" pitchFamily="34"/>
                <a:ea typeface="Fira Code" pitchFamily="49"/>
              </a:rPr>
              <a:t>Default light slide</a:t>
            </a:r>
            <a:endParaRPr lang="en-GB" sz="1800" kern="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lstStyle/>
          <a:p>
            <a:pPr marL="0" lvl="0" indent="0">
              <a:buNone/>
            </a:pPr>
            <a:r>
              <a:rPr lang="en-GB" sz="2000" b="1">
                <a:solidFill>
                  <a:srgbClr val="404040"/>
                </a:solidFill>
                <a:latin typeface="Fira Sans" pitchFamily="34"/>
              </a:rPr>
              <a:t>Default subheading</a:t>
            </a:r>
          </a:p>
          <a:p>
            <a:pPr marL="0" lvl="0" indent="0">
              <a:buNone/>
            </a:pPr>
            <a:r>
              <a:rPr lang="en-GB" sz="2000">
                <a:solidFill>
                  <a:srgbClr val="404040"/>
                </a:solidFill>
                <a:latin typeface="Fira Sans" pitchFamily="34"/>
              </a:rPr>
              <a:t>This is the body of the text </a:t>
            </a:r>
          </a:p>
          <a:p>
            <a:pPr marL="0" lvl="0" indent="0">
              <a:buNone/>
            </a:pPr>
            <a:endParaRPr lang="en-GB" sz="2000">
              <a:solidFill>
                <a:srgbClr val="404040"/>
              </a:solidFill>
              <a:latin typeface="Fira Sans" pitchFamily="34"/>
            </a:endParaRPr>
          </a:p>
          <a:p>
            <a:pPr marL="0" lvl="0" indent="0">
              <a:buNone/>
            </a:pPr>
            <a:r>
              <a:rPr lang="en-GB" sz="2000" b="1">
                <a:solidFill>
                  <a:srgbClr val="404040"/>
                </a:solidFill>
                <a:latin typeface="Fira Sans" pitchFamily="34"/>
              </a:rPr>
              <a:t>Default subheading</a:t>
            </a:r>
          </a:p>
          <a:p>
            <a:pPr marL="0" lvl="0" indent="0">
              <a:buNone/>
            </a:pPr>
            <a:r>
              <a:rPr lang="en-GB" sz="2000">
                <a:solidFill>
                  <a:srgbClr val="404040"/>
                </a:solidFill>
                <a:latin typeface="Fira Sans" pitchFamily="34"/>
              </a:rPr>
              <a:t>Note that the text is not black, but “black, text 1, lighter 25%”</a:t>
            </a:r>
          </a:p>
          <a:p>
            <a:pPr marL="0" lvl="0" indent="0">
              <a:buNone/>
            </a:pPr>
            <a:endParaRPr lang="en-GB" sz="2000">
              <a:solidFill>
                <a:srgbClr val="404040"/>
              </a:solidFill>
              <a:latin typeface="Fira Sans" pitchFamily="34"/>
            </a:endParaRPr>
          </a:p>
          <a:p>
            <a:pPr marL="0" lvl="0" indent="0">
              <a:buNone/>
            </a:pPr>
            <a:r>
              <a:rPr lang="en-GB" sz="2000" b="1">
                <a:solidFill>
                  <a:srgbClr val="404040"/>
                </a:solidFill>
                <a:latin typeface="Fira Sans" pitchFamily="34"/>
              </a:rPr>
              <a:t>Default subheading</a:t>
            </a:r>
          </a:p>
          <a:p>
            <a:pPr marL="0" lvl="0" indent="0">
              <a:buNone/>
            </a:pPr>
            <a:r>
              <a:rPr lang="en-GB" sz="2000">
                <a:solidFill>
                  <a:srgbClr val="404040"/>
                </a:solidFill>
                <a:latin typeface="Fira Sans" pitchFamily="34"/>
              </a:rPr>
              <a:t>This makes things easier on the eyes</a:t>
            </a:r>
          </a:p>
          <a:p>
            <a:pPr marL="0" lvl="0" indent="0">
              <a:buNone/>
            </a:pPr>
            <a:endParaRPr lang="en-GB" sz="2000">
              <a:solidFill>
                <a:srgbClr val="404040"/>
              </a:solidFill>
              <a:latin typeface="Fira Sans" pitchFamily="34"/>
            </a:endParaRPr>
          </a:p>
          <a:p>
            <a:pPr marL="0" lvl="0" indent="0">
              <a:buNone/>
            </a:pPr>
            <a:r>
              <a:rPr lang="en-GB" sz="2000" b="1">
                <a:solidFill>
                  <a:srgbClr val="404040"/>
                </a:solidFill>
                <a:latin typeface="Fira Sans" pitchFamily="34"/>
              </a:rPr>
              <a:t>Default subheading</a:t>
            </a:r>
          </a:p>
          <a:p>
            <a:pPr marL="0" lvl="0" indent="0">
              <a:buNone/>
            </a:pPr>
            <a:r>
              <a:rPr lang="en-GB" sz="2000">
                <a:solidFill>
                  <a:srgbClr val="404040"/>
                </a:solidFill>
                <a:latin typeface="Fira Sans" pitchFamily="34"/>
              </a:rPr>
              <a:t>This is the body of the text </a:t>
            </a:r>
          </a:p>
          <a:p>
            <a:pPr marL="0" lvl="0" indent="0">
              <a:buNone/>
            </a:pPr>
            <a:endParaRPr lang="en-GB" sz="2000">
              <a:solidFill>
                <a:srgbClr val="404040"/>
              </a:solidFill>
              <a:latin typeface="Fira Sans" pitchFamily="3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GB" sz="3200" dirty="0">
                <a:solidFill>
                  <a:srgbClr val="404040"/>
                </a:solidFill>
                <a:latin typeface="Fira Sans" pitchFamily="34"/>
              </a:rPr>
              <a:t>Most famous example in causal inference literature</a:t>
            </a:r>
          </a:p>
          <a:p>
            <a:pPr>
              <a:lnSpc>
                <a:spcPct val="100000"/>
              </a:lnSpc>
            </a:pPr>
            <a:endParaRPr lang="en-GB" sz="3200" dirty="0">
              <a:solidFill>
                <a:srgbClr val="404040"/>
              </a:solidFill>
              <a:latin typeface="Fira Sans" pitchFamily="34"/>
            </a:endParaRPr>
          </a:p>
          <a:p>
            <a:pPr marL="0" indent="0">
              <a:lnSpc>
                <a:spcPct val="100000"/>
              </a:lnSpc>
              <a:buNone/>
            </a:pPr>
            <a:endParaRPr lang="en-GB" sz="3200" dirty="0">
              <a:solidFill>
                <a:srgbClr val="404040"/>
              </a:solidFill>
              <a:latin typeface="Fira Sans" pitchFamily="34"/>
            </a:endParaRPr>
          </a:p>
          <a:p>
            <a:pPr>
              <a:lnSpc>
                <a:spcPct val="100000"/>
              </a:lnSpc>
            </a:pPr>
            <a:endParaRPr lang="en-GB" sz="3200" dirty="0">
              <a:solidFill>
                <a:srgbClr val="404040"/>
              </a:solidFill>
              <a:latin typeface="Fira Sans" pitchFamily="34"/>
            </a:endParaRPr>
          </a:p>
          <a:p>
            <a:pPr>
              <a:lnSpc>
                <a:spcPct val="100000"/>
              </a:lnSpc>
            </a:pPr>
            <a:r>
              <a:rPr lang="en-GB" sz="3200" dirty="0">
                <a:solidFill>
                  <a:srgbClr val="404040"/>
                </a:solidFill>
                <a:latin typeface="Fira Sans" pitchFamily="34"/>
              </a:rPr>
              <a:t>In 1988, the state of California imposed a 25% tax on tobacco cigarettes</a:t>
            </a:r>
          </a:p>
          <a:p>
            <a:pPr>
              <a:lnSpc>
                <a:spcPct val="100000"/>
              </a:lnSpc>
            </a:pPr>
            <a:r>
              <a:rPr lang="en-US" sz="3200" dirty="0">
                <a:solidFill>
                  <a:srgbClr val="404040"/>
                </a:solidFill>
                <a:latin typeface="Fira Sans" pitchFamily="34"/>
              </a:rPr>
              <a:t>Total savings in personal health care expenditure until 2004 is $86 billion (Lightwood et al., 2008)</a:t>
            </a:r>
            <a:endParaRPr lang="en-GB" sz="3200" dirty="0">
              <a:solidFill>
                <a:srgbClr val="404040"/>
              </a:solidFill>
              <a:latin typeface="Fira Sans" pitchFamily="34"/>
            </a:endParaRPr>
          </a:p>
        </p:txBody>
      </p:sp>
      <p:sp>
        <p:nvSpPr>
          <p:cNvPr id="5" name="TextBox 4">
            <a:extLst>
              <a:ext uri="{FF2B5EF4-FFF2-40B4-BE49-F238E27FC236}">
                <a16:creationId xmlns:a16="http://schemas.microsoft.com/office/drawing/2014/main" id="{20621E30-72C1-6898-8F58-3037A4BA826E}"/>
              </a:ext>
            </a:extLst>
          </p:cNvPr>
          <p:cNvSpPr txBox="1"/>
          <p:nvPr/>
        </p:nvSpPr>
        <p:spPr>
          <a:xfrm>
            <a:off x="1682750" y="2437537"/>
            <a:ext cx="8013700" cy="1477328"/>
          </a:xfrm>
          <a:prstGeom prst="rect">
            <a:avLst/>
          </a:prstGeom>
          <a:noFill/>
        </p:spPr>
        <p:txBody>
          <a:bodyPr wrap="square">
            <a:spAutoFit/>
          </a:bodyPr>
          <a:lstStyle/>
          <a:p>
            <a:pPr marL="0" indent="0">
              <a:lnSpc>
                <a:spcPct val="100000"/>
              </a:lnSpc>
              <a:buNone/>
            </a:pPr>
            <a:endParaRPr lang="en-GB" dirty="0">
              <a:solidFill>
                <a:srgbClr val="404040"/>
              </a:solidFill>
              <a:latin typeface="Fira Sans" pitchFamily="34"/>
            </a:endParaRPr>
          </a:p>
          <a:p>
            <a:pPr marL="0" indent="0">
              <a:lnSpc>
                <a:spcPct val="100000"/>
              </a:lnSpc>
              <a:buNone/>
            </a:pPr>
            <a:r>
              <a:rPr lang="en-US" i="1" dirty="0">
                <a:solidFill>
                  <a:srgbClr val="404040"/>
                </a:solidFill>
                <a:latin typeface="Fira Sans" pitchFamily="34"/>
              </a:rPr>
              <a:t>Abadie, A., Diamond, A., &amp; </a:t>
            </a:r>
            <a:r>
              <a:rPr lang="en-US" i="1" dirty="0" err="1">
                <a:solidFill>
                  <a:srgbClr val="404040"/>
                </a:solidFill>
                <a:latin typeface="Fira Sans" pitchFamily="34"/>
              </a:rPr>
              <a:t>Hainmueller</a:t>
            </a:r>
            <a:r>
              <a:rPr lang="en-US" i="1" dirty="0">
                <a:solidFill>
                  <a:srgbClr val="404040"/>
                </a:solidFill>
                <a:latin typeface="Fira Sans" pitchFamily="34"/>
              </a:rPr>
              <a:t>, J. (2010). Synthetic control methods for comparative case studies: </a:t>
            </a:r>
            <a:r>
              <a:rPr lang="en-US" b="1" i="1" dirty="0">
                <a:solidFill>
                  <a:srgbClr val="006388"/>
                </a:solidFill>
                <a:latin typeface="Fira Sans" pitchFamily="34"/>
              </a:rPr>
              <a:t>Estimating the effect of California’s tobacco control program</a:t>
            </a:r>
            <a:r>
              <a:rPr lang="en-US" i="1" dirty="0">
                <a:solidFill>
                  <a:srgbClr val="404040"/>
                </a:solidFill>
                <a:latin typeface="Fira Sans" pitchFamily="34"/>
              </a:rPr>
              <a:t>. Journal of the American statistical Association, 105(490), 493-505.</a:t>
            </a:r>
          </a:p>
        </p:txBody>
      </p:sp>
    </p:spTree>
    <p:extLst>
      <p:ext uri="{BB962C8B-B14F-4D97-AF65-F5344CB8AC3E}">
        <p14:creationId xmlns:p14="http://schemas.microsoft.com/office/powerpoint/2010/main" val="1034235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name="Slide80">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6355-8CFC-4BA5-9ECA-5D945A042530}"/>
              </a:ext>
            </a:extLst>
          </p:cNvPr>
          <p:cNvSpPr txBox="1">
            <a:spLocks noGrp="1"/>
          </p:cNvSpPr>
          <p:nvPr>
            <p:ph type="title"/>
          </p:nvPr>
        </p:nvSpPr>
        <p:spPr/>
        <p:txBody>
          <a:bodyPr/>
          <a:lstStyle/>
          <a:p>
            <a:pPr lvl="0">
              <a:lnSpc>
                <a:spcPct val="100000"/>
              </a:lnSpc>
            </a:pPr>
            <a:r>
              <a:rPr lang="en-GB" sz="5400" b="1" kern="0">
                <a:solidFill>
                  <a:srgbClr val="FFFFFF"/>
                </a:solidFill>
                <a:latin typeface="Fira Sans" pitchFamily="34"/>
                <a:ea typeface="Fira Code" pitchFamily="49"/>
              </a:rPr>
              <a:t>Default dark slide</a:t>
            </a:r>
            <a:endParaRPr lang="en-GB" sz="1800" kern="0">
              <a:solidFill>
                <a:srgbClr val="FFFFFF"/>
              </a:solidFill>
            </a:endParaRPr>
          </a:p>
        </p:txBody>
      </p:sp>
      <p:sp>
        <p:nvSpPr>
          <p:cNvPr id="3" name="Content Placeholder 2">
            <a:extLst>
              <a:ext uri="{FF2B5EF4-FFF2-40B4-BE49-F238E27FC236}">
                <a16:creationId xmlns:a16="http://schemas.microsoft.com/office/drawing/2014/main" id="{179B9019-9F4E-4758-95C6-42F5357D5CD9}"/>
              </a:ext>
            </a:extLst>
          </p:cNvPr>
          <p:cNvSpPr txBox="1">
            <a:spLocks noGrp="1"/>
          </p:cNvSpPr>
          <p:nvPr>
            <p:ph idx="1"/>
          </p:nvPr>
        </p:nvSpPr>
        <p:spPr>
          <a:xfrm>
            <a:off x="838203" y="1825627"/>
            <a:ext cx="10515600" cy="4667243"/>
          </a:xfrm>
        </p:spPr>
        <p:txBody>
          <a:bodyPr/>
          <a:lstStyle/>
          <a:p>
            <a:pPr marL="0" lvl="0" indent="0">
              <a:buNone/>
            </a:pPr>
            <a:r>
              <a:rPr lang="en-GB" sz="2000" b="1">
                <a:solidFill>
                  <a:srgbClr val="FFFFFF"/>
                </a:solidFill>
                <a:latin typeface="Fira Sans" pitchFamily="34"/>
              </a:rPr>
              <a:t>Default subheading</a:t>
            </a:r>
          </a:p>
          <a:p>
            <a:pPr marL="0" lvl="0" indent="0">
              <a:buNone/>
            </a:pPr>
            <a:r>
              <a:rPr lang="en-GB" sz="2000">
                <a:solidFill>
                  <a:srgbClr val="FFFFFF"/>
                </a:solidFill>
                <a:latin typeface="Fira Sans" pitchFamily="34"/>
              </a:rPr>
              <a:t>The dark slide brings some variation</a:t>
            </a:r>
          </a:p>
          <a:p>
            <a:pPr marL="0" lvl="0" indent="0">
              <a:buNone/>
            </a:pPr>
            <a:endParaRPr lang="en-GB" sz="2000">
              <a:solidFill>
                <a:srgbClr val="FFFFFF"/>
              </a:solidFill>
              <a:latin typeface="Fira Sans" pitchFamily="34"/>
            </a:endParaRPr>
          </a:p>
          <a:p>
            <a:pPr marL="0" lvl="0" indent="0">
              <a:buNone/>
            </a:pPr>
            <a:r>
              <a:rPr lang="en-GB" sz="2000" b="1">
                <a:solidFill>
                  <a:srgbClr val="FFFFFF"/>
                </a:solidFill>
                <a:latin typeface="Fira Sans" pitchFamily="34"/>
              </a:rPr>
              <a:t>Default subheading</a:t>
            </a:r>
          </a:p>
          <a:p>
            <a:pPr marL="0" lvl="0" indent="0">
              <a:buNone/>
            </a:pPr>
            <a:r>
              <a:rPr lang="en-GB" sz="2000">
                <a:solidFill>
                  <a:srgbClr val="FFFFFF"/>
                </a:solidFill>
                <a:latin typeface="Fira Sans" pitchFamily="34"/>
              </a:rPr>
              <a:t>It can highlight important aspects of the presentation.</a:t>
            </a:r>
          </a:p>
          <a:p>
            <a:pPr marL="0" lvl="0" indent="0">
              <a:buNone/>
            </a:pPr>
            <a:endParaRPr lang="en-GB" sz="2000">
              <a:solidFill>
                <a:srgbClr val="FFFFFF"/>
              </a:solidFill>
              <a:latin typeface="Fira Sans" pitchFamily="34"/>
            </a:endParaRPr>
          </a:p>
          <a:p>
            <a:pPr marL="0" lvl="0" indent="0">
              <a:buNone/>
            </a:pPr>
            <a:r>
              <a:rPr lang="en-GB" sz="2000" b="1">
                <a:solidFill>
                  <a:srgbClr val="FFFFFF"/>
                </a:solidFill>
                <a:latin typeface="Fira Sans" pitchFamily="34"/>
              </a:rPr>
              <a:t>Default subheading</a:t>
            </a:r>
          </a:p>
          <a:p>
            <a:pPr marL="0" lvl="0" indent="0">
              <a:buNone/>
            </a:pPr>
            <a:r>
              <a:rPr lang="en-GB" sz="2000">
                <a:solidFill>
                  <a:srgbClr val="FFFFFF"/>
                </a:solidFill>
                <a:latin typeface="Fira Sans" pitchFamily="34"/>
              </a:rPr>
              <a:t>This is the body of the text </a:t>
            </a:r>
          </a:p>
          <a:p>
            <a:pPr marL="0" lvl="0" indent="0">
              <a:buNone/>
            </a:pPr>
            <a:endParaRPr lang="en-GB" sz="2000">
              <a:solidFill>
                <a:srgbClr val="FFFFFF"/>
              </a:solidFill>
              <a:latin typeface="Fira Sans" pitchFamily="34"/>
            </a:endParaRPr>
          </a:p>
          <a:p>
            <a:pPr marL="0" lvl="0" indent="0">
              <a:buNone/>
            </a:pPr>
            <a:r>
              <a:rPr lang="en-GB" sz="2000" b="1">
                <a:solidFill>
                  <a:srgbClr val="FFFFFF"/>
                </a:solidFill>
                <a:latin typeface="Fira Sans" pitchFamily="34"/>
              </a:rPr>
              <a:t>Default subheading</a:t>
            </a:r>
          </a:p>
          <a:p>
            <a:pPr marL="0" lvl="0" indent="0">
              <a:buNone/>
            </a:pPr>
            <a:r>
              <a:rPr lang="en-GB" sz="2000">
                <a:solidFill>
                  <a:srgbClr val="FFFFFF"/>
                </a:solidFill>
                <a:latin typeface="Fira Sans" pitchFamily="34"/>
              </a:rPr>
              <a:t>This is the body of the text </a:t>
            </a:r>
          </a:p>
          <a:p>
            <a:pPr marL="0" lvl="0" indent="0">
              <a:buNone/>
            </a:pPr>
            <a:endParaRPr lang="en-GB" sz="2000">
              <a:solidFill>
                <a:srgbClr val="FFFFFF"/>
              </a:solidFill>
              <a:latin typeface="Fira Sans" pitchFamily="3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a:solidFill>
                  <a:srgbClr val="FFFFFF"/>
                </a:solidFill>
                <a:latin typeface="Fira Sans" pitchFamily="34"/>
                <a:ea typeface="Fira Code" pitchFamily="49"/>
              </a:rPr>
              <a:t>Is this an impact slide?</a:t>
            </a:r>
            <a:endParaRPr lang="en-GB" sz="1800" kern="0">
              <a:solidFill>
                <a:srgbClr val="FFFFFF"/>
              </a:solidFill>
            </a:endParaRPr>
          </a:p>
        </p:txBody>
      </p:sp>
    </p:spTree>
    <p:extLst>
      <p:ext uri="{BB962C8B-B14F-4D97-AF65-F5344CB8AC3E}">
        <p14:creationId xmlns:p14="http://schemas.microsoft.com/office/powerpoint/2010/main" val="3490560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4C08-D2D3-4847-9593-818BE0A13B4B}"/>
              </a:ext>
            </a:extLst>
          </p:cNvPr>
          <p:cNvSpPr txBox="1">
            <a:spLocks noGrp="1"/>
          </p:cNvSpPr>
          <p:nvPr>
            <p:ph type="title"/>
          </p:nvPr>
        </p:nvSpPr>
        <p:spPr>
          <a:xfrm>
            <a:off x="838203" y="1798551"/>
            <a:ext cx="10515600" cy="1325559"/>
          </a:xfrm>
        </p:spPr>
        <p:txBody>
          <a:bodyPr>
            <a:noAutofit/>
          </a:bodyPr>
          <a:lstStyle/>
          <a:p>
            <a:pPr lvl="0">
              <a:lnSpc>
                <a:spcPct val="100000"/>
              </a:lnSpc>
            </a:pPr>
            <a:r>
              <a:rPr lang="en-GB" b="1" kern="0">
                <a:solidFill>
                  <a:srgbClr val="006388"/>
                </a:solidFill>
                <a:latin typeface="Fira Sans" pitchFamily="34"/>
                <a:ea typeface="Fira Code" pitchFamily="49"/>
              </a:rPr>
              <a:t>Here is an impactful slide with a sentence on it.</a:t>
            </a:r>
            <a:endParaRPr lang="en-GB"/>
          </a:p>
        </p:txBody>
      </p:sp>
      <p:sp>
        <p:nvSpPr>
          <p:cNvPr id="3" name="Title 1">
            <a:extLst>
              <a:ext uri="{FF2B5EF4-FFF2-40B4-BE49-F238E27FC236}">
                <a16:creationId xmlns:a16="http://schemas.microsoft.com/office/drawing/2014/main" id="{0E8FBB61-0675-4827-B00A-B2ADDB6105DF}"/>
              </a:ext>
            </a:extLst>
          </p:cNvPr>
          <p:cNvSpPr txBox="1"/>
          <p:nvPr/>
        </p:nvSpPr>
        <p:spPr>
          <a:xfrm>
            <a:off x="838203" y="3071103"/>
            <a:ext cx="10515600" cy="1325559"/>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400" b="1" i="0" u="none" strike="noStrike" kern="0" cap="none" spc="0" baseline="0">
                <a:solidFill>
                  <a:srgbClr val="7F7F7F"/>
                </a:solidFill>
                <a:uFillTx/>
                <a:latin typeface="Fira Sans" pitchFamily="34"/>
                <a:ea typeface="Fira Code" pitchFamily="49"/>
              </a:rPr>
              <a:t>Here is a topic related to the aforementioned question.</a:t>
            </a:r>
            <a:endParaRPr lang="en-GB" sz="4400" b="0" i="0" u="none" strike="noStrike" kern="1200" cap="none" spc="0" baseline="0">
              <a:solidFill>
                <a:srgbClr val="7F7F7F"/>
              </a:solidFill>
              <a:uFillTx/>
              <a:latin typeface="Calibri Light"/>
            </a:endParaRPr>
          </a:p>
        </p:txBody>
      </p:sp>
    </p:spTree>
    <p:extLst>
      <p:ext uri="{BB962C8B-B14F-4D97-AF65-F5344CB8AC3E}">
        <p14:creationId xmlns:p14="http://schemas.microsoft.com/office/powerpoint/2010/main" val="1857421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name="Slide37">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9718-D798-4F32-BB21-978BA6199775}"/>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a:solidFill>
                  <a:srgbClr val="FFFFFF"/>
                </a:solidFill>
                <a:latin typeface="Fira Sans" pitchFamily="34"/>
                <a:ea typeface="Fira Code" pitchFamily="49"/>
              </a:rPr>
              <a:t>Questions?</a:t>
            </a:r>
            <a:endParaRPr lang="en-GB" sz="1800" kern="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We prepared a dataset for this workshop:</a:t>
            </a:r>
          </a:p>
          <a:p>
            <a:pPr marL="0" indent="0" algn="ctr">
              <a:lnSpc>
                <a:spcPct val="100000"/>
              </a:lnSpc>
              <a:buNone/>
            </a:pPr>
            <a:endParaRPr lang="en-US" sz="3200" b="1" dirty="0">
              <a:solidFill>
                <a:srgbClr val="404040"/>
              </a:solidFill>
              <a:latin typeface="Fira Code" panose="020B0809050000020004" pitchFamily="49" charset="0"/>
              <a:ea typeface="Fira Code" panose="020B0809050000020004" pitchFamily="49" charset="0"/>
            </a:endParaRPr>
          </a:p>
          <a:p>
            <a:pPr marL="0" indent="0" algn="ctr">
              <a:lnSpc>
                <a:spcPct val="100000"/>
              </a:lnSpc>
              <a:buNone/>
            </a:pPr>
            <a:r>
              <a:rPr lang="en-US" sz="3200" b="1" dirty="0">
                <a:solidFill>
                  <a:srgbClr val="404040"/>
                </a:solidFill>
                <a:latin typeface="Fira Code" panose="020B0809050000020004" pitchFamily="49" charset="0"/>
                <a:ea typeface="Fira Code" panose="020B0809050000020004" pitchFamily="49" charset="0"/>
              </a:rPr>
              <a:t>proposition99.rds</a:t>
            </a: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Panel dataset</a:t>
            </a:r>
          </a:p>
          <a:p>
            <a:pPr>
              <a:lnSpc>
                <a:spcPct val="100000"/>
              </a:lnSpc>
            </a:pPr>
            <a:r>
              <a:rPr lang="en-US" sz="3200" dirty="0">
                <a:solidFill>
                  <a:srgbClr val="404040"/>
                </a:solidFill>
                <a:latin typeface="Fira Sans" pitchFamily="34"/>
              </a:rPr>
              <a:t>Can be downloaded from the website</a:t>
            </a:r>
          </a:p>
          <a:p>
            <a:pPr>
              <a:lnSpc>
                <a:spcPct val="100000"/>
              </a:lnSpc>
            </a:pPr>
            <a:r>
              <a:rPr lang="en-US" sz="3200" dirty="0">
                <a:solidFill>
                  <a:srgbClr val="404040"/>
                </a:solidFill>
                <a:latin typeface="Fira Sans" pitchFamily="34"/>
              </a:rPr>
              <a:t>Let’s explore!</a:t>
            </a:r>
          </a:p>
          <a:p>
            <a:pPr marL="0" indent="0">
              <a:lnSpc>
                <a:spcPct val="100000"/>
              </a:lnSpc>
              <a:buNone/>
            </a:pPr>
            <a:endParaRPr lang="en-US" sz="3200" dirty="0">
              <a:solidFill>
                <a:srgbClr val="404040"/>
              </a:solidFill>
              <a:latin typeface="Fira Sans" pitchFamily="34"/>
            </a:endParaRPr>
          </a:p>
          <a:p>
            <a:pPr marL="0" indent="0" algn="ctr">
              <a:lnSpc>
                <a:spcPct val="100000"/>
              </a:lnSpc>
              <a:buNone/>
            </a:pPr>
            <a:endParaRPr lang="en-US" sz="3200" b="1" dirty="0">
              <a:solidFill>
                <a:srgbClr val="404040"/>
              </a:solidFill>
              <a:latin typeface="Fira Code" panose="020B0809050000020004" pitchFamily="49" charset="0"/>
              <a:ea typeface="Fira Code" panose="020B0809050000020004" pitchFamily="49" charset="0"/>
            </a:endParaRPr>
          </a:p>
          <a:p>
            <a:pPr marL="0" indent="0" algn="ctr">
              <a:lnSpc>
                <a:spcPct val="100000"/>
              </a:lnSpc>
              <a:buNone/>
            </a:pPr>
            <a:endParaRPr lang="en-GB" sz="3200" b="1" dirty="0">
              <a:solidFill>
                <a:srgbClr val="404040"/>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918023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a:extLst>
              <a:ext uri="{FF2B5EF4-FFF2-40B4-BE49-F238E27FC236}">
                <a16:creationId xmlns:a16="http://schemas.microsoft.com/office/drawing/2014/main" id="{765FCFC2-80D6-286B-D4DC-009DC06AC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46" y="527050"/>
            <a:ext cx="8953508" cy="5969005"/>
          </a:xfrm>
          <a:prstGeom prst="rect">
            <a:avLst/>
          </a:prstGeom>
        </p:spPr>
      </p:pic>
    </p:spTree>
    <p:extLst>
      <p:ext uri="{BB962C8B-B14F-4D97-AF65-F5344CB8AC3E}">
        <p14:creationId xmlns:p14="http://schemas.microsoft.com/office/powerpoint/2010/main" val="139793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pic>
        <p:nvPicPr>
          <p:cNvPr id="7" name="Picture 6">
            <a:extLst>
              <a:ext uri="{FF2B5EF4-FFF2-40B4-BE49-F238E27FC236}">
                <a16:creationId xmlns:a16="http://schemas.microsoft.com/office/drawing/2014/main" id="{51B7B957-6314-5E9F-799B-E55AA827A74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0009" y="1756557"/>
            <a:ext cx="8326328" cy="4060043"/>
          </a:xfrm>
          <a:prstGeom prst="rect">
            <a:avLst/>
          </a:prstGeom>
        </p:spPr>
      </p:pic>
    </p:spTree>
    <p:extLst>
      <p:ext uri="{BB962C8B-B14F-4D97-AF65-F5344CB8AC3E}">
        <p14:creationId xmlns:p14="http://schemas.microsoft.com/office/powerpoint/2010/main" val="1221665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marL="0" indent="0">
              <a:lnSpc>
                <a:spcPct val="100000"/>
              </a:lnSpc>
              <a:buNone/>
            </a:pPr>
            <a:r>
              <a:rPr lang="en-US" sz="3200" b="1" dirty="0">
                <a:solidFill>
                  <a:srgbClr val="404040"/>
                </a:solidFill>
                <a:latin typeface="Fira Sans" pitchFamily="34"/>
              </a:rPr>
              <a:t>state</a:t>
            </a:r>
            <a:r>
              <a:rPr lang="en-US" sz="3200" dirty="0">
                <a:solidFill>
                  <a:srgbClr val="404040"/>
                </a:solidFill>
                <a:latin typeface="Fira Sans" pitchFamily="34"/>
              </a:rPr>
              <a:t>: 39 different states, used in Abadie et al. (2010)</a:t>
            </a:r>
          </a:p>
          <a:p>
            <a:pPr marL="0" indent="0">
              <a:lnSpc>
                <a:spcPct val="100000"/>
              </a:lnSpc>
              <a:buNone/>
            </a:pPr>
            <a:r>
              <a:rPr lang="en-US" sz="3200" b="1" dirty="0">
                <a:solidFill>
                  <a:srgbClr val="404040"/>
                </a:solidFill>
                <a:latin typeface="Fira Sans" pitchFamily="34"/>
              </a:rPr>
              <a:t>year</a:t>
            </a:r>
            <a:r>
              <a:rPr lang="en-US" sz="3200" dirty="0">
                <a:solidFill>
                  <a:srgbClr val="404040"/>
                </a:solidFill>
                <a:latin typeface="Fira Sans" pitchFamily="34"/>
              </a:rPr>
              <a:t>: 1970 until 2000</a:t>
            </a:r>
          </a:p>
          <a:p>
            <a:pPr marL="0" indent="0">
              <a:lnSpc>
                <a:spcPct val="100000"/>
              </a:lnSpc>
              <a:buNone/>
            </a:pPr>
            <a:r>
              <a:rPr lang="en-US" sz="3200" b="1" dirty="0" err="1">
                <a:solidFill>
                  <a:srgbClr val="404040"/>
                </a:solidFill>
                <a:latin typeface="Fira Sans" pitchFamily="34"/>
              </a:rPr>
              <a:t>cigsale</a:t>
            </a:r>
            <a:r>
              <a:rPr lang="en-US" sz="3200" dirty="0">
                <a:solidFill>
                  <a:srgbClr val="404040"/>
                </a:solidFill>
                <a:latin typeface="Fira Sans" pitchFamily="34"/>
              </a:rPr>
              <a:t>: packs of cigarettes per 100 000 people</a:t>
            </a:r>
          </a:p>
          <a:p>
            <a:pPr marL="0" indent="0">
              <a:lnSpc>
                <a:spcPct val="100000"/>
              </a:lnSpc>
              <a:buNone/>
            </a:pPr>
            <a:r>
              <a:rPr lang="en-US" sz="3200" b="1" dirty="0" err="1">
                <a:solidFill>
                  <a:srgbClr val="404040"/>
                </a:solidFill>
                <a:latin typeface="Fira Sans" pitchFamily="34"/>
              </a:rPr>
              <a:t>lnincome</a:t>
            </a:r>
            <a:r>
              <a:rPr lang="en-US" sz="3200" dirty="0">
                <a:solidFill>
                  <a:srgbClr val="404040"/>
                </a:solidFill>
                <a:latin typeface="Fira Sans" pitchFamily="34"/>
              </a:rPr>
              <a:t>: natural log of mean income</a:t>
            </a:r>
          </a:p>
          <a:p>
            <a:pPr marL="0" indent="0">
              <a:lnSpc>
                <a:spcPct val="100000"/>
              </a:lnSpc>
              <a:buNone/>
            </a:pPr>
            <a:r>
              <a:rPr lang="en-US" sz="3200" b="1" dirty="0">
                <a:solidFill>
                  <a:srgbClr val="404040"/>
                </a:solidFill>
                <a:latin typeface="Fira Sans" pitchFamily="34"/>
              </a:rPr>
              <a:t>beer</a:t>
            </a:r>
            <a:r>
              <a:rPr lang="en-US" sz="3200" dirty="0">
                <a:solidFill>
                  <a:srgbClr val="404040"/>
                </a:solidFill>
                <a:latin typeface="Fira Sans" pitchFamily="34"/>
              </a:rPr>
              <a:t>: beer sales per 100 000 people</a:t>
            </a:r>
          </a:p>
          <a:p>
            <a:pPr marL="0" indent="0">
              <a:lnSpc>
                <a:spcPct val="100000"/>
              </a:lnSpc>
              <a:buNone/>
            </a:pPr>
            <a:r>
              <a:rPr lang="en-US" sz="3200" b="1" dirty="0">
                <a:solidFill>
                  <a:srgbClr val="404040"/>
                </a:solidFill>
                <a:latin typeface="Fira Sans" pitchFamily="34"/>
              </a:rPr>
              <a:t>age15to24</a:t>
            </a:r>
            <a:r>
              <a:rPr lang="en-US" sz="3200" dirty="0">
                <a:solidFill>
                  <a:srgbClr val="404040"/>
                </a:solidFill>
                <a:latin typeface="Fira Sans" pitchFamily="34"/>
              </a:rPr>
              <a:t>: proportion of people between 15 &amp; 24</a:t>
            </a:r>
          </a:p>
          <a:p>
            <a:pPr marL="0" indent="0">
              <a:lnSpc>
                <a:spcPct val="100000"/>
              </a:lnSpc>
              <a:buNone/>
            </a:pPr>
            <a:r>
              <a:rPr lang="en-US" sz="3200" b="1" dirty="0" err="1">
                <a:solidFill>
                  <a:srgbClr val="404040"/>
                </a:solidFill>
                <a:latin typeface="Fira Sans" pitchFamily="34"/>
              </a:rPr>
              <a:t>retprice</a:t>
            </a:r>
            <a:r>
              <a:rPr lang="en-US" sz="3200" dirty="0">
                <a:solidFill>
                  <a:srgbClr val="404040"/>
                </a:solidFill>
                <a:latin typeface="Fira Sans" pitchFamily="34"/>
              </a:rPr>
              <a:t>: retail price of a box of cigarettes</a:t>
            </a:r>
          </a:p>
          <a:p>
            <a:pPr marL="0" indent="0">
              <a:lnSpc>
                <a:spcPct val="100000"/>
              </a:lnSpc>
              <a:buNone/>
            </a:pPr>
            <a:endParaRPr lang="en-US" sz="3200" dirty="0">
              <a:solidFill>
                <a:srgbClr val="404040"/>
              </a:solidFill>
              <a:latin typeface="Fira Sans" pitchFamily="34"/>
            </a:endParaRPr>
          </a:p>
          <a:p>
            <a:pPr marL="0" indent="0" algn="ctr">
              <a:lnSpc>
                <a:spcPct val="100000"/>
              </a:lnSpc>
              <a:buNone/>
            </a:pPr>
            <a:endParaRPr lang="en-US" sz="3200" b="1" dirty="0">
              <a:solidFill>
                <a:srgbClr val="404040"/>
              </a:solidFill>
              <a:latin typeface="Fira Code" panose="020B0809050000020004" pitchFamily="49" charset="0"/>
              <a:ea typeface="Fira Code" panose="020B0809050000020004" pitchFamily="49" charset="0"/>
            </a:endParaRPr>
          </a:p>
          <a:p>
            <a:pPr marL="0" indent="0" algn="ctr">
              <a:lnSpc>
                <a:spcPct val="100000"/>
              </a:lnSpc>
              <a:buNone/>
            </a:pPr>
            <a:endParaRPr lang="en-GB" sz="3200" b="1" dirty="0">
              <a:solidFill>
                <a:srgbClr val="404040"/>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183523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6E54081-343D-EF3A-1AD2-429CF2C819C5}"/>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Which state sold the least cigarettes per capita?</a:t>
            </a:r>
          </a:p>
          <a:p>
            <a:pPr>
              <a:lnSpc>
                <a:spcPct val="100000"/>
              </a:lnSpc>
            </a:pPr>
            <a:r>
              <a:rPr lang="en-US" sz="3200" dirty="0">
                <a:solidFill>
                  <a:srgbClr val="404040"/>
                </a:solidFill>
                <a:latin typeface="Fira Sans" pitchFamily="34"/>
                <a:ea typeface="Fira Code" panose="020B0809050000020004" pitchFamily="49" charset="0"/>
              </a:rPr>
              <a:t>We make use of </a:t>
            </a:r>
            <a:r>
              <a:rPr lang="en-US" sz="3200" b="1" dirty="0" err="1">
                <a:solidFill>
                  <a:srgbClr val="404040"/>
                </a:solidFill>
                <a:latin typeface="Fira Sans" pitchFamily="34"/>
                <a:ea typeface="Fira Code" panose="020B0809050000020004" pitchFamily="49" charset="0"/>
              </a:rPr>
              <a:t>tidyverse</a:t>
            </a:r>
            <a:r>
              <a:rPr lang="en-US" sz="3200" b="1" dirty="0">
                <a:solidFill>
                  <a:srgbClr val="404040"/>
                </a:solidFill>
                <a:latin typeface="Fira Sans" pitchFamily="34"/>
                <a:ea typeface="Fira Code" panose="020B0809050000020004" pitchFamily="49" charset="0"/>
              </a:rPr>
              <a:t>:</a:t>
            </a: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r>
              <a:rPr lang="en-US" sz="3200" dirty="0">
                <a:solidFill>
                  <a:srgbClr val="404040"/>
                </a:solidFill>
                <a:latin typeface="Fira Sans" pitchFamily="34"/>
                <a:ea typeface="Fira Code" panose="020B0809050000020004" pitchFamily="49" charset="0"/>
              </a:rPr>
              <a:t>This works well with our prepared dataset</a:t>
            </a:r>
            <a:endParaRPr lang="en-US" sz="3200" dirty="0">
              <a:solidFill>
                <a:srgbClr val="404040"/>
              </a:solidFill>
              <a:latin typeface="Fira Sans" pitchFamily="34"/>
            </a:endParaRPr>
          </a:p>
        </p:txBody>
      </p:sp>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pic>
        <p:nvPicPr>
          <p:cNvPr id="7" name="Picture 6">
            <a:extLst>
              <a:ext uri="{FF2B5EF4-FFF2-40B4-BE49-F238E27FC236}">
                <a16:creationId xmlns:a16="http://schemas.microsoft.com/office/drawing/2014/main" id="{51B7B957-6314-5E9F-799B-E55AA827A74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0009" y="3429000"/>
            <a:ext cx="8326328" cy="1351728"/>
          </a:xfrm>
          <a:prstGeom prst="rect">
            <a:avLst/>
          </a:prstGeom>
        </p:spPr>
      </p:pic>
    </p:spTree>
    <p:extLst>
      <p:ext uri="{BB962C8B-B14F-4D97-AF65-F5344CB8AC3E}">
        <p14:creationId xmlns:p14="http://schemas.microsoft.com/office/powerpoint/2010/main" val="1811350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1206</Words>
  <Application>Microsoft Office PowerPoint</Application>
  <PresentationFormat>Widescreen</PresentationFormat>
  <Paragraphs>247</Paragraphs>
  <Slides>43</Slides>
  <Notes>31</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Cambria Math</vt:lpstr>
      <vt:lpstr>Consolas</vt:lpstr>
      <vt:lpstr>Fira Code</vt:lpstr>
      <vt:lpstr>Fira Sans</vt:lpstr>
      <vt:lpstr>Office Theme</vt:lpstr>
      <vt:lpstr>PowerPoint Presentation</vt:lpstr>
      <vt:lpstr>In this part</vt:lpstr>
      <vt:lpstr>Proposition 99</vt:lpstr>
      <vt:lpstr>Proposition  99</vt:lpstr>
      <vt:lpstr>Proposition  99</vt:lpstr>
      <vt:lpstr>PowerPoint Presentation</vt:lpstr>
      <vt:lpstr>Proposition  99</vt:lpstr>
      <vt:lpstr>Proposition  99</vt:lpstr>
      <vt:lpstr>Proposition  99</vt:lpstr>
      <vt:lpstr>Proposition  99</vt:lpstr>
      <vt:lpstr>Pre-post estimator</vt:lpstr>
      <vt:lpstr>Pre-post estimator</vt:lpstr>
      <vt:lpstr>Pre-post estimator</vt:lpstr>
      <vt:lpstr>Pre-post estimator</vt:lpstr>
      <vt:lpstr>Pre-post estimator</vt:lpstr>
      <vt:lpstr>Pre-post estimator</vt:lpstr>
      <vt:lpstr>Pre-post estimator</vt:lpstr>
      <vt:lpstr>Pre-post estimator</vt:lpstr>
      <vt:lpstr>Pre-post estimator</vt:lpstr>
      <vt:lpstr>Pre-post estimator</vt:lpstr>
      <vt:lpstr>Pre-post estimator</vt:lpstr>
      <vt:lpstr>Difference-in-differences</vt:lpstr>
      <vt:lpstr>Difference-in-differences</vt:lpstr>
      <vt:lpstr>Difference-in-differences</vt:lpstr>
      <vt:lpstr>Difference-in-differences</vt:lpstr>
      <vt:lpstr>Pre-post estimator</vt:lpstr>
      <vt:lpstr>Pre-post estimator</vt:lpstr>
      <vt:lpstr>Pre-post estimator</vt:lpstr>
      <vt:lpstr>Difference-in-differences</vt:lpstr>
      <vt:lpstr>Difference-in-differences</vt:lpstr>
      <vt:lpstr>Difference-in-differences</vt:lpstr>
      <vt:lpstr>Difference-in-differences</vt:lpstr>
      <vt:lpstr>Difference-in-differences</vt:lpstr>
      <vt:lpstr>Difference-in-differences</vt:lpstr>
      <vt:lpstr>Most important assumptions</vt:lpstr>
      <vt:lpstr>Most important assumptions</vt:lpstr>
      <vt:lpstr>Practical: data, pre-post, DiD </vt:lpstr>
      <vt:lpstr>Break</vt:lpstr>
      <vt:lpstr>Default light slide</vt:lpstr>
      <vt:lpstr>Default dark slide</vt:lpstr>
      <vt:lpstr>Is this an impact slide?</vt:lpstr>
      <vt:lpstr>Here is an impactful slide with a sentence on it.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Kesteren, E. van (Erik-Jan)</dc:creator>
  <cp:lastModifiedBy>Ryan, O. (Oisín)</cp:lastModifiedBy>
  <cp:revision>59</cp:revision>
  <dcterms:created xsi:type="dcterms:W3CDTF">2020-09-17T14:27:00Z</dcterms:created>
  <dcterms:modified xsi:type="dcterms:W3CDTF">2023-05-10T14:51:40Z</dcterms:modified>
</cp:coreProperties>
</file>