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7" r:id="rId2"/>
    <p:sldId id="363" r:id="rId3"/>
    <p:sldId id="307" r:id="rId4"/>
    <p:sldId id="365" r:id="rId5"/>
    <p:sldId id="366" r:id="rId6"/>
    <p:sldId id="373" r:id="rId7"/>
    <p:sldId id="367" r:id="rId8"/>
    <p:sldId id="368" r:id="rId9"/>
    <p:sldId id="369" r:id="rId10"/>
    <p:sldId id="370" r:id="rId11"/>
    <p:sldId id="371" r:id="rId12"/>
    <p:sldId id="372" r:id="rId13"/>
    <p:sldId id="387" r:id="rId14"/>
    <p:sldId id="376" r:id="rId15"/>
    <p:sldId id="388" r:id="rId16"/>
    <p:sldId id="378" r:id="rId17"/>
    <p:sldId id="375" r:id="rId18"/>
    <p:sldId id="379" r:id="rId19"/>
    <p:sldId id="377" r:id="rId20"/>
    <p:sldId id="380" r:id="rId21"/>
    <p:sldId id="389" r:id="rId22"/>
    <p:sldId id="381" r:id="rId23"/>
    <p:sldId id="382" r:id="rId24"/>
    <p:sldId id="383" r:id="rId25"/>
    <p:sldId id="385" r:id="rId26"/>
    <p:sldId id="390" r:id="rId27"/>
    <p:sldId id="392" r:id="rId28"/>
    <p:sldId id="393" r:id="rId29"/>
    <p:sldId id="384" r:id="rId30"/>
    <p:sldId id="398" r:id="rId31"/>
    <p:sldId id="397" r:id="rId32"/>
    <p:sldId id="394" r:id="rId33"/>
    <p:sldId id="395" r:id="rId34"/>
    <p:sldId id="396" r:id="rId35"/>
    <p:sldId id="399" r:id="rId36"/>
    <p:sldId id="400" r:id="rId37"/>
    <p:sldId id="325" r:id="rId38"/>
    <p:sldId id="364" r:id="rId39"/>
    <p:sldId id="313" r:id="rId40"/>
    <p:sldId id="335" r:id="rId41"/>
    <p:sldId id="362" r:id="rId42"/>
    <p:sldId id="339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33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266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58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781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15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0095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1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6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087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5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2921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8582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279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474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841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0449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4055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790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9196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3398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371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2290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573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777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489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27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07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540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/>
          <a:stretch/>
        </p:blipFill>
        <p:spPr>
          <a:xfrm>
            <a:off x="939465" y="1752600"/>
            <a:ext cx="6788816" cy="4013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E5D7B-C923-22EE-A283-499A804E9391}"/>
              </a:ext>
            </a:extLst>
          </p:cNvPr>
          <p:cNvCxnSpPr>
            <a:cxnSpLocks/>
          </p:cNvCxnSpPr>
          <p:nvPr/>
        </p:nvCxnSpPr>
        <p:spPr>
          <a:xfrm flipH="1">
            <a:off x="5384800" y="3238500"/>
            <a:ext cx="19939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5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3289296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use only the cigarette sales time series for California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675" y="1825628"/>
            <a:ext cx="679133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want to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we cannot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Solution: replace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1" i="1" smtClean="0">
                            <a:solidFill>
                              <a:srgbClr val="006388"/>
                            </a:solidFill>
                            <a:latin typeface="Cambria Math" panose="02040503050406030204" pitchFamily="18" charset="0"/>
                          </a:rPr>
                          <m:t>𝒑𝒐𝒔𝒕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1" i="1" smtClean="0">
                            <a:solidFill>
                              <a:srgbClr val="006388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, which is observable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Estimate the mean before the intervention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Estimate the mean after the intervention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can choose to consider equal time before and after the intervention (!)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30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1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2EBD-A61B-5A43-EC4B-D6BB31521E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Filter &amp; compute pre-post factor variable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Compute the pre-post difference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CCA-F850-83C2-497E-C52C0743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893" y="2749551"/>
            <a:ext cx="8913579" cy="10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CCA-F850-83C2-497E-C52C0743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7398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what about uncertainty?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Use linear regression / OLS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F5B58-B584-D153-D216-57FF318E8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92" y="3403600"/>
            <a:ext cx="8222891" cy="3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2EBD-A61B-5A43-EC4B-D6BB31521E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Result: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A47B-9F83-B86A-1DD7-040D5760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3" y="2470929"/>
            <a:ext cx="7470940" cy="4021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19557-FD78-1324-2CA2-535C98CE826B}"/>
              </a:ext>
            </a:extLst>
          </p:cNvPr>
          <p:cNvSpPr txBox="1"/>
          <p:nvPr/>
        </p:nvSpPr>
        <p:spPr>
          <a:xfrm>
            <a:off x="8623300" y="4676988"/>
            <a:ext cx="3016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Standard errors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assume no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autocorrelation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13204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rgbClr val="404040"/>
                    </a:solidFill>
                    <a:latin typeface="Fira Sans" pitchFamily="34"/>
                  </a:rPr>
                  <a:t>The causal effect of the tax increase on cigarette sales is a yearly decrease of 52 packs of cigarettes per 100000 people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Interpretation depends on choices in analysis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 this case: effect averaged over 1989 – 2000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Be precise – define your causal </a:t>
                </a:r>
                <a:r>
                  <a:rPr lang="en-US" sz="3200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 r="-23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9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Running example: California proposition 99 data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Pre-post estimator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Difference-in-differences estimator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important / strict assumption: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3600" b="1" dirty="0">
                    <a:solidFill>
                      <a:srgbClr val="006388"/>
                    </a:solidFill>
                    <a:latin typeface="Fira Sans" pitchFamily="34"/>
                  </a:rPr>
                  <a:t>No trend in time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Remember: we assumed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assume the pre-post difference is caused by intervention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only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If trend exists, then the effect of trend and of intervention cannot be distinguished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4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4210047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Is there a trend in time, independent of the intervention?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much of pre-post difference is caused by intervention?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334" y="1825628"/>
            <a:ext cx="5486414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6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8"/>
            <a:ext cx="10515600" cy="46466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,,transparent and often at least superficially plausible”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Used a lot in economics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 is a lot of discussion around this topic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will explain the basic method here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 are a lot of possible extensions!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1CF7-BBAB-BF1D-1477-C11F89428189}"/>
              </a:ext>
            </a:extLst>
          </p:cNvPr>
          <p:cNvSpPr txBox="1"/>
          <p:nvPr/>
        </p:nvSpPr>
        <p:spPr>
          <a:xfrm>
            <a:off x="5416547" y="2000071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Angrist, J. D. and Krueger, A. B. (1999). Empirical strategies in labor economics. In Handbook of labor economics, volume 3, pages 1277–1366. Elsevier.</a:t>
            </a:r>
          </a:p>
        </p:txBody>
      </p:sp>
    </p:spTree>
    <p:extLst>
      <p:ext uri="{BB962C8B-B14F-4D97-AF65-F5344CB8AC3E}">
        <p14:creationId xmlns:p14="http://schemas.microsoft.com/office/powerpoint/2010/main" val="425866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3400"/>
                <a:ext cx="10515600" cy="4473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Like before: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Measure outcome pre- and post-intervention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Choose what time period to consider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Unlike before: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Also measure pre &amp; post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 for a </a:t>
                </a:r>
                <a:r>
                  <a:rPr lang="en-US" sz="2800" b="1" i="1" dirty="0">
                    <a:solidFill>
                      <a:srgbClr val="006388"/>
                    </a:solidFill>
                    <a:latin typeface="Fira Sans" pitchFamily="34"/>
                  </a:rPr>
                  <a:t>control unit</a:t>
                </a:r>
                <a:endParaRPr lang="en-US" sz="28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The control should not have received the intervention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3400"/>
                <a:ext cx="10515600" cy="4473570"/>
              </a:xfrm>
              <a:blipFill>
                <a:blip r:embed="rId3"/>
                <a:stretch>
                  <a:fillRect l="-1333" t="-17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2A2A27-7DAE-1B3C-3BDE-E2D3E79F0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"/>
          <a:stretch/>
        </p:blipFill>
        <p:spPr>
          <a:xfrm>
            <a:off x="1003297" y="5110547"/>
            <a:ext cx="9893303" cy="11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Like before, we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Now, we assume there is an effect of time: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can represent unobservable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as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9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the trend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is also unobservable!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Solution: assume equal trends for Utah and California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Thus, our model for the counterfactual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611" r="-5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9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Plugging this into the causal effect equation: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Difference in differences!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3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CE = (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Cali_post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–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Cali_pre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 – (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Utah_post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–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Utah_pre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Consolas" panose="020B0609020204030204" pitchFamily="49" charset="0"/>
              </a:rPr>
              <a:t>(60.4 - 112)-(51.7 - 71.5) = -32.3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0D098-2C38-A461-44ED-1E03344C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5" y="2876550"/>
            <a:ext cx="4490990" cy="13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Proposition 99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4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4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3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/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blipFill>
                <a:blip r:embed="rId4"/>
                <a:stretch>
                  <a:fillRect l="-1538" r="-1538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5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8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what about uncertainty?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Use linear regression / OLS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134C-3AD0-636D-E0A4-CB02EC59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0" y="3207540"/>
            <a:ext cx="9388090" cy="1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A47B-9F83-B86A-1DD7-040D5760D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7" y="1797051"/>
            <a:ext cx="7738553" cy="459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19557-FD78-1324-2CA2-535C98CE826B}"/>
              </a:ext>
            </a:extLst>
          </p:cNvPr>
          <p:cNvSpPr txBox="1"/>
          <p:nvPr/>
        </p:nvSpPr>
        <p:spPr>
          <a:xfrm>
            <a:off x="8623300" y="4676988"/>
            <a:ext cx="3016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Standard errors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assume no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autocorrelation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(!)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D770F6-5392-9131-CCB2-D46EEA847E14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851400"/>
            <a:ext cx="1714500" cy="6794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06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Parallel trends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Time effect is the same for the treated and the control unit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No interference / spillover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 control does not receive any intervention effect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 b="-32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8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06577"/>
            <a:ext cx="3492497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Can we assume parallel trends?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At least superficially plausible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F70566-3251-23EC-F047-DF247C30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8" y="1806577"/>
            <a:ext cx="6515108" cy="4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data, pre-post,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DiD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 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0711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pairs!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10:45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Most famous example in causal inference literature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 1988, the state of California imposed a 25% tax on tobacco cigarettes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Total savings in personal health care expenditure until 2004 is $86 billion (Lightwood et al., 2008)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21E30-72C1-6898-8F58-3037A4BA826E}"/>
              </a:ext>
            </a:extLst>
          </p:cNvPr>
          <p:cNvSpPr txBox="1"/>
          <p:nvPr/>
        </p:nvSpPr>
        <p:spPr>
          <a:xfrm>
            <a:off x="1682750" y="2437537"/>
            <a:ext cx="8013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</a:t>
            </a:r>
            <a:r>
              <a:rPr lang="en-US" b="1" i="1" dirty="0">
                <a:solidFill>
                  <a:srgbClr val="006388"/>
                </a:solidFill>
                <a:latin typeface="Fira Sans" pitchFamily="34"/>
              </a:rPr>
              <a:t>Estimating the effect of California’s tobacco control program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. Journal of the American statistical Association, 105(490), 493-505.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prepared a dataset for this workshop: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proposition99.rds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Panel dataset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Can be downloaded from the website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Let’s explore!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09" y="1756557"/>
            <a:ext cx="8326328" cy="40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state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39 different states, used in Abadie et al. (2010)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year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1970 until 2000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cigsale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packs of cigarettes per 100 000 people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lnincome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natural log of mean income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beer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beer sales per 100 000 people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age15to24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proportion of people between 15 &amp; 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retprice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retail price of a box of cigarettes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3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E54081-343D-EF3A-1AD2-429CF2C819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state sold the least cigarettes per capita?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We make use of </a:t>
            </a:r>
            <a:r>
              <a:rPr lang="en-US" sz="3200" b="1" dirty="0" err="1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tidyverse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This works well with our prepared dataset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09" y="3429000"/>
            <a:ext cx="8326328" cy="13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Widescreen</PresentationFormat>
  <Paragraphs>242</Paragraphs>
  <Slides>43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Fira Code</vt:lpstr>
      <vt:lpstr>Fira Sans</vt:lpstr>
      <vt:lpstr>Office Theme</vt:lpstr>
      <vt:lpstr>PowerPoint Presentation</vt:lpstr>
      <vt:lpstr>In this part</vt:lpstr>
      <vt:lpstr>Proposition 99</vt:lpstr>
      <vt:lpstr>Proposition  99</vt:lpstr>
      <vt:lpstr>Proposition  99</vt:lpstr>
      <vt:lpstr>PowerPoint Presentation</vt:lpstr>
      <vt:lpstr>Proposition  99</vt:lpstr>
      <vt:lpstr>Proposition  99</vt:lpstr>
      <vt:lpstr>Proposition  99</vt:lpstr>
      <vt:lpstr>Proposition  99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Pre-post estimator</vt:lpstr>
      <vt:lpstr>Difference-in-differences</vt:lpstr>
      <vt:lpstr>Difference-in-differences</vt:lpstr>
      <vt:lpstr>Difference-in-differences</vt:lpstr>
      <vt:lpstr>Difference-in-differences</vt:lpstr>
      <vt:lpstr>Pre-post estimator</vt:lpstr>
      <vt:lpstr>Pre-post estimator</vt:lpstr>
      <vt:lpstr>Pre-post estimator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Most important assumptions</vt:lpstr>
      <vt:lpstr>Most important assumptions</vt:lpstr>
      <vt:lpstr>Practical: data, pre-post, DiD 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58</cp:revision>
  <dcterms:created xsi:type="dcterms:W3CDTF">2020-09-17T14:27:00Z</dcterms:created>
  <dcterms:modified xsi:type="dcterms:W3CDTF">2023-01-27T15:09:31Z</dcterms:modified>
</cp:coreProperties>
</file>