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00" r:id="rId3"/>
    <p:sldId id="363" r:id="rId4"/>
    <p:sldId id="338" r:id="rId5"/>
    <p:sldId id="302" r:id="rId6"/>
    <p:sldId id="340" r:id="rId7"/>
    <p:sldId id="298" r:id="rId8"/>
    <p:sldId id="364" r:id="rId9"/>
    <p:sldId id="365" r:id="rId10"/>
    <p:sldId id="305" r:id="rId11"/>
    <p:sldId id="362" r:id="rId12"/>
    <p:sldId id="368" r:id="rId13"/>
    <p:sldId id="370" r:id="rId14"/>
    <p:sldId id="371" r:id="rId15"/>
    <p:sldId id="372" r:id="rId16"/>
    <p:sldId id="375" r:id="rId17"/>
    <p:sldId id="376" r:id="rId18"/>
    <p:sldId id="377" r:id="rId19"/>
    <p:sldId id="378" r:id="rId20"/>
    <p:sldId id="379" r:id="rId21"/>
    <p:sldId id="383" r:id="rId22"/>
    <p:sldId id="373" r:id="rId23"/>
    <p:sldId id="384" r:id="rId24"/>
    <p:sldId id="382" r:id="rId25"/>
    <p:sldId id="380" r:id="rId26"/>
    <p:sldId id="386" r:id="rId27"/>
    <p:sldId id="387" r:id="rId28"/>
    <p:sldId id="388" r:id="rId29"/>
    <p:sldId id="385" r:id="rId30"/>
    <p:sldId id="391" r:id="rId31"/>
    <p:sldId id="393" r:id="rId32"/>
    <p:sldId id="392" r:id="rId33"/>
    <p:sldId id="389" r:id="rId34"/>
    <p:sldId id="381" r:id="rId35"/>
    <p:sldId id="374" r:id="rId36"/>
    <p:sldId id="369" r:id="rId37"/>
    <p:sldId id="308" r:id="rId38"/>
    <p:sldId id="342" r:id="rId39"/>
    <p:sldId id="343" r:id="rId40"/>
    <p:sldId id="341" r:id="rId41"/>
    <p:sldId id="344" r:id="rId42"/>
    <p:sldId id="346" r:id="rId43"/>
    <p:sldId id="347" r:id="rId44"/>
    <p:sldId id="348" r:id="rId45"/>
    <p:sldId id="350" r:id="rId46"/>
    <p:sldId id="349" r:id="rId47"/>
    <p:sldId id="351" r:id="rId48"/>
    <p:sldId id="352" r:id="rId49"/>
    <p:sldId id="353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25" r:id="rId58"/>
    <p:sldId id="307" r:id="rId59"/>
    <p:sldId id="367" r:id="rId60"/>
    <p:sldId id="313" r:id="rId61"/>
    <p:sldId id="335" r:id="rId62"/>
    <p:sldId id="339" r:id="rId63"/>
    <p:sldId id="29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00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82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39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5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1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Here; I could show the derivation of how you get from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estimand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estimator using those assumptions, but I think it’s good to leave this out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06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52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Leveraging register data to estimate causal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effects of policy interventions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Oisín Ryan &amp; 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1" y="4281313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ODISSEI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5675" y="187356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Big Table of Methods</a:t>
            </a:r>
            <a:endParaRPr lang="en-GB" sz="18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Inference: A primer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Inference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is (broadly) concerned with using data to estimate what the effect is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intervening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on a particular variable.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Using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potential outcomes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framework, we can define causal inference as a missing data problem</a:t>
            </a:r>
          </a:p>
        </p:txBody>
      </p:sp>
    </p:spTree>
    <p:extLst>
      <p:ext uri="{BB962C8B-B14F-4D97-AF65-F5344CB8AC3E}">
        <p14:creationId xmlns:p14="http://schemas.microsoft.com/office/powerpoint/2010/main" val="1674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object on a red surface&#10;&#10;Description automatically generated with low confidence">
            <a:extLst>
              <a:ext uri="{FF2B5EF4-FFF2-40B4-BE49-F238E27FC236}">
                <a16:creationId xmlns:a16="http://schemas.microsoft.com/office/drawing/2014/main" id="{C48A494C-581E-B0BA-A815-BF68AA8B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2" y="353915"/>
            <a:ext cx="4592951" cy="6123085"/>
          </a:xfrm>
          <a:prstGeom prst="rect">
            <a:avLst/>
          </a:prstGeom>
        </p:spPr>
      </p:pic>
      <p:pic>
        <p:nvPicPr>
          <p:cNvPr id="7" name="Picture 6" descr="A person with the hands on the face&#10;&#10;Description automatically generated with low confidence">
            <a:extLst>
              <a:ext uri="{FF2B5EF4-FFF2-40B4-BE49-F238E27FC236}">
                <a16:creationId xmlns:a16="http://schemas.microsoft.com/office/drawing/2014/main" id="{97DEACB5-7D1F-8C73-5C91-157D592F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7" y="353915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Let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represent your headache level,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be whether you take aspirin or not (A =1 you take it, A = 0 you don’t)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You only want to take an aspirin if your headache levels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after taking aspirin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would be lower than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without taking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There are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two possible versions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of the outcome variable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take aspirin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043" t="-1115" r="-1449" b="-18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Effects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define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effect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of taking aspirin on your headache levels as the difference in potential outcomes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fundamental problem of causal inference: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You only ever observe one of the potential outcomes!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507" t="-248" r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6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062640"/>
                  </p:ext>
                </p:extLst>
              </p:nvPr>
            </p:nvGraphicFramePr>
            <p:xfrm>
              <a:off x="4113058" y="996548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062640"/>
                  </p:ext>
                </p:extLst>
              </p:nvPr>
            </p:nvGraphicFramePr>
            <p:xfrm>
              <a:off x="4113058" y="996548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8701" r="-200749" b="-8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8701" r="-100749" b="-8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98701" r="-749" b="-8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02632" r="-2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2632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302632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7403" r="-2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7403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397403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03947" r="-2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03947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503947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96104" r="-2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96104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596104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082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79992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79992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29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536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04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8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2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111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9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71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This type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about causal effects from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observed 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only possible under certain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conditions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Exchangeability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Essentially relates to the absence of (unaccounted for)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 variables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If we were to reverse treatment assignment we would observe the same group differences. Information is exchangeable between groups</a:t>
            </a:r>
          </a:p>
          <a:p>
            <a:pPr lvl="1">
              <a:lnSpc>
                <a:spcPct val="120000"/>
              </a:lnSpc>
            </a:pP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RCTs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are powerful because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randomization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 ensures exchangeability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In practice we need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conditional exchangeability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; to control for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confounders!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71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type of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causal effects from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observed data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only possible under certain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conditions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assumptions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Stable Unit Treatment Value (also known as SUTVA)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No Interference: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The potential outcomes of one unit does not depend on the treatment assigned to another unit. E.g.: My taking an aspirin does not influence your headache levels if you do or do not take one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Consistency: 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Only one version of treatment, treatment is unambiguously defined.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 can directly observe </a:t>
                </a:r>
                <a:r>
                  <a:rPr lang="en-GB" sz="2800" b="1" dirty="0">
                    <a:solidFill>
                      <a:srgbClr val="404040"/>
                    </a:solidFill>
                    <a:latin typeface="Fira Sans" pitchFamily="34"/>
                  </a:rPr>
                  <a:t>one of the potential outcomes</a:t>
                </a: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If person I takes aspirin,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2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986" t="-8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93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two generic assumptions essentially always appear in causal inference problems, and as we will see, we will have to deal with concerns around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confounders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no interference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repeatedly today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Other assumptions or conditions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may also be needed depending on 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design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analytic approach you take</a:t>
            </a: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784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 and Policy Evaluations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evaluation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a special case of causal inference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We have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one unit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observed repeatedly over time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At some point in time an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intervention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takes place</a:t>
            </a:r>
            <a:endParaRPr lang="en-GB" sz="28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572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803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79604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79604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913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have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one unit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observed repeatedly over time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At some point in time an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intervention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takes place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Pre-intervention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post-intervention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42043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42043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B441-4550-6F85-9C61-12878A82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EE2C-B9CD-8CD1-2F6E-DB4AF644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916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507" t="-248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79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define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effect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of taking aspirin on your headache levels as the difference in potential outcomes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fundamental problem of causal inference: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You only ever observe one of the potential outcomes!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507" t="-248" r="-16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30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1642199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cars</a:t>
            </a:r>
            <a:endParaRPr lang="en-GB" sz="1800"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7" y="2070100"/>
            <a:ext cx="1044104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are the most efficient (combined city-highway) cars after 2000 in terms of litres / 100km?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18607"/>
            <a:ext cx="9046609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3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github.com/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sodascience</a:t>
            </a: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/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workshop_causal_impact_assessment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59274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Display a scatter plot with on the x axis the engine displacement and on the y-axis the efficiency. Colour the points by the car class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3343401"/>
            <a:ext cx="9046609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9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69E491-DAAB-229E-9434-429D172A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2030893"/>
            <a:ext cx="6950769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3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group by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Registers groups by which to perform further operations </a:t>
            </a:r>
            <a:br>
              <a:rPr lang="en-GB" dirty="0">
                <a:solidFill>
                  <a:srgbClr val="404040"/>
                </a:solidFill>
                <a:latin typeface="Fira Sans" pitchFamily="34"/>
              </a:rPr>
            </a:br>
            <a:r>
              <a:rPr lang="en-GB" dirty="0">
                <a:solidFill>
                  <a:srgbClr val="404040"/>
                </a:solidFill>
                <a:latin typeface="Fira Sans" pitchFamily="34"/>
              </a:rPr>
              <a:t>(usually mutate, summarise)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summarise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summaries based on a function applied to each group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8727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8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type of car should I buy to be the least efficient?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490216"/>
            <a:ext cx="5607053" cy="104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D5CE9-B8BD-67D8-6D08-2CEC4A16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3813961"/>
            <a:ext cx="2652710" cy="26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5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What is the most efficient car within each class?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384845"/>
            <a:ext cx="5096250" cy="16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5AABA-CF2F-9EF4-FF86-403DD841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4148139"/>
            <a:ext cx="5096250" cy="2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6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pivot_longer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Combines various columns into a single “value” column with an additional “name” column to indicate where the value came from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pivot_wider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opposite: puts rows of different categories in separate columns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7770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(60 minutes)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Policy Interventions and Causal Inference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Pre-Post Analyses and Difference-in-Difference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Interrupted Time Series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12:00 ; re-start at 13:00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generate predictions for efficiency using two models: a linear regression and a regression tree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97" y="2791260"/>
            <a:ext cx="9046609" cy="21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5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 with the following mapped aesthetics: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x: engine size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y: predicted efficiency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colour: model type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???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7078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ggplot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 wants tidy data. Let’s pivot our data so that model type becomes a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3861-FCC1-FC8F-05F1-8DD2F8A2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65" y="2861463"/>
            <a:ext cx="5249029" cy="22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1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B4FBF-2720-924B-8A4A-4FBF86850924}"/>
              </a:ext>
            </a:extLst>
          </p:cNvPr>
          <p:cNvSpPr/>
          <p:nvPr/>
        </p:nvSpPr>
        <p:spPr>
          <a:xfrm>
            <a:off x="8350250" y="2490474"/>
            <a:ext cx="3003553" cy="354837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8019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predictions!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4" y="2413784"/>
            <a:ext cx="9468554" cy="3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9" y="1906588"/>
            <a:ext cx="9026522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Synthetic Control Methods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lvl="0"/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 err="1">
                <a:solidFill>
                  <a:srgbClr val="FFFFFF"/>
                </a:solidFill>
                <a:latin typeface="Fira Sans" pitchFamily="34"/>
              </a:rPr>
              <a:t>CausalImpact</a:t>
            </a:r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Discussion session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17:00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social science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research questions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concern evaluating what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the effect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implementing a particular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was on some outcome of interest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Examples: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 - What was the effect of raising the maximum speed limit on road deaths?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What effect did introducing students loans have on post-graduation debt levels?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introducing an after-school programme in disadvantaged neighbourhoods lead to improved educational outcomes in children from that neighbourhood?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 referred to as “policy evaluation” research or “comparative case studies”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some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produces changes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8861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Today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aim to give you a brief introduction to many of these different methods!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029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2602</Words>
  <Application>Microsoft Office PowerPoint</Application>
  <PresentationFormat>Widescreen</PresentationFormat>
  <Paragraphs>649</Paragraphs>
  <Slides>63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About us</vt:lpstr>
      <vt:lpstr>About us</vt:lpstr>
      <vt:lpstr>github.com/sodascience/workshop_causal_impact_assessment</vt:lpstr>
      <vt:lpstr>Today’s plan: morning</vt:lpstr>
      <vt:lpstr>Today’s plan: afternoon</vt:lpstr>
      <vt:lpstr>Context: “Policy Evaluations”</vt:lpstr>
      <vt:lpstr>Context: “Policy Evaluations”</vt:lpstr>
      <vt:lpstr>Methods for Policy Evaluation</vt:lpstr>
      <vt:lpstr>Big Table of Methods</vt:lpstr>
      <vt:lpstr>Causal Inference: A primer</vt:lpstr>
      <vt:lpstr>Potential Outcomes</vt:lpstr>
      <vt:lpstr>PowerPoint Presentation</vt:lpstr>
      <vt:lpstr>Potential Outcomes</vt:lpstr>
      <vt:lpstr>Causal Effects</vt:lpstr>
      <vt:lpstr>Data and Potential Outcomes</vt:lpstr>
      <vt:lpstr>Data and Potential Outcomes</vt:lpstr>
      <vt:lpstr>Data and Potential Outcomes</vt:lpstr>
      <vt:lpstr>Data and Potential Outcomes</vt:lpstr>
      <vt:lpstr>Causal Inference</vt:lpstr>
      <vt:lpstr>Causal Inference</vt:lpstr>
      <vt:lpstr>Causal Inference</vt:lpstr>
      <vt:lpstr>Causal Inference</vt:lpstr>
      <vt:lpstr>Causal Inference</vt:lpstr>
      <vt:lpstr>Causal Inference Assumptions</vt:lpstr>
      <vt:lpstr>Causal Inference Assumptions</vt:lpstr>
      <vt:lpstr>Causal Inference Assumptions</vt:lpstr>
      <vt:lpstr>Causal Inference and Policy Evaluations</vt:lpstr>
      <vt:lpstr>Todays Topic</vt:lpstr>
      <vt:lpstr>Data and Potential Outcomes</vt:lpstr>
      <vt:lpstr>Todays Topic</vt:lpstr>
      <vt:lpstr>Data and Potential Outcomes</vt:lpstr>
      <vt:lpstr>PowerPoint Presentation</vt:lpstr>
      <vt:lpstr>Causal Inference</vt:lpstr>
      <vt:lpstr>Causal Inference</vt:lpstr>
      <vt:lpstr>Data visualisation with ggplot2</vt:lpstr>
      <vt:lpstr>Example dataset: cars</vt:lpstr>
      <vt:lpstr>Data wrangling with dplyr</vt:lpstr>
      <vt:lpstr>Data wrangling with dplyr</vt:lpstr>
      <vt:lpstr>Data visualisation with ggplot2</vt:lpstr>
      <vt:lpstr>Example dataset: l100k</vt:lpstr>
      <vt:lpstr>Data visualisation with ggplot2</vt:lpstr>
      <vt:lpstr>Data visualisation with ggplot2</vt:lpstr>
      <vt:lpstr>More data wrangling with dplyr</vt:lpstr>
      <vt:lpstr>Example dataset: l100k</vt:lpstr>
      <vt:lpstr>More data wrangling with dplyr</vt:lpstr>
      <vt:lpstr>More data wrangling with dplyr</vt:lpstr>
      <vt:lpstr>Pivoting with tidyr</vt:lpstr>
      <vt:lpstr>Example dataset: l100k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Practical: dplyr, ggplot, tidyr</vt:lpstr>
      <vt:lpstr>Break</vt:lpstr>
      <vt:lpstr>Break</vt:lpstr>
      <vt:lpstr>Default light slide</vt:lpstr>
      <vt:lpstr>Default dark slide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54</cp:revision>
  <dcterms:created xsi:type="dcterms:W3CDTF">2020-09-17T14:27:00Z</dcterms:created>
  <dcterms:modified xsi:type="dcterms:W3CDTF">2023-01-27T15:54:53Z</dcterms:modified>
</cp:coreProperties>
</file>