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300" r:id="rId3"/>
    <p:sldId id="363" r:id="rId4"/>
    <p:sldId id="338" r:id="rId5"/>
    <p:sldId id="302" r:id="rId6"/>
    <p:sldId id="340" r:id="rId7"/>
    <p:sldId id="298" r:id="rId8"/>
    <p:sldId id="364" r:id="rId9"/>
    <p:sldId id="365" r:id="rId10"/>
    <p:sldId id="398" r:id="rId11"/>
    <p:sldId id="362" r:id="rId12"/>
    <p:sldId id="368" r:id="rId13"/>
    <p:sldId id="370" r:id="rId14"/>
    <p:sldId id="371" r:id="rId15"/>
    <p:sldId id="372" r:id="rId16"/>
    <p:sldId id="400" r:id="rId17"/>
    <p:sldId id="377" r:id="rId18"/>
    <p:sldId id="378" r:id="rId19"/>
    <p:sldId id="379" r:id="rId20"/>
    <p:sldId id="383" r:id="rId21"/>
    <p:sldId id="373" r:id="rId22"/>
    <p:sldId id="384" r:id="rId23"/>
    <p:sldId id="382" r:id="rId24"/>
    <p:sldId id="380" r:id="rId25"/>
    <p:sldId id="386" r:id="rId26"/>
    <p:sldId id="387" r:id="rId27"/>
    <p:sldId id="388" r:id="rId28"/>
    <p:sldId id="385" r:id="rId29"/>
    <p:sldId id="391" r:id="rId30"/>
    <p:sldId id="393" r:id="rId31"/>
    <p:sldId id="392" r:id="rId32"/>
    <p:sldId id="396" r:id="rId33"/>
    <p:sldId id="397" r:id="rId34"/>
    <p:sldId id="395" r:id="rId35"/>
    <p:sldId id="399" r:id="rId36"/>
    <p:sldId id="305" r:id="rId37"/>
    <p:sldId id="307" r:id="rId38"/>
    <p:sldId id="367" r:id="rId39"/>
    <p:sldId id="313" r:id="rId40"/>
    <p:sldId id="335" r:id="rId41"/>
    <p:sldId id="339" r:id="rId42"/>
    <p:sldId id="292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3675BD-4946-4410-A1F9-B89B506A0F9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F0D312-7AB5-4F22-BFC6-E3A0E3752B82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61C17900-95FA-4124-853C-9BC71B59CBE5}" type="datetime1">
              <a:rPr lang="en-GB"/>
              <a:pPr lvl="0"/>
              <a:t>15/05/2023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795BFAD-25FB-44F4-A1F4-7C7BCA8718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BD18631-2C80-46B9-8098-49893BF03A1F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6CE3E-0570-4BA9-B4CF-A14FD5940ECF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889AE-B471-4AA4-934E-9679F5A69BC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8E8F8CAC-A6C2-44BD-8532-85D68FCA9A1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78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Even though we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can’t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directly observe both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2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sz="1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sz="1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GB" sz="12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for the same individuals, under certain conditions, we can make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inferences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about these potential outcome variables</a:t>
                </a:r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Even though we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can’t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directly observe both </a:t>
                </a:r>
                <a:r>
                  <a:rPr lang="en-GB" sz="1200" i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𝑌_𝑖^1</a:t>
                </a:r>
                <a:r>
                  <a:rPr lang="en-GB" sz="1200" b="0" i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 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and </a:t>
                </a:r>
                <a:r>
                  <a:rPr lang="en-GB" i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𝑌_𝑖^0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for the same individuals, under certain conditions, we can make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inferences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about these potential outcome variables</a:t>
                </a:r>
              </a:p>
              <a:p>
                <a:endParaRPr lang="nl-N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1001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Even though we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can’t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directly observe both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2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sz="1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sz="1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GB" sz="12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for the same individuals, under certain conditions, we can make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inferences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about these potential outcome variables</a:t>
                </a:r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Even though we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can’t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directly observe both </a:t>
                </a:r>
                <a:r>
                  <a:rPr lang="en-GB" sz="1200" i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𝑌_𝑖^1</a:t>
                </a:r>
                <a:r>
                  <a:rPr lang="en-GB" sz="1200" b="0" i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 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and </a:t>
                </a:r>
                <a:r>
                  <a:rPr lang="en-GB" i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𝑌_𝑖^0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for the same individuals, under certain conditions, we can make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inferences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about these potential outcome variables</a:t>
                </a:r>
              </a:p>
              <a:p>
                <a:endParaRPr lang="nl-N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nl-NL" smtClean="0"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4552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Even though we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can’t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directly observe both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2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sz="1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sz="1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GB" sz="12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for the same individuals, under certain conditions, we can make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inferences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about these potential outcome variables</a:t>
                </a:r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Even though we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can’t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directly observe both </a:t>
                </a:r>
                <a:r>
                  <a:rPr lang="en-GB" sz="1200" i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𝑌_𝑖^1</a:t>
                </a:r>
                <a:r>
                  <a:rPr lang="en-GB" sz="1200" b="0" i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 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and </a:t>
                </a:r>
                <a:r>
                  <a:rPr lang="en-GB" i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𝑌_𝑖^0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for the same individuals, under certain conditions, we can make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inferences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about these potential outcome variables</a:t>
                </a:r>
              </a:p>
              <a:p>
                <a:endParaRPr lang="nl-N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2829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Even though we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can’t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directly observe both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2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sz="1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sz="1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GB" sz="12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for the same individuals, under certain conditions, we can make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inferences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about these potential outcome variables</a:t>
                </a:r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Even though we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can’t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directly observe both </a:t>
                </a:r>
                <a:r>
                  <a:rPr lang="en-GB" sz="1200" i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𝑌_𝑖^1</a:t>
                </a:r>
                <a:r>
                  <a:rPr lang="en-GB" sz="1200" b="0" i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 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and </a:t>
                </a:r>
                <a:r>
                  <a:rPr lang="en-GB" i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𝑌_𝑖^0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for the same individuals, under certain conditions, we can make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inferences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about these potential outcome variables</a:t>
                </a:r>
              </a:p>
              <a:p>
                <a:endParaRPr lang="nl-N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9398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Even though we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can’t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directly observe both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2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sz="1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sz="1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GB" sz="12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for the same individuals, under certain conditions, we can make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inferences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about these potential outcome variables</a:t>
                </a:r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Even though we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can’t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directly observe both </a:t>
                </a:r>
                <a:r>
                  <a:rPr lang="en-GB" sz="1200" i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𝑌_𝑖^1</a:t>
                </a:r>
                <a:r>
                  <a:rPr lang="en-GB" sz="1200" b="0" i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 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and </a:t>
                </a:r>
                <a:r>
                  <a:rPr lang="en-GB" i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𝑌_𝑖^0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for the same individuals, under certain conditions, we can make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inferences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about these potential outcome variables</a:t>
                </a:r>
              </a:p>
              <a:p>
                <a:endParaRPr lang="nl-N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4566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Even though we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can’t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directly observe both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2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sz="1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sz="1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GB" sz="12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for the same individuals, under certain conditions, we can make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inferences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about these potential outcome variables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GB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1200" dirty="0">
                    <a:solidFill>
                      <a:srgbClr val="404040"/>
                    </a:solidFill>
                    <a:latin typeface="Fira Sans" pitchFamily="34"/>
                  </a:rPr>
                  <a:t>E.g.: If I want to make inferences about the effect of losing weight on heart health, my inferences will be different if I study people who gradually lost weight due to diet and exercise vs those who are lighter due to liposuction!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GB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Even though we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can’t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directly observe both </a:t>
                </a:r>
                <a:r>
                  <a:rPr lang="en-GB" sz="1200" i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𝑌_𝑖^1</a:t>
                </a:r>
                <a:r>
                  <a:rPr lang="en-GB" sz="1200" b="0" i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 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and </a:t>
                </a:r>
                <a:r>
                  <a:rPr lang="en-GB" i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𝑌_𝑖^0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for the same individuals, under certain conditions, we can make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inferences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about these potential outcome variables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GB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1200" dirty="0">
                    <a:solidFill>
                      <a:srgbClr val="404040"/>
                    </a:solidFill>
                    <a:latin typeface="Fira Sans" pitchFamily="34"/>
                  </a:rPr>
                  <a:t>E.g.: If I want to make inferences about the effect of losing weight on heart health, my inferences will be different if I study people who gradually lost weight due to diet and exercise vs those who are lighter due to liposuction!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GB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endParaRPr lang="nl-N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8153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Here; I could show the derivation of how you get from </a:t>
            </a:r>
            <a:r>
              <a:rPr lang="en-GB" dirty="0" err="1">
                <a:solidFill>
                  <a:srgbClr val="404040"/>
                </a:solidFill>
                <a:latin typeface="Fira Sans" pitchFamily="34"/>
              </a:rPr>
              <a:t>estimand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to estimator using those assumptions, but I think it’s good to leave this out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8069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Even though we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can’t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directly observe both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2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sz="1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sz="1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GB" sz="12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for the same individuals, under certain conditions, we can make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inferences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about these potential outcome variables</a:t>
                </a:r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Even though we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can’t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directly observe both </a:t>
                </a:r>
                <a:r>
                  <a:rPr lang="en-GB" sz="1200" i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𝑌_𝑖^1</a:t>
                </a:r>
                <a:r>
                  <a:rPr lang="en-GB" sz="1200" b="0" i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 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and </a:t>
                </a:r>
                <a:r>
                  <a:rPr lang="en-GB" i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𝑌_𝑖^0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for the same individuals, under certain conditions, we can make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inferences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about these potential outcome variables</a:t>
                </a:r>
              </a:p>
              <a:p>
                <a:endParaRPr lang="nl-N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0522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Even though we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can’t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directly observe both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2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sz="1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sz="1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GB" sz="12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for the same individuals, under certain conditions, we can make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inferences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about these potential outcome variables</a:t>
                </a:r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Even though we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can’t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directly observe both </a:t>
                </a:r>
                <a:r>
                  <a:rPr lang="en-GB" sz="1200" i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𝑌_𝑖^1</a:t>
                </a:r>
                <a:r>
                  <a:rPr lang="en-GB" sz="1200" b="0" i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 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and </a:t>
                </a:r>
                <a:r>
                  <a:rPr lang="en-GB" i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𝑌_𝑖^0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for the same individuals, under certain conditions, we can make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inferences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about these potential outcome variables</a:t>
                </a:r>
              </a:p>
              <a:p>
                <a:endParaRPr lang="nl-N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nl-NL" smtClean="0"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506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Even though we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can’t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directly observe both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2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sz="1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sz="1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GB" sz="12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for the same individuals, under certain conditions, we can make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inferences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about these potential outcome variables</a:t>
                </a:r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Even though we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can’t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directly observe both </a:t>
                </a:r>
                <a:r>
                  <a:rPr lang="en-GB" sz="1200" i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𝑌_𝑖^1</a:t>
                </a:r>
                <a:r>
                  <a:rPr lang="en-GB" sz="1200" b="0" i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 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and </a:t>
                </a:r>
                <a:r>
                  <a:rPr lang="en-GB" i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𝑌_𝑖^0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for the same individuals, under certain conditions, we can make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inferences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about these potential outcome variables</a:t>
                </a:r>
              </a:p>
              <a:p>
                <a:endParaRPr lang="nl-N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nl-NL" smtClean="0"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641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B78A-C25D-4369-9106-00B4BDAF603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AFFA11-F813-4EF0-9841-50137F6A478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B2E3B-66D8-43A0-8375-C2975F6B0B3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A25D1A3-0A93-4C94-80FF-26B8FD61124B}" type="datetime1">
              <a:rPr lang="en-GB"/>
              <a:pPr lvl="0"/>
              <a:t>15/05/2023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EBF7B-030B-4FD3-BF9C-3574A13BF65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DCB68-464B-40AD-AA5E-AB324273D16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EDFEBC7-7E1D-4B66-8533-8C3175D0D9C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07077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A4EBA-7EDD-4D71-84C5-3388D0DFE2E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E9A5FA-1D8C-4583-A854-FD0F2ABAFF70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FF600-4F19-48F8-846B-B9650CD6BB4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142B93-5A2B-450B-8B37-47C337A7F461}" type="datetime1">
              <a:rPr lang="en-GB"/>
              <a:pPr lvl="0"/>
              <a:t>15/05/2023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39065-D234-4486-AEDA-22F9163913E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DB926-5CE2-4917-ADCF-A3FE6427C7F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E280FA-8BD4-4A05-A90E-B4F29B94C0C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599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9F0152-33E9-43E5-9815-5EC9B03AC6EA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F7AE50-B699-4E21-AD6A-E4E8CAFDDB37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4F83F-6880-4826-B7A6-1FB1A919C57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E063067-B603-41EE-A9A7-41899DD775E6}" type="datetime1">
              <a:rPr lang="en-GB"/>
              <a:pPr lvl="0"/>
              <a:t>15/05/2023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F6651-4757-4750-B5CA-D68758D35AF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6E88B-E798-46DF-BDB3-E419282976A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1CB181-579F-471F-9256-CB2C169A779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65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3600-4193-4049-9D7E-DC5FE8465EC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94075-3F16-4E08-A33E-1DE8E59C1CE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08924-35A9-4D75-8DB7-F36F14CE60D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249873-F8C6-4397-84F9-F8EC0F22A697}" type="datetime1">
              <a:rPr lang="en-GB"/>
              <a:pPr lvl="0"/>
              <a:t>15/05/2023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81E53-D070-4843-A163-7D384618DEF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19BA-121B-4DBE-A21D-F2C0FF91033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A587C5-AECA-423D-8EA8-7D6A6FE2B22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41733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A7042-6FBA-4E2A-94C3-044912467E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86B77-1A88-44A0-BB20-3414F40E7A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36A58-DBF0-437B-B744-342F81B2632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2BD4ED-6206-4BF6-96F8-E25353DC0FB4}" type="datetime1">
              <a:rPr lang="en-GB"/>
              <a:pPr lvl="0"/>
              <a:t>15/05/2023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E4042-FA18-404B-9EEE-6E081827CB9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0B63E-4F11-462B-B05A-DB120FBB541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2C7B85-F530-430C-9C09-92C7ED3254A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629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B97FF-3134-4453-944F-0C817F31C11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7A09F-10AB-467A-8401-201B573A169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A789C-D4AB-4713-A8CD-F8334464525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B0190-FCD0-4E76-AD78-D1CDCC84B04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B86B4E-481C-4780-B006-4B46E923812F}" type="datetime1">
              <a:rPr lang="en-GB"/>
              <a:pPr lvl="0"/>
              <a:t>15/05/2023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81F56-22BD-479F-AAA2-8AB645D47F2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244C1-108C-4089-BCE4-DC215B07236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CF52EB1-DF95-468D-9B28-B4F39612EFF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51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C146E-4AF7-4834-8B14-CD2F1E0BD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42E8B-DF6D-4AE5-895A-9EE6BC0834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A3524-0497-4327-9523-35395CE3372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5CC812-CEF1-49EA-812F-C2D9399A92EA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0DF637-92CE-4693-A559-B439BE3582C4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9256A7-111C-49F5-B70B-48937CACE4F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D4B0C8B-6A6B-4F9A-AD92-C7A874294C43}" type="datetime1">
              <a:rPr lang="en-GB"/>
              <a:pPr lvl="0"/>
              <a:t>15/05/2023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45173D-4E52-4C15-B70E-50C36E96760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BBF5F-732A-48F7-A7BD-C4E18FFBC5E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074826-7FA0-4CC4-AA50-76D0B3FD8C2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173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A2E71-4B52-4A86-8DF2-7F41875293E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150227-4160-4A65-82D1-C3BA96320E1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242089C-BC90-4A09-BBF2-11ACCFCC6AAC}" type="datetime1">
              <a:rPr lang="en-GB"/>
              <a:pPr lvl="0"/>
              <a:t>15/05/2023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53F245-9C55-4372-83F3-B76EB9BB346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3BB15-1C8E-40EB-ACD5-122B18B9C72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2F334AB-BC62-40DE-B5C6-6CC18338FB6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327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291FEB-16BE-477E-9FBC-3C57BD6FC16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E45A0C3-C9A4-409A-ABC1-542A7544900D}" type="datetime1">
              <a:rPr lang="en-GB"/>
              <a:pPr lvl="0"/>
              <a:t>15/05/2023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096FB0-605D-4751-8632-517A634DD99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57AD1-EF5D-4DE1-86DA-C821852950C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F18557-F3A6-4CF4-95FE-A175EBDA5FD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61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82753-69E5-4D1B-BCE6-61A81DF2D9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E4E7F-884B-427D-8BC2-B1F6A79A6AC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667D7-5AF4-4AAD-A6D8-67FB8831C43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7C487-FBA9-4AD0-9AF9-01010AF359B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905373-3B96-430D-80BE-EEB6F3514509}" type="datetime1">
              <a:rPr lang="en-GB"/>
              <a:pPr lvl="0"/>
              <a:t>15/05/2023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FA6F1-DD0D-472C-83F5-B4919C0183B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089D1-4D95-4EEA-AD8B-AED4AE01CC6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35D6DE7-745E-4B1C-9FE2-2920602B99E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723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3C2CC-D157-40B2-8091-A91D9DC85C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37A7F-B8C5-4957-A0D6-2DCDA4757F4E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GB" sz="3200"/>
            </a:lvl1pPr>
          </a:lstStyle>
          <a:p>
            <a:pPr lvl="0"/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2B0BB-9BAD-4586-A89C-17ABDAA209B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2CA43-F7D4-43CB-B9A0-C61B4A1C3E1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D713A6C-3BFD-4C18-89E6-78D595B19DB8}" type="datetime1">
              <a:rPr lang="en-GB"/>
              <a:pPr lvl="0"/>
              <a:t>15/05/2023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106B7-9E65-414F-BCC1-BAA0E7B6357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40596-C22D-4CC2-A20F-E327ADA4BD2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8F9949-08C5-4C4D-8656-4D860A78FF9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15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00737C-7133-4928-A965-F606C90532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EBD72-5DCA-4723-AF70-754F387743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0CF75-4FFB-4B10-B03D-2FE4D784923B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19E4415A-9E33-406F-911E-8770DEE3AE96}" type="datetime1">
              <a:rPr lang="en-GB"/>
              <a:pPr lvl="0"/>
              <a:t>15/05/2023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3E781-6484-4CAC-8722-FA7EF52258D3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15838-C6BB-4F86-A0D3-FD0AE75A9B7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E8B1A737-10E3-4D29-A14E-BEEB0DA9491B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isinryan.org/" TargetMode="External"/><Relationship Id="rId2" Type="http://schemas.openxmlformats.org/officeDocument/2006/relationships/hyperlink" Target="https://www.uu.nl/en/research/applied-data-science/sig-causal-data-scienc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8872180B-3A80-427A-B5FE-00E2683BC986}"/>
              </a:ext>
            </a:extLst>
          </p:cNvPr>
          <p:cNvSpPr txBox="1"/>
          <p:nvPr/>
        </p:nvSpPr>
        <p:spPr>
          <a:xfrm>
            <a:off x="1258433" y="1680100"/>
            <a:ext cx="9675138" cy="258532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5400" b="1" i="0" u="none" strike="noStrike" kern="1200" cap="none" spc="0" baseline="0" dirty="0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Leveraging register data to estimate causal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5400" b="1" i="0" u="none" strike="noStrike" kern="1200" cap="none" spc="0" baseline="0" dirty="0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effects of policy interventions</a:t>
            </a:r>
          </a:p>
        </p:txBody>
      </p:sp>
      <p:sp>
        <p:nvSpPr>
          <p:cNvPr id="3" name="TextBox 15">
            <a:extLst>
              <a:ext uri="{FF2B5EF4-FFF2-40B4-BE49-F238E27FC236}">
                <a16:creationId xmlns:a16="http://schemas.microsoft.com/office/drawing/2014/main" id="{632F97CB-4D92-4AE6-A8F6-7113DE33A6F5}"/>
              </a:ext>
            </a:extLst>
          </p:cNvPr>
          <p:cNvSpPr txBox="1"/>
          <p:nvPr/>
        </p:nvSpPr>
        <p:spPr>
          <a:xfrm>
            <a:off x="1258433" y="5507239"/>
            <a:ext cx="7361779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1" u="none" strike="noStrike" kern="1200" cap="none" spc="0" baseline="0" dirty="0">
                <a:solidFill>
                  <a:srgbClr val="7F7F7F"/>
                </a:solidFill>
                <a:uFillTx/>
                <a:latin typeface="Fira Sans" pitchFamily="34"/>
              </a:rPr>
              <a:t>Oisín Ryan &amp; Erik-Jan van Kesteren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541A11A-8F27-47BF-A7AF-3AB4CB33F894}"/>
              </a:ext>
            </a:extLst>
          </p:cNvPr>
          <p:cNvSpPr txBox="1"/>
          <p:nvPr/>
        </p:nvSpPr>
        <p:spPr>
          <a:xfrm>
            <a:off x="1258431" y="4281313"/>
            <a:ext cx="9675138" cy="89658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Workshop ODISSEI</a:t>
            </a:r>
            <a:endParaRPr lang="en-GB" sz="4400" b="0" i="0" u="none" strike="noStrike" kern="1200" cap="none" spc="0" baseline="0" dirty="0">
              <a:solidFill>
                <a:srgbClr val="7F7F7F"/>
              </a:solidFill>
              <a:uFillTx/>
              <a:latin typeface="Calibri Light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226613D8-465E-42F9-B892-6D2D565C9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108710" cy="162154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B44B798C-FF26-2BC0-6FF8-AAAB06423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4" y="384079"/>
            <a:ext cx="10258425" cy="566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378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Causal Inference: A primer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560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64BA-2929-4A07-8AD6-785B76E0CA0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Potential Outcomes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C0D39-8FC9-4533-85CA-F2063B4FD17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572769"/>
            <a:ext cx="10515600" cy="4920102"/>
          </a:xfrm>
        </p:spPr>
        <p:txBody>
          <a:bodyPr>
            <a:normAutofit/>
          </a:bodyPr>
          <a:lstStyle/>
          <a:p>
            <a:pPr marL="0" lvl="0" indent="0">
              <a:lnSpc>
                <a:spcPct val="80000"/>
              </a:lnSpc>
              <a:buNone/>
            </a:pPr>
            <a:endParaRPr lang="en-GB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80000"/>
              </a:lnSpc>
              <a:buNone/>
            </a:pPr>
            <a:endParaRPr lang="en-GB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Causal Inference 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is (broadly) concerned with using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data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to estimate what the effect is of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intervening or changing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the value of one or more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variables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.</a:t>
            </a:r>
          </a:p>
          <a:p>
            <a:pPr marL="0" lvl="0" indent="0">
              <a:lnSpc>
                <a:spcPct val="80000"/>
              </a:lnSpc>
              <a:buNone/>
            </a:pPr>
            <a:endParaRPr lang="en-GB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80000"/>
              </a:lnSpc>
              <a:buNone/>
            </a:pPr>
            <a:endParaRPr lang="en-GB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80000"/>
              </a:lnSpc>
              <a:buNone/>
            </a:pPr>
            <a:endParaRPr lang="en-GB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Using the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potential outcomes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framework, we can define causal inference as a </a:t>
            </a:r>
            <a:r>
              <a:rPr lang="en-GB" i="1" dirty="0">
                <a:solidFill>
                  <a:srgbClr val="404040"/>
                </a:solidFill>
                <a:latin typeface="Fira Sans" pitchFamily="34"/>
              </a:rPr>
              <a:t>missing data problem</a:t>
            </a:r>
          </a:p>
        </p:txBody>
      </p:sp>
    </p:spTree>
    <p:extLst>
      <p:ext uri="{BB962C8B-B14F-4D97-AF65-F5344CB8AC3E}">
        <p14:creationId xmlns:p14="http://schemas.microsoft.com/office/powerpoint/2010/main" val="167428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white object on a red surface&#10;&#10;Description automatically generated with low confidence">
            <a:extLst>
              <a:ext uri="{FF2B5EF4-FFF2-40B4-BE49-F238E27FC236}">
                <a16:creationId xmlns:a16="http://schemas.microsoft.com/office/drawing/2014/main" id="{C48A494C-581E-B0BA-A815-BF68AA8BB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52" y="367457"/>
            <a:ext cx="4592951" cy="6123085"/>
          </a:xfrm>
          <a:prstGeom prst="rect">
            <a:avLst/>
          </a:prstGeom>
        </p:spPr>
      </p:pic>
      <p:pic>
        <p:nvPicPr>
          <p:cNvPr id="7" name="Picture 6" descr="A person with the hands on the face&#10;&#10;Description automatically generated with low confidence">
            <a:extLst>
              <a:ext uri="{FF2B5EF4-FFF2-40B4-BE49-F238E27FC236}">
                <a16:creationId xmlns:a16="http://schemas.microsoft.com/office/drawing/2014/main" id="{97DEACB5-7D1F-8C73-5C91-157D592FD9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210" y="394542"/>
            <a:ext cx="6096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18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64BA-2929-4A07-8AD6-785B76E0CA0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Potential Outcomes</a:t>
            </a:r>
            <a:endParaRPr lang="en-GB" sz="1800" kern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0C0D39-8FC9-4533-85CA-F2063B4FD172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572769"/>
                <a:ext cx="10515600" cy="4920102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lnSpc>
                    <a:spcPct val="120000"/>
                  </a:lnSpc>
                  <a:buNone/>
                </a:pP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Let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represent your headache level (high is a very bad headache, low is no headache),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be whether you take aspirin or not (A =1 you take it, A = 0 you don’t)</a:t>
                </a:r>
              </a:p>
              <a:p>
                <a:pPr marL="0" lvl="0" indent="0">
                  <a:lnSpc>
                    <a:spcPct val="120000"/>
                  </a:lnSpc>
                  <a:buNone/>
                </a:pPr>
                <a:endParaRPr lang="en-GB" b="1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20000"/>
                  </a:lnSpc>
                  <a:buNone/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You only want to take an aspirin if your headache level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after taking aspirin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is lower relative to what your headache would be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if you wouldn’t take aspirin</a:t>
                </a:r>
                <a:endParaRPr lang="en-GB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20000"/>
                  </a:lnSpc>
                  <a:buNone/>
                </a:pPr>
                <a:endParaRPr lang="en-GB" b="1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20000"/>
                  </a:lnSpc>
                  <a:buNone/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There are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two possible versions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of the outcome variable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your headache level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if you would take aspirin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your headache level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if you would not take aspirin</a:t>
                </a:r>
                <a:endParaRPr lang="en-GB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0C0D39-8FC9-4533-85CA-F2063B4FD172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572769"/>
                <a:ext cx="10515600" cy="4920102"/>
              </a:xfrm>
              <a:blipFill>
                <a:blip r:embed="rId2"/>
                <a:stretch>
                  <a:fillRect l="-928" t="-991" r="-754" b="-285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026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64BA-2929-4A07-8AD6-785B76E0CA0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Causal Effects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0C0D39-8FC9-4533-85CA-F2063B4FD172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572769"/>
                <a:ext cx="10515600" cy="4920102"/>
              </a:xfrm>
            </p:spPr>
            <p:txBody>
              <a:bodyPr>
                <a:normAutofit/>
              </a:bodyPr>
              <a:lstStyle/>
              <a:p>
                <a:pPr marL="0" lvl="0" indent="0">
                  <a:lnSpc>
                    <a:spcPct val="120000"/>
                  </a:lnSpc>
                  <a:buNone/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We can define the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causal effect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of taking aspirin on your headache levels as the difference in potential outcomes</a:t>
                </a:r>
              </a:p>
              <a:p>
                <a:pPr marL="0" lvl="0" indent="0">
                  <a:lnSpc>
                    <a:spcPct val="120000"/>
                  </a:lnSpc>
                  <a:buNone/>
                </a:pPr>
                <a:endParaRPr lang="en-GB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32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32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32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sz="32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sSubSup>
                        <m:sSubSupPr>
                          <m:ctrlP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20000"/>
                  </a:lnSpc>
                  <a:buNone/>
                </a:pPr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20000"/>
                  </a:lnSpc>
                  <a:buNone/>
                </a:pP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The </a:t>
                </a:r>
                <a:r>
                  <a:rPr lang="en-GB" sz="3200" b="1" dirty="0">
                    <a:solidFill>
                      <a:srgbClr val="404040"/>
                    </a:solidFill>
                    <a:latin typeface="Fira Sans" pitchFamily="34"/>
                  </a:rPr>
                  <a:t>fundamental problem of causal inference: </a:t>
                </a: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You only ever observe one of the potential outcomes!</a:t>
                </a:r>
                <a:r>
                  <a:rPr lang="en-GB" sz="3200" b="1" dirty="0">
                    <a:solidFill>
                      <a:srgbClr val="404040"/>
                    </a:solidFill>
                    <a:latin typeface="Fira Sans" pitchFamily="34"/>
                  </a:rPr>
                  <a:t> </a:t>
                </a:r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0C0D39-8FC9-4533-85CA-F2063B4FD172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572769"/>
                <a:ext cx="10515600" cy="4920102"/>
              </a:xfrm>
              <a:blipFill>
                <a:blip r:embed="rId2"/>
                <a:stretch>
                  <a:fillRect l="-1507" t="-248" r="-63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6863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64BA-2929-4A07-8AD6-785B76E0CA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281154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Data and Potential Outcomes</a:t>
            </a:r>
            <a:endParaRPr lang="en-GB" sz="1800" kern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748347" y="989045"/>
              <a:ext cx="8123440" cy="55878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468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414241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1816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𝐼𝐷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748347" y="989045"/>
              <a:ext cx="8123440" cy="55878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468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414241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18161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75" t="-80000" r="-400375" b="-9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375" t="-80000" r="-300375" b="-9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1128" t="-80000" r="-201504" b="-9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0000" t="-80000" r="-100749" b="-9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0000" t="-80000" r="-749" b="-90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201316" r="-400375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201316" r="-300375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201316" r="-201504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01316" r="-100749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201316" r="-749" b="-9078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297403" r="-400375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297403" r="-300375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297403" r="-201504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97403" r="-100749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297403" r="-749" b="-7961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402632" r="-400375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402632" r="-300375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402632" r="-201504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402632" r="-100749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402632" r="-749" b="-706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496104" r="-400375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496104" r="-300375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496104" r="-201504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496104" r="-100749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496104" r="-749" b="-5974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603947" r="-400375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603947" r="-300375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603947" r="-201504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603947" r="-100749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603947" r="-749" b="-5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703947" r="-400375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703947" r="-300375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703947" r="-201504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703947" r="-100749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703947" r="-749" b="-4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793506" r="-40037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793506" r="-30037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793506" r="-20150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793506" r="-10074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793506" r="-749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905263" r="-400375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905263" r="-300375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905263" r="-201504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905263" r="-100749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905263" r="-749" b="-203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992208" r="-400375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992208" r="-300375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992208" r="-201504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992208" r="-100749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992208" r="-749" b="-101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1106579" r="-400375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1106579" r="-300375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1106579" r="-201504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106579" r="-100749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106579" r="-749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AD7878F7-648B-079E-88B1-0E53CDEBA92C}"/>
              </a:ext>
            </a:extLst>
          </p:cNvPr>
          <p:cNvSpPr/>
          <p:nvPr/>
        </p:nvSpPr>
        <p:spPr>
          <a:xfrm>
            <a:off x="5006566" y="1385180"/>
            <a:ext cx="4865221" cy="5191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7369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64BA-2929-4A07-8AD6-785B76E0CA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281154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Data and Potential Outcomes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0252629"/>
                  </p:ext>
                </p:extLst>
              </p:nvPr>
            </p:nvGraphicFramePr>
            <p:xfrm>
              <a:off x="1748347" y="989045"/>
              <a:ext cx="8123440" cy="55878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468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414241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1816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𝐼𝐷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0252629"/>
                  </p:ext>
                </p:extLst>
              </p:nvPr>
            </p:nvGraphicFramePr>
            <p:xfrm>
              <a:off x="1748347" y="989045"/>
              <a:ext cx="8123440" cy="55878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468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414241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18161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75" t="-80000" r="-400375" b="-9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375" t="-80000" r="-300375" b="-9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1128" t="-80000" r="-201504" b="-9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0000" t="-80000" r="-100749" b="-9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0000" t="-80000" r="-749" b="-90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201316" r="-400375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201316" r="-300375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201316" r="-201504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01316" r="-100749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201316" r="-749" b="-9078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297403" r="-400375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297403" r="-300375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297403" r="-201504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97403" r="-100749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297403" r="-749" b="-7961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402632" r="-400375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402632" r="-300375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402632" r="-201504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402632" r="-100749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402632" r="-749" b="-706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496104" r="-400375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496104" r="-300375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496104" r="-201504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496104" r="-100749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496104" r="-749" b="-5974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603947" r="-400375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603947" r="-300375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603947" r="-201504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603947" r="-100749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603947" r="-749" b="-5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703947" r="-400375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703947" r="-300375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703947" r="-201504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703947" r="-100749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703947" r="-749" b="-4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793506" r="-40037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793506" r="-30037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793506" r="-20150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793506" r="-10074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793506" r="-749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905263" r="-400375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905263" r="-300375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905263" r="-201504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905263" r="-100749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905263" r="-749" b="-203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992208" r="-400375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992208" r="-300375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992208" r="-201504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992208" r="-100749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992208" r="-749" b="-101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1106579" r="-400375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1106579" r="-300375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1106579" r="-201504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106579" r="-100749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106579" r="-749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05369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64BA-2929-4A07-8AD6-785B76E0CA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281154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Data and Potential Outcomes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6954206"/>
                  </p:ext>
                </p:extLst>
              </p:nvPr>
            </p:nvGraphicFramePr>
            <p:xfrm>
              <a:off x="1748347" y="989045"/>
              <a:ext cx="8123440" cy="55878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468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414241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1816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𝐼𝐷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2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p>
                                    <m:r>
                                      <a:rPr lang="en-GB" sz="2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nl-NL" sz="2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2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p>
                                    <m:r>
                                      <a:rPr lang="en-GB" sz="2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nl-NL" sz="2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6954206"/>
                  </p:ext>
                </p:extLst>
              </p:nvPr>
            </p:nvGraphicFramePr>
            <p:xfrm>
              <a:off x="1748347" y="989045"/>
              <a:ext cx="8123440" cy="55878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468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414241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18161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75" t="-80000" r="-400375" b="-9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375" t="-80000" r="-300375" b="-9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1128" t="-80000" r="-201504" b="-9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0000" t="-80000" r="-100749" b="-9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0000" t="-80000" r="-749" b="-90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201316" r="-400375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201316" r="-300375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201316" r="-201504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01316" r="-100749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201316" r="-749" b="-9078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297403" r="-400375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297403" r="-300375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297403" r="-201504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97403" r="-100749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297403" r="-749" b="-7961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402632" r="-400375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402632" r="-300375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402632" r="-201504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402632" r="-100749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402632" r="-749" b="-706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496104" r="-400375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496104" r="-300375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496104" r="-201504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496104" r="-100749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496104" r="-749" b="-5974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603947" r="-400375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603947" r="-300375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603947" r="-201504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603947" r="-100749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603947" r="-749" b="-5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703947" r="-400375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703947" r="-300375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703947" r="-201504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703947" r="-100749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703947" r="-749" b="-4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793506" r="-40037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793506" r="-30037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793506" r="-20150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793506" r="-10074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793506" r="-749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905263" r="-400375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905263" r="-300375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905263" r="-201504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905263" r="-100749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905263" r="-749" b="-203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992208" r="-400375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992208" r="-300375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992208" r="-201504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992208" r="-100749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992208" r="-749" b="-101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1106579" r="-400375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1106579" r="-300375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1106579" r="-201504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106579" r="-100749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106579" r="-749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60480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64BA-2929-4A07-8AD6-785B76E0CA0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Causal Inference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0C0D39-8FC9-4533-85CA-F2063B4FD172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572768"/>
                <a:ext cx="10515600" cy="5098619"/>
              </a:xfrm>
            </p:spPr>
            <p:txBody>
              <a:bodyPr>
                <a:normAutofit/>
              </a:bodyPr>
              <a:lstStyle/>
              <a:p>
                <a:pPr marL="0" lvl="0" indent="0">
                  <a:lnSpc>
                    <a:spcPct val="100000"/>
                  </a:lnSpc>
                  <a:buNone/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In cross-sectional settings, we typically aim to make inferences about the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average causal effect.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This is known as a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causal </a:t>
                </a:r>
                <a:r>
                  <a:rPr lang="en-GB" b="1" dirty="0" err="1">
                    <a:solidFill>
                      <a:srgbClr val="404040"/>
                    </a:solidFill>
                    <a:latin typeface="Fira Sans" pitchFamily="34"/>
                  </a:rPr>
                  <a:t>estimand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:</a:t>
                </a:r>
                <a:endParaRPr lang="en-GB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𝐴𝐶𝐸</m:t>
                      </m:r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b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</a:br>
                <a:b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In a </a:t>
                </a:r>
                <a:r>
                  <a:rPr lang="en-GB" sz="3200" b="1" dirty="0">
                    <a:solidFill>
                      <a:srgbClr val="404040"/>
                    </a:solidFill>
                    <a:latin typeface="Fira Sans" pitchFamily="34"/>
                  </a:rPr>
                  <a:t>Randomized Controlled Trial, </a:t>
                </a: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we often use the (sample) difference in treated and untreated groups as an </a:t>
                </a:r>
                <a:r>
                  <a:rPr lang="en-GB" sz="3200" b="1" dirty="0">
                    <a:solidFill>
                      <a:srgbClr val="404040"/>
                    </a:solidFill>
                    <a:latin typeface="Fira Sans" pitchFamily="34"/>
                  </a:rPr>
                  <a:t>estimator </a:t>
                </a: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of this causal effect:</a:t>
                </a:r>
                <a:b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 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0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𝐴𝐶𝐸</m:t>
                          </m:r>
                        </m:e>
                      </m:acc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| </m:t>
                          </m:r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|"/>
                          <m:ctrlP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=0]</m:t>
                      </m:r>
                    </m:oMath>
                  </m:oMathPara>
                </a14:m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00000"/>
                  </a:lnSpc>
                  <a:buNone/>
                </a:pPr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0C0D39-8FC9-4533-85CA-F2063B4FD172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572768"/>
                <a:ext cx="10515600" cy="5098619"/>
              </a:xfrm>
              <a:blipFill>
                <a:blip r:embed="rId3"/>
                <a:stretch>
                  <a:fillRect l="-1507" t="-1196" r="-98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0183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FADAD-7D51-496D-A8D5-5E58759DC03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About us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D4E46-B512-463D-B59E-7A6FB569FBA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705362" y="1698662"/>
            <a:ext cx="7110173" cy="4667243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110000"/>
              </a:lnSpc>
              <a:buNone/>
            </a:pPr>
            <a:r>
              <a:rPr lang="en-GB" sz="1700" b="1" dirty="0">
                <a:solidFill>
                  <a:srgbClr val="404040"/>
                </a:solidFill>
                <a:latin typeface="Fira Sans" pitchFamily="34"/>
              </a:rPr>
              <a:t>Erik-Jan van Kesteren</a:t>
            </a:r>
          </a:p>
          <a:p>
            <a:pPr>
              <a:lnSpc>
                <a:spcPct val="110000"/>
              </a:lnSpc>
            </a:pPr>
            <a:r>
              <a:rPr lang="en-GB" sz="1700" dirty="0">
                <a:solidFill>
                  <a:srgbClr val="404040"/>
                </a:solidFill>
                <a:latin typeface="Fira Sans" pitchFamily="34"/>
              </a:rPr>
              <a:t>Background in statistics / social science</a:t>
            </a:r>
          </a:p>
          <a:p>
            <a:pPr>
              <a:lnSpc>
                <a:spcPct val="110000"/>
              </a:lnSpc>
            </a:pPr>
            <a:r>
              <a:rPr lang="en-GB" sz="1700" dirty="0">
                <a:solidFill>
                  <a:srgbClr val="404040"/>
                </a:solidFill>
                <a:latin typeface="Fira Sans" pitchFamily="34"/>
              </a:rPr>
              <a:t>Assistant professor @ methodology &amp; statistics UU</a:t>
            </a:r>
          </a:p>
          <a:p>
            <a:pPr>
              <a:lnSpc>
                <a:spcPct val="110000"/>
              </a:lnSpc>
            </a:pPr>
            <a:r>
              <a:rPr lang="en-GB" sz="1700" dirty="0">
                <a:solidFill>
                  <a:srgbClr val="404040"/>
                </a:solidFill>
                <a:latin typeface="Fira Sans" pitchFamily="34"/>
              </a:rPr>
              <a:t>Social Data Science team lead @ ODISSEI (consortium of universities)</a:t>
            </a:r>
          </a:p>
          <a:p>
            <a:pPr marL="0" lvl="0" indent="0">
              <a:lnSpc>
                <a:spcPct val="110000"/>
              </a:lnSpc>
              <a:buNone/>
            </a:pPr>
            <a:endParaRPr lang="en-GB" sz="17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10000"/>
              </a:lnSpc>
              <a:buNone/>
            </a:pPr>
            <a:endParaRPr lang="en-GB" sz="17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10000"/>
              </a:lnSpc>
              <a:buNone/>
            </a:pPr>
            <a:endParaRPr lang="en-GB" sz="17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10000"/>
              </a:lnSpc>
              <a:buNone/>
            </a:pPr>
            <a:r>
              <a:rPr lang="en-GB" sz="1700" dirty="0">
                <a:solidFill>
                  <a:srgbClr val="404040"/>
                </a:solidFill>
                <a:latin typeface="Fira Sans" pitchFamily="34"/>
              </a:rPr>
              <a:t>Some stuff I work on:</a:t>
            </a:r>
          </a:p>
          <a:p>
            <a:pPr marL="0" lvl="0" indent="0">
              <a:lnSpc>
                <a:spcPct val="110000"/>
              </a:lnSpc>
              <a:buNone/>
            </a:pPr>
            <a:r>
              <a:rPr lang="en-GB" sz="1700" dirty="0">
                <a:solidFill>
                  <a:srgbClr val="404040"/>
                </a:solidFill>
                <a:latin typeface="Fira Sans" pitchFamily="34"/>
              </a:rPr>
              <a:t>Latent variables, high-dimensional data, optimization, regularization, visualisation, Bayesian statistics, multilevel models, spatial data, generalized linear models, privacy, synthetic data, high-performance computing, software development, open science &amp; reproducibility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C92E365-10AA-45C2-A560-32B44CB8B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1154" y="1791763"/>
            <a:ext cx="1538267" cy="153616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Graphic 3">
            <a:extLst>
              <a:ext uri="{FF2B5EF4-FFF2-40B4-BE49-F238E27FC236}">
                <a16:creationId xmlns:a16="http://schemas.microsoft.com/office/drawing/2014/main" id="{2F77BD52-0F24-4FCB-BA39-100F17AA3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1062" y="3429000"/>
            <a:ext cx="1934815" cy="65332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64BA-2929-4A07-8AD6-785B76E0CA0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Causal Inference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0C0D39-8FC9-4533-85CA-F2063B4FD172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572768"/>
                <a:ext cx="10515600" cy="5098619"/>
              </a:xfrm>
            </p:spPr>
            <p:txBody>
              <a:bodyPr>
                <a:normAutofit/>
              </a:bodyPr>
              <a:lstStyle/>
              <a:p>
                <a:pPr marL="0" lvl="0" indent="0">
                  <a:lnSpc>
                    <a:spcPct val="100000"/>
                  </a:lnSpc>
                  <a:buNone/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In cross-sectional settings, we typically aim to make inferences about the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average causal effect.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This is known as a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causal </a:t>
                </a:r>
                <a:r>
                  <a:rPr lang="en-GB" b="1" dirty="0" err="1">
                    <a:solidFill>
                      <a:srgbClr val="404040"/>
                    </a:solidFill>
                    <a:latin typeface="Fira Sans" pitchFamily="34"/>
                  </a:rPr>
                  <a:t>estimand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:</a:t>
                </a:r>
                <a:endParaRPr lang="en-GB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𝐴𝐶𝐸</m:t>
                      </m:r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GB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3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GB" sz="3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b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</a:br>
                <a:b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In a </a:t>
                </a:r>
                <a:r>
                  <a:rPr lang="en-GB" sz="3200" b="1" dirty="0">
                    <a:solidFill>
                      <a:srgbClr val="404040"/>
                    </a:solidFill>
                    <a:latin typeface="Fira Sans" pitchFamily="34"/>
                  </a:rPr>
                  <a:t>Randomized Controlled Trial, </a:t>
                </a: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we often use the (sample) difference in treated and untreated groups as an </a:t>
                </a:r>
                <a:r>
                  <a:rPr lang="en-GB" sz="3200" b="1" dirty="0">
                    <a:solidFill>
                      <a:srgbClr val="404040"/>
                    </a:solidFill>
                    <a:latin typeface="Fira Sans" pitchFamily="34"/>
                  </a:rPr>
                  <a:t>estimator </a:t>
                </a: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of this causal effect:</a:t>
                </a:r>
                <a:b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 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0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𝐴𝐶𝐸</m:t>
                          </m:r>
                        </m:e>
                      </m:acc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| </m:t>
                          </m:r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|"/>
                          <m:ctrlP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=0]</m:t>
                      </m:r>
                    </m:oMath>
                  </m:oMathPara>
                </a14:m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00000"/>
                  </a:lnSpc>
                  <a:buNone/>
                </a:pPr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0C0D39-8FC9-4533-85CA-F2063B4FD172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572768"/>
                <a:ext cx="10515600" cy="5098619"/>
              </a:xfrm>
              <a:blipFill>
                <a:blip r:embed="rId3"/>
                <a:stretch>
                  <a:fillRect l="-1507" t="-1196" r="-98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5122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64BA-2929-4A07-8AD6-785B76E0CA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281154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Causal Inference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F72BD6FC-4ED6-91E7-9B54-BC44BC9F79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2161490"/>
                  </p:ext>
                </p:extLst>
              </p:nvPr>
            </p:nvGraphicFramePr>
            <p:xfrm>
              <a:off x="1897638" y="989045"/>
              <a:ext cx="8123440" cy="55878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468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414241"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𝐼𝐷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28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8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p>
                                    <m:r>
                                      <a:rPr lang="en-GB" sz="28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nl-NL" sz="28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p>
                                    <m:r>
                                      <a:rPr lang="en-GB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nl-NL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F72BD6FC-4ED6-91E7-9B54-BC44BC9F79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2161490"/>
                  </p:ext>
                </p:extLst>
              </p:nvPr>
            </p:nvGraphicFramePr>
            <p:xfrm>
              <a:off x="1897638" y="989045"/>
              <a:ext cx="8123440" cy="55878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468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414241"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75" t="-80000" r="-400000" b="-9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752" t="-80000" r="-301504" b="-9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000" t="-80000" r="-200375" b="-9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1128" t="-80000" r="-101128" b="-9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99625" t="-80000" r="-749" b="-90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201316" r="-400000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752" t="-201316" r="-301504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01316" r="-200375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128" t="-201316" r="-101128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9625" t="-201316" r="-749" b="-9078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297403" r="-400000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752" t="-297403" r="-301504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97403" r="-200375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128" t="-297403" r="-101128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9625" t="-297403" r="-749" b="-7961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402632" r="-400000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752" t="-402632" r="-301504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402632" r="-200375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128" t="-402632" r="-101128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9625" t="-402632" r="-749" b="-706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496104" r="-400000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752" t="-496104" r="-301504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496104" r="-200375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128" t="-496104" r="-101128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9625" t="-496104" r="-749" b="-5974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603947" r="-400000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752" t="-603947" r="-301504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603947" r="-200375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128" t="-603947" r="-101128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9625" t="-603947" r="-749" b="-5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703947" r="-400000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752" t="-703947" r="-301504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703947" r="-200375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128" t="-703947" r="-101128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9625" t="-703947" r="-749" b="-4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793506" r="-4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752" t="-793506" r="-30150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793506" r="-20037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128" t="-793506" r="-101128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9625" t="-793506" r="-749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905263" r="-400000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752" t="-905263" r="-301504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905263" r="-200375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128" t="-905263" r="-101128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9625" t="-905263" r="-749" b="-203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992208" r="-400000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752" t="-992208" r="-301504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992208" r="-200375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128" t="-992208" r="-101128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9625" t="-992208" r="-749" b="-101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1106579" r="-400000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752" t="-1106579" r="-301504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106579" r="-200375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128" t="-1106579" r="-101128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9625" t="-1106579" r="-749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21110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64BA-2929-4A07-8AD6-785B76E0CA0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Causal Inference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0C0D39-8FC9-4533-85CA-F2063B4FD172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572768"/>
                <a:ext cx="10515600" cy="5098619"/>
              </a:xfrm>
            </p:spPr>
            <p:txBody>
              <a:bodyPr>
                <a:normAutofit/>
              </a:bodyPr>
              <a:lstStyle/>
              <a:p>
                <a:pPr marL="0" lvl="0" indent="0">
                  <a:lnSpc>
                    <a:spcPct val="100000"/>
                  </a:lnSpc>
                  <a:buNone/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In cross-sectional settings, we typically aim to make inferences about the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average causal effect.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This is known as a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causal </a:t>
                </a:r>
                <a:r>
                  <a:rPr lang="en-GB" b="1" dirty="0" err="1">
                    <a:solidFill>
                      <a:srgbClr val="404040"/>
                    </a:solidFill>
                    <a:latin typeface="Fira Sans" pitchFamily="34"/>
                  </a:rPr>
                  <a:t>estimand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:</a:t>
                </a:r>
                <a:endParaRPr lang="en-GB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𝐴𝐶𝐸</m:t>
                      </m:r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b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</a:br>
                <a:b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In a </a:t>
                </a:r>
                <a:r>
                  <a:rPr lang="en-GB" sz="3200" b="1" dirty="0">
                    <a:solidFill>
                      <a:srgbClr val="404040"/>
                    </a:solidFill>
                    <a:latin typeface="Fira Sans" pitchFamily="34"/>
                  </a:rPr>
                  <a:t>Randomized Controlled Trial, </a:t>
                </a: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we often use the (sample) difference in treated and untreated groups as an </a:t>
                </a:r>
                <a:r>
                  <a:rPr lang="en-GB" sz="3200" b="1" dirty="0">
                    <a:solidFill>
                      <a:srgbClr val="404040"/>
                    </a:solidFill>
                    <a:latin typeface="Fira Sans" pitchFamily="34"/>
                  </a:rPr>
                  <a:t>estimator </a:t>
                </a: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of this causal effect:</a:t>
                </a:r>
                <a:b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 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0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𝐴𝐶𝐸</m:t>
                          </m:r>
                        </m:e>
                      </m:acc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 </m:t>
                          </m:r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|"/>
                          <m:ctrlPr>
                            <a:rPr lang="en-GB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GB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=0]</m:t>
                      </m:r>
                    </m:oMath>
                  </m:oMathPara>
                </a14:m>
                <a:endParaRPr lang="en-GB" sz="3200" dirty="0">
                  <a:solidFill>
                    <a:srgbClr val="0070C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00000"/>
                  </a:lnSpc>
                  <a:buNone/>
                </a:pPr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0C0D39-8FC9-4533-85CA-F2063B4FD172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572768"/>
                <a:ext cx="10515600" cy="5098619"/>
              </a:xfrm>
              <a:blipFill>
                <a:blip r:embed="rId3"/>
                <a:stretch>
                  <a:fillRect l="-1507" t="-1196" r="-98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7391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64BA-2929-4A07-8AD6-785B76E0CA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281154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Causal Inference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F72BD6FC-4ED6-91E7-9B54-BC44BC9F79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0261349"/>
                  </p:ext>
                </p:extLst>
              </p:nvPr>
            </p:nvGraphicFramePr>
            <p:xfrm>
              <a:off x="1897638" y="989045"/>
              <a:ext cx="8123440" cy="55878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468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414241"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𝐼𝐷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p>
                                    <m:r>
                                      <a:rPr lang="en-GB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nl-N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p>
                                    <m:r>
                                      <a:rPr lang="en-GB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nl-N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F72BD6FC-4ED6-91E7-9B54-BC44BC9F79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0261349"/>
                  </p:ext>
                </p:extLst>
              </p:nvPr>
            </p:nvGraphicFramePr>
            <p:xfrm>
              <a:off x="1897638" y="989045"/>
              <a:ext cx="8123440" cy="55878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468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414241"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75" t="-80000" r="-400000" b="-9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752" t="-80000" r="-301504" b="-9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000" t="-80000" r="-200375" b="-9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1128" t="-80000" r="-101128" b="-9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99625" t="-80000" r="-749" b="-90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201316" r="-400000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752" t="-201316" r="-301504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01316" r="-200375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128" t="-201316" r="-101128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9625" t="-201316" r="-749" b="-9078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297403" r="-400000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752" t="-297403" r="-301504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97403" r="-200375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128" t="-297403" r="-101128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9625" t="-297403" r="-749" b="-7961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402632" r="-400000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752" t="-402632" r="-301504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402632" r="-200375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128" t="-402632" r="-101128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9625" t="-402632" r="-749" b="-706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496104" r="-400000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752" t="-496104" r="-301504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496104" r="-200375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128" t="-496104" r="-101128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9625" t="-496104" r="-749" b="-5974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603947" r="-400000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752" t="-603947" r="-301504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603947" r="-200375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128" t="-603947" r="-101128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9625" t="-603947" r="-749" b="-5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703947" r="-400000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752" t="-703947" r="-301504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703947" r="-200375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128" t="-703947" r="-101128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9625" t="-703947" r="-749" b="-4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793506" r="-4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752" t="-793506" r="-30150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793506" r="-20037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128" t="-793506" r="-101128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9625" t="-793506" r="-749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905263" r="-400000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752" t="-905263" r="-301504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905263" r="-200375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128" t="-905263" r="-101128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9625" t="-905263" r="-749" b="-203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992208" r="-400000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752" t="-992208" r="-301504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992208" r="-200375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128" t="-992208" r="-101128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9625" t="-992208" r="-749" b="-101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1106579" r="-400000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752" t="-1106579" r="-301504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106579" r="-200375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128" t="-1106579" r="-101128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9625" t="-1106579" r="-749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31716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64BA-2929-4A07-8AD6-785B76E0CA0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Causal Inference Assumptions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C0D39-8FC9-4533-85CA-F2063B4FD17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572769"/>
            <a:ext cx="10515600" cy="4920102"/>
          </a:xfrm>
        </p:spPr>
        <p:txBody>
          <a:bodyPr>
            <a:normAutofit fontScale="77500" lnSpcReduction="20000"/>
          </a:bodyPr>
          <a:lstStyle/>
          <a:p>
            <a:pPr marL="0" lvl="0" indent="0">
              <a:lnSpc>
                <a:spcPct val="120000"/>
              </a:lnSpc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This type of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inference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about causal effects from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observed data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is only possible under certain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conditions 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or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assumptions</a:t>
            </a:r>
          </a:p>
          <a:p>
            <a:pPr marL="0" lvl="0" indent="0">
              <a:lnSpc>
                <a:spcPct val="120000"/>
              </a:lnSpc>
              <a:buNone/>
            </a:pPr>
            <a:endParaRPr lang="en-GB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20000"/>
              </a:lnSpc>
              <a:buNone/>
            </a:pPr>
            <a:r>
              <a:rPr lang="en-GB" sz="3200" b="1" dirty="0">
                <a:solidFill>
                  <a:srgbClr val="404040"/>
                </a:solidFill>
                <a:latin typeface="Fira Sans" pitchFamily="34"/>
              </a:rPr>
              <a:t>Exchangeability</a:t>
            </a:r>
          </a:p>
          <a:p>
            <a:pPr lvl="1">
              <a:lnSpc>
                <a:spcPct val="120000"/>
              </a:lnSpc>
            </a:pPr>
            <a:r>
              <a:rPr lang="en-GB" sz="2800" dirty="0">
                <a:solidFill>
                  <a:srgbClr val="404040"/>
                </a:solidFill>
                <a:latin typeface="Fira Sans" pitchFamily="34"/>
              </a:rPr>
              <a:t>Essentially relates to the absence of (unaccounted for) </a:t>
            </a:r>
            <a:r>
              <a:rPr lang="en-GB" sz="2800" b="1" dirty="0">
                <a:solidFill>
                  <a:srgbClr val="404040"/>
                </a:solidFill>
                <a:latin typeface="Fira Sans" pitchFamily="34"/>
              </a:rPr>
              <a:t>confounder variables</a:t>
            </a:r>
          </a:p>
          <a:p>
            <a:pPr lvl="1">
              <a:lnSpc>
                <a:spcPct val="120000"/>
              </a:lnSpc>
            </a:pPr>
            <a:r>
              <a:rPr lang="en-GB" sz="2800" dirty="0">
                <a:solidFill>
                  <a:srgbClr val="404040"/>
                </a:solidFill>
                <a:latin typeface="Fira Sans" pitchFamily="34"/>
              </a:rPr>
              <a:t>If we were to reverse treatment assignment we would observe the same group differences. Information is exchangeable between groups</a:t>
            </a:r>
          </a:p>
          <a:p>
            <a:pPr lvl="1">
              <a:lnSpc>
                <a:spcPct val="120000"/>
              </a:lnSpc>
            </a:pPr>
            <a:r>
              <a:rPr lang="en-GB" sz="2800" b="1" dirty="0">
                <a:solidFill>
                  <a:srgbClr val="404040"/>
                </a:solidFill>
                <a:latin typeface="Fira Sans" pitchFamily="34"/>
              </a:rPr>
              <a:t>RCTs </a:t>
            </a:r>
            <a:r>
              <a:rPr lang="en-GB" sz="2800" dirty="0">
                <a:solidFill>
                  <a:srgbClr val="404040"/>
                </a:solidFill>
                <a:latin typeface="Fira Sans" pitchFamily="34"/>
              </a:rPr>
              <a:t>are powerful because </a:t>
            </a:r>
            <a:r>
              <a:rPr lang="en-GB" sz="2800" b="1" dirty="0">
                <a:solidFill>
                  <a:srgbClr val="404040"/>
                </a:solidFill>
                <a:latin typeface="Fira Sans" pitchFamily="34"/>
              </a:rPr>
              <a:t>randomization</a:t>
            </a:r>
            <a:r>
              <a:rPr lang="en-GB" sz="2800" dirty="0">
                <a:solidFill>
                  <a:srgbClr val="404040"/>
                </a:solidFill>
                <a:latin typeface="Fira Sans" pitchFamily="34"/>
              </a:rPr>
              <a:t> ensures exchangeability. But in principle this kind of inference is possible from non-RCT designs</a:t>
            </a:r>
          </a:p>
          <a:p>
            <a:pPr lvl="1">
              <a:lnSpc>
                <a:spcPct val="120000"/>
              </a:lnSpc>
            </a:pPr>
            <a:r>
              <a:rPr lang="en-GB" sz="2800" dirty="0">
                <a:solidFill>
                  <a:srgbClr val="404040"/>
                </a:solidFill>
                <a:latin typeface="Fira Sans" pitchFamily="34"/>
              </a:rPr>
              <a:t>In practice we need </a:t>
            </a:r>
            <a:r>
              <a:rPr lang="en-GB" sz="2800" b="1" dirty="0">
                <a:solidFill>
                  <a:srgbClr val="404040"/>
                </a:solidFill>
                <a:latin typeface="Fira Sans" pitchFamily="34"/>
              </a:rPr>
              <a:t>conditional exchangeability</a:t>
            </a:r>
            <a:r>
              <a:rPr lang="en-GB" sz="2800" dirty="0">
                <a:solidFill>
                  <a:srgbClr val="404040"/>
                </a:solidFill>
                <a:latin typeface="Fira Sans" pitchFamily="34"/>
              </a:rPr>
              <a:t>; to control for </a:t>
            </a:r>
            <a:r>
              <a:rPr lang="en-GB" sz="2800" b="1" dirty="0">
                <a:solidFill>
                  <a:srgbClr val="404040"/>
                </a:solidFill>
                <a:latin typeface="Fira Sans" pitchFamily="34"/>
              </a:rPr>
              <a:t>confounders!</a:t>
            </a:r>
          </a:p>
          <a:p>
            <a:pPr marL="0" lvl="0" indent="0">
              <a:lnSpc>
                <a:spcPct val="120000"/>
              </a:lnSpc>
              <a:buNone/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8877135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64BA-2929-4A07-8AD6-785B76E0CA0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Causal Inference Assumptions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0C0D39-8FC9-4533-85CA-F2063B4FD172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572769"/>
                <a:ext cx="10515600" cy="4920102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lnSpc>
                    <a:spcPct val="120000"/>
                  </a:lnSpc>
                  <a:buNone/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This type of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inference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about causal effects from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observed data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is only possible under certain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conditions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or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assumptions</a:t>
                </a:r>
              </a:p>
              <a:p>
                <a:pPr marL="0" lvl="0" indent="0">
                  <a:lnSpc>
                    <a:spcPct val="120000"/>
                  </a:lnSpc>
                  <a:buNone/>
                </a:pPr>
                <a:endParaRPr lang="en-GB" b="1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20000"/>
                  </a:lnSpc>
                  <a:buNone/>
                </a:pPr>
                <a:r>
                  <a:rPr lang="en-GB" sz="3200" b="1" dirty="0">
                    <a:solidFill>
                      <a:srgbClr val="404040"/>
                    </a:solidFill>
                    <a:latin typeface="Fira Sans" pitchFamily="34"/>
                  </a:rPr>
                  <a:t>Stable Unit Treatment Value (also known as SUTVA)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GB" sz="2800" b="1" dirty="0">
                    <a:solidFill>
                      <a:srgbClr val="404040"/>
                    </a:solidFill>
                    <a:latin typeface="Fira Sans" pitchFamily="34"/>
                  </a:rPr>
                  <a:t>No Interference: </a:t>
                </a:r>
                <a:r>
                  <a:rPr lang="en-GB" sz="2800" dirty="0">
                    <a:solidFill>
                      <a:srgbClr val="404040"/>
                    </a:solidFill>
                    <a:latin typeface="Fira Sans" pitchFamily="34"/>
                  </a:rPr>
                  <a:t>The potential outcomes of one unit does not depend on the treatment assigned to another unit. E.g.: My taking an aspirin does not influence your headache levels if you do or do not take one</a:t>
                </a:r>
                <a:endParaRPr lang="en-GB" sz="2800" b="1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GB" sz="2800" b="1" dirty="0">
                    <a:solidFill>
                      <a:srgbClr val="404040"/>
                    </a:solidFill>
                    <a:latin typeface="Fira Sans" pitchFamily="34"/>
                  </a:rPr>
                  <a:t>Consistency: </a:t>
                </a:r>
                <a:r>
                  <a:rPr lang="en-GB" sz="2800" dirty="0">
                    <a:solidFill>
                      <a:srgbClr val="404040"/>
                    </a:solidFill>
                    <a:latin typeface="Fira Sans" pitchFamily="34"/>
                  </a:rPr>
                  <a:t>Only one version of treatment, treatment is unambiguously defined.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GB" sz="2800" dirty="0">
                    <a:solidFill>
                      <a:srgbClr val="404040"/>
                    </a:solidFill>
                    <a:latin typeface="Fira Sans" pitchFamily="34"/>
                  </a:rPr>
                  <a:t>I can directly observe </a:t>
                </a:r>
                <a:r>
                  <a:rPr lang="en-GB" sz="2800" b="1" dirty="0">
                    <a:solidFill>
                      <a:srgbClr val="404040"/>
                    </a:solidFill>
                    <a:latin typeface="Fira Sans" pitchFamily="34"/>
                  </a:rPr>
                  <a:t>one of the potential outcomes</a:t>
                </a:r>
                <a:r>
                  <a:rPr lang="en-GB" sz="2800" dirty="0">
                    <a:solidFill>
                      <a:srgbClr val="404040"/>
                    </a:solidFill>
                    <a:latin typeface="Fira Sans" pitchFamily="34"/>
                  </a:rPr>
                  <a:t>.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GB" sz="2800" dirty="0">
                    <a:solidFill>
                      <a:srgbClr val="404040"/>
                    </a:solidFill>
                    <a:latin typeface="Fira Sans" pitchFamily="34"/>
                  </a:rPr>
                  <a:t>If person I takes aspirin,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sz="2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8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sz="2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sz="2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sz="2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GB" sz="2800" dirty="0">
                    <a:solidFill>
                      <a:srgbClr val="404040"/>
                    </a:solidFill>
                    <a:latin typeface="Fira Sans" pitchFamily="34"/>
                  </a:rPr>
                  <a:t> </a:t>
                </a:r>
                <a:endParaRPr lang="en-GB" sz="2800" b="1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20000"/>
                  </a:lnSpc>
                  <a:buNone/>
                </a:pPr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0C0D39-8FC9-4533-85CA-F2063B4FD172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572769"/>
                <a:ext cx="10515600" cy="4920102"/>
              </a:xfrm>
              <a:blipFill>
                <a:blip r:embed="rId3"/>
                <a:stretch>
                  <a:fillRect l="-986" t="-8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99374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64BA-2929-4A07-8AD6-785B76E0CA0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Causal Inference Assumptions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C0D39-8FC9-4533-85CA-F2063B4FD17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572769"/>
            <a:ext cx="10515600" cy="4920102"/>
          </a:xfrm>
        </p:spPr>
        <p:txBody>
          <a:bodyPr>
            <a:normAutofit/>
          </a:bodyPr>
          <a:lstStyle/>
          <a:p>
            <a:pPr marL="0" lvl="0" indent="0">
              <a:lnSpc>
                <a:spcPct val="120000"/>
              </a:lnSpc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These two generic assumptions essentially always appear in causal inference problems, and as we will see, we will have to deal with concerns around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confounders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and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no interference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repeatedly today</a:t>
            </a:r>
          </a:p>
          <a:p>
            <a:pPr marL="0" lvl="0" indent="0">
              <a:lnSpc>
                <a:spcPct val="120000"/>
              </a:lnSpc>
              <a:buNone/>
            </a:pPr>
            <a:endParaRPr lang="en-GB" sz="2800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20000"/>
              </a:lnSpc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Other assumptions or conditions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may also be needed depending on the specific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design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and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analytic approach you take</a:t>
            </a:r>
            <a:endParaRPr lang="en-GB" sz="2800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20000"/>
              </a:lnSpc>
              <a:buNone/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677849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>
            <a:normAutofit fontScale="90000"/>
          </a:bodyPr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Causal Inference and Policy Evaluations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4513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64BA-2929-4A07-8AD6-785B76E0CA0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Todays Topic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C0D39-8FC9-4533-85CA-F2063B4FD17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572769"/>
            <a:ext cx="10515600" cy="4920102"/>
          </a:xfrm>
        </p:spPr>
        <p:txBody>
          <a:bodyPr>
            <a:normAutofit/>
          </a:bodyPr>
          <a:lstStyle/>
          <a:p>
            <a:pPr marL="0" lvl="0" indent="0">
              <a:lnSpc>
                <a:spcPct val="120000"/>
              </a:lnSpc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Policy evaluation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is a special case of causal inference</a:t>
            </a:r>
            <a:endParaRPr lang="en-GB" sz="2400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20000"/>
              </a:lnSpc>
              <a:buNone/>
            </a:pPr>
            <a:endParaRPr lang="en-GB" sz="2400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20000"/>
              </a:lnSpc>
              <a:buNone/>
            </a:pP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We typically have </a:t>
            </a:r>
            <a:r>
              <a:rPr lang="en-GB" sz="2400" b="1" dirty="0">
                <a:solidFill>
                  <a:srgbClr val="404040"/>
                </a:solidFill>
                <a:latin typeface="Fira Sans" pitchFamily="34"/>
              </a:rPr>
              <a:t>one unit</a:t>
            </a: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 observed repeatedly over time</a:t>
            </a:r>
          </a:p>
          <a:p>
            <a:pPr marL="0" lvl="0" indent="0">
              <a:lnSpc>
                <a:spcPct val="120000"/>
              </a:lnSpc>
              <a:buNone/>
            </a:pP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At some point in time an </a:t>
            </a:r>
            <a:r>
              <a:rPr lang="en-GB" sz="2400" b="1" dirty="0">
                <a:solidFill>
                  <a:srgbClr val="404040"/>
                </a:solidFill>
                <a:latin typeface="Fira Sans" pitchFamily="34"/>
              </a:rPr>
              <a:t>intervention </a:t>
            </a: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takes place</a:t>
            </a:r>
            <a:endParaRPr lang="en-GB" sz="2800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3257203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F72BD6FC-4ED6-91E7-9B54-BC44BC9F79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6686979"/>
                  </p:ext>
                </p:extLst>
              </p:nvPr>
            </p:nvGraphicFramePr>
            <p:xfrm>
              <a:off x="1752600" y="989045"/>
              <a:ext cx="4874064" cy="55878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468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</a:tblGrid>
                  <a:tr h="414241"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F72BD6FC-4ED6-91E7-9B54-BC44BC9F79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6686979"/>
                  </p:ext>
                </p:extLst>
              </p:nvPr>
            </p:nvGraphicFramePr>
            <p:xfrm>
              <a:off x="1752600" y="989045"/>
              <a:ext cx="4874064" cy="55878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468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</a:tblGrid>
                  <a:tr h="414241"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75" t="-80000" r="-200749" b="-9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375" t="-80000" r="-100749" b="-9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375" t="-80000" r="-749" b="-90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201316" r="-200749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201316" r="-100749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375" t="-201316" r="-749" b="-9078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297403" r="-200749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297403" r="-100749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375" t="-297403" r="-749" b="-7961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402632" r="-200749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402632" r="-100749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375" t="-402632" r="-749" b="-706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496104" r="-200749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496104" r="-100749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375" t="-496104" r="-749" b="-5974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603947" r="-200749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603947" r="-100749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375" t="-603947" r="-749" b="-5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703947" r="-200749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703947" r="-100749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375" t="-703947" r="-749" b="-4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793506" r="-20074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793506" r="-10074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375" t="-793506" r="-749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905263" r="-200749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905263" r="-100749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375" t="-905263" r="-749" b="-203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992208" r="-200749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992208" r="-100749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375" t="-992208" r="-749" b="-101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1106579" r="-200749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1106579" r="-100749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375" t="-1106579" r="-749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69134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FADAD-7D51-496D-A8D5-5E58759DC03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About us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D4E46-B512-463D-B59E-7A6FB569FBA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705362" y="1698662"/>
            <a:ext cx="7110173" cy="4667243"/>
          </a:xfrm>
        </p:spPr>
        <p:txBody>
          <a:bodyPr>
            <a:normAutofit fontScale="92500" lnSpcReduction="10000"/>
          </a:bodyPr>
          <a:lstStyle/>
          <a:p>
            <a:pPr marL="0" lvl="0" indent="0">
              <a:lnSpc>
                <a:spcPct val="110000"/>
              </a:lnSpc>
              <a:buNone/>
            </a:pPr>
            <a:r>
              <a:rPr lang="en-GB" sz="1700" b="1" dirty="0">
                <a:solidFill>
                  <a:srgbClr val="404040"/>
                </a:solidFill>
                <a:latin typeface="Fira Sans" pitchFamily="34"/>
              </a:rPr>
              <a:t>Oisín Ryan </a:t>
            </a:r>
            <a:endParaRPr lang="en-GB" sz="1700" dirty="0">
              <a:solidFill>
                <a:srgbClr val="404040"/>
              </a:solidFill>
              <a:latin typeface="Fira Sans" pitchFamily="34"/>
            </a:endParaRPr>
          </a:p>
          <a:p>
            <a:pPr>
              <a:lnSpc>
                <a:spcPct val="110000"/>
              </a:lnSpc>
            </a:pPr>
            <a:r>
              <a:rPr lang="en-GB" sz="1700" dirty="0">
                <a:solidFill>
                  <a:srgbClr val="404040"/>
                </a:solidFill>
                <a:latin typeface="Fira Sans" pitchFamily="34"/>
              </a:rPr>
              <a:t>Background in statistics / social science</a:t>
            </a:r>
          </a:p>
          <a:p>
            <a:pPr>
              <a:lnSpc>
                <a:spcPct val="110000"/>
              </a:lnSpc>
            </a:pPr>
            <a:r>
              <a:rPr lang="en-GB" sz="1700" dirty="0">
                <a:solidFill>
                  <a:srgbClr val="404040"/>
                </a:solidFill>
                <a:latin typeface="Fira Sans" pitchFamily="34"/>
              </a:rPr>
              <a:t>Currently: Postdoc @ methodology &amp; statistics UU</a:t>
            </a:r>
          </a:p>
          <a:p>
            <a:pPr>
              <a:lnSpc>
                <a:spcPct val="110000"/>
              </a:lnSpc>
            </a:pPr>
            <a:r>
              <a:rPr lang="en-GB" sz="1700" dirty="0">
                <a:solidFill>
                  <a:srgbClr val="404040"/>
                </a:solidFill>
                <a:latin typeface="Fira Sans" pitchFamily="34"/>
              </a:rPr>
              <a:t>From July: Assistant Professor @ Data Science and Biostatistics, Julius Center, UMC Utrecht</a:t>
            </a:r>
          </a:p>
          <a:p>
            <a:pPr>
              <a:lnSpc>
                <a:spcPct val="110000"/>
              </a:lnSpc>
            </a:pPr>
            <a:r>
              <a:rPr lang="en-GB" sz="1700" dirty="0">
                <a:solidFill>
                  <a:srgbClr val="404040"/>
                </a:solidFill>
                <a:latin typeface="Fira Sans" pitchFamily="34"/>
              </a:rPr>
              <a:t>Co-ordinator </a:t>
            </a:r>
            <a:r>
              <a:rPr lang="en-GB" sz="1700" dirty="0">
                <a:solidFill>
                  <a:srgbClr val="404040"/>
                </a:solidFill>
                <a:latin typeface="Fira Sans" pitchFamily="34"/>
                <a:hlinkClick r:id="rId2"/>
              </a:rPr>
              <a:t>Special Interest Group in Causal Data Science </a:t>
            </a:r>
            <a:r>
              <a:rPr lang="en-GB" sz="1700" dirty="0">
                <a:solidFill>
                  <a:srgbClr val="404040"/>
                </a:solidFill>
                <a:latin typeface="Fira Sans" pitchFamily="34"/>
              </a:rPr>
              <a:t>UU/UMCU</a:t>
            </a:r>
          </a:p>
          <a:p>
            <a:pPr marL="0" lvl="0" indent="0">
              <a:lnSpc>
                <a:spcPct val="110000"/>
              </a:lnSpc>
              <a:buNone/>
            </a:pPr>
            <a:r>
              <a:rPr lang="en-GB" sz="1700" dirty="0">
                <a:solidFill>
                  <a:srgbClr val="404040"/>
                </a:solidFill>
                <a:latin typeface="Fira Sans" pitchFamily="34"/>
              </a:rPr>
              <a:t>Website: </a:t>
            </a:r>
            <a:r>
              <a:rPr lang="en-GB" sz="1700" dirty="0">
                <a:solidFill>
                  <a:srgbClr val="404040"/>
                </a:solidFill>
                <a:latin typeface="Fira Sans" pitchFamily="34"/>
                <a:hlinkClick r:id="rId3"/>
              </a:rPr>
              <a:t>oisinryan.org </a:t>
            </a:r>
            <a:endParaRPr lang="en-GB" sz="17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10000"/>
              </a:lnSpc>
              <a:buNone/>
            </a:pPr>
            <a:endParaRPr lang="en-GB" sz="17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10000"/>
              </a:lnSpc>
              <a:buNone/>
            </a:pPr>
            <a:endParaRPr lang="en-GB" sz="17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10000"/>
              </a:lnSpc>
              <a:buNone/>
            </a:pPr>
            <a:r>
              <a:rPr lang="en-GB" sz="1700" dirty="0">
                <a:solidFill>
                  <a:srgbClr val="404040"/>
                </a:solidFill>
                <a:latin typeface="Fira Sans" pitchFamily="34"/>
              </a:rPr>
              <a:t>Some stuff I work on:</a:t>
            </a:r>
          </a:p>
          <a:p>
            <a:pPr marL="0" lvl="0" indent="0">
              <a:lnSpc>
                <a:spcPct val="110000"/>
              </a:lnSpc>
              <a:buNone/>
            </a:pPr>
            <a:r>
              <a:rPr lang="en-GB" sz="1700" dirty="0">
                <a:solidFill>
                  <a:srgbClr val="404040"/>
                </a:solidFill>
                <a:latin typeface="Fira Sans" pitchFamily="34"/>
              </a:rPr>
              <a:t>Causal inference, causal discovery, time-series analysis, computational modeling and complex systems, Bayesian statistics, multilevel models, open science &amp; reproducibility, R programming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0D80001-586A-7E62-FCDD-9C6C5F7EA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890" y="1690688"/>
            <a:ext cx="1284844" cy="166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0390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64BA-2929-4A07-8AD6-785B76E0CA0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Todays Topic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0C0D39-8FC9-4533-85CA-F2063B4FD172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572769"/>
                <a:ext cx="10515600" cy="4920102"/>
              </a:xfrm>
            </p:spPr>
            <p:txBody>
              <a:bodyPr>
                <a:normAutofit/>
              </a:bodyPr>
              <a:lstStyle/>
              <a:p>
                <a:pPr marL="0" lvl="0" indent="0">
                  <a:lnSpc>
                    <a:spcPct val="120000"/>
                  </a:lnSpc>
                  <a:buNone/>
                </a:pP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Policy evaluation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is a special case of causal inference</a:t>
                </a:r>
                <a:endParaRPr lang="en-GB" sz="2400" b="1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20000"/>
                  </a:lnSpc>
                  <a:buNone/>
                </a:pPr>
                <a:endParaRPr lang="en-GB" sz="2400" b="1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20000"/>
                  </a:lnSpc>
                  <a:buNone/>
                </a:pPr>
                <a: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  <a:t>We have </a:t>
                </a:r>
                <a:r>
                  <a:rPr lang="en-GB" sz="2400" b="1" dirty="0">
                    <a:solidFill>
                      <a:srgbClr val="404040"/>
                    </a:solidFill>
                    <a:latin typeface="Fira Sans" pitchFamily="34"/>
                  </a:rPr>
                  <a:t>one unit</a:t>
                </a:r>
                <a: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  <a:t> observed repeatedly over time</a:t>
                </a:r>
              </a:p>
              <a:p>
                <a:pPr marL="0" lvl="0" indent="0">
                  <a:lnSpc>
                    <a:spcPct val="120000"/>
                  </a:lnSpc>
                  <a:buNone/>
                </a:pPr>
                <a: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  <a:t>At some point in time an </a:t>
                </a:r>
                <a:r>
                  <a:rPr lang="en-GB" sz="2400" b="1" dirty="0">
                    <a:solidFill>
                      <a:srgbClr val="404040"/>
                    </a:solidFill>
                    <a:latin typeface="Fira Sans" pitchFamily="34"/>
                  </a:rPr>
                  <a:t>intervention </a:t>
                </a:r>
                <a: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  <a:t>takes place</a:t>
                </a:r>
              </a:p>
              <a:p>
                <a:pPr marL="0" lvl="0" indent="0">
                  <a:lnSpc>
                    <a:spcPct val="120000"/>
                  </a:lnSpc>
                  <a:buNone/>
                </a:pPr>
                <a:endParaRPr lang="en-GB" sz="24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20000"/>
                  </a:lnSpc>
                  <a:buNone/>
                </a:pP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Pre-intervention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we observe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GB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and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post-intervention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GB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0C0D39-8FC9-4533-85CA-F2063B4FD172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572769"/>
                <a:ext cx="10515600" cy="4920102"/>
              </a:xfrm>
              <a:blipFill>
                <a:blip r:embed="rId3"/>
                <a:stretch>
                  <a:fillRect l="-1217" t="-24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3254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3565791"/>
                  </p:ext>
                </p:extLst>
              </p:nvPr>
            </p:nvGraphicFramePr>
            <p:xfrm>
              <a:off x="1748347" y="989045"/>
              <a:ext cx="8123440" cy="55932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468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414241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1816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3565791"/>
                  </p:ext>
                </p:extLst>
              </p:nvPr>
            </p:nvGraphicFramePr>
            <p:xfrm>
              <a:off x="1748347" y="989045"/>
              <a:ext cx="8123440" cy="55932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468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414241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23621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75" t="-79070" r="-400375" b="-890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375" t="-79070" r="-300375" b="-890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1128" t="-79070" r="-201504" b="-890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0000" t="-79070" r="-100749" b="-890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0000" t="-79070" r="-749" b="-8906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202632" r="-400375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202632" r="-300375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202632" r="-201504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02632" r="-100749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202632" r="-749" b="-9078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298701" r="-400375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298701" r="-300375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298701" r="-201504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98701" r="-100749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298701" r="-749" b="-7961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403947" r="-400375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403947" r="-300375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403947" r="-201504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403947" r="-100749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403947" r="-749" b="-706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497403" r="-400375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497403" r="-300375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497403" r="-201504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497403" r="-100749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497403" r="-749" b="-5974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605263" r="-400375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605263" r="-300375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605263" r="-201504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605263" r="-100749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605263" r="-749" b="-5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705263" r="-400375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705263" r="-300375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705263" r="-201504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705263" r="-100749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705263" r="-749" b="-4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794805" r="-40037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794805" r="-30037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794805" r="-20150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794805" r="-10074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794805" r="-749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906579" r="-400375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906579" r="-300375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906579" r="-201504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906579" r="-100749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906579" r="-749" b="-203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993506" r="-400375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993506" r="-300375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993506" r="-201504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993506" r="-100749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993506" r="-749" b="-101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1107895" r="-400375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1107895" r="-300375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1107895" r="-201504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107895" r="-100749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107895" r="-749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991211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64BA-2929-4A07-8AD6-785B76E0CA0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Todays Topic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0C0D39-8FC9-4533-85CA-F2063B4FD172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572769"/>
                <a:ext cx="10515600" cy="4920102"/>
              </a:xfrm>
            </p:spPr>
            <p:txBody>
              <a:bodyPr>
                <a:normAutofit/>
              </a:bodyPr>
              <a:lstStyle/>
              <a:p>
                <a:pPr marL="0" lvl="0" indent="0">
                  <a:lnSpc>
                    <a:spcPct val="120000"/>
                  </a:lnSpc>
                  <a:buNone/>
                </a:pP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Policy evaluation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is a special case of causal inference</a:t>
                </a:r>
                <a:endParaRPr lang="en-GB" sz="2400" b="1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20000"/>
                  </a:lnSpc>
                  <a:buNone/>
                </a:pPr>
                <a:endParaRPr lang="en-GB" sz="2400" b="1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20000"/>
                  </a:lnSpc>
                  <a:buNone/>
                </a:pPr>
                <a: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  <a:t>Let’s say the intervention takes place at time </a:t>
                </a:r>
                <a:r>
                  <a:rPr lang="en-GB" sz="2400" i="1" dirty="0">
                    <a:solidFill>
                      <a:srgbClr val="404040"/>
                    </a:solidFill>
                    <a:latin typeface="Fira Sans" pitchFamily="34"/>
                  </a:rPr>
                  <a:t>s</a:t>
                </a:r>
                <a:endParaRPr lang="en-GB" sz="24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20000"/>
                  </a:lnSpc>
                  <a:buNone/>
                </a:pPr>
                <a:endParaRPr lang="en-GB" sz="24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20000"/>
                  </a:lnSpc>
                  <a:buNone/>
                </a:pPr>
                <a: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  <a:t>The causal effect(s) we want to estimate:</a:t>
                </a:r>
                <a:b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</a:br>
                <a:endParaRPr lang="en-GB" sz="24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sSubSup>
                        <m:sSubSup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20000"/>
                  </a:lnSpc>
                  <a:buNone/>
                </a:pPr>
                <a: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  <a:t>								For s &gt; 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0C0D39-8FC9-4533-85CA-F2063B4FD172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572769"/>
                <a:ext cx="10515600" cy="4920102"/>
              </a:xfrm>
              <a:blipFill>
                <a:blip r:embed="rId3"/>
                <a:stretch>
                  <a:fillRect l="-1217" t="-24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64694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64BA-2929-4A07-8AD6-785B76E0CA0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Todays Topic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0C0D39-8FC9-4533-85CA-F2063B4FD172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572769"/>
                <a:ext cx="10515600" cy="4920102"/>
              </a:xfrm>
            </p:spPr>
            <p:txBody>
              <a:bodyPr>
                <a:normAutofit/>
              </a:bodyPr>
              <a:lstStyle/>
              <a:p>
                <a:pPr marL="0" lvl="0" indent="0">
                  <a:lnSpc>
                    <a:spcPct val="120000"/>
                  </a:lnSpc>
                  <a:buNone/>
                </a:pP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Policy evaluation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is a special case of causal inference</a:t>
                </a:r>
                <a:endParaRPr lang="en-GB" sz="2400" b="1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20000"/>
                  </a:lnSpc>
                  <a:buNone/>
                </a:pPr>
                <a:endParaRPr lang="en-GB" sz="2400" b="1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20000"/>
                  </a:lnSpc>
                  <a:buNone/>
                </a:pPr>
                <a: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  <a:t>Let’s say the intervention takes place at time </a:t>
                </a:r>
                <a:r>
                  <a:rPr lang="en-GB" sz="2400" i="1" dirty="0">
                    <a:solidFill>
                      <a:srgbClr val="404040"/>
                    </a:solidFill>
                    <a:latin typeface="Fira Sans" pitchFamily="34"/>
                  </a:rPr>
                  <a:t>s</a:t>
                </a:r>
                <a:endParaRPr lang="en-GB" sz="24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20000"/>
                  </a:lnSpc>
                  <a:buNone/>
                </a:pPr>
                <a:endParaRPr lang="en-GB" sz="24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20000"/>
                  </a:lnSpc>
                  <a:buNone/>
                </a:pPr>
                <a: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  <a:t>The causal effect(s) we want to estimate:</a:t>
                </a:r>
                <a:b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</a:br>
                <a:endParaRPr lang="en-GB" sz="24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GB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20000"/>
                  </a:lnSpc>
                  <a:buNone/>
                </a:pPr>
                <a: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  <a:t>								For s &gt; 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0C0D39-8FC9-4533-85CA-F2063B4FD172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572769"/>
                <a:ext cx="10515600" cy="4920102"/>
              </a:xfrm>
              <a:blipFill>
                <a:blip r:embed="rId3"/>
                <a:stretch>
                  <a:fillRect l="-1217" t="-24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70366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0296223"/>
                  </p:ext>
                </p:extLst>
              </p:nvPr>
            </p:nvGraphicFramePr>
            <p:xfrm>
              <a:off x="1748347" y="989045"/>
              <a:ext cx="8123440" cy="55932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468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414241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1816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0296223"/>
                  </p:ext>
                </p:extLst>
              </p:nvPr>
            </p:nvGraphicFramePr>
            <p:xfrm>
              <a:off x="1748347" y="989045"/>
              <a:ext cx="8123440" cy="55932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468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414241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23621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75" t="-79070" r="-400375" b="-890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375" t="-79070" r="-300375" b="-890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1128" t="-79070" r="-201504" b="-890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0000" t="-79070" r="-100749" b="-890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0000" t="-79070" r="-749" b="-8906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202632" r="-400375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202632" r="-300375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202632" r="-201504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02632" r="-100749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202632" r="-749" b="-9078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298701" r="-400375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298701" r="-300375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298701" r="-201504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98701" r="-100749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298701" r="-749" b="-7961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403947" r="-400375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403947" r="-300375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403947" r="-201504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403947" r="-100749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403947" r="-749" b="-706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497403" r="-400375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497403" r="-300375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497403" r="-201504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497403" r="-100749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497403" r="-749" b="-5974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605263" r="-400375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605263" r="-300375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605263" r="-201504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605263" r="-100749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605263" r="-749" b="-5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705263" r="-400375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705263" r="-300375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705263" r="-201504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705263" r="-100749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705263" r="-749" b="-4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794805" r="-40037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794805" r="-30037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794805" r="-20150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794805" r="-10074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794805" r="-749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906579" r="-400375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906579" r="-300375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906579" r="-201504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906579" r="-100749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906579" r="-749" b="-203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993506" r="-400375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993506" r="-300375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993506" r="-201504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993506" r="-100749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993506" r="-749" b="-101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1107895" r="-400375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1107895" r="-300375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1107895" r="-201504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107895" r="-100749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107895" r="-749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018408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7B462-0A9D-4652-A57B-47811F46934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Methods for Policy Evaluation</a:t>
            </a:r>
            <a:endParaRPr lang="en-GB" sz="1800" kern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B72B409-E777-6E2B-8F13-92A53ABD415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120000"/>
              </a:lnSpc>
              <a:buNone/>
            </a:pPr>
            <a:r>
              <a:rPr lang="en-GB" sz="2800" dirty="0">
                <a:solidFill>
                  <a:srgbClr val="404040"/>
                </a:solidFill>
                <a:latin typeface="Fira Sans" pitchFamily="34"/>
              </a:rPr>
              <a:t>So </a:t>
            </a:r>
            <a:r>
              <a:rPr lang="en-GB" sz="2800" b="1" dirty="0">
                <a:solidFill>
                  <a:srgbClr val="404040"/>
                </a:solidFill>
                <a:latin typeface="Fira Sans" pitchFamily="34"/>
              </a:rPr>
              <a:t>how can we estimate </a:t>
            </a:r>
            <a:r>
              <a:rPr lang="en-GB" sz="2800" dirty="0">
                <a:solidFill>
                  <a:srgbClr val="404040"/>
                </a:solidFill>
                <a:latin typeface="Fira Sans" pitchFamily="34"/>
              </a:rPr>
              <a:t>these types of causal effects in practice?</a:t>
            </a: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Today 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we aim to give you a brief introduction to a number of different methods that have been developed for this purpose</a:t>
            </a:r>
          </a:p>
          <a:p>
            <a:pPr marL="0" lvl="0" indent="0">
              <a:buNone/>
            </a:pPr>
            <a:endParaRPr lang="en-GB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Which method is best will depend on:</a:t>
            </a:r>
          </a:p>
          <a:p>
            <a:pPr lvl="0">
              <a:buFontTx/>
              <a:buChar char="-"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The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amount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and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type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of information available</a:t>
            </a:r>
          </a:p>
          <a:p>
            <a:pPr lvl="1">
              <a:buFontTx/>
              <a:buChar char="-"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Amount of time-points and amount of potential “control” units</a:t>
            </a:r>
          </a:p>
          <a:p>
            <a:pPr>
              <a:buFontTx/>
              <a:buChar char="-"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Which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assumptions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are reasonable in a given setting</a:t>
            </a: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6091888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B44B798C-FF26-2BC0-6FF8-AAAB06423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4" y="384079"/>
            <a:ext cx="10258425" cy="566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8578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2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Pre-Post Analysis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Break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5758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Default light slide</a:t>
            </a:r>
            <a:endParaRPr lang="en-GB" sz="1800" kern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Note that the text is not black, but “black, text 1, lighter 25%”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makes things easier on the eyes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AED48-2CC3-4039-BBFB-37F4AF6B7B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>
            <a:noAutofit/>
          </a:bodyPr>
          <a:lstStyle/>
          <a:p>
            <a:pPr lvl="0" algn="ctr">
              <a:lnSpc>
                <a:spcPct val="100000"/>
              </a:lnSpc>
            </a:pPr>
            <a:r>
              <a:rPr lang="en-GB" sz="2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github.com/</a:t>
            </a:r>
            <a:r>
              <a:rPr lang="en-GB" sz="2400" b="1" kern="0" dirty="0" err="1">
                <a:solidFill>
                  <a:srgbClr val="FFFFFF"/>
                </a:solidFill>
                <a:latin typeface="Fira Sans" pitchFamily="34"/>
                <a:ea typeface="Fira Code" pitchFamily="49"/>
              </a:rPr>
              <a:t>sodascience</a:t>
            </a:r>
            <a:r>
              <a:rPr lang="en-GB" sz="2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/</a:t>
            </a:r>
            <a:r>
              <a:rPr lang="en-GB" sz="2400" b="1" kern="0" dirty="0" err="1">
                <a:solidFill>
                  <a:srgbClr val="FFFFFF"/>
                </a:solidFill>
                <a:latin typeface="Fira Sans" pitchFamily="34"/>
                <a:ea typeface="Fira Code" pitchFamily="49"/>
              </a:rPr>
              <a:t>workshop_causal_impact_assessment</a:t>
            </a:r>
            <a:endParaRPr lang="en-GB" sz="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3880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80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6355-8CFC-4BA5-9ECA-5D945A04253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Default dark slide</a:t>
            </a:r>
            <a:endParaRPr lang="en-GB" sz="1800" kern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B9019-9F4E-4758-95C6-42F5357D5CD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The dark slide brings some variation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It can highlight important aspects of the presentation.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44C08-D2D3-4847-9593-818BE0A13B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1798551"/>
            <a:ext cx="10515600" cy="1325559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en-GB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Here is an impactful slide with a sentence on it.</a:t>
            </a:r>
            <a:endParaRPr lang="en-GB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E8FBB61-0675-4827-B00A-B2ADDB6105DF}"/>
              </a:ext>
            </a:extLst>
          </p:cNvPr>
          <p:cNvSpPr txBox="1"/>
          <p:nvPr/>
        </p:nvSpPr>
        <p:spPr>
          <a:xfrm>
            <a:off x="838203" y="3071103"/>
            <a:ext cx="10515600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1" i="0" u="none" strike="noStrike" kern="0" cap="none" spc="0" baseline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Here is a topic related to the aforementioned question.</a:t>
            </a:r>
            <a:endParaRPr lang="en-GB" sz="4400" b="0" i="0" u="none" strike="noStrike" kern="1200" cap="none" spc="0" baseline="0">
              <a:solidFill>
                <a:srgbClr val="7F7F7F"/>
              </a:solidFill>
              <a:uFillTx/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574214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37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C9718-D798-4F32-BB21-978BA61997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Questions?</a:t>
            </a:r>
            <a:endParaRPr lang="en-GB" sz="1800" kern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7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A4411-C7D7-4278-BB83-409F1B5C06A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Today’s plan: morning</a:t>
            </a:r>
            <a:endParaRPr lang="en-GB" sz="1800" kern="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B15E0-B1DD-406B-896C-D1BCB6BFF60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Introduction (60 minutes)</a:t>
            </a:r>
          </a:p>
          <a:p>
            <a:pPr lvl="1"/>
            <a:r>
              <a:rPr lang="en-GB" sz="3200" dirty="0">
                <a:solidFill>
                  <a:srgbClr val="FFFFFF"/>
                </a:solidFill>
                <a:latin typeface="Fira Sans" pitchFamily="34"/>
              </a:rPr>
              <a:t>Policy Interventions and Causal Inference</a:t>
            </a:r>
          </a:p>
          <a:p>
            <a:pPr lvl="1"/>
            <a:r>
              <a:rPr lang="en-GB" sz="3200" dirty="0">
                <a:solidFill>
                  <a:srgbClr val="FFFFFF"/>
                </a:solidFill>
                <a:latin typeface="Fira Sans" pitchFamily="34"/>
              </a:rPr>
              <a:t>Pre-Post Analyses and Difference-in-Difference</a:t>
            </a:r>
          </a:p>
          <a:p>
            <a:pPr lvl="0"/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Practical (30 minutes)</a:t>
            </a:r>
          </a:p>
          <a:p>
            <a:pPr lvl="0"/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Break (15 minutes)</a:t>
            </a:r>
          </a:p>
          <a:p>
            <a:pPr marL="0" lvl="0" indent="0">
              <a:buNone/>
            </a:pPr>
            <a:endParaRPr lang="en-GB" sz="3600" dirty="0">
              <a:solidFill>
                <a:srgbClr val="FFFFFF"/>
              </a:solidFill>
              <a:latin typeface="Fira Sans" pitchFamily="34"/>
            </a:endParaRPr>
          </a:p>
          <a:p>
            <a:pPr lvl="0"/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Interrupted Time Series (45 minutes)</a:t>
            </a:r>
          </a:p>
          <a:p>
            <a:pPr lvl="0"/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Practical (30 minutes)</a:t>
            </a:r>
          </a:p>
          <a:p>
            <a:endParaRPr lang="en-GB" sz="3600" dirty="0">
              <a:solidFill>
                <a:srgbClr val="FFFFFF"/>
              </a:solidFill>
              <a:latin typeface="Fira Sans" pitchFamily="34"/>
            </a:endParaRPr>
          </a:p>
          <a:p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Lunch around 12:00 ; re-start at 13:00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A4411-C7D7-4278-BB83-409F1B5C06A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Today’s plan: afternoon</a:t>
            </a:r>
            <a:endParaRPr lang="en-GB" sz="1800" kern="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B15E0-B1DD-406B-896C-D1BCB6BFF60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Synthetic Control Methods (45 minutes)</a:t>
            </a:r>
          </a:p>
          <a:p>
            <a:pPr lvl="0"/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Practical (45 minutes)</a:t>
            </a:r>
          </a:p>
          <a:p>
            <a:pPr lvl="0"/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Break (15 minutes)</a:t>
            </a:r>
          </a:p>
          <a:p>
            <a:pPr lvl="0"/>
            <a:endParaRPr lang="en-GB" sz="3600" dirty="0">
              <a:solidFill>
                <a:srgbClr val="FFFFFF"/>
              </a:solidFill>
              <a:latin typeface="Fira Sans" pitchFamily="34"/>
            </a:endParaRPr>
          </a:p>
          <a:p>
            <a:pPr lvl="0"/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Controlled ITS an </a:t>
            </a:r>
            <a:r>
              <a:rPr lang="en-GB" sz="3600" dirty="0" err="1">
                <a:solidFill>
                  <a:srgbClr val="FFFFFF"/>
                </a:solidFill>
                <a:latin typeface="Fira Sans" pitchFamily="34"/>
              </a:rPr>
              <a:t>CausalImpact</a:t>
            </a:r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 (45 minutes)</a:t>
            </a:r>
          </a:p>
          <a:p>
            <a:pPr lvl="0"/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Practical (45 minutes)</a:t>
            </a:r>
          </a:p>
          <a:p>
            <a:pPr lvl="0"/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Break (15 minutes)</a:t>
            </a:r>
          </a:p>
          <a:p>
            <a:pPr marL="0" lvl="0" indent="0">
              <a:buNone/>
            </a:pPr>
            <a:endParaRPr lang="en-GB" sz="3600" dirty="0">
              <a:solidFill>
                <a:srgbClr val="FFFFFF"/>
              </a:solidFill>
              <a:latin typeface="Fira Sans" pitchFamily="34"/>
            </a:endParaRPr>
          </a:p>
          <a:p>
            <a:pPr lvl="0"/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Discussion session (30 minutes)</a:t>
            </a:r>
          </a:p>
          <a:p>
            <a:endParaRPr lang="en-GB" sz="3600" dirty="0">
              <a:solidFill>
                <a:srgbClr val="FFFFFF"/>
              </a:solidFill>
              <a:latin typeface="Fira Sans" pitchFamily="34"/>
            </a:endParaRPr>
          </a:p>
          <a:p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Finish around 17:00</a:t>
            </a:r>
          </a:p>
        </p:txBody>
      </p:sp>
    </p:spTree>
    <p:extLst>
      <p:ext uri="{BB962C8B-B14F-4D97-AF65-F5344CB8AC3E}">
        <p14:creationId xmlns:p14="http://schemas.microsoft.com/office/powerpoint/2010/main" val="3990727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7B462-0A9D-4652-A57B-47811F46934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Context: “Policy Evaluations”</a:t>
            </a:r>
            <a:endParaRPr lang="en-GB" sz="1800" kern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B72B409-E777-6E2B-8F13-92A53ABD415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 fontScale="85000" lnSpcReduction="20000"/>
          </a:bodyPr>
          <a:lstStyle/>
          <a:p>
            <a:pPr marL="0" lvl="0" indent="0">
              <a:lnSpc>
                <a:spcPct val="110000"/>
              </a:lnSpc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Many social science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research questions 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concern evaluating what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the effect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of implementing a particular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policy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or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intervention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was on some outcome of interest</a:t>
            </a:r>
          </a:p>
          <a:p>
            <a:pPr marL="0" lvl="0" indent="0">
              <a:lnSpc>
                <a:spcPct val="110000"/>
              </a:lnSpc>
              <a:buNone/>
            </a:pPr>
            <a:endParaRPr lang="en-GB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10000"/>
              </a:lnSpc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Examples:</a:t>
            </a:r>
          </a:p>
          <a:p>
            <a:pPr marL="0" lvl="0" indent="0">
              <a:lnSpc>
                <a:spcPct val="110000"/>
              </a:lnSpc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 - What was the effect of raising the maximum speed limit on road deaths?</a:t>
            </a:r>
          </a:p>
          <a:p>
            <a:pPr lvl="0">
              <a:lnSpc>
                <a:spcPct val="110000"/>
              </a:lnSpc>
              <a:buFontTx/>
              <a:buChar char="-"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What effect did introducing students loans have on post-graduation debt levels?</a:t>
            </a:r>
          </a:p>
          <a:p>
            <a:pPr lvl="0">
              <a:lnSpc>
                <a:spcPct val="110000"/>
              </a:lnSpc>
              <a:buFontTx/>
              <a:buChar char="-"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Did introducing an after-school programme in disadvantaged neighbourhoods lead to improved educational outcomes in children from that neighbourhood?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7B462-0A9D-4652-A57B-47811F46934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Context: “Policy Evaluations”</a:t>
            </a:r>
            <a:endParaRPr lang="en-GB" sz="1800" kern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B72B409-E777-6E2B-8F13-92A53ABD415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Sometimes referred to as “policy evaluation” research or “comparative case studies”</a:t>
            </a: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Basic Structure:</a:t>
            </a:r>
          </a:p>
          <a:p>
            <a:pPr lvl="0">
              <a:buFontTx/>
              <a:buChar char="-"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We have some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unit 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(or units) which we observe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before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and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after 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some intervention or action</a:t>
            </a:r>
          </a:p>
          <a:p>
            <a:pPr lvl="0">
              <a:buFontTx/>
              <a:buChar char="-"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Did the intervention produce a change in the outcome for that unit?</a:t>
            </a: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088610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7B462-0A9D-4652-A57B-47811F46934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Methods for Policy Evaluation</a:t>
            </a:r>
            <a:endParaRPr lang="en-GB" sz="1800" kern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B72B409-E777-6E2B-8F13-92A53ABD415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Many different methods have been developed to answer these types of research questions</a:t>
            </a: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These methods differ in terms of:</a:t>
            </a:r>
          </a:p>
          <a:p>
            <a:pPr lvl="0">
              <a:buFontTx/>
              <a:buChar char="-"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The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amount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and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type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of information they use</a:t>
            </a:r>
          </a:p>
          <a:p>
            <a:pPr lvl="1">
              <a:buFontTx/>
              <a:buChar char="-"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Amount of time-points and amount of potential “control” units</a:t>
            </a:r>
          </a:p>
          <a:p>
            <a:pPr>
              <a:buFontTx/>
              <a:buChar char="-"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The specific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statistical approach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they take</a:t>
            </a:r>
          </a:p>
          <a:p>
            <a:pPr>
              <a:buFontTx/>
              <a:buChar char="-"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The types of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assumptions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they make</a:t>
            </a: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Today 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we aim to give you a brief introduction to many of these different methods!</a:t>
            </a:r>
            <a:endParaRPr lang="en-GB" b="1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920290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2288</Words>
  <Application>Microsoft Office PowerPoint</Application>
  <PresentationFormat>Widescreen</PresentationFormat>
  <Paragraphs>639</Paragraphs>
  <Slides>42</Slides>
  <Notes>10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Fira Sans</vt:lpstr>
      <vt:lpstr>Office Theme</vt:lpstr>
      <vt:lpstr>PowerPoint Presentation</vt:lpstr>
      <vt:lpstr>About us</vt:lpstr>
      <vt:lpstr>About us</vt:lpstr>
      <vt:lpstr>github.com/sodascience/workshop_causal_impact_assessment</vt:lpstr>
      <vt:lpstr>Today’s plan: morning</vt:lpstr>
      <vt:lpstr>Today’s plan: afternoon</vt:lpstr>
      <vt:lpstr>Context: “Policy Evaluations”</vt:lpstr>
      <vt:lpstr>Context: “Policy Evaluations”</vt:lpstr>
      <vt:lpstr>Methods for Policy Evaluation</vt:lpstr>
      <vt:lpstr>PowerPoint Presentation</vt:lpstr>
      <vt:lpstr>Causal Inference: A primer</vt:lpstr>
      <vt:lpstr>Potential Outcomes</vt:lpstr>
      <vt:lpstr>PowerPoint Presentation</vt:lpstr>
      <vt:lpstr>Potential Outcomes</vt:lpstr>
      <vt:lpstr>Causal Effects</vt:lpstr>
      <vt:lpstr>Data and Potential Outcomes</vt:lpstr>
      <vt:lpstr>Data and Potential Outcomes</vt:lpstr>
      <vt:lpstr>Data and Potential Outcomes</vt:lpstr>
      <vt:lpstr>Causal Inference</vt:lpstr>
      <vt:lpstr>Causal Inference</vt:lpstr>
      <vt:lpstr>Causal Inference</vt:lpstr>
      <vt:lpstr>Causal Inference</vt:lpstr>
      <vt:lpstr>Causal Inference</vt:lpstr>
      <vt:lpstr>Causal Inference Assumptions</vt:lpstr>
      <vt:lpstr>Causal Inference Assumptions</vt:lpstr>
      <vt:lpstr>Causal Inference Assumptions</vt:lpstr>
      <vt:lpstr>Causal Inference and Policy Evaluations</vt:lpstr>
      <vt:lpstr>Todays Topic</vt:lpstr>
      <vt:lpstr>PowerPoint Presentation</vt:lpstr>
      <vt:lpstr>Todays Topic</vt:lpstr>
      <vt:lpstr>PowerPoint Presentation</vt:lpstr>
      <vt:lpstr>Todays Topic</vt:lpstr>
      <vt:lpstr>Todays Topic</vt:lpstr>
      <vt:lpstr>PowerPoint Presentation</vt:lpstr>
      <vt:lpstr>Methods for Policy Evaluation</vt:lpstr>
      <vt:lpstr>PowerPoint Presentation</vt:lpstr>
      <vt:lpstr>Pre-Post Analysis</vt:lpstr>
      <vt:lpstr>Break</vt:lpstr>
      <vt:lpstr>Default light slide</vt:lpstr>
      <vt:lpstr>Default dark slide</vt:lpstr>
      <vt:lpstr>Here is an impactful slide with a sentence on it.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Kesteren, E. van (Erik-Jan)</dc:creator>
  <cp:lastModifiedBy>Ryan, O. (Oisín)</cp:lastModifiedBy>
  <cp:revision>58</cp:revision>
  <dcterms:created xsi:type="dcterms:W3CDTF">2020-09-17T14:27:00Z</dcterms:created>
  <dcterms:modified xsi:type="dcterms:W3CDTF">2023-05-15T13:53:07Z</dcterms:modified>
</cp:coreProperties>
</file>