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3" r:id="rId2"/>
    <p:sldId id="338" r:id="rId3"/>
    <p:sldId id="400" r:id="rId4"/>
    <p:sldId id="403" r:id="rId5"/>
    <p:sldId id="413" r:id="rId6"/>
    <p:sldId id="428" r:id="rId7"/>
    <p:sldId id="443" r:id="rId8"/>
    <p:sldId id="444" r:id="rId9"/>
    <p:sldId id="445" r:id="rId10"/>
    <p:sldId id="446" r:id="rId11"/>
    <p:sldId id="427" r:id="rId12"/>
    <p:sldId id="456" r:id="rId13"/>
    <p:sldId id="455" r:id="rId14"/>
    <p:sldId id="448" r:id="rId15"/>
    <p:sldId id="457" r:id="rId16"/>
    <p:sldId id="449" r:id="rId17"/>
    <p:sldId id="450" r:id="rId18"/>
    <p:sldId id="459" r:id="rId19"/>
    <p:sldId id="458" r:id="rId20"/>
    <p:sldId id="460" r:id="rId21"/>
    <p:sldId id="462" r:id="rId22"/>
    <p:sldId id="466" r:id="rId23"/>
    <p:sldId id="464" r:id="rId24"/>
    <p:sldId id="461" r:id="rId25"/>
    <p:sldId id="401" r:id="rId26"/>
    <p:sldId id="256" r:id="rId27"/>
    <p:sldId id="300" r:id="rId28"/>
    <p:sldId id="302" r:id="rId29"/>
    <p:sldId id="340" r:id="rId30"/>
    <p:sldId id="307" r:id="rId31"/>
    <p:sldId id="335" r:id="rId32"/>
    <p:sldId id="362" r:id="rId33"/>
    <p:sldId id="339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5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15/05/2023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90688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An extension of Interrupted Time Series when we have access to one or more</a:t>
            </a:r>
            <a:br>
              <a:rPr lang="en-GB" sz="20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control time series</a:t>
            </a: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Typically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observations of the same process, for a different unit, which is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correlated with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(i.e. predictive of) the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target time series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, but which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does not experience the intervention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endParaRPr lang="en-GB" sz="20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Similar criteria as the synthetic control and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method “control” units</a:t>
            </a:r>
          </a:p>
          <a:p>
            <a:pPr marL="0" lvl="0" indent="0">
              <a:buNone/>
            </a:pPr>
            <a:endParaRPr lang="en-GB" sz="1800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Basic Idea: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Build a time series / forecasting model, but include control time series as contemporaneous (same-time-moment) predictors</a:t>
            </a:r>
          </a:p>
        </p:txBody>
      </p:sp>
    </p:spTree>
    <p:extLst>
      <p:ext uri="{BB962C8B-B14F-4D97-AF65-F5344CB8AC3E}">
        <p14:creationId xmlns:p14="http://schemas.microsoft.com/office/powerpoint/2010/main" val="336035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2905664"/>
                  </p:ext>
                </p:extLst>
              </p:nvPr>
            </p:nvGraphicFramePr>
            <p:xfrm>
              <a:off x="3109768" y="565277"/>
              <a:ext cx="541563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3256" r="-5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3256" r="-40202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3256" r="-299329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3256" r="-2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3256" r="-101351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3256" r="-1351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6053" r="-5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6053" r="-40202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6053" r="-299329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6053" r="-2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6053" r="-101351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296053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296053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296053" r="-299329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296053" r="-2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296053" r="-101351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0909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0909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0909" r="-299329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0909" r="-2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0909" r="-101351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497368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497368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497368" r="-299329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497368" r="-2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497368" r="-101351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89610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89610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89610" r="-299329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89610" r="-2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89610" r="-101351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698684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698684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698684" r="-299329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698684" r="-2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698684" r="-101351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88312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88312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88312" r="-299329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88312" r="-2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88312" r="-101351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0000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0000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0000" r="-299329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0000" r="-2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0000" r="-101351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87013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87013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87013" r="-299329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87013" r="-2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87013" r="-101351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1316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1316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1316" r="-299329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1316" r="-2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1316" r="-101351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3037343" y="3795779"/>
            <a:ext cx="54880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52959"/>
                  </p:ext>
                </p:extLst>
              </p:nvPr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blipFill>
                <a:blip r:embed="rId3"/>
                <a:stretch>
                  <a:fillRect l="-972" t="-13462" r="-162" b="-2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33515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4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1135" y="1244285"/>
              <a:ext cx="4594728" cy="4721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57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76578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</a:tblGrid>
                  <a:tr h="323248"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600" dirty="0"/>
                        </a:p>
                      </a:txBody>
                      <a:tcPr marL="77580" marR="77580" marT="38790" marB="38790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4803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94" t="-71622" r="-5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94" t="-71622" r="-4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794" t="-71622" r="-300794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3200" t="-71622" r="-203200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1622" r="-101587" b="-8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71622" r="-1587" b="-8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98438" r="-5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98438" r="-4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98438" r="-300794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198438" r="-203200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98438" r="-101587" b="-9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293846" r="-5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293846" r="-4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293846" r="-300794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293846" r="-203200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293846" r="-101587" b="-8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6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393846" r="-5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393846" r="-4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393846" r="-300794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393846" r="-203200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393846" r="-101587" b="-7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4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493846" r="-5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493846" r="-4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493846" r="-300794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493846" r="-203200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493846" r="-101587" b="-6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2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593846" r="-5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593846" r="-4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593846" r="-300794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303200" t="-593846" r="-203200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593846" r="-10158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/>
                            <a:t>1</a:t>
                          </a:r>
                          <a:endParaRPr lang="nl-NL" sz="1800" dirty="0"/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693846" r="-5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693846" r="-4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693846" r="-30079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693846" r="-203200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693846" r="-10158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06250" r="-5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06250" r="-4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06250" r="-300794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06250" r="-2032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06250" r="-10158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892308" r="-5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892308" r="-4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892308" r="-300794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892308" r="-2032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892308" r="-10158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992308" r="-5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992308" r="-4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992308" r="-300794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992308" r="-2032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992308" r="-10158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9497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794" t="-1092308" r="-5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100794" t="-1092308" r="-4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200794" t="-1092308" r="-3007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3200" t="-1092308" r="-2032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7580" marR="77580" marT="38790" marB="38790">
                        <a:blipFill>
                          <a:blip r:embed="rId2"/>
                          <a:stretch>
                            <a:fillRect l="-400000" t="-1092308" r="-10158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7580" marR="77580" marT="38790" marB="3879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46816" y="3967794"/>
            <a:ext cx="4656177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690F1A-0994-D2DC-7A94-CD7C926BD7B2}"/>
              </a:ext>
            </a:extLst>
          </p:cNvPr>
          <p:cNvSpPr txBox="1"/>
          <p:nvPr/>
        </p:nvSpPr>
        <p:spPr>
          <a:xfrm>
            <a:off x="7201090" y="1686412"/>
            <a:ext cx="315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Fit a forecasting model</a:t>
            </a:r>
          </a:p>
          <a:p>
            <a:pPr algn="ctr"/>
            <a:r>
              <a:rPr lang="en-GB" dirty="0">
                <a:solidFill>
                  <a:schemeClr val="accent6"/>
                </a:solidFill>
              </a:rPr>
              <a:t>C as time-varying predictor</a:t>
            </a:r>
            <a:endParaRPr lang="nl-NL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C107F-6B40-23E7-BA25-BB946D92829D}"/>
              </a:ext>
            </a:extLst>
          </p:cNvPr>
          <p:cNvCxnSpPr>
            <a:cxnSpLocks/>
          </p:cNvCxnSpPr>
          <p:nvPr/>
        </p:nvCxnSpPr>
        <p:spPr>
          <a:xfrm>
            <a:off x="8780753" y="3229236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/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1A1BFD-335C-256F-E75A-326201BD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6" y="2576934"/>
                <a:ext cx="3759875" cy="318164"/>
              </a:xfrm>
              <a:prstGeom prst="rect">
                <a:avLst/>
              </a:prstGeom>
              <a:blipFill>
                <a:blip r:embed="rId3"/>
                <a:stretch>
                  <a:fillRect l="-972" t="-13462" r="-162" b="-2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E24A94E-A229-4C7F-3784-D2B0490729E3}"/>
              </a:ext>
            </a:extLst>
          </p:cNvPr>
          <p:cNvSpPr/>
          <p:nvPr/>
        </p:nvSpPr>
        <p:spPr>
          <a:xfrm>
            <a:off x="3104241" y="1996475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3EEEB9-E187-A334-B745-578A447F2FA2}"/>
              </a:ext>
            </a:extLst>
          </p:cNvPr>
          <p:cNvCxnSpPr>
            <a:cxnSpLocks/>
          </p:cNvCxnSpPr>
          <p:nvPr/>
        </p:nvCxnSpPr>
        <p:spPr>
          <a:xfrm>
            <a:off x="3874882" y="2828206"/>
            <a:ext cx="2963502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4C4371-2243-2E2D-D91E-D190AF7DA216}"/>
              </a:ext>
            </a:extLst>
          </p:cNvPr>
          <p:cNvSpPr/>
          <p:nvPr/>
        </p:nvSpPr>
        <p:spPr>
          <a:xfrm>
            <a:off x="4632352" y="2009578"/>
            <a:ext cx="770641" cy="197131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D1CAC-46B0-CCB4-CCC8-AD34362DBDDB}"/>
              </a:ext>
            </a:extLst>
          </p:cNvPr>
          <p:cNvSpPr txBox="1"/>
          <p:nvPr/>
        </p:nvSpPr>
        <p:spPr>
          <a:xfrm>
            <a:off x="7635488" y="5434707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DB148-1067-9088-34B0-BC0B34E1D578}"/>
              </a:ext>
            </a:extLst>
          </p:cNvPr>
          <p:cNvSpPr/>
          <p:nvPr/>
        </p:nvSpPr>
        <p:spPr>
          <a:xfrm>
            <a:off x="4632353" y="3980896"/>
            <a:ext cx="770640" cy="2084828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0B8BE-7B4C-99F4-D77B-322124C0A307}"/>
              </a:ext>
            </a:extLst>
          </p:cNvPr>
          <p:cNvSpPr/>
          <p:nvPr/>
        </p:nvSpPr>
        <p:spPr>
          <a:xfrm>
            <a:off x="3097657" y="2009577"/>
            <a:ext cx="770640" cy="194511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/>
              <p:nvPr/>
            </p:nvSpPr>
            <p:spPr>
              <a:xfrm>
                <a:off x="7071717" y="4548719"/>
                <a:ext cx="3759875" cy="352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7D283-1D32-FD65-4DE6-3DF4680B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17" y="4548719"/>
                <a:ext cx="3759875" cy="352661"/>
              </a:xfrm>
              <a:prstGeom prst="rect">
                <a:avLst/>
              </a:prstGeom>
              <a:blipFill>
                <a:blip r:embed="rId4"/>
                <a:stretch>
                  <a:fillRect l="-972" t="-12069" r="-162" b="-206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7BEE0D-5B14-6B0A-FF2B-17800DE0371B}"/>
              </a:ext>
            </a:extLst>
          </p:cNvPr>
          <p:cNvCxnSpPr>
            <a:cxnSpLocks/>
          </p:cNvCxnSpPr>
          <p:nvPr/>
        </p:nvCxnSpPr>
        <p:spPr>
          <a:xfrm flipH="1">
            <a:off x="3856776" y="4767852"/>
            <a:ext cx="2963502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5D31F55-66A3-2AA1-C2CE-588E91901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81" y="96118"/>
            <a:ext cx="10515600" cy="1325559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86901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green line&#10;&#10;Description automatically generated with low confidence">
            <a:extLst>
              <a:ext uri="{FF2B5EF4-FFF2-40B4-BE49-F238E27FC236}">
                <a16:creationId xmlns:a16="http://schemas.microsoft.com/office/drawing/2014/main" id="{64850CB2-874A-FF15-8C4D-83B20D2C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7" y="466810"/>
            <a:ext cx="8886569" cy="5924379"/>
          </a:xfrm>
        </p:spPr>
      </p:pic>
    </p:spTree>
    <p:extLst>
      <p:ext uri="{BB962C8B-B14F-4D97-AF65-F5344CB8AC3E}">
        <p14:creationId xmlns:p14="http://schemas.microsoft.com/office/powerpoint/2010/main" val="3332810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71B869-AE2D-16FC-C105-B6D5EEF60C56}"/>
              </a:ext>
            </a:extLst>
          </p:cNvPr>
          <p:cNvSpPr txBox="1">
            <a:spLocks/>
          </p:cNvSpPr>
          <p:nvPr/>
        </p:nvSpPr>
        <p:spPr>
          <a:xfrm>
            <a:off x="262781" y="9611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 fontScale="900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Controlled Interrupted Time Series </a:t>
            </a:r>
            <a:endParaRPr lang="en-GB" sz="18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D117E2-FFAF-6F3F-B319-660B7DBB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5" y="2079651"/>
            <a:ext cx="8174107" cy="32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method inherits the key assumptions of ITS and Synthetic Control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 you remember what they are?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5E783-B544-0C0A-9F4A-C7C0A960E7A9}"/>
              </a:ext>
            </a:extLst>
          </p:cNvPr>
          <p:cNvSpPr txBox="1"/>
          <p:nvPr/>
        </p:nvSpPr>
        <p:spPr>
          <a:xfrm>
            <a:off x="838200" y="3838669"/>
            <a:ext cx="1010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No interference: </a:t>
            </a:r>
            <a:r>
              <a:rPr lang="en-GB" dirty="0"/>
              <a:t>California receiving treatment does not effect the potential outcome value of Utah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Appropriate time series model: </a:t>
            </a:r>
            <a:r>
              <a:rPr lang="en-GB" dirty="0"/>
              <a:t>We model the time-forward relationships in our target unit, and it’s relationship with the control unit, appropriately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Stability / Stationarity: </a:t>
            </a:r>
            <a:r>
              <a:rPr lang="en-GB" dirty="0"/>
              <a:t>(Essentially) we can learn time-forward (forecasting) relationships from pre-treatment data. The same relations/model hold in the future we want to predict as in the past which we use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920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4A2-1879-C3C3-6C9D-48B9840A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76" y="920280"/>
            <a:ext cx="10515600" cy="5172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But what if we have many </a:t>
            </a:r>
            <a:r>
              <a:rPr lang="en-GB" dirty="0" err="1"/>
              <a:t>many</a:t>
            </a:r>
            <a:r>
              <a:rPr lang="en-GB" dirty="0"/>
              <a:t> control time series? </a:t>
            </a:r>
            <a:r>
              <a:rPr lang="en-GB" b="1" dirty="0"/>
              <a:t>AND </a:t>
            </a:r>
            <a:r>
              <a:rPr lang="en-GB" dirty="0"/>
              <a:t>a long time-series pre treatment?</a:t>
            </a:r>
          </a:p>
          <a:p>
            <a:pPr marL="0" indent="0">
              <a:buNone/>
            </a:pPr>
            <a:r>
              <a:rPr lang="en-GB" dirty="0"/>
              <a:t>	- Many potential states who did not have a law change</a:t>
            </a:r>
          </a:p>
          <a:p>
            <a:pPr marL="0" indent="0">
              <a:buNone/>
            </a:pPr>
            <a:r>
              <a:rPr lang="en-GB" dirty="0"/>
              <a:t>	- Many different “products” that did not receive a new type of 		  advertisement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Same basic principles apply</a:t>
            </a:r>
            <a:r>
              <a:rPr lang="en-GB" dirty="0"/>
              <a:t>, however, you may need to be clever:</a:t>
            </a:r>
          </a:p>
          <a:p>
            <a:pPr>
              <a:buFontTx/>
              <a:buChar char="-"/>
            </a:pPr>
            <a:r>
              <a:rPr lang="en-GB" dirty="0"/>
              <a:t>allow a </a:t>
            </a:r>
            <a:r>
              <a:rPr lang="en-GB" b="1" dirty="0"/>
              <a:t>general enough model</a:t>
            </a:r>
            <a:r>
              <a:rPr lang="en-GB" dirty="0"/>
              <a:t> to capture complex dependencies,  </a:t>
            </a:r>
          </a:p>
          <a:p>
            <a:pPr>
              <a:buFontTx/>
              <a:buChar char="-"/>
            </a:pPr>
            <a:r>
              <a:rPr lang="en-GB" dirty="0"/>
              <a:t>try to avoid </a:t>
            </a:r>
            <a:r>
              <a:rPr lang="en-GB" b="1" dirty="0"/>
              <a:t>overfitting</a:t>
            </a:r>
            <a:r>
              <a:rPr lang="en-GB" dirty="0"/>
              <a:t> by keeping the end model simple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548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5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769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1A48-2912-955A-C26A-94421196C331}"/>
              </a:ext>
            </a:extLst>
          </p:cNvPr>
          <p:cNvSpPr/>
          <p:nvPr/>
        </p:nvSpPr>
        <p:spPr>
          <a:xfrm>
            <a:off x="5594675" y="4610673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D5ADD-23F2-2822-2A57-979FDB86F53C}"/>
              </a:ext>
            </a:extLst>
          </p:cNvPr>
          <p:cNvSpPr/>
          <p:nvPr/>
        </p:nvSpPr>
        <p:spPr>
          <a:xfrm>
            <a:off x="8274683" y="4586930"/>
            <a:ext cx="2679826" cy="145760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D48-2CC3-4039-BBFB-37F4AF6B7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Controlled ITS &amp;</a:t>
            </a:r>
            <a:b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</a:b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7"/>
            <a:ext cx="10704965" cy="43513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 err="1"/>
              <a:t>CausalImpact</a:t>
            </a:r>
            <a:r>
              <a:rPr lang="en-GB" dirty="0"/>
              <a:t> is an </a:t>
            </a:r>
            <a:r>
              <a:rPr lang="en-GB" b="1" dirty="0"/>
              <a:t>R </a:t>
            </a:r>
            <a:r>
              <a:rPr lang="en-GB" dirty="0"/>
              <a:t>and </a:t>
            </a:r>
            <a:r>
              <a:rPr lang="en-GB" b="1" dirty="0"/>
              <a:t>python</a:t>
            </a:r>
            <a:r>
              <a:rPr lang="en-GB" dirty="0"/>
              <a:t> packaged developed by Google </a:t>
            </a:r>
          </a:p>
          <a:p>
            <a:pPr marL="0" indent="0">
              <a:buNone/>
            </a:pPr>
            <a:r>
              <a:rPr lang="en-GB" dirty="0"/>
              <a:t>Performs what could be described as “Synthetic Controlled Interrupted Time Series”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b="1" dirty="0"/>
              <a:t>Basic Idea:</a:t>
            </a:r>
          </a:p>
          <a:p>
            <a:pPr>
              <a:buFontTx/>
              <a:buChar char="-"/>
            </a:pPr>
            <a:r>
              <a:rPr lang="en-GB" dirty="0"/>
              <a:t>Exactly the same principles as Controlled ITS</a:t>
            </a:r>
          </a:p>
          <a:p>
            <a:pPr>
              <a:buFontTx/>
              <a:buChar char="-"/>
            </a:pPr>
            <a:r>
              <a:rPr lang="en-GB" dirty="0"/>
              <a:t>The model has a time-forward forecasting part and a “control unit” regression part</a:t>
            </a:r>
          </a:p>
          <a:p>
            <a:pPr>
              <a:buFontTx/>
              <a:buChar char="-"/>
            </a:pPr>
            <a:r>
              <a:rPr lang="en-GB" dirty="0"/>
              <a:t>Behind-the-scenes uses </a:t>
            </a:r>
            <a:r>
              <a:rPr lang="en-GB" b="1" dirty="0"/>
              <a:t>Bayesian estimation </a:t>
            </a:r>
            <a:r>
              <a:rPr lang="en-GB" dirty="0"/>
              <a:t>to build the forecasting model</a:t>
            </a:r>
          </a:p>
          <a:p>
            <a:pPr>
              <a:buFontTx/>
              <a:buChar char="-"/>
            </a:pPr>
            <a:r>
              <a:rPr lang="en-GB" dirty="0"/>
              <a:t>Aa subset of units are included in the control unit part, with different weights; similar to a synthetic control analysis (but differing in many other details)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CausalImpact</a:t>
            </a:r>
            <a:r>
              <a:rPr lang="en-GB" dirty="0"/>
              <a:t> package takes care of model building + selection behind the scenes (!)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73922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plot&#10;&#10;Description automatically generated">
            <a:extLst>
              <a:ext uri="{FF2B5EF4-FFF2-40B4-BE49-F238E27FC236}">
                <a16:creationId xmlns:a16="http://schemas.microsoft.com/office/drawing/2014/main" id="{A50EE9C9-C120-D8A6-8D47-CDA7575B7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CausalImpact</a:t>
            </a: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 in action</a:t>
            </a:r>
            <a:endParaRPr lang="en-GB" sz="1800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71CF3-8599-F177-1EF7-CA8D024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457"/>
            <a:ext cx="7986641" cy="24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1193FB21-A135-B7D6-00EE-FE138BB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4" y="866417"/>
            <a:ext cx="7401958" cy="5125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4569F5-E870-BFDB-6A0C-C91F7CC27EE2}"/>
              </a:ext>
            </a:extLst>
          </p:cNvPr>
          <p:cNvSpPr/>
          <p:nvPr/>
        </p:nvSpPr>
        <p:spPr>
          <a:xfrm>
            <a:off x="420534" y="2425959"/>
            <a:ext cx="7401958" cy="340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E51A8-C2EC-1F2E-245A-01210DB2FA5D}"/>
              </a:ext>
            </a:extLst>
          </p:cNvPr>
          <p:cNvSpPr txBox="1"/>
          <p:nvPr/>
        </p:nvSpPr>
        <p:spPr>
          <a:xfrm>
            <a:off x="8016240" y="1542824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Predicted (counterfactual) 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7664-59AA-2427-0C89-44D2CCB4F47C}"/>
              </a:ext>
            </a:extLst>
          </p:cNvPr>
          <p:cNvSpPr txBox="1"/>
          <p:nvPr/>
        </p:nvSpPr>
        <p:spPr>
          <a:xfrm>
            <a:off x="8016240" y="1097661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8A1AE-5F67-C66A-7559-9D1B301B19E0}"/>
              </a:ext>
            </a:extLst>
          </p:cNvPr>
          <p:cNvSpPr txBox="1"/>
          <p:nvPr/>
        </p:nvSpPr>
        <p:spPr>
          <a:xfrm>
            <a:off x="8016240" y="2822829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Causal Effect estimate at each t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20DA3-717B-AF7C-B313-3F5436F304F5}"/>
              </a:ext>
            </a:extLst>
          </p:cNvPr>
          <p:cNvSpPr txBox="1"/>
          <p:nvPr/>
        </p:nvSpPr>
        <p:spPr>
          <a:xfrm>
            <a:off x="8016240" y="4319397"/>
            <a:ext cx="349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 of causal effect estimates at all previous time points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5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B382-F9D9-22CE-8E5B-B6CDD13E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10515600" cy="205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/>
              <a:t>CausalImpact</a:t>
            </a:r>
            <a:r>
              <a:rPr lang="en-GB" i="1" dirty="0"/>
              <a:t> </a:t>
            </a:r>
            <a:r>
              <a:rPr lang="en-GB" dirty="0"/>
              <a:t>uses </a:t>
            </a:r>
            <a:r>
              <a:rPr lang="en-GB" b="1" dirty="0"/>
              <a:t>Bayesian Estimation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n-GB" dirty="0"/>
              <a:t>Bayesian structural time-series models (</a:t>
            </a:r>
            <a:r>
              <a:rPr lang="en-GB" i="1" dirty="0" err="1"/>
              <a:t>bsts</a:t>
            </a:r>
            <a:r>
              <a:rPr lang="en-GB" dirty="0"/>
              <a:t> package in R)</a:t>
            </a:r>
          </a:p>
          <a:p>
            <a:pPr lvl="1">
              <a:buFontTx/>
              <a:buChar char="-"/>
            </a:pPr>
            <a:r>
              <a:rPr lang="en-GB" dirty="0"/>
              <a:t>Control units are “chosen” by using spike-and-slab priors</a:t>
            </a:r>
          </a:p>
          <a:p>
            <a:pPr lvl="1">
              <a:buFontTx/>
              <a:buChar char="-"/>
            </a:pPr>
            <a:r>
              <a:rPr lang="en-GB" dirty="0"/>
              <a:t>Bayes means it’s easy to get </a:t>
            </a:r>
            <a:r>
              <a:rPr lang="en-GB" b="1" dirty="0"/>
              <a:t>uncertainty </a:t>
            </a:r>
            <a:r>
              <a:rPr lang="en-GB" dirty="0"/>
              <a:t>(confidence intervals) around estimates of the Causal Effect, and other interesting metrics related to that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41867-C011-5DBE-6F00-A37753993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Behind the scenes</a:t>
            </a:r>
            <a:endParaRPr lang="en-GB" sz="18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B44E6-9C10-E54B-B50E-46E37BB0B3FF}"/>
              </a:ext>
            </a:extLst>
          </p:cNvPr>
          <p:cNvSpPr txBox="1"/>
          <p:nvPr/>
        </p:nvSpPr>
        <p:spPr>
          <a:xfrm>
            <a:off x="838200" y="4133088"/>
            <a:ext cx="10765536" cy="22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08A839-FBF8-3971-A51F-ED8EFB48EF90}"/>
              </a:ext>
            </a:extLst>
          </p:cNvPr>
          <p:cNvSpPr txBox="1">
            <a:spLocks/>
          </p:cNvSpPr>
          <p:nvPr/>
        </p:nvSpPr>
        <p:spPr>
          <a:xfrm>
            <a:off x="838200" y="4133087"/>
            <a:ext cx="10515600" cy="2359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85000" lnSpcReduction="2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Beware: </a:t>
            </a:r>
            <a:r>
              <a:rPr lang="en-GB" dirty="0"/>
              <a:t>Bayesian estimation requires the user to specify many </a:t>
            </a:r>
            <a:r>
              <a:rPr lang="en-GB" i="1" dirty="0"/>
              <a:t>priors</a:t>
            </a:r>
          </a:p>
          <a:p>
            <a:pPr>
              <a:buFontTx/>
              <a:buChar char="-"/>
            </a:pPr>
            <a:r>
              <a:rPr lang="en-GB" dirty="0"/>
              <a:t>Controls things like model complexity, which part of the model will be dominant</a:t>
            </a:r>
          </a:p>
          <a:p>
            <a:pPr>
              <a:buFontTx/>
              <a:buChar char="-"/>
            </a:pPr>
            <a:r>
              <a:rPr lang="en-GB" dirty="0"/>
              <a:t>These choices are hidden from the user with </a:t>
            </a:r>
            <a:r>
              <a:rPr lang="en-GB" b="1" dirty="0"/>
              <a:t>defaults</a:t>
            </a:r>
            <a:r>
              <a:rPr lang="en-GB" dirty="0"/>
              <a:t>. This is nice when you want to get something running, but in practice you will need to investigate how sensitive your conclusions are to this!</a:t>
            </a:r>
          </a:p>
          <a:p>
            <a:pPr>
              <a:buFontTx/>
              <a:buChar char="-"/>
            </a:pPr>
            <a:r>
              <a:rPr lang="en-GB" dirty="0"/>
              <a:t>In general: the package hides many model specification and selection choices from you. Good for usability, bad for critical evaluation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Font typeface="Arial" pitchFamily="34"/>
              <a:buNone/>
            </a:pPr>
            <a:endParaRPr lang="en-GB" dirty="0"/>
          </a:p>
          <a:p>
            <a:pPr marL="0" indent="0">
              <a:buFont typeface="Arial" pitchFamily="34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5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EF94B-3B38-DE3F-2881-0DE2CCDE2069}"/>
              </a:ext>
            </a:extLst>
          </p:cNvPr>
          <p:cNvSpPr/>
          <p:nvPr/>
        </p:nvSpPr>
        <p:spPr>
          <a:xfrm>
            <a:off x="5567881" y="4577694"/>
            <a:ext cx="5386446" cy="1457608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16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872180B-3A80-427A-B5FE-00E2683BC986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Data analysis &amp; visualisation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632F97CB-4D92-4AE6-A8F6-7113DE33A6F5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1A11A-8F27-47BF-A7AF-3AB4CB33F89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Workshop rijksoverheid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26613D8-465E-42F9-B892-6D2D565C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08710" cy="16215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4E46-B512-463D-B59E-7A6FB569FB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05362" y="1698662"/>
            <a:ext cx="7110173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Background in statistics / social science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Assistant professor @ methodology &amp; statistics UU</a:t>
            </a:r>
          </a:p>
          <a:p>
            <a:pPr>
              <a:lnSpc>
                <a:spcPct val="110000"/>
              </a:lnSpc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Social Data Science team lead @ ODISSEI (consortium of universities)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GB" sz="17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Some stuff I work on: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sz="1700" dirty="0">
                <a:solidFill>
                  <a:srgbClr val="404040"/>
                </a:solidFill>
                <a:latin typeface="Fira Sans" pitchFamily="34"/>
              </a:rPr>
              <a:t>Latent variables, high-dimensional data, optimization, regularization, visualisation, Bayesian statistics, multilevel models, spatial data, generalized linear models, privacy, synthetic data, high-performance computing, software development, open science &amp; reproducibility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C92E365-10AA-45C2-A560-32B44CB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54" y="1791763"/>
            <a:ext cx="1538267" cy="15361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2F77BD52-0F24-4FCB-BA39-100F17AA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062" y="3429000"/>
            <a:ext cx="1934815" cy="6533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morning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Introduction &amp; Recap (60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bias/variance (80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Supervised learning: classification (40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Lunch around 12:40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4411-C7D7-4278-BB83-409F1B5C06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Today’s plan: afternoon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15E0-B1DD-406B-896C-D1BCB6BFF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Prediction competition in groups (90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Short break (10 minutes)</a:t>
            </a:r>
          </a:p>
          <a:p>
            <a:pPr lvl="0"/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Intermezzo: fairness &amp; feedback loops in prediction (30 minutes)</a:t>
            </a: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Unsupervised learning (45 minutes)</a:t>
            </a:r>
          </a:p>
          <a:p>
            <a:endParaRPr lang="en-GB" sz="3600" dirty="0">
              <a:solidFill>
                <a:srgbClr val="FFFFFF"/>
              </a:solidFill>
              <a:latin typeface="Fira Sans" pitchFamily="34"/>
            </a:endParaRPr>
          </a:p>
          <a:p>
            <a:r>
              <a:rPr lang="en-GB" sz="3600" dirty="0">
                <a:solidFill>
                  <a:srgbClr val="FFFFFF"/>
                </a:solidFill>
                <a:latin typeface="Fira Sans" pitchFamily="34"/>
              </a:rPr>
              <a:t>Finish around 16:30</a:t>
            </a:r>
          </a:p>
        </p:txBody>
      </p:sp>
    </p:spTree>
    <p:extLst>
      <p:ext uri="{BB962C8B-B14F-4D97-AF65-F5344CB8AC3E}">
        <p14:creationId xmlns:p14="http://schemas.microsoft.com/office/powerpoint/2010/main" val="39907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390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Break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9718-D798-4F32-BB21-978BA619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bg2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bg2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8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4203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98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10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10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5556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5556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5556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5556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5556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5556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5556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5556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5556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5556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2188" r="-401905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2188" r="-300000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2188" r="-201429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2188" r="-100474" b="-1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2188" r="-952" b="-195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5000" r="-401905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5000" r="-300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5000" r="-2014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5000" r="-100474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5000" r="-952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2381" r="-401905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2381" r="-300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2381" r="-2014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2381" r="-10047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2381" r="-952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stCxn id="7" idx="3"/>
          </p:cNvCxnSpPr>
          <p:nvPr/>
        </p:nvCxnSpPr>
        <p:spPr>
          <a:xfrm>
            <a:off x="5800436" y="2623125"/>
            <a:ext cx="2124364" cy="2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8" y="2438459"/>
            <a:ext cx="27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Fit a forecasting Model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517D9-FEBD-D910-E000-E73DA7F4C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7078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So far…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Interrupted Time Series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Suitable when we have long time series, no control units</a:t>
                </a:r>
              </a:p>
              <a:p>
                <a:pPr lvl="0">
                  <a:buFontTx/>
                  <a:buChar char="-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Try to predict future </a:t>
                </a: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counterfactual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past (pre-intervention)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from the treated unit</a:t>
                </a:r>
              </a:p>
              <a:p>
                <a:pPr lvl="0">
                  <a:buFontTx/>
                  <a:buChar char="-"/>
                </a:pPr>
                <a:endParaRPr lang="en-GB" sz="1800" dirty="0">
                  <a:solidFill>
                    <a:schemeClr val="bg2"/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Synthetic Control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Suitable when we have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many </a:t>
                </a: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control units</a:t>
                </a:r>
              </a:p>
              <a:p>
                <a:pPr>
                  <a:buFontTx/>
                  <a:buChar char="-"/>
                </a:pPr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Try to predict </a:t>
                </a:r>
                <a:r>
                  <a:rPr lang="en-GB" sz="1800" b="1" dirty="0">
                    <a:solidFill>
                      <a:schemeClr val="tx1"/>
                    </a:solidFill>
                    <a:latin typeface="Fira Sans" pitchFamily="34"/>
                  </a:rPr>
                  <a:t>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1800" dirty="0">
                    <a:solidFill>
                      <a:schemeClr val="tx1"/>
                    </a:solidFill>
                    <a:latin typeface="Fira Sans" pitchFamily="34"/>
                  </a:rPr>
                  <a:t> for the treated unit using (a weighted average) of data from other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1800" dirty="0">
                  <a:solidFill>
                    <a:schemeClr val="tx1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28906-2D94-B74C-E7BA-A67FB1F48E87}"/>
              </a:ext>
            </a:extLst>
          </p:cNvPr>
          <p:cNvSpPr txBox="1"/>
          <p:nvPr/>
        </p:nvSpPr>
        <p:spPr>
          <a:xfrm>
            <a:off x="10936611" y="240691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&lt; s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4443-BD65-5BC1-72AC-3B191341F1EA}"/>
              </a:ext>
            </a:extLst>
          </p:cNvPr>
          <p:cNvSpPr txBox="1"/>
          <p:nvPr/>
        </p:nvSpPr>
        <p:spPr>
          <a:xfrm>
            <a:off x="10936611" y="4275373"/>
            <a:ext cx="68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&gt; 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Now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Methods which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combine 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interrupted time series and (synthetic) control analysis</a:t>
                </a:r>
              </a:p>
              <a:p>
                <a:pPr marL="0" lvl="0" indent="0">
                  <a:buNone/>
                </a:pPr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Try to predict future counterfactual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directly from: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Pre-intervention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from the treated unit</a:t>
                </a:r>
              </a:p>
              <a:p>
                <a:pPr marL="0" lvl="0" indent="0">
                  <a:buNone/>
                </a:pP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AND</a:t>
                </a:r>
              </a:p>
              <a:p>
                <a:pPr lvl="0">
                  <a:buFontTx/>
                  <a:buChar char="-"/>
                </a:pP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Post-intervention data from 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one or more</a:t>
                </a:r>
                <a:r>
                  <a:rPr lang="en-GB" sz="2000" dirty="0">
                    <a:solidFill>
                      <a:srgbClr val="404040"/>
                    </a:solidFill>
                    <a:latin typeface="Fira Sans" pitchFamily="34"/>
                  </a:rPr>
                  <a:t>  other</a:t>
                </a:r>
                <a:r>
                  <a:rPr lang="en-GB" sz="2000" b="1" dirty="0">
                    <a:solidFill>
                      <a:srgbClr val="404040"/>
                    </a:solidFill>
                    <a:latin typeface="Fira Sans" pitchFamily="34"/>
                  </a:rPr>
                  <a:t> untreated units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20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endParaRPr lang="en-GB" sz="18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buNone/>
                </a:pPr>
                <a:r>
                  <a:rPr lang="en-GB" sz="1800" b="1" dirty="0">
                    <a:solidFill>
                      <a:srgbClr val="404040"/>
                    </a:solidFill>
                    <a:latin typeface="Fira Sans" pitchFamily="34"/>
                  </a:rPr>
                  <a:t>Two parts: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Controlled ITS; suitable with relatively few control/covariate time series</a:t>
                </a:r>
              </a:p>
              <a:p>
                <a:pPr marL="342900" lvl="0" indent="-342900">
                  <a:buAutoNum type="arabicPeriod"/>
                </a:pP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Synthetic CITS with the </a:t>
                </a:r>
                <a:r>
                  <a:rPr lang="en-GB" sz="1800" dirty="0" err="1">
                    <a:solidFill>
                      <a:srgbClr val="404040"/>
                    </a:solidFill>
                    <a:latin typeface="Fira Sans" pitchFamily="34"/>
                  </a:rPr>
                  <a:t>CausalImpact</a:t>
                </a:r>
                <a:r>
                  <a:rPr lang="en-GB" sz="1800" dirty="0">
                    <a:solidFill>
                      <a:srgbClr val="404040"/>
                    </a:solidFill>
                    <a:latin typeface="Fira Sans" pitchFamily="34"/>
                  </a:rPr>
                  <a:t> package; many control time series</a:t>
                </a:r>
              </a:p>
              <a:p>
                <a:pPr marL="0" lvl="0" indent="0">
                  <a:buNone/>
                </a:pPr>
                <a:endParaRPr lang="en-GB" sz="20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90688"/>
                <a:ext cx="10515600" cy="4667243"/>
              </a:xfrm>
              <a:blipFill>
                <a:blip r:embed="rId2"/>
                <a:stretch>
                  <a:fillRect l="-580" t="-130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80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44B798C-FF26-2BC0-6FF8-AAAB0642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384079"/>
            <a:ext cx="10258425" cy="56690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2878819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FD93-9BD5-9797-0EF7-35716914103D}"/>
              </a:ext>
            </a:extLst>
          </p:cNvPr>
          <p:cNvSpPr/>
          <p:nvPr/>
        </p:nvSpPr>
        <p:spPr>
          <a:xfrm>
            <a:off x="5585896" y="1693547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5D71-D559-05A8-C2C3-CF1D60883369}"/>
              </a:ext>
            </a:extLst>
          </p:cNvPr>
          <p:cNvSpPr/>
          <p:nvPr/>
        </p:nvSpPr>
        <p:spPr>
          <a:xfrm>
            <a:off x="2896834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7881-3E47-AFDC-26FC-567A5BCF17F4}"/>
              </a:ext>
            </a:extLst>
          </p:cNvPr>
          <p:cNvSpPr/>
          <p:nvPr/>
        </p:nvSpPr>
        <p:spPr>
          <a:xfrm>
            <a:off x="2878819" y="4592161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 w="412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FA13B-37E8-C9E8-9C4D-0937B5956CBC}"/>
              </a:ext>
            </a:extLst>
          </p:cNvPr>
          <p:cNvSpPr/>
          <p:nvPr/>
        </p:nvSpPr>
        <p:spPr>
          <a:xfrm>
            <a:off x="5567881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042073-7FBB-4441-2B0F-B0711D79E379}"/>
              </a:ext>
            </a:extLst>
          </p:cNvPr>
          <p:cNvSpPr/>
          <p:nvPr/>
        </p:nvSpPr>
        <p:spPr>
          <a:xfrm>
            <a:off x="8265722" y="3144514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7D276-2D84-CCFC-C13B-2CED8EC8382F}"/>
              </a:ext>
            </a:extLst>
          </p:cNvPr>
          <p:cNvSpPr/>
          <p:nvPr/>
        </p:nvSpPr>
        <p:spPr>
          <a:xfrm>
            <a:off x="8274501" y="1678355"/>
            <a:ext cx="2679826" cy="1457608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C3860-BCA1-B97B-62D6-1A58A334122F}"/>
              </a:ext>
            </a:extLst>
          </p:cNvPr>
          <p:cNvSpPr/>
          <p:nvPr/>
        </p:nvSpPr>
        <p:spPr>
          <a:xfrm>
            <a:off x="5558645" y="4592161"/>
            <a:ext cx="2715856" cy="145096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386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1480</Words>
  <Application>Microsoft Office PowerPoint</Application>
  <PresentationFormat>Widescreen</PresentationFormat>
  <Paragraphs>510</Paragraphs>
  <Slides>34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Fira Sans</vt:lpstr>
      <vt:lpstr>Office Theme</vt:lpstr>
      <vt:lpstr>Default light slide</vt:lpstr>
      <vt:lpstr>Controlled ITS &amp; CausalImpact</vt:lpstr>
      <vt:lpstr>PowerPoint Presentation</vt:lpstr>
      <vt:lpstr>So far…</vt:lpstr>
      <vt:lpstr>Interrupted Time Series</vt:lpstr>
      <vt:lpstr>So far…</vt:lpstr>
      <vt:lpstr>Synthetic Control</vt:lpstr>
      <vt:lpstr>Now</vt:lpstr>
      <vt:lpstr>PowerPoint Presentation</vt:lpstr>
      <vt:lpstr>Controlled Interrupted Time Series </vt:lpstr>
      <vt:lpstr>PowerPoint Presentation</vt:lpstr>
      <vt:lpstr>Controlled Interrupted Time Series </vt:lpstr>
      <vt:lpstr>Controlled Interrupted Time Series </vt:lpstr>
      <vt:lpstr>PowerPoint Presentation</vt:lpstr>
      <vt:lpstr>PowerPoint Presentation</vt:lpstr>
      <vt:lpstr>Key Assumptions</vt:lpstr>
      <vt:lpstr>PowerPoint Presentation</vt:lpstr>
      <vt:lpstr>CausalImpact</vt:lpstr>
      <vt:lpstr>PowerPoint Presentation</vt:lpstr>
      <vt:lpstr>CausalImpact</vt:lpstr>
      <vt:lpstr>PowerPoint Presentation</vt:lpstr>
      <vt:lpstr>CausalImpact in action</vt:lpstr>
      <vt:lpstr>PowerPoint Presentation</vt:lpstr>
      <vt:lpstr>Behind the scenes</vt:lpstr>
      <vt:lpstr>PowerPoint Presentation</vt:lpstr>
      <vt:lpstr>PowerPoint Presentation</vt:lpstr>
      <vt:lpstr>About me</vt:lpstr>
      <vt:lpstr>Today’s plan: morning</vt:lpstr>
      <vt:lpstr>Today’s plan: afternoon</vt:lpstr>
      <vt:lpstr>Break</vt:lpstr>
      <vt:lpstr>Default dark slide</vt:lpstr>
      <vt:lpstr>Is this an impact slide?</vt:lpstr>
      <vt:lpstr>Here is an impactful slide with a sentence on it.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(Oisín)</cp:lastModifiedBy>
  <cp:revision>55</cp:revision>
  <dcterms:created xsi:type="dcterms:W3CDTF">2020-09-17T14:27:00Z</dcterms:created>
  <dcterms:modified xsi:type="dcterms:W3CDTF">2023-05-15T14:35:44Z</dcterms:modified>
</cp:coreProperties>
</file>