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97" r:id="rId2"/>
    <p:sldId id="363" r:id="rId3"/>
    <p:sldId id="405" r:id="rId4"/>
    <p:sldId id="307" r:id="rId5"/>
    <p:sldId id="365" r:id="rId6"/>
    <p:sldId id="373" r:id="rId7"/>
    <p:sldId id="402" r:id="rId8"/>
    <p:sldId id="406" r:id="rId9"/>
    <p:sldId id="407" r:id="rId10"/>
    <p:sldId id="408" r:id="rId11"/>
    <p:sldId id="409" r:id="rId12"/>
    <p:sldId id="410" r:id="rId13"/>
    <p:sldId id="401" r:id="rId14"/>
    <p:sldId id="414" r:id="rId15"/>
    <p:sldId id="415" r:id="rId16"/>
    <p:sldId id="417" r:id="rId17"/>
    <p:sldId id="418" r:id="rId18"/>
    <p:sldId id="419" r:id="rId19"/>
    <p:sldId id="371" r:id="rId20"/>
    <p:sldId id="403" r:id="rId21"/>
    <p:sldId id="412" r:id="rId22"/>
    <p:sldId id="413" r:id="rId23"/>
    <p:sldId id="439" r:id="rId24"/>
    <p:sldId id="411" r:id="rId25"/>
    <p:sldId id="372" r:id="rId26"/>
    <p:sldId id="420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24" r:id="rId36"/>
    <p:sldId id="422" r:id="rId37"/>
    <p:sldId id="421" r:id="rId38"/>
    <p:sldId id="423" r:id="rId39"/>
    <p:sldId id="435" r:id="rId40"/>
    <p:sldId id="436" r:id="rId41"/>
    <p:sldId id="437" r:id="rId42"/>
    <p:sldId id="438" r:id="rId43"/>
    <p:sldId id="434" r:id="rId44"/>
    <p:sldId id="325" r:id="rId45"/>
    <p:sldId id="364" r:id="rId46"/>
    <p:sldId id="313" r:id="rId47"/>
    <p:sldId id="335" r:id="rId48"/>
    <p:sldId id="362" r:id="rId49"/>
    <p:sldId id="339" r:id="rId50"/>
    <p:sldId id="29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3675BD-4946-4410-A1F9-B89B506A0F9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0D312-7AB5-4F22-BFC6-E3A0E3752B8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1C17900-95FA-4124-853C-9BC71B59CBE5}" type="datetime1">
              <a:rPr lang="en-GB"/>
              <a:pPr lvl="0"/>
              <a:t>08/03/2023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795BFAD-25FB-44F4-A1F4-7C7BCA8718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BD18631-2C80-46B9-8098-49893BF03A1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6CE3E-0570-4BA9-B4CF-A14FD5940EC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889AE-B471-4AA4-934E-9679F5A69B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E8F8CAC-A6C2-44BD-8532-85D68FCA9A1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7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1845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8251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73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3535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730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3999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689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79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2911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5226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2609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82551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294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23127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120376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43229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25607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253181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10165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718903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21369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52213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85186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40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79552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41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8379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30954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0807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5672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624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4413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57333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B78A-C25D-4369-9106-00B4BDAF603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FFA11-F813-4EF0-9841-50137F6A47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B2E3B-66D8-43A0-8375-C2975F6B0B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25D1A3-0A93-4C94-80FF-26B8FD61124B}" type="datetime1">
              <a:rPr lang="en-GB"/>
              <a:pPr lvl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EBF7B-030B-4FD3-BF9C-3574A13BF65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CB68-464B-40AD-AA5E-AB324273D1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DFEBC7-7E1D-4B66-8533-8C3175D0D9C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0707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4EBA-7EDD-4D71-84C5-3388D0DFE2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9A5FA-1D8C-4583-A854-FD0F2ABAFF7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FF600-4F19-48F8-846B-B9650CD6BB4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142B93-5A2B-450B-8B37-47C337A7F461}" type="datetime1">
              <a:rPr lang="en-GB"/>
              <a:pPr lvl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39065-D234-4486-AEDA-22F9163913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B926-5CE2-4917-ADCF-A3FE6427C7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E280FA-8BD4-4A05-A90E-B4F29B94C0C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59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F0152-33E9-43E5-9815-5EC9B03AC6E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7AE50-B699-4E21-AD6A-E4E8CAFDDB3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F83F-6880-4826-B7A6-1FB1A919C5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063067-B603-41EE-A9A7-41899DD775E6}" type="datetime1">
              <a:rPr lang="en-GB"/>
              <a:pPr lvl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6651-4757-4750-B5CA-D68758D35A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E88B-E798-46DF-BDB3-E419282976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1CB181-579F-471F-9256-CB2C169A779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5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3600-4193-4049-9D7E-DC5FE8465EC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4075-3F16-4E08-A33E-1DE8E59C1CE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8924-35A9-4D75-8DB7-F36F14CE60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249873-F8C6-4397-84F9-F8EC0F22A697}" type="datetime1">
              <a:rPr lang="en-GB"/>
              <a:pPr lvl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81E53-D070-4843-A163-7D384618DE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19BA-121B-4DBE-A21D-F2C0FF9103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A587C5-AECA-423D-8EA8-7D6A6FE2B2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4173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7042-6FBA-4E2A-94C3-044912467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86B77-1A88-44A0-BB20-3414F40E7A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36A58-DBF0-437B-B744-342F81B263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2BD4ED-6206-4BF6-96F8-E25353DC0FB4}" type="datetime1">
              <a:rPr lang="en-GB"/>
              <a:pPr lvl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4042-FA18-404B-9EEE-6E081827CB9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0B63E-4F11-462B-B05A-DB120FBB54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2C7B85-F530-430C-9C09-92C7ED3254A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2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97FF-3134-4453-944F-0C817F31C11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A09F-10AB-467A-8401-201B573A16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A789C-D4AB-4713-A8CD-F8334464525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B0190-FCD0-4E76-AD78-D1CDCC84B0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B86B4E-481C-4780-B006-4B46E923812F}" type="datetime1">
              <a:rPr lang="en-GB"/>
              <a:pPr lvl="0"/>
              <a:t>08/03/2023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81F56-22BD-479F-AAA2-8AB645D47F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244C1-108C-4089-BCE4-DC215B0723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F52EB1-DF95-468D-9B28-B4F39612EFF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146E-4AF7-4834-8B14-CD2F1E0BD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2E8B-DF6D-4AE5-895A-9EE6BC083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3524-0497-4327-9523-35395CE3372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CC812-CEF1-49EA-812F-C2D9399A92E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DF637-92CE-4693-A559-B439BE3582C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256A7-111C-49F5-B70B-48937CACE4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4B0C8B-6A6B-4F9A-AD92-C7A874294C43}" type="datetime1">
              <a:rPr lang="en-GB"/>
              <a:pPr lvl="0"/>
              <a:t>08/03/2023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5173D-4E52-4C15-B70E-50C36E9676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BBF5F-732A-48F7-A7BD-C4E18FFBC5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074826-7FA0-4CC4-AA50-76D0B3FD8C2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17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2E71-4B52-4A86-8DF2-7F41875293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50227-4160-4A65-82D1-C3BA96320E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42089C-BC90-4A09-BBF2-11ACCFCC6AAC}" type="datetime1">
              <a:rPr lang="en-GB"/>
              <a:pPr lvl="0"/>
              <a:t>08/03/2023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3F245-9C55-4372-83F3-B76EB9BB34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3BB15-1C8E-40EB-ACD5-122B18B9C7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F334AB-BC62-40DE-B5C6-6CC18338FB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32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91FEB-16BE-477E-9FBC-3C57BD6FC1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45A0C3-C9A4-409A-ABC1-542A7544900D}" type="datetime1">
              <a:rPr lang="en-GB"/>
              <a:pPr lvl="0"/>
              <a:t>08/03/2023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96FB0-605D-4751-8632-517A634DD9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57AD1-EF5D-4DE1-86DA-C821852950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F18557-F3A6-4CF4-95FE-A175EBDA5FD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61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2753-69E5-4D1B-BCE6-61A81DF2D9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4E7F-884B-427D-8BC2-B1F6A79A6A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667D7-5AF4-4AAD-A6D8-67FB8831C43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C487-FBA9-4AD0-9AF9-01010AF359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905373-3B96-430D-80BE-EEB6F3514509}" type="datetime1">
              <a:rPr lang="en-GB"/>
              <a:pPr lvl="0"/>
              <a:t>08/03/2023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FA6F1-DD0D-472C-83F5-B4919C0183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089D1-4D95-4EEA-AD8B-AED4AE01CC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5D6DE7-745E-4B1C-9FE2-2920602B99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72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C2CC-D157-40B2-8091-A91D9DC85C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37A7F-B8C5-4957-A0D6-2DCDA4757F4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2B0BB-9BAD-4586-A89C-17ABDAA209B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2CA43-F7D4-43CB-B9A0-C61B4A1C3E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713A6C-3BFD-4C18-89E6-78D595B19DB8}" type="datetime1">
              <a:rPr lang="en-GB"/>
              <a:pPr lvl="0"/>
              <a:t>08/03/2023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106B7-9E65-414F-BCC1-BAA0E7B635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40596-C22D-4CC2-A20F-E327ADA4BD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8F9949-08C5-4C4D-8656-4D860A78FF9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15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0737C-7133-4928-A965-F606C90532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EBD72-5DCA-4723-AF70-754F38774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0CF75-4FFB-4B10-B03D-2FE4D784923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9E4415A-9E33-406F-911E-8770DEE3AE96}" type="datetime1">
              <a:rPr lang="en-GB"/>
              <a:pPr lvl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E781-6484-4CAC-8722-FA7EF52258D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5838-C6BB-4F86-A0D3-FD0AE75A9B7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8B1A737-10E3-4D29-A14E-BEEB0DA9491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6A53B518-72AB-48DA-A784-E23AEC5AD3FA}"/>
              </a:ext>
            </a:extLst>
          </p:cNvPr>
          <p:cNvSpPr txBox="1"/>
          <p:nvPr/>
        </p:nvSpPr>
        <p:spPr>
          <a:xfrm>
            <a:off x="1258433" y="1680100"/>
            <a:ext cx="9675138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the causal effect</a:t>
            </a:r>
            <a:endParaRPr lang="en-GB" sz="5400" b="1" i="0" u="none" strike="noStrike" kern="1200" cap="none" spc="0" baseline="0" dirty="0">
              <a:solidFill>
                <a:srgbClr val="006388"/>
              </a:solidFill>
              <a:uFillTx/>
              <a:latin typeface="Fira Sans" pitchFamily="34"/>
              <a:ea typeface="Fira Code" pitchFamily="49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667E13-EE5D-47FD-B212-2BD2D0DF01F4}"/>
              </a:ext>
            </a:extLst>
          </p:cNvPr>
          <p:cNvSpPr txBox="1"/>
          <p:nvPr/>
        </p:nvSpPr>
        <p:spPr>
          <a:xfrm>
            <a:off x="1258433" y="2532412"/>
            <a:ext cx="9675138" cy="8965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Synthetic control method</a:t>
            </a:r>
            <a:endParaRPr lang="en-GB" sz="44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Sans" pitchFamily="34"/>
                  </a:rPr>
                  <a:t>The problem of estimating the effect of a policy intervention is equivalent to the problem of estimating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GB" sz="32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FF0F83B-3CFC-012E-3B86-54CE4A9CEFF8}"/>
              </a:ext>
            </a:extLst>
          </p:cNvPr>
          <p:cNvSpPr txBox="1"/>
          <p:nvPr/>
        </p:nvSpPr>
        <p:spPr>
          <a:xfrm>
            <a:off x="5645147" y="4228919"/>
            <a:ext cx="56324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lnSpc>
                <a:spcPct val="100000"/>
              </a:lnSpc>
              <a:buNone/>
            </a:pPr>
            <a:endParaRPr lang="en-GB" dirty="0">
              <a:solidFill>
                <a:schemeClr val="bg2">
                  <a:lumMod val="75000"/>
                </a:schemeClr>
              </a:solidFill>
              <a:latin typeface="Fira Sans" pitchFamily="34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Abadie, A. (2021). Using synthetic controls: Feasibility, data requirements, and methodological aspects. Journal of Economic Literature, 59(2), 391-425.</a:t>
            </a:r>
          </a:p>
        </p:txBody>
      </p:sp>
    </p:spTree>
    <p:extLst>
      <p:ext uri="{BB962C8B-B14F-4D97-AF65-F5344CB8AC3E}">
        <p14:creationId xmlns:p14="http://schemas.microsoft.com/office/powerpoint/2010/main" val="3781597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We can estimate the counterfactual as follows:</a:t>
                </a:r>
                <a:endParaRPr lang="en-US" sz="32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𝑗𝑡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is the time-series for donor pool unit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e.g., cigarette sales in Utah in 1989-2000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is a weight for this state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e.g., a single value like 0.334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507" t="-156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165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AD13459-7A1F-DFE1-D7DB-06A9C3CE5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1BCC9E-C2DC-F2C5-F7CE-208D7FBC57E8}"/>
                  </a:ext>
                </a:extLst>
              </p:cNvPr>
              <p:cNvSpPr txBox="1"/>
              <p:nvPr/>
            </p:nvSpPr>
            <p:spPr>
              <a:xfrm>
                <a:off x="9182108" y="2775550"/>
                <a:ext cx="965200" cy="653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NL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1BCC9E-C2DC-F2C5-F7CE-208D7FBC5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108" y="2775550"/>
                <a:ext cx="965200" cy="6534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2522DB-AE89-C8C9-ED16-EA60941B58D2}"/>
                  </a:ext>
                </a:extLst>
              </p:cNvPr>
              <p:cNvSpPr txBox="1"/>
              <p:nvPr/>
            </p:nvSpPr>
            <p:spPr>
              <a:xfrm>
                <a:off x="9461508" y="4236050"/>
                <a:ext cx="965200" cy="648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NL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2522DB-AE89-C8C9-ED16-EA60941B5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508" y="4236050"/>
                <a:ext cx="965200" cy="648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089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Three questions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How to choose the weights?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Which units can go in the donor pool?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How to make sure that the synthetic control is interpretable?</a:t>
            </a:r>
          </a:p>
        </p:txBody>
      </p:sp>
    </p:spTree>
    <p:extLst>
      <p:ext uri="{BB962C8B-B14F-4D97-AF65-F5344CB8AC3E}">
        <p14:creationId xmlns:p14="http://schemas.microsoft.com/office/powerpoint/2010/main" val="3630372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957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Choose weights such that the synthetic control </a:t>
            </a:r>
            <a:r>
              <a:rPr lang="en-GB" sz="3200" b="1" dirty="0">
                <a:solidFill>
                  <a:srgbClr val="404040"/>
                </a:solidFill>
                <a:latin typeface="Fira Sans" pitchFamily="34"/>
              </a:rPr>
              <a:t>looks like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 the treated unit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Use only pre-intervention data for this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Weights should be positive and sum to one</a:t>
            </a:r>
            <a:br>
              <a:rPr lang="en-GB" sz="3200" dirty="0">
                <a:solidFill>
                  <a:srgbClr val="404040"/>
                </a:solidFill>
                <a:latin typeface="Fira Sans" pitchFamily="34"/>
              </a:rPr>
            </a:b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itchFamily="34"/>
              </a:rPr>
              <a:t>Interpolation constraint / convex hull</a:t>
            </a: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423805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What does it mean to looks like California? This is a choice by the researcher!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Pre-intervention target variables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Cigarette sales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Pre-intervention covariates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Population composition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Average income of population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Price of cigarettes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Beer consumption</a:t>
            </a:r>
          </a:p>
        </p:txBody>
      </p:sp>
    </p:spTree>
    <p:extLst>
      <p:ext uri="{BB962C8B-B14F-4D97-AF65-F5344CB8AC3E}">
        <p14:creationId xmlns:p14="http://schemas.microsoft.com/office/powerpoint/2010/main" val="1048524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2800" dirty="0">
                    <a:solidFill>
                      <a:srgbClr val="404040"/>
                    </a:solidFill>
                    <a:latin typeface="Fira Sans" pitchFamily="34"/>
                  </a:rPr>
                  <a:t>Simultaneous estimation of two weights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Unit weights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b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How important is each donor pool unit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?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Variable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b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How important is each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?</a:t>
                </a: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to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-weighed multivariate Euclidean distance between treated and synthetic control pre-intervention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dirty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⋅(</m:t>
                              </m:r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Like nearest neighbours matching!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043" t="-221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0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800" dirty="0">
                    <a:solidFill>
                      <a:srgbClr val="404040"/>
                    </a:solidFill>
                    <a:latin typeface="Fira Sans" pitchFamily="34"/>
                  </a:rPr>
                  <a:t>How to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404040"/>
                    </a:solidFill>
                    <a:latin typeface="Fira Sans" pitchFamily="34"/>
                  </a:rPr>
                  <a:t>? </a:t>
                </a:r>
                <a:endParaRPr lang="en-US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>
                    <a:solidFill>
                      <a:srgbClr val="404040"/>
                    </a:solidFill>
                    <a:latin typeface="Fira Sans" pitchFamily="34"/>
                  </a:rPr>
                  <a:t>Simple</a:t>
                </a:r>
                <a:br>
                  <a:rPr lang="en-US" b="1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US" dirty="0">
                    <a:solidFill>
                      <a:srgbClr val="404040"/>
                    </a:solidFill>
                    <a:latin typeface="Fira Sans" pitchFamily="34"/>
                  </a:rPr>
                  <a:t>Use inverse of variance of each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b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Like scaling the variables and then using unweighted Euclidean distance matching</a:t>
                </a:r>
                <a:endParaRPr lang="en-GB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Complex</a:t>
                </a:r>
                <a:b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such that root mean squared prediction error (RMSPE) on pre-intervention target variable is minimized</a:t>
                </a:r>
                <a:b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Increased importance of good prediction. We will get back to this later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043" t="-117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651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Choosing donor pool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2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i="1" dirty="0">
                <a:solidFill>
                  <a:srgbClr val="404040"/>
                </a:solidFill>
                <a:latin typeface="Fira Sans" pitchFamily="34"/>
              </a:rPr>
              <a:t>,,arguably the most important innovation in the policy evaluation literature in the last 15 years”</a:t>
            </a:r>
          </a:p>
          <a:p>
            <a:pPr marL="0" indent="0">
              <a:lnSpc>
                <a:spcPct val="100000"/>
              </a:lnSpc>
              <a:buNone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3266D-0EE9-9E0E-BBA6-185A2BF0CD6B}"/>
              </a:ext>
            </a:extLst>
          </p:cNvPr>
          <p:cNvSpPr txBox="1"/>
          <p:nvPr/>
        </p:nvSpPr>
        <p:spPr>
          <a:xfrm>
            <a:off x="5416547" y="2958919"/>
            <a:ext cx="56324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lnSpc>
                <a:spcPct val="100000"/>
              </a:lnSpc>
              <a:buNone/>
            </a:pPr>
            <a:endParaRPr lang="en-GB" dirty="0">
              <a:solidFill>
                <a:schemeClr val="bg2">
                  <a:lumMod val="75000"/>
                </a:schemeClr>
              </a:solidFill>
              <a:latin typeface="Fira Sans" pitchFamily="34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en-US" i="1" dirty="0" err="1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Athey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, S., &amp; </a:t>
            </a:r>
            <a:r>
              <a:rPr lang="en-US" i="1" dirty="0" err="1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Imbens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, G. W. (2017). The state of applied econometrics: Causality and policy evaluation. Journal of Economic perspectives, 31(2), 3-32.</a:t>
            </a:r>
          </a:p>
        </p:txBody>
      </p:sp>
    </p:spTree>
    <p:extLst>
      <p:ext uri="{BB962C8B-B14F-4D97-AF65-F5344CB8AC3E}">
        <p14:creationId xmlns:p14="http://schemas.microsoft.com/office/powerpoint/2010/main" val="3711603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No interference /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spillover</a:t>
            </a:r>
            <a:endParaRPr lang="en-GB" sz="5400" b="1" kern="0" dirty="0">
              <a:solidFill>
                <a:srgbClr val="006388"/>
              </a:solidFill>
              <a:latin typeface="Fira Sans" pitchFamily="34"/>
              <a:ea typeface="Fira Code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The donor pool unit does not receive any intervention effect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Example spillover effects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Californians living near the border may buy their cigarettes in states across the border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Other states may pass laws similar to on California</a:t>
            </a:r>
          </a:p>
        </p:txBody>
      </p:sp>
    </p:spTree>
    <p:extLst>
      <p:ext uri="{BB962C8B-B14F-4D97-AF65-F5344CB8AC3E}">
        <p14:creationId xmlns:p14="http://schemas.microsoft.com/office/powerpoint/2010/main" val="3108774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Measure control variables and target variable in the donor pool unit </a:t>
            </a: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before and after 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the intervention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Ideally, large pre-intervention time window</a:t>
            </a:r>
            <a:br>
              <a:rPr lang="en-US" sz="3200" dirty="0">
                <a:solidFill>
                  <a:srgbClr val="404040"/>
                </a:solidFill>
                <a:latin typeface="Fira Sans" pitchFamily="34"/>
              </a:rPr>
            </a:b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itchFamily="34"/>
              </a:rPr>
              <a:t>Otherwise, risk overfitting pre-intervention; bad prediction for counterfactual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Be able to measure target variable after intervention</a:t>
            </a:r>
            <a:br>
              <a:rPr lang="en-US" sz="3200" dirty="0">
                <a:solidFill>
                  <a:srgbClr val="404040"/>
                </a:solidFill>
                <a:latin typeface="Fira Sans" pitchFamily="34"/>
              </a:rPr>
            </a:b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itchFamily="34"/>
              </a:rPr>
              <a:t>counterfactual is weighted average of this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123224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Convex </a:t>
            </a: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hull condition</a:t>
            </a:r>
            <a:endParaRPr lang="en-GB" sz="5400" b="1" kern="0" dirty="0">
              <a:solidFill>
                <a:srgbClr val="006388"/>
              </a:solidFill>
              <a:latin typeface="Fira Sans" pitchFamily="34"/>
              <a:ea typeface="Fira Code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Distribution of control and target variables in donor pool should cover treated unit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It should be possible to interpolate the target unit values pre-intervention using the donor pool units</a:t>
            </a:r>
            <a:endParaRPr lang="en-US" sz="3200" b="1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If donor pool units all have much higher cigarette sales, it is impossible to represent cigarette sales in California using positive weights which sum to 1</a:t>
            </a:r>
          </a:p>
        </p:txBody>
      </p:sp>
    </p:spTree>
    <p:extLst>
      <p:ext uri="{BB962C8B-B14F-4D97-AF65-F5344CB8AC3E}">
        <p14:creationId xmlns:p14="http://schemas.microsoft.com/office/powerpoint/2010/main" val="4255069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Interpolation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35C118C-666F-0CAD-E579-7958FEF30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42" y="1851826"/>
            <a:ext cx="8255715" cy="35086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1FAD7A-1259-D0CB-03EB-E02087E3E75E}"/>
              </a:ext>
            </a:extLst>
          </p:cNvPr>
          <p:cNvSpPr txBox="1"/>
          <p:nvPr/>
        </p:nvSpPr>
        <p:spPr>
          <a:xfrm>
            <a:off x="5530850" y="6240240"/>
            <a:ext cx="6311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Alves, M. F. (2022). Causal inference for the brave and true.</a:t>
            </a:r>
            <a:endParaRPr lang="en-NL" dirty="0">
              <a:solidFill>
                <a:schemeClr val="tx1">
                  <a:lumMod val="50000"/>
                  <a:lumOff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427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Interpretability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039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Interpretability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4" y="1825628"/>
            <a:ext cx="10312396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If donor pool is large, synthetic control can be combination of many units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Hard to interpret what the synthetic control unit is!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Therefore: sparse estimation of weights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Additional penalty such that most weights are 0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The units belonging to nonzero weights can be manually inspected</a:t>
            </a:r>
          </a:p>
        </p:txBody>
      </p:sp>
    </p:spTree>
    <p:extLst>
      <p:ext uri="{BB962C8B-B14F-4D97-AF65-F5344CB8AC3E}">
        <p14:creationId xmlns:p14="http://schemas.microsoft.com/office/powerpoint/2010/main" val="1966628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>
            <a:normAutofit fontScale="90000"/>
          </a:bodyPr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Synthetic control using </a:t>
            </a:r>
            <a:r>
              <a:rPr lang="en-GB" sz="5400" b="1" kern="0" dirty="0" err="1">
                <a:solidFill>
                  <a:srgbClr val="FFFFFF"/>
                </a:solidFill>
                <a:latin typeface="Fira Sans" pitchFamily="34"/>
                <a:ea typeface="Fira Code" pitchFamily="49"/>
              </a:rPr>
              <a:t>tidysynth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637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 in practice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CEEE1A-7C89-190D-FD6F-DD4A0A833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47" y="1820054"/>
            <a:ext cx="7061714" cy="447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34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CEEE1A-7C89-190D-FD6F-DD4A0A833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452" y="368300"/>
            <a:ext cx="7706580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6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CEEE1A-7C89-190D-FD6F-DD4A0A833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3" y="2012099"/>
            <a:ext cx="3424548" cy="24952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CA72B7-B780-0703-B56D-1FF8A3E0B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636" y="2012099"/>
            <a:ext cx="6636161" cy="383934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65BC24A-0C3C-9CC2-43D5-6CBDC5807F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Inspecting predictors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94709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 this part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Introducing the synthetic control method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How to quantify uncertainty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What choices do we need to make and how do these impact our causal effect estimates?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Performing the synthetic control method with </a:t>
            </a:r>
            <a:r>
              <a:rPr lang="en-GB" sz="3200" dirty="0" err="1">
                <a:solidFill>
                  <a:srgbClr val="404040"/>
                </a:solidFill>
                <a:latin typeface="Fira Sans" pitchFamily="34"/>
              </a:rPr>
              <a:t>tidysynth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 package</a:t>
            </a:r>
          </a:p>
          <a:p>
            <a:pPr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141317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432C8A-78AD-179F-D6C7-8584D6BC1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862" y="2178837"/>
            <a:ext cx="8558275" cy="18907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B138F6F-008E-F2E1-3947-F0789F396E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 (magic!)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924079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CEEE1A-7C89-190D-FD6F-DD4A0A833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3" y="2012099"/>
            <a:ext cx="4971742" cy="393616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65BC24A-0C3C-9CC2-43D5-6CBDC5807F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Inspecting weights</a:t>
            </a:r>
            <a:endParaRPr lang="en-GB" sz="18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BCE918-8737-7060-EDE4-0D6EAC88D2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2057" y="2012099"/>
            <a:ext cx="3867172" cy="231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35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7C88E6D-50CA-AAF9-E682-6CBBA801B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323850"/>
            <a:ext cx="62103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31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5BC24A-0C3C-9CC2-43D5-6CBDC5807F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Creating synthetic control</a:t>
            </a:r>
            <a:endParaRPr lang="en-GB" sz="18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BCE918-8737-7060-EDE4-0D6EAC88D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3" y="1690688"/>
            <a:ext cx="6840160" cy="463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34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AD13459-7A1F-DFE1-D7DB-06A9C3CE5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34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Inference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50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AD13459-7A1F-DFE1-D7DB-06A9C3CE5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662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How to quantify uncertainty?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4" y="1825628"/>
                <a:ext cx="10312396" cy="466724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Most common method: </a:t>
                </a:r>
                <a:r>
                  <a:rPr lang="en-US" sz="3200" b="1" dirty="0">
                    <a:solidFill>
                      <a:srgbClr val="404040"/>
                    </a:solidFill>
                    <a:latin typeface="Fira Sans" pitchFamily="34"/>
                  </a:rPr>
                  <a:t>permutation test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Apply synthetic control method many times, once for each unit in the donor pool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These units have no intervention effect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Create reference/null distribution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Compare target unit’s counterfactual to reference distribution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Obtain a permutation p-value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4" y="1825628"/>
                <a:ext cx="10312396" cy="4667243"/>
              </a:xfrm>
              <a:blipFill>
                <a:blip r:embed="rId3"/>
                <a:stretch>
                  <a:fillRect l="-1360" t="-1697" r="-1597" b="-365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926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D13459-7A1F-DFE1-D7DB-06A9C3CE5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86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Choices, choices …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44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There are many choices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4" y="1825628"/>
            <a:ext cx="10312396" cy="466724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Which units in the donor pool?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Which control variables?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What should my weights optimize?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How many nonzero unit weights should I get?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What settings do I give to the nonlinear optimizer?</a:t>
            </a:r>
          </a:p>
          <a:p>
            <a:pPr>
              <a:lnSpc>
                <a:spcPct val="11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“researcher degrees of freedom”</a:t>
            </a:r>
          </a:p>
        </p:txBody>
      </p:sp>
    </p:spTree>
    <p:extLst>
      <p:ext uri="{BB962C8B-B14F-4D97-AF65-F5344CB8AC3E}">
        <p14:creationId xmlns:p14="http://schemas.microsoft.com/office/powerpoint/2010/main" val="2703230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There are many choices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4" y="1825628"/>
                <a:ext cx="10312396" cy="466724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These choices influence your causal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𝐶𝐸</m:t>
                            </m:r>
                          </m:e>
                        </m:acc>
                      </m:e>
                      <m:sub>
                        <m:r>
                          <a:rPr lang="en-US" sz="32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Make good choices </a:t>
                </a: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  <a:sym typeface="Wingdings" panose="05000000000000000000" pitchFamily="2" charset="2"/>
                  </a:rPr>
                  <a:t>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  <a:sym typeface="Wingdings" panose="05000000000000000000" pitchFamily="2" charset="2"/>
                  </a:rPr>
                  <a:t>Think of your causal estimate as “conditional” on the “model” (choices)</a:t>
                </a: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Investigate the impact of different choices through robustness checks / sensitivity analysis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4" y="1825628"/>
                <a:ext cx="10312396" cy="4667243"/>
              </a:xfrm>
              <a:blipFill>
                <a:blip r:embed="rId3"/>
                <a:stretch>
                  <a:fillRect l="-1360" t="-914" r="-147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1236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1951C7-3C93-C1EA-4C06-39AF82477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363" y="1690688"/>
            <a:ext cx="5759273" cy="493695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B9B20B9-28BA-4420-57B3-687A8A5714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Leave-one-unit-out validation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32640621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6A53B518-72AB-48DA-A784-E23AEC5AD3FA}"/>
              </a:ext>
            </a:extLst>
          </p:cNvPr>
          <p:cNvSpPr txBox="1"/>
          <p:nvPr/>
        </p:nvSpPr>
        <p:spPr>
          <a:xfrm>
            <a:off x="1258431" y="2853035"/>
            <a:ext cx="9675138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More of this in the practical</a:t>
            </a:r>
            <a:endParaRPr lang="en-GB" sz="5400" b="1" i="0" u="none" strike="noStrike" kern="1200" cap="none" spc="0" baseline="0" dirty="0">
              <a:solidFill>
                <a:srgbClr val="006388"/>
              </a:solidFill>
              <a:uFillTx/>
              <a:latin typeface="Fira Sans" pitchFamily="34"/>
              <a:ea typeface="Fira Code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8189025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Practical: </a:t>
            </a:r>
            <a:r>
              <a:rPr lang="en-GB" sz="48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tidysynth</a:t>
            </a: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, inference, robustness</a:t>
            </a:r>
            <a:endParaRPr lang="en-GB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0" y="3337811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1" kern="0" dirty="0">
                <a:solidFill>
                  <a:srgbClr val="7F7F7F"/>
                </a:solidFill>
                <a:latin typeface="Fira Sans" pitchFamily="34"/>
                <a:ea typeface="Fira Code" pitchFamily="49"/>
              </a:rPr>
              <a:t>Work in your groups!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1" kern="0" dirty="0">
                <a:solidFill>
                  <a:srgbClr val="7F7F7F"/>
                </a:solidFill>
                <a:latin typeface="Fira Sans" pitchFamily="34"/>
                <a:ea typeface="Fira Code" pitchFamily="49"/>
              </a:rPr>
              <a:t>Take a break from 14:30 to 14:45</a:t>
            </a:r>
            <a:endParaRPr lang="en-GB" sz="40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Break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0898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80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6355-8CFC-4BA5-9ECA-5D945A0425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Default dark slide</a:t>
            </a:r>
            <a:endParaRPr lang="en-GB" sz="1800" kern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9019-9F4E-4758-95C6-42F5357D5C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The dark slide brings some variation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It can highlight important aspects of the presentation.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Is this an impact slide?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600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Here is an impactful slide with a sentence on it.</a:t>
            </a:r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Here is a topic related to the aforementioned question.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742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Basic idea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With diff-in-diff we used a control unit to attempt a correction for unmeasured time-varying confounders (e.g., macroeconomic situation in U.S.A.)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You need a good control unit!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How much is Utah like California?</a:t>
            </a:r>
          </a:p>
          <a:p>
            <a:pPr>
              <a:lnSpc>
                <a:spcPct val="11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We can instead use a weighted average of a </a:t>
            </a:r>
            <a:r>
              <a:rPr lang="en-GB" sz="3200" b="1" dirty="0">
                <a:solidFill>
                  <a:srgbClr val="006388"/>
                </a:solidFill>
                <a:latin typeface="Fira Sans" pitchFamily="34"/>
              </a:rPr>
              <a:t>donor pool 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of control units to create a </a:t>
            </a:r>
            <a:r>
              <a:rPr lang="en-GB" sz="3200" b="1" dirty="0">
                <a:solidFill>
                  <a:srgbClr val="006388"/>
                </a:solidFill>
                <a:latin typeface="Fira Sans" pitchFamily="34"/>
              </a:rPr>
              <a:t>synthetic control 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unit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Choose the weights such that control is like California</a:t>
            </a:r>
          </a:p>
        </p:txBody>
      </p:sp>
    </p:spTree>
    <p:extLst>
      <p:ext uri="{BB962C8B-B14F-4D97-AF65-F5344CB8AC3E}">
        <p14:creationId xmlns:p14="http://schemas.microsoft.com/office/powerpoint/2010/main" val="10342358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37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9718-D798-4F32-BB21-978BA61997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Questions?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765FCFC2-80D6-286B-D4DC-009DC06AC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46" y="527050"/>
            <a:ext cx="8953508" cy="596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3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Introduced in 2000s</a:t>
            </a:r>
          </a:p>
          <a:p>
            <a:pPr>
              <a:lnSpc>
                <a:spcPct val="120000"/>
              </a:lnSpc>
            </a:pPr>
            <a:r>
              <a:rPr lang="en-US" sz="2500" i="1" dirty="0">
                <a:solidFill>
                  <a:srgbClr val="404040"/>
                </a:solidFill>
                <a:latin typeface="Fira Sans" pitchFamily="34"/>
              </a:rPr>
              <a:t>Abadie, A., &amp; </a:t>
            </a:r>
            <a:r>
              <a:rPr lang="en-US" sz="2500" i="1" dirty="0" err="1">
                <a:solidFill>
                  <a:srgbClr val="404040"/>
                </a:solidFill>
                <a:latin typeface="Fira Sans" pitchFamily="34"/>
              </a:rPr>
              <a:t>Gardeazabal</a:t>
            </a:r>
            <a:r>
              <a:rPr lang="en-US" sz="2500" i="1" dirty="0">
                <a:solidFill>
                  <a:srgbClr val="404040"/>
                </a:solidFill>
                <a:latin typeface="Fira Sans" pitchFamily="34"/>
              </a:rPr>
              <a:t>, J. (2003). The economic costs of conflict: A case study of the Basque Country. American Economic Review, 93(1), 113-132.</a:t>
            </a:r>
          </a:p>
          <a:p>
            <a:pPr>
              <a:lnSpc>
                <a:spcPct val="120000"/>
              </a:lnSpc>
            </a:pPr>
            <a:r>
              <a:rPr lang="en-US" sz="2600" i="1" dirty="0">
                <a:solidFill>
                  <a:srgbClr val="404040"/>
                </a:solidFill>
                <a:latin typeface="Fira Sans" pitchFamily="34"/>
              </a:rPr>
              <a:t>Abadie, A., Diamond, A., &amp; </a:t>
            </a:r>
            <a:r>
              <a:rPr lang="en-US" sz="2600" i="1" dirty="0" err="1">
                <a:solidFill>
                  <a:srgbClr val="404040"/>
                </a:solidFill>
                <a:latin typeface="Fira Sans" pitchFamily="34"/>
              </a:rPr>
              <a:t>Hainmueller</a:t>
            </a:r>
            <a:r>
              <a:rPr lang="en-US" sz="2600" i="1" dirty="0">
                <a:solidFill>
                  <a:srgbClr val="404040"/>
                </a:solidFill>
                <a:latin typeface="Fira Sans" pitchFamily="34"/>
              </a:rPr>
              <a:t>, J. (2010). Synthetic control methods for comparative case studies: Estimating the effect of California’s tobacco control program. Journal of the American Statistical Association, 105(490), 493-505.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An R package with JSS paper in 2011</a:t>
            </a:r>
          </a:p>
          <a:p>
            <a:pPr>
              <a:lnSpc>
                <a:spcPct val="120000"/>
              </a:lnSpc>
            </a:pPr>
            <a:r>
              <a:rPr lang="en-US" sz="2600" i="1" dirty="0">
                <a:solidFill>
                  <a:srgbClr val="404040"/>
                </a:solidFill>
                <a:latin typeface="Fira Sans" pitchFamily="34"/>
              </a:rPr>
              <a:t>Abadie, A., Diamond, A., &amp; </a:t>
            </a:r>
            <a:r>
              <a:rPr lang="en-US" sz="2600" i="1" dirty="0" err="1">
                <a:solidFill>
                  <a:srgbClr val="404040"/>
                </a:solidFill>
                <a:latin typeface="Fira Sans" pitchFamily="34"/>
              </a:rPr>
              <a:t>Hainmueller</a:t>
            </a:r>
            <a:r>
              <a:rPr lang="en-US" sz="2600" i="1" dirty="0">
                <a:solidFill>
                  <a:srgbClr val="404040"/>
                </a:solidFill>
                <a:latin typeface="Fira Sans" pitchFamily="34"/>
              </a:rPr>
              <a:t>, J. (2011). Synth: An R package for synthetic control methods in comparative case studies. Journal of Statistical Software, 42(13).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A great overview paper with recent learnings in 2021</a:t>
            </a:r>
          </a:p>
          <a:p>
            <a:pPr>
              <a:lnSpc>
                <a:spcPct val="120000"/>
              </a:lnSpc>
            </a:pPr>
            <a:r>
              <a:rPr lang="en-US" sz="2600" i="1" dirty="0">
                <a:solidFill>
                  <a:srgbClr val="404040"/>
                </a:solidFill>
                <a:latin typeface="Fira Sans" pitchFamily="34"/>
              </a:rPr>
              <a:t>Abadie, A. (2021). Using synthetic controls: Feasibility, data requirements, and methodological aspects. Journal of Economic Literature, 59(2), 391-425.</a:t>
            </a:r>
            <a:endParaRPr lang="en-GB" sz="2600" i="1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06375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Causal </a:t>
                </a:r>
                <a:r>
                  <a:rPr lang="en-GB" sz="3200" b="1" dirty="0" err="1">
                    <a:solidFill>
                      <a:srgbClr val="404040"/>
                    </a:solidFill>
                    <a:latin typeface="Fira Sans" pitchFamily="34"/>
                  </a:rPr>
                  <a:t>estimand</a:t>
                </a: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is the effect of the intervention at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(i.e., the post-intervention time period)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507" t="-169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07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Again,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is observed 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the post-intervention time series for the treated unit</a:t>
                </a:r>
              </a:p>
              <a:p>
                <a:pPr>
                  <a:lnSpc>
                    <a:spcPct val="100000"/>
                  </a:lnSpc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But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is an unobserved counterfactual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what would have happened had the treated unit been untreated?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333" r="-127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00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1299</Words>
  <Application>Microsoft Office PowerPoint</Application>
  <PresentationFormat>Widescreen</PresentationFormat>
  <Paragraphs>197</Paragraphs>
  <Slides>50</Slides>
  <Notes>31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Fira Sans</vt:lpstr>
      <vt:lpstr>Office Theme</vt:lpstr>
      <vt:lpstr>PowerPoint Presentation</vt:lpstr>
      <vt:lpstr>PowerPoint Presentation</vt:lpstr>
      <vt:lpstr>In this part</vt:lpstr>
      <vt:lpstr>Synthetic control</vt:lpstr>
      <vt:lpstr>Basic idea</vt:lpstr>
      <vt:lpstr>PowerPoint Presentation</vt:lpstr>
      <vt:lpstr>Synthetic control</vt:lpstr>
      <vt:lpstr>Synthetic control</vt:lpstr>
      <vt:lpstr>Synthetic control</vt:lpstr>
      <vt:lpstr>Synthetic control</vt:lpstr>
      <vt:lpstr>Synthetic control</vt:lpstr>
      <vt:lpstr>PowerPoint Presentation</vt:lpstr>
      <vt:lpstr>Three questions</vt:lpstr>
      <vt:lpstr>Estimating weights</vt:lpstr>
      <vt:lpstr>Estimating weights</vt:lpstr>
      <vt:lpstr>Estimating weights</vt:lpstr>
      <vt:lpstr>Estimating weights</vt:lpstr>
      <vt:lpstr>Estimating weights</vt:lpstr>
      <vt:lpstr>Choosing donor pool</vt:lpstr>
      <vt:lpstr>No interference / spillover</vt:lpstr>
      <vt:lpstr>Measurement</vt:lpstr>
      <vt:lpstr>Convex hull condition</vt:lpstr>
      <vt:lpstr>Interpolation</vt:lpstr>
      <vt:lpstr>Interpretability</vt:lpstr>
      <vt:lpstr>Interpretability</vt:lpstr>
      <vt:lpstr>Synthetic control using tidysynth</vt:lpstr>
      <vt:lpstr>Synthetic control in practice</vt:lpstr>
      <vt:lpstr>PowerPoint Presentation</vt:lpstr>
      <vt:lpstr>Inspecting predictors</vt:lpstr>
      <vt:lpstr>Estimating weights (magic!)</vt:lpstr>
      <vt:lpstr>Inspecting weights</vt:lpstr>
      <vt:lpstr>PowerPoint Presentation</vt:lpstr>
      <vt:lpstr>Creating synthetic control</vt:lpstr>
      <vt:lpstr>PowerPoint Presentation</vt:lpstr>
      <vt:lpstr>Inference</vt:lpstr>
      <vt:lpstr>PowerPoint Presentation</vt:lpstr>
      <vt:lpstr>How to quantify uncertainty?</vt:lpstr>
      <vt:lpstr>PowerPoint Presentation</vt:lpstr>
      <vt:lpstr>Choices, choices …</vt:lpstr>
      <vt:lpstr>There are many choices</vt:lpstr>
      <vt:lpstr>There are many choices</vt:lpstr>
      <vt:lpstr>Leave-one-unit-out validation</vt:lpstr>
      <vt:lpstr>PowerPoint Presentation</vt:lpstr>
      <vt:lpstr>Practical: tidysynth, inference, robustness</vt:lpstr>
      <vt:lpstr>Break</vt:lpstr>
      <vt:lpstr>Default light slide</vt:lpstr>
      <vt:lpstr>Default dark slide</vt:lpstr>
      <vt:lpstr>Is this an impact slide?</vt:lpstr>
      <vt:lpstr>Here is an impactful slide with a sentence on it.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Kesteren, E. van (Erik-Jan)</dc:creator>
  <cp:lastModifiedBy>Kesteren, E. van (Erik-Jan)</cp:lastModifiedBy>
  <cp:revision>78</cp:revision>
  <dcterms:created xsi:type="dcterms:W3CDTF">2020-09-17T14:27:00Z</dcterms:created>
  <dcterms:modified xsi:type="dcterms:W3CDTF">2023-03-08T15:32:46Z</dcterms:modified>
</cp:coreProperties>
</file>