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300" r:id="rId3"/>
    <p:sldId id="363" r:id="rId4"/>
    <p:sldId id="436" r:id="rId5"/>
    <p:sldId id="338" r:id="rId6"/>
    <p:sldId id="302" r:id="rId7"/>
    <p:sldId id="340" r:id="rId8"/>
    <p:sldId id="298" r:id="rId9"/>
    <p:sldId id="364" r:id="rId10"/>
    <p:sldId id="365" r:id="rId11"/>
    <p:sldId id="398" r:id="rId12"/>
    <p:sldId id="362" r:id="rId13"/>
    <p:sldId id="368" r:id="rId14"/>
    <p:sldId id="370" r:id="rId15"/>
    <p:sldId id="371" r:id="rId16"/>
    <p:sldId id="372" r:id="rId17"/>
    <p:sldId id="400" r:id="rId18"/>
    <p:sldId id="377" r:id="rId19"/>
    <p:sldId id="378" r:id="rId20"/>
    <p:sldId id="379" r:id="rId21"/>
    <p:sldId id="383" r:id="rId22"/>
    <p:sldId id="373" r:id="rId23"/>
    <p:sldId id="384" r:id="rId24"/>
    <p:sldId id="382" r:id="rId25"/>
    <p:sldId id="380" r:id="rId26"/>
    <p:sldId id="386" r:id="rId27"/>
    <p:sldId id="387" r:id="rId28"/>
    <p:sldId id="388" r:id="rId29"/>
    <p:sldId id="393" r:id="rId30"/>
    <p:sldId id="391" r:id="rId31"/>
    <p:sldId id="392" r:id="rId32"/>
    <p:sldId id="396" r:id="rId33"/>
    <p:sldId id="395" r:id="rId34"/>
    <p:sldId id="307" r:id="rId35"/>
    <p:sldId id="401" r:id="rId36"/>
    <p:sldId id="366" r:id="rId37"/>
    <p:sldId id="402" r:id="rId38"/>
    <p:sldId id="403" r:id="rId39"/>
    <p:sldId id="404" r:id="rId40"/>
    <p:sldId id="369" r:id="rId41"/>
    <p:sldId id="405" r:id="rId42"/>
    <p:sldId id="442" r:id="rId43"/>
    <p:sldId id="297" r:id="rId44"/>
    <p:sldId id="407" r:id="rId45"/>
    <p:sldId id="305" r:id="rId46"/>
    <p:sldId id="439" r:id="rId47"/>
    <p:sldId id="408" r:id="rId48"/>
    <p:sldId id="409" r:id="rId49"/>
    <p:sldId id="410" r:id="rId50"/>
    <p:sldId id="411" r:id="rId51"/>
    <p:sldId id="412" r:id="rId52"/>
    <p:sldId id="376" r:id="rId53"/>
    <p:sldId id="413" r:id="rId54"/>
    <p:sldId id="414" r:id="rId55"/>
    <p:sldId id="375" r:id="rId56"/>
    <p:sldId id="440" r:id="rId57"/>
    <p:sldId id="415" r:id="rId58"/>
    <p:sldId id="416" r:id="rId59"/>
    <p:sldId id="417" r:id="rId60"/>
    <p:sldId id="389" r:id="rId61"/>
    <p:sldId id="441" r:id="rId62"/>
    <p:sldId id="418" r:id="rId63"/>
    <p:sldId id="419" r:id="rId64"/>
    <p:sldId id="427" r:id="rId65"/>
    <p:sldId id="385" r:id="rId66"/>
    <p:sldId id="390" r:id="rId67"/>
    <p:sldId id="428" r:id="rId68"/>
    <p:sldId id="429" r:id="rId69"/>
    <p:sldId id="430" r:id="rId70"/>
    <p:sldId id="431" r:id="rId71"/>
    <p:sldId id="397" r:id="rId72"/>
    <p:sldId id="394" r:id="rId73"/>
    <p:sldId id="432" r:id="rId74"/>
    <p:sldId id="433" r:id="rId75"/>
    <p:sldId id="399" r:id="rId76"/>
    <p:sldId id="434" r:id="rId77"/>
    <p:sldId id="325" r:id="rId78"/>
    <p:sldId id="367"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3675BD-4946-4410-A1F9-B89B506A0F95}"/>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a:extLst>
              <a:ext uri="{FF2B5EF4-FFF2-40B4-BE49-F238E27FC236}">
                <a16:creationId xmlns:a16="http://schemas.microsoft.com/office/drawing/2014/main" id="{8CF0D312-7AB5-4F22-BFC6-E3A0E3752B82}"/>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61C17900-95FA-4124-853C-9BC71B59CBE5}" type="datetime1">
              <a:rPr lang="en-GB"/>
              <a:pPr lvl="0"/>
              <a:t>19/05/2023</a:t>
            </a:fld>
            <a:endParaRPr lang="en-GB"/>
          </a:p>
        </p:txBody>
      </p:sp>
      <p:sp>
        <p:nvSpPr>
          <p:cNvPr id="4" name="Slide Image Placeholder 3">
            <a:extLst>
              <a:ext uri="{FF2B5EF4-FFF2-40B4-BE49-F238E27FC236}">
                <a16:creationId xmlns:a16="http://schemas.microsoft.com/office/drawing/2014/main" id="{5795BFAD-25FB-44F4-A1F4-7C7BCA871853}"/>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1BD18631-2C80-46B9-8098-49893BF03A1F}"/>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AD06CE3E-0570-4BA9-B4CF-A14FD5940ECF}"/>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a:extLst>
              <a:ext uri="{FF2B5EF4-FFF2-40B4-BE49-F238E27FC236}">
                <a16:creationId xmlns:a16="http://schemas.microsoft.com/office/drawing/2014/main" id="{C25889AE-B471-4AA4-934E-9679F5A69BC2}"/>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8E8F8CAC-A6C2-44BD-8532-85D68FCA9A10}" type="slidenum">
              <a:t>‹#›</a:t>
            </a:fld>
            <a:endParaRPr lang="en-GB"/>
          </a:p>
        </p:txBody>
      </p:sp>
    </p:spTree>
    <p:extLst>
      <p:ext uri="{BB962C8B-B14F-4D97-AF65-F5344CB8AC3E}">
        <p14:creationId xmlns:p14="http://schemas.microsoft.com/office/powerpoint/2010/main" val="33687815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14:m>
                  <m:oMath xmlns:m="http://schemas.openxmlformats.org/officeDocument/2006/math">
                    <m:sSubSup>
                      <m:sSubSupPr>
                        <m:ctrlPr>
                          <a:rPr lang="en-GB" sz="1200" i="1" smtClean="0">
                            <a:solidFill>
                              <a:srgbClr val="404040"/>
                            </a:solidFill>
                            <a:latin typeface="Cambria Math" panose="02040503050406030204" pitchFamily="18" charset="0"/>
                          </a:rPr>
                        </m:ctrlPr>
                      </m:sSubSupPr>
                      <m:e>
                        <m:r>
                          <a:rPr lang="en-GB" sz="1200" i="1">
                            <a:solidFill>
                              <a:srgbClr val="404040"/>
                            </a:solidFill>
                            <a:latin typeface="Cambria Math" panose="02040503050406030204" pitchFamily="18" charset="0"/>
                          </a:rPr>
                          <m:t>𝑌</m:t>
                        </m:r>
                      </m:e>
                      <m:sub>
                        <m:r>
                          <a:rPr lang="en-GB" sz="1200" i="1">
                            <a:solidFill>
                              <a:srgbClr val="404040"/>
                            </a:solidFill>
                            <a:latin typeface="Cambria Math" panose="02040503050406030204" pitchFamily="18" charset="0"/>
                          </a:rPr>
                          <m:t>𝑖</m:t>
                        </m:r>
                      </m:sub>
                      <m:sup>
                        <m:r>
                          <a:rPr lang="en-GB" sz="1200" i="1">
                            <a:solidFill>
                              <a:srgbClr val="404040"/>
                            </a:solidFill>
                            <a:latin typeface="Cambria Math" panose="02040503050406030204" pitchFamily="18" charset="0"/>
                          </a:rPr>
                          <m:t>1</m:t>
                        </m:r>
                      </m:sup>
                    </m:sSubSup>
                    <m:r>
                      <a:rPr lang="en-GB" sz="1200" b="0" i="1" smtClean="0">
                        <a:solidFill>
                          <a:srgbClr val="404040"/>
                        </a:solidFill>
                        <a:latin typeface="Cambria Math" panose="02040503050406030204" pitchFamily="18" charset="0"/>
                      </a:rPr>
                      <m:t> </m:t>
                    </m:r>
                  </m:oMath>
                </a14:m>
                <a:r>
                  <a:rPr lang="en-GB" dirty="0">
                    <a:solidFill>
                      <a:srgbClr val="404040"/>
                    </a:solidFill>
                    <a:latin typeface="Fira Sans" pitchFamily="34"/>
                  </a:rPr>
                  <a:t> and </a:t>
                </a:r>
                <a14:m>
                  <m:oMath xmlns:m="http://schemas.openxmlformats.org/officeDocument/2006/math">
                    <m:sSubSup>
                      <m:sSubSupPr>
                        <m:ctrlPr>
                          <a:rPr lang="en-GB" i="1">
                            <a:solidFill>
                              <a:srgbClr val="404040"/>
                            </a:solidFill>
                            <a:latin typeface="Cambria Math" panose="02040503050406030204" pitchFamily="18" charset="0"/>
                          </a:rPr>
                        </m:ctrlPr>
                      </m:sSubSupPr>
                      <m:e>
                        <m:r>
                          <a:rPr lang="en-GB" i="1">
                            <a:solidFill>
                              <a:srgbClr val="404040"/>
                            </a:solidFill>
                            <a:latin typeface="Cambria Math" panose="02040503050406030204" pitchFamily="18" charset="0"/>
                          </a:rPr>
                          <m:t>𝑌</m:t>
                        </m:r>
                      </m:e>
                      <m:sub>
                        <m:r>
                          <a:rPr lang="en-GB" i="1">
                            <a:solidFill>
                              <a:srgbClr val="404040"/>
                            </a:solidFill>
                            <a:latin typeface="Cambria Math" panose="02040503050406030204" pitchFamily="18" charset="0"/>
                          </a:rPr>
                          <m:t>𝑖</m:t>
                        </m:r>
                      </m:sub>
                      <m:sup>
                        <m:r>
                          <a:rPr lang="en-GB" i="1">
                            <a:solidFill>
                              <a:srgbClr val="404040"/>
                            </a:solidFill>
                            <a:latin typeface="Cambria Math" panose="02040503050406030204" pitchFamily="18" charset="0"/>
                          </a:rPr>
                          <m:t>0</m:t>
                        </m:r>
                      </m:sup>
                    </m:sSubSup>
                  </m:oMath>
                </a14:m>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r>
                  <a:rPr lang="en-GB" sz="1200" i="0">
                    <a:solidFill>
                      <a:srgbClr val="404040"/>
                    </a:solidFill>
                    <a:latin typeface="Cambria Math" panose="02040503050406030204" pitchFamily="18" charset="0"/>
                  </a:rPr>
                  <a:t>𝑌_𝑖^1</a:t>
                </a:r>
                <a:r>
                  <a:rPr lang="en-GB" sz="1200" b="0" i="0">
                    <a:solidFill>
                      <a:srgbClr val="404040"/>
                    </a:solidFill>
                    <a:latin typeface="Cambria Math" panose="02040503050406030204" pitchFamily="18" charset="0"/>
                  </a:rPr>
                  <a:t>  </a:t>
                </a:r>
                <a:r>
                  <a:rPr lang="en-GB" dirty="0">
                    <a:solidFill>
                      <a:srgbClr val="404040"/>
                    </a:solidFill>
                    <a:latin typeface="Fira Sans" pitchFamily="34"/>
                  </a:rPr>
                  <a:t> and </a:t>
                </a:r>
                <a:r>
                  <a:rPr lang="en-GB" i="0">
                    <a:solidFill>
                      <a:srgbClr val="404040"/>
                    </a:solidFill>
                    <a:latin typeface="Cambria Math" panose="02040503050406030204" pitchFamily="18" charset="0"/>
                  </a:rPr>
                  <a:t>𝑌_𝑖^0</a:t>
                </a:r>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Fallback>
      </mc:AlternateContent>
      <p:sp>
        <p:nvSpPr>
          <p:cNvPr id="4" name="Slide Number Placeholder 3"/>
          <p:cNvSpPr>
            <a:spLocks noGrp="1"/>
          </p:cNvSpPr>
          <p:nvPr>
            <p:ph type="sldNum" sz="quarter" idx="5"/>
          </p:nvPr>
        </p:nvSpPr>
        <p:spPr/>
        <p:txBody>
          <a:bodyPr/>
          <a:lstStyle/>
          <a:p>
            <a:pPr lvl="0"/>
            <a:fld id="{8E8F8CAC-A6C2-44BD-8532-85D68FCA9A10}" type="slidenum">
              <a:rPr lang="nl-NL" smtClean="0"/>
              <a:t>20</a:t>
            </a:fld>
            <a:endParaRPr lang="nl-NL"/>
          </a:p>
        </p:txBody>
      </p:sp>
    </p:spTree>
    <p:extLst>
      <p:ext uri="{BB962C8B-B14F-4D97-AF65-F5344CB8AC3E}">
        <p14:creationId xmlns:p14="http://schemas.microsoft.com/office/powerpoint/2010/main" val="1891001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36</a:t>
            </a:fld>
            <a:endParaRPr lang="en-NL"/>
          </a:p>
        </p:txBody>
      </p:sp>
    </p:spTree>
    <p:extLst>
      <p:ext uri="{BB962C8B-B14F-4D97-AF65-F5344CB8AC3E}">
        <p14:creationId xmlns:p14="http://schemas.microsoft.com/office/powerpoint/2010/main" val="2862921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37</a:t>
            </a:fld>
            <a:endParaRPr lang="en-NL"/>
          </a:p>
        </p:txBody>
      </p:sp>
    </p:spTree>
    <p:extLst>
      <p:ext uri="{BB962C8B-B14F-4D97-AF65-F5344CB8AC3E}">
        <p14:creationId xmlns:p14="http://schemas.microsoft.com/office/powerpoint/2010/main" val="3088255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38</a:t>
            </a:fld>
            <a:endParaRPr lang="en-NL"/>
          </a:p>
        </p:txBody>
      </p:sp>
    </p:spTree>
    <p:extLst>
      <p:ext uri="{BB962C8B-B14F-4D97-AF65-F5344CB8AC3E}">
        <p14:creationId xmlns:p14="http://schemas.microsoft.com/office/powerpoint/2010/main" val="2167779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39</a:t>
            </a:fld>
            <a:endParaRPr lang="en-NL"/>
          </a:p>
        </p:txBody>
      </p:sp>
    </p:spTree>
    <p:extLst>
      <p:ext uri="{BB962C8B-B14F-4D97-AF65-F5344CB8AC3E}">
        <p14:creationId xmlns:p14="http://schemas.microsoft.com/office/powerpoint/2010/main" val="684896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40</a:t>
            </a:fld>
            <a:endParaRPr lang="en-NL"/>
          </a:p>
        </p:txBody>
      </p:sp>
    </p:spTree>
    <p:extLst>
      <p:ext uri="{BB962C8B-B14F-4D97-AF65-F5344CB8AC3E}">
        <p14:creationId xmlns:p14="http://schemas.microsoft.com/office/powerpoint/2010/main" val="485275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41</a:t>
            </a:fld>
            <a:endParaRPr lang="en-NL"/>
          </a:p>
        </p:txBody>
      </p:sp>
    </p:spTree>
    <p:extLst>
      <p:ext uri="{BB962C8B-B14F-4D97-AF65-F5344CB8AC3E}">
        <p14:creationId xmlns:p14="http://schemas.microsoft.com/office/powerpoint/2010/main" val="965076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47</a:t>
            </a:fld>
            <a:endParaRPr lang="en-NL"/>
          </a:p>
        </p:txBody>
      </p:sp>
    </p:spTree>
    <p:extLst>
      <p:ext uri="{BB962C8B-B14F-4D97-AF65-F5344CB8AC3E}">
        <p14:creationId xmlns:p14="http://schemas.microsoft.com/office/powerpoint/2010/main" val="1375226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note: Should we define this in words? Change in the average number of cigarette sales in the years that follow the intervention, relative to what we would have expected average cigarette sales to be in the absence of an intervention</a:t>
            </a:r>
          </a:p>
          <a:p>
            <a:r>
              <a:rPr lang="en-GB" dirty="0"/>
              <a:t>Also, note here, no “bar” over the latter quantity, maybe just also remove it from the first?; we also use different notation (Expected  values, post and pre vs t, s)</a:t>
            </a:r>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48</a:t>
            </a:fld>
            <a:endParaRPr lang="en-NL"/>
          </a:p>
        </p:txBody>
      </p:sp>
    </p:spTree>
    <p:extLst>
      <p:ext uri="{BB962C8B-B14F-4D97-AF65-F5344CB8AC3E}">
        <p14:creationId xmlns:p14="http://schemas.microsoft.com/office/powerpoint/2010/main" val="2245405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52</a:t>
            </a:fld>
            <a:endParaRPr lang="en-NL"/>
          </a:p>
        </p:txBody>
      </p:sp>
    </p:spTree>
    <p:extLst>
      <p:ext uri="{BB962C8B-B14F-4D97-AF65-F5344CB8AC3E}">
        <p14:creationId xmlns:p14="http://schemas.microsoft.com/office/powerpoint/2010/main" val="141337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53</a:t>
            </a:fld>
            <a:endParaRPr lang="en-NL"/>
          </a:p>
        </p:txBody>
      </p:sp>
    </p:spTree>
    <p:extLst>
      <p:ext uri="{BB962C8B-B14F-4D97-AF65-F5344CB8AC3E}">
        <p14:creationId xmlns:p14="http://schemas.microsoft.com/office/powerpoint/2010/main" val="28326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14:m>
                  <m:oMath xmlns:m="http://schemas.openxmlformats.org/officeDocument/2006/math">
                    <m:sSubSup>
                      <m:sSubSupPr>
                        <m:ctrlPr>
                          <a:rPr lang="en-GB" sz="1200" i="1" smtClean="0">
                            <a:solidFill>
                              <a:srgbClr val="404040"/>
                            </a:solidFill>
                            <a:latin typeface="Cambria Math" panose="02040503050406030204" pitchFamily="18" charset="0"/>
                          </a:rPr>
                        </m:ctrlPr>
                      </m:sSubSupPr>
                      <m:e>
                        <m:r>
                          <a:rPr lang="en-GB" sz="1200" i="1">
                            <a:solidFill>
                              <a:srgbClr val="404040"/>
                            </a:solidFill>
                            <a:latin typeface="Cambria Math" panose="02040503050406030204" pitchFamily="18" charset="0"/>
                          </a:rPr>
                          <m:t>𝑌</m:t>
                        </m:r>
                      </m:e>
                      <m:sub>
                        <m:r>
                          <a:rPr lang="en-GB" sz="1200" i="1">
                            <a:solidFill>
                              <a:srgbClr val="404040"/>
                            </a:solidFill>
                            <a:latin typeface="Cambria Math" panose="02040503050406030204" pitchFamily="18" charset="0"/>
                          </a:rPr>
                          <m:t>𝑖</m:t>
                        </m:r>
                      </m:sub>
                      <m:sup>
                        <m:r>
                          <a:rPr lang="en-GB" sz="1200" i="1">
                            <a:solidFill>
                              <a:srgbClr val="404040"/>
                            </a:solidFill>
                            <a:latin typeface="Cambria Math" panose="02040503050406030204" pitchFamily="18" charset="0"/>
                          </a:rPr>
                          <m:t>1</m:t>
                        </m:r>
                      </m:sup>
                    </m:sSubSup>
                    <m:r>
                      <a:rPr lang="en-GB" sz="1200" b="0" i="1" smtClean="0">
                        <a:solidFill>
                          <a:srgbClr val="404040"/>
                        </a:solidFill>
                        <a:latin typeface="Cambria Math" panose="02040503050406030204" pitchFamily="18" charset="0"/>
                      </a:rPr>
                      <m:t> </m:t>
                    </m:r>
                  </m:oMath>
                </a14:m>
                <a:r>
                  <a:rPr lang="en-GB" dirty="0">
                    <a:solidFill>
                      <a:srgbClr val="404040"/>
                    </a:solidFill>
                    <a:latin typeface="Fira Sans" pitchFamily="34"/>
                  </a:rPr>
                  <a:t> and </a:t>
                </a:r>
                <a14:m>
                  <m:oMath xmlns:m="http://schemas.openxmlformats.org/officeDocument/2006/math">
                    <m:sSubSup>
                      <m:sSubSupPr>
                        <m:ctrlPr>
                          <a:rPr lang="en-GB" i="1">
                            <a:solidFill>
                              <a:srgbClr val="404040"/>
                            </a:solidFill>
                            <a:latin typeface="Cambria Math" panose="02040503050406030204" pitchFamily="18" charset="0"/>
                          </a:rPr>
                        </m:ctrlPr>
                      </m:sSubSupPr>
                      <m:e>
                        <m:r>
                          <a:rPr lang="en-GB" i="1">
                            <a:solidFill>
                              <a:srgbClr val="404040"/>
                            </a:solidFill>
                            <a:latin typeface="Cambria Math" panose="02040503050406030204" pitchFamily="18" charset="0"/>
                          </a:rPr>
                          <m:t>𝑌</m:t>
                        </m:r>
                      </m:e>
                      <m:sub>
                        <m:r>
                          <a:rPr lang="en-GB" i="1">
                            <a:solidFill>
                              <a:srgbClr val="404040"/>
                            </a:solidFill>
                            <a:latin typeface="Cambria Math" panose="02040503050406030204" pitchFamily="18" charset="0"/>
                          </a:rPr>
                          <m:t>𝑖</m:t>
                        </m:r>
                      </m:sub>
                      <m:sup>
                        <m:r>
                          <a:rPr lang="en-GB" i="1">
                            <a:solidFill>
                              <a:srgbClr val="404040"/>
                            </a:solidFill>
                            <a:latin typeface="Cambria Math" panose="02040503050406030204" pitchFamily="18" charset="0"/>
                          </a:rPr>
                          <m:t>0</m:t>
                        </m:r>
                      </m:sup>
                    </m:sSubSup>
                  </m:oMath>
                </a14:m>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r>
                  <a:rPr lang="en-GB" sz="1200" i="0">
                    <a:solidFill>
                      <a:srgbClr val="404040"/>
                    </a:solidFill>
                    <a:latin typeface="Cambria Math" panose="02040503050406030204" pitchFamily="18" charset="0"/>
                  </a:rPr>
                  <a:t>𝑌_𝑖^1</a:t>
                </a:r>
                <a:r>
                  <a:rPr lang="en-GB" sz="1200" b="0" i="0">
                    <a:solidFill>
                      <a:srgbClr val="404040"/>
                    </a:solidFill>
                    <a:latin typeface="Cambria Math" panose="02040503050406030204" pitchFamily="18" charset="0"/>
                  </a:rPr>
                  <a:t>  </a:t>
                </a:r>
                <a:r>
                  <a:rPr lang="en-GB" dirty="0">
                    <a:solidFill>
                      <a:srgbClr val="404040"/>
                    </a:solidFill>
                    <a:latin typeface="Fira Sans" pitchFamily="34"/>
                  </a:rPr>
                  <a:t> and </a:t>
                </a:r>
                <a:r>
                  <a:rPr lang="en-GB" i="0">
                    <a:solidFill>
                      <a:srgbClr val="404040"/>
                    </a:solidFill>
                    <a:latin typeface="Cambria Math" panose="02040503050406030204" pitchFamily="18" charset="0"/>
                  </a:rPr>
                  <a:t>𝑌_𝑖^0</a:t>
                </a:r>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Fallback>
      </mc:AlternateContent>
      <p:sp>
        <p:nvSpPr>
          <p:cNvPr id="4" name="Slide Number Placeholder 3"/>
          <p:cNvSpPr>
            <a:spLocks noGrp="1"/>
          </p:cNvSpPr>
          <p:nvPr>
            <p:ph type="sldNum" sz="quarter" idx="5"/>
          </p:nvPr>
        </p:nvSpPr>
        <p:spPr/>
        <p:txBody>
          <a:bodyPr/>
          <a:lstStyle/>
          <a:p>
            <a:pPr lvl="0"/>
            <a:fld id="{8E8F8CAC-A6C2-44BD-8532-85D68FCA9A10}" type="slidenum">
              <a:rPr lang="nl-NL" smtClean="0"/>
              <a:t>21</a:t>
            </a:fld>
            <a:endParaRPr lang="nl-NL"/>
          </a:p>
        </p:txBody>
      </p:sp>
    </p:spTree>
    <p:extLst>
      <p:ext uri="{BB962C8B-B14F-4D97-AF65-F5344CB8AC3E}">
        <p14:creationId xmlns:p14="http://schemas.microsoft.com/office/powerpoint/2010/main" val="882829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54</a:t>
            </a:fld>
            <a:endParaRPr lang="en-NL"/>
          </a:p>
        </p:txBody>
      </p:sp>
    </p:spTree>
    <p:extLst>
      <p:ext uri="{BB962C8B-B14F-4D97-AF65-F5344CB8AC3E}">
        <p14:creationId xmlns:p14="http://schemas.microsoft.com/office/powerpoint/2010/main" val="120581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55</a:t>
            </a:fld>
            <a:endParaRPr lang="en-NL"/>
          </a:p>
        </p:txBody>
      </p:sp>
    </p:spTree>
    <p:extLst>
      <p:ext uri="{BB962C8B-B14F-4D97-AF65-F5344CB8AC3E}">
        <p14:creationId xmlns:p14="http://schemas.microsoft.com/office/powerpoint/2010/main" val="787812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Here the variance is coming from the fact that you don’t feed the means in, but instead the raw data, which are now treated as observations from two groups</a:t>
            </a:r>
          </a:p>
        </p:txBody>
      </p:sp>
      <p:sp>
        <p:nvSpPr>
          <p:cNvPr id="4" name="Slide Number Placeholder 3"/>
          <p:cNvSpPr>
            <a:spLocks noGrp="1"/>
          </p:cNvSpPr>
          <p:nvPr>
            <p:ph type="sldNum" sz="quarter" idx="5"/>
          </p:nvPr>
        </p:nvSpPr>
        <p:spPr/>
        <p:txBody>
          <a:bodyPr/>
          <a:lstStyle/>
          <a:p>
            <a:pPr lvl="0"/>
            <a:fld id="{8E8F8CAC-A6C2-44BD-8532-85D68FCA9A10}" type="slidenum">
              <a:rPr lang="en-NL" smtClean="0"/>
              <a:t>57</a:t>
            </a:fld>
            <a:endParaRPr lang="en-NL"/>
          </a:p>
        </p:txBody>
      </p:sp>
    </p:spTree>
    <p:extLst>
      <p:ext uri="{BB962C8B-B14F-4D97-AF65-F5344CB8AC3E}">
        <p14:creationId xmlns:p14="http://schemas.microsoft.com/office/powerpoint/2010/main" val="278152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58</a:t>
            </a:fld>
            <a:endParaRPr lang="en-NL"/>
          </a:p>
        </p:txBody>
      </p:sp>
    </p:spTree>
    <p:extLst>
      <p:ext uri="{BB962C8B-B14F-4D97-AF65-F5344CB8AC3E}">
        <p14:creationId xmlns:p14="http://schemas.microsoft.com/office/powerpoint/2010/main" val="2850095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59</a:t>
            </a:fld>
            <a:endParaRPr lang="en-NL"/>
          </a:p>
        </p:txBody>
      </p:sp>
    </p:spTree>
    <p:extLst>
      <p:ext uri="{BB962C8B-B14F-4D97-AF65-F5344CB8AC3E}">
        <p14:creationId xmlns:p14="http://schemas.microsoft.com/office/powerpoint/2010/main" val="34614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60</a:t>
            </a:fld>
            <a:endParaRPr lang="en-NL"/>
          </a:p>
        </p:txBody>
      </p:sp>
    </p:spTree>
    <p:extLst>
      <p:ext uri="{BB962C8B-B14F-4D97-AF65-F5344CB8AC3E}">
        <p14:creationId xmlns:p14="http://schemas.microsoft.com/office/powerpoint/2010/main" val="3916682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62</a:t>
            </a:fld>
            <a:endParaRPr lang="en-NL"/>
          </a:p>
        </p:txBody>
      </p:sp>
    </p:spTree>
    <p:extLst>
      <p:ext uri="{BB962C8B-B14F-4D97-AF65-F5344CB8AC3E}">
        <p14:creationId xmlns:p14="http://schemas.microsoft.com/office/powerpoint/2010/main" val="507087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63</a:t>
            </a:fld>
            <a:endParaRPr lang="en-NL"/>
          </a:p>
        </p:txBody>
      </p:sp>
    </p:spTree>
    <p:extLst>
      <p:ext uri="{BB962C8B-B14F-4D97-AF65-F5344CB8AC3E}">
        <p14:creationId xmlns:p14="http://schemas.microsoft.com/office/powerpoint/2010/main" val="1687553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65</a:t>
            </a:fld>
            <a:endParaRPr lang="en-NL"/>
          </a:p>
        </p:txBody>
      </p:sp>
    </p:spTree>
    <p:extLst>
      <p:ext uri="{BB962C8B-B14F-4D97-AF65-F5344CB8AC3E}">
        <p14:creationId xmlns:p14="http://schemas.microsoft.com/office/powerpoint/2010/main" val="1548582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66</a:t>
            </a:fld>
            <a:endParaRPr lang="en-NL"/>
          </a:p>
        </p:txBody>
      </p:sp>
    </p:spTree>
    <p:extLst>
      <p:ext uri="{BB962C8B-B14F-4D97-AF65-F5344CB8AC3E}">
        <p14:creationId xmlns:p14="http://schemas.microsoft.com/office/powerpoint/2010/main" val="1372792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14:m>
                  <m:oMath xmlns:m="http://schemas.openxmlformats.org/officeDocument/2006/math">
                    <m:sSubSup>
                      <m:sSubSupPr>
                        <m:ctrlPr>
                          <a:rPr lang="en-GB" sz="1200" i="1" smtClean="0">
                            <a:solidFill>
                              <a:srgbClr val="404040"/>
                            </a:solidFill>
                            <a:latin typeface="Cambria Math" panose="02040503050406030204" pitchFamily="18" charset="0"/>
                          </a:rPr>
                        </m:ctrlPr>
                      </m:sSubSupPr>
                      <m:e>
                        <m:r>
                          <a:rPr lang="en-GB" sz="1200" i="1">
                            <a:solidFill>
                              <a:srgbClr val="404040"/>
                            </a:solidFill>
                            <a:latin typeface="Cambria Math" panose="02040503050406030204" pitchFamily="18" charset="0"/>
                          </a:rPr>
                          <m:t>𝑌</m:t>
                        </m:r>
                      </m:e>
                      <m:sub>
                        <m:r>
                          <a:rPr lang="en-GB" sz="1200" i="1">
                            <a:solidFill>
                              <a:srgbClr val="404040"/>
                            </a:solidFill>
                            <a:latin typeface="Cambria Math" panose="02040503050406030204" pitchFamily="18" charset="0"/>
                          </a:rPr>
                          <m:t>𝑖</m:t>
                        </m:r>
                      </m:sub>
                      <m:sup>
                        <m:r>
                          <a:rPr lang="en-GB" sz="1200" i="1">
                            <a:solidFill>
                              <a:srgbClr val="404040"/>
                            </a:solidFill>
                            <a:latin typeface="Cambria Math" panose="02040503050406030204" pitchFamily="18" charset="0"/>
                          </a:rPr>
                          <m:t>1</m:t>
                        </m:r>
                      </m:sup>
                    </m:sSubSup>
                    <m:r>
                      <a:rPr lang="en-GB" sz="1200" b="0" i="1" smtClean="0">
                        <a:solidFill>
                          <a:srgbClr val="404040"/>
                        </a:solidFill>
                        <a:latin typeface="Cambria Math" panose="02040503050406030204" pitchFamily="18" charset="0"/>
                      </a:rPr>
                      <m:t> </m:t>
                    </m:r>
                  </m:oMath>
                </a14:m>
                <a:r>
                  <a:rPr lang="en-GB" dirty="0">
                    <a:solidFill>
                      <a:srgbClr val="404040"/>
                    </a:solidFill>
                    <a:latin typeface="Fira Sans" pitchFamily="34"/>
                  </a:rPr>
                  <a:t> and </a:t>
                </a:r>
                <a14:m>
                  <m:oMath xmlns:m="http://schemas.openxmlformats.org/officeDocument/2006/math">
                    <m:sSubSup>
                      <m:sSubSupPr>
                        <m:ctrlPr>
                          <a:rPr lang="en-GB" i="1">
                            <a:solidFill>
                              <a:srgbClr val="404040"/>
                            </a:solidFill>
                            <a:latin typeface="Cambria Math" panose="02040503050406030204" pitchFamily="18" charset="0"/>
                          </a:rPr>
                        </m:ctrlPr>
                      </m:sSubSupPr>
                      <m:e>
                        <m:r>
                          <a:rPr lang="en-GB" i="1">
                            <a:solidFill>
                              <a:srgbClr val="404040"/>
                            </a:solidFill>
                            <a:latin typeface="Cambria Math" panose="02040503050406030204" pitchFamily="18" charset="0"/>
                          </a:rPr>
                          <m:t>𝑌</m:t>
                        </m:r>
                      </m:e>
                      <m:sub>
                        <m:r>
                          <a:rPr lang="en-GB" i="1">
                            <a:solidFill>
                              <a:srgbClr val="404040"/>
                            </a:solidFill>
                            <a:latin typeface="Cambria Math" panose="02040503050406030204" pitchFamily="18" charset="0"/>
                          </a:rPr>
                          <m:t>𝑖</m:t>
                        </m:r>
                      </m:sub>
                      <m:sup>
                        <m:r>
                          <a:rPr lang="en-GB" i="1">
                            <a:solidFill>
                              <a:srgbClr val="404040"/>
                            </a:solidFill>
                            <a:latin typeface="Cambria Math" panose="02040503050406030204" pitchFamily="18" charset="0"/>
                          </a:rPr>
                          <m:t>0</m:t>
                        </m:r>
                      </m:sup>
                    </m:sSubSup>
                  </m:oMath>
                </a14:m>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r>
                  <a:rPr lang="en-GB" sz="1200" i="0">
                    <a:solidFill>
                      <a:srgbClr val="404040"/>
                    </a:solidFill>
                    <a:latin typeface="Cambria Math" panose="02040503050406030204" pitchFamily="18" charset="0"/>
                  </a:rPr>
                  <a:t>𝑌_𝑖^1</a:t>
                </a:r>
                <a:r>
                  <a:rPr lang="en-GB" sz="1200" b="0" i="0">
                    <a:solidFill>
                      <a:srgbClr val="404040"/>
                    </a:solidFill>
                    <a:latin typeface="Cambria Math" panose="02040503050406030204" pitchFamily="18" charset="0"/>
                  </a:rPr>
                  <a:t>  </a:t>
                </a:r>
                <a:r>
                  <a:rPr lang="en-GB" dirty="0">
                    <a:solidFill>
                      <a:srgbClr val="404040"/>
                    </a:solidFill>
                    <a:latin typeface="Fira Sans" pitchFamily="34"/>
                  </a:rPr>
                  <a:t> and </a:t>
                </a:r>
                <a:r>
                  <a:rPr lang="en-GB" i="0">
                    <a:solidFill>
                      <a:srgbClr val="404040"/>
                    </a:solidFill>
                    <a:latin typeface="Cambria Math" panose="02040503050406030204" pitchFamily="18" charset="0"/>
                  </a:rPr>
                  <a:t>𝑌_𝑖^0</a:t>
                </a:r>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Fallback>
      </mc:AlternateContent>
      <p:sp>
        <p:nvSpPr>
          <p:cNvPr id="4" name="Slide Number Placeholder 3"/>
          <p:cNvSpPr>
            <a:spLocks noGrp="1"/>
          </p:cNvSpPr>
          <p:nvPr>
            <p:ph type="sldNum" sz="quarter" idx="5"/>
          </p:nvPr>
        </p:nvSpPr>
        <p:spPr/>
        <p:txBody>
          <a:bodyPr/>
          <a:lstStyle/>
          <a:p>
            <a:pPr lvl="0"/>
            <a:fld id="{8E8F8CAC-A6C2-44BD-8532-85D68FCA9A10}" type="slidenum">
              <a:rPr lang="nl-NL" smtClean="0"/>
              <a:t>23</a:t>
            </a:fld>
            <a:endParaRPr lang="nl-NL"/>
          </a:p>
        </p:txBody>
      </p:sp>
    </p:spTree>
    <p:extLst>
      <p:ext uri="{BB962C8B-B14F-4D97-AF65-F5344CB8AC3E}">
        <p14:creationId xmlns:p14="http://schemas.microsoft.com/office/powerpoint/2010/main" val="32693984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67</a:t>
            </a:fld>
            <a:endParaRPr lang="en-NL"/>
          </a:p>
        </p:txBody>
      </p:sp>
    </p:spTree>
    <p:extLst>
      <p:ext uri="{BB962C8B-B14F-4D97-AF65-F5344CB8AC3E}">
        <p14:creationId xmlns:p14="http://schemas.microsoft.com/office/powerpoint/2010/main" val="18164742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68</a:t>
            </a:fld>
            <a:endParaRPr lang="en-NL"/>
          </a:p>
        </p:txBody>
      </p:sp>
    </p:spTree>
    <p:extLst>
      <p:ext uri="{BB962C8B-B14F-4D97-AF65-F5344CB8AC3E}">
        <p14:creationId xmlns:p14="http://schemas.microsoft.com/office/powerpoint/2010/main" val="39084195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69</a:t>
            </a:fld>
            <a:endParaRPr lang="en-NL"/>
          </a:p>
        </p:txBody>
      </p:sp>
    </p:spTree>
    <p:extLst>
      <p:ext uri="{BB962C8B-B14F-4D97-AF65-F5344CB8AC3E}">
        <p14:creationId xmlns:p14="http://schemas.microsoft.com/office/powerpoint/2010/main" val="1140449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70</a:t>
            </a:fld>
            <a:endParaRPr lang="en-NL"/>
          </a:p>
        </p:txBody>
      </p:sp>
    </p:spTree>
    <p:extLst>
      <p:ext uri="{BB962C8B-B14F-4D97-AF65-F5344CB8AC3E}">
        <p14:creationId xmlns:p14="http://schemas.microsoft.com/office/powerpoint/2010/main" val="34640550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71</a:t>
            </a:fld>
            <a:endParaRPr lang="en-NL"/>
          </a:p>
        </p:txBody>
      </p:sp>
    </p:spTree>
    <p:extLst>
      <p:ext uri="{BB962C8B-B14F-4D97-AF65-F5344CB8AC3E}">
        <p14:creationId xmlns:p14="http://schemas.microsoft.com/office/powerpoint/2010/main" val="35217903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72</a:t>
            </a:fld>
            <a:endParaRPr lang="en-NL"/>
          </a:p>
        </p:txBody>
      </p:sp>
    </p:spTree>
    <p:extLst>
      <p:ext uri="{BB962C8B-B14F-4D97-AF65-F5344CB8AC3E}">
        <p14:creationId xmlns:p14="http://schemas.microsoft.com/office/powerpoint/2010/main" val="2979196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73</a:t>
            </a:fld>
            <a:endParaRPr lang="en-NL"/>
          </a:p>
        </p:txBody>
      </p:sp>
    </p:spTree>
    <p:extLst>
      <p:ext uri="{BB962C8B-B14F-4D97-AF65-F5344CB8AC3E}">
        <p14:creationId xmlns:p14="http://schemas.microsoft.com/office/powerpoint/2010/main" val="1473398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74</a:t>
            </a:fld>
            <a:endParaRPr lang="en-NL"/>
          </a:p>
        </p:txBody>
      </p:sp>
    </p:spTree>
    <p:extLst>
      <p:ext uri="{BB962C8B-B14F-4D97-AF65-F5344CB8AC3E}">
        <p14:creationId xmlns:p14="http://schemas.microsoft.com/office/powerpoint/2010/main" val="16137126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No interference; the fact that California has a smoking ban has no effect on cigarette sales in Utah (cig sales Utah is the same as it would be if California had no cigarette ban). Can we think of any problems with this? For example, Utah might also follow suit to the nearby state and not allow smoking… people living in Utah might work in California, etc… bias in either direction possible</a:t>
            </a:r>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75</a:t>
            </a:fld>
            <a:endParaRPr lang="en-NL"/>
          </a:p>
        </p:txBody>
      </p:sp>
    </p:spTree>
    <p:extLst>
      <p:ext uri="{BB962C8B-B14F-4D97-AF65-F5344CB8AC3E}">
        <p14:creationId xmlns:p14="http://schemas.microsoft.com/office/powerpoint/2010/main" val="17922902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76</a:t>
            </a:fld>
            <a:endParaRPr lang="en-NL"/>
          </a:p>
        </p:txBody>
      </p:sp>
    </p:spTree>
    <p:extLst>
      <p:ext uri="{BB962C8B-B14F-4D97-AF65-F5344CB8AC3E}">
        <p14:creationId xmlns:p14="http://schemas.microsoft.com/office/powerpoint/2010/main" val="161573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14:m>
                  <m:oMath xmlns:m="http://schemas.openxmlformats.org/officeDocument/2006/math">
                    <m:sSubSup>
                      <m:sSubSupPr>
                        <m:ctrlPr>
                          <a:rPr lang="en-GB" sz="1200" i="1" smtClean="0">
                            <a:solidFill>
                              <a:srgbClr val="404040"/>
                            </a:solidFill>
                            <a:latin typeface="Cambria Math" panose="02040503050406030204" pitchFamily="18" charset="0"/>
                          </a:rPr>
                        </m:ctrlPr>
                      </m:sSubSupPr>
                      <m:e>
                        <m:r>
                          <a:rPr lang="en-GB" sz="1200" i="1">
                            <a:solidFill>
                              <a:srgbClr val="404040"/>
                            </a:solidFill>
                            <a:latin typeface="Cambria Math" panose="02040503050406030204" pitchFamily="18" charset="0"/>
                          </a:rPr>
                          <m:t>𝑌</m:t>
                        </m:r>
                      </m:e>
                      <m:sub>
                        <m:r>
                          <a:rPr lang="en-GB" sz="1200" i="1">
                            <a:solidFill>
                              <a:srgbClr val="404040"/>
                            </a:solidFill>
                            <a:latin typeface="Cambria Math" panose="02040503050406030204" pitchFamily="18" charset="0"/>
                          </a:rPr>
                          <m:t>𝑖</m:t>
                        </m:r>
                      </m:sub>
                      <m:sup>
                        <m:r>
                          <a:rPr lang="en-GB" sz="1200" i="1">
                            <a:solidFill>
                              <a:srgbClr val="404040"/>
                            </a:solidFill>
                            <a:latin typeface="Cambria Math" panose="02040503050406030204" pitchFamily="18" charset="0"/>
                          </a:rPr>
                          <m:t>1</m:t>
                        </m:r>
                      </m:sup>
                    </m:sSubSup>
                    <m:r>
                      <a:rPr lang="en-GB" sz="1200" b="0" i="1" smtClean="0">
                        <a:solidFill>
                          <a:srgbClr val="404040"/>
                        </a:solidFill>
                        <a:latin typeface="Cambria Math" panose="02040503050406030204" pitchFamily="18" charset="0"/>
                      </a:rPr>
                      <m:t> </m:t>
                    </m:r>
                  </m:oMath>
                </a14:m>
                <a:r>
                  <a:rPr lang="en-GB" dirty="0">
                    <a:solidFill>
                      <a:srgbClr val="404040"/>
                    </a:solidFill>
                    <a:latin typeface="Fira Sans" pitchFamily="34"/>
                  </a:rPr>
                  <a:t> and </a:t>
                </a:r>
                <a14:m>
                  <m:oMath xmlns:m="http://schemas.openxmlformats.org/officeDocument/2006/math">
                    <m:sSubSup>
                      <m:sSubSupPr>
                        <m:ctrlPr>
                          <a:rPr lang="en-GB" i="1">
                            <a:solidFill>
                              <a:srgbClr val="404040"/>
                            </a:solidFill>
                            <a:latin typeface="Cambria Math" panose="02040503050406030204" pitchFamily="18" charset="0"/>
                          </a:rPr>
                        </m:ctrlPr>
                      </m:sSubSupPr>
                      <m:e>
                        <m:r>
                          <a:rPr lang="en-GB" i="1">
                            <a:solidFill>
                              <a:srgbClr val="404040"/>
                            </a:solidFill>
                            <a:latin typeface="Cambria Math" panose="02040503050406030204" pitchFamily="18" charset="0"/>
                          </a:rPr>
                          <m:t>𝑌</m:t>
                        </m:r>
                      </m:e>
                      <m:sub>
                        <m:r>
                          <a:rPr lang="en-GB" i="1">
                            <a:solidFill>
                              <a:srgbClr val="404040"/>
                            </a:solidFill>
                            <a:latin typeface="Cambria Math" panose="02040503050406030204" pitchFamily="18" charset="0"/>
                          </a:rPr>
                          <m:t>𝑖</m:t>
                        </m:r>
                      </m:sub>
                      <m:sup>
                        <m:r>
                          <a:rPr lang="en-GB" i="1">
                            <a:solidFill>
                              <a:srgbClr val="404040"/>
                            </a:solidFill>
                            <a:latin typeface="Cambria Math" panose="02040503050406030204" pitchFamily="18" charset="0"/>
                          </a:rPr>
                          <m:t>0</m:t>
                        </m:r>
                      </m:sup>
                    </m:sSubSup>
                  </m:oMath>
                </a14:m>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r>
                  <a:rPr lang="en-GB" sz="1200" i="0">
                    <a:solidFill>
                      <a:srgbClr val="404040"/>
                    </a:solidFill>
                    <a:latin typeface="Cambria Math" panose="02040503050406030204" pitchFamily="18" charset="0"/>
                  </a:rPr>
                  <a:t>𝑌_𝑖^1</a:t>
                </a:r>
                <a:r>
                  <a:rPr lang="en-GB" sz="1200" b="0" i="0">
                    <a:solidFill>
                      <a:srgbClr val="404040"/>
                    </a:solidFill>
                    <a:latin typeface="Cambria Math" panose="02040503050406030204" pitchFamily="18" charset="0"/>
                  </a:rPr>
                  <a:t>  </a:t>
                </a:r>
                <a:r>
                  <a:rPr lang="en-GB" dirty="0">
                    <a:solidFill>
                      <a:srgbClr val="404040"/>
                    </a:solidFill>
                    <a:latin typeface="Fira Sans" pitchFamily="34"/>
                  </a:rPr>
                  <a:t> and </a:t>
                </a:r>
                <a:r>
                  <a:rPr lang="en-GB" i="0">
                    <a:solidFill>
                      <a:srgbClr val="404040"/>
                    </a:solidFill>
                    <a:latin typeface="Cambria Math" panose="02040503050406030204" pitchFamily="18" charset="0"/>
                  </a:rPr>
                  <a:t>𝑌_𝑖^0</a:t>
                </a:r>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Fallback>
      </mc:AlternateContent>
      <p:sp>
        <p:nvSpPr>
          <p:cNvPr id="4" name="Slide Number Placeholder 3"/>
          <p:cNvSpPr>
            <a:spLocks noGrp="1"/>
          </p:cNvSpPr>
          <p:nvPr>
            <p:ph type="sldNum" sz="quarter" idx="5"/>
          </p:nvPr>
        </p:nvSpPr>
        <p:spPr/>
        <p:txBody>
          <a:bodyPr/>
          <a:lstStyle/>
          <a:p>
            <a:pPr lvl="0"/>
            <a:fld id="{8E8F8CAC-A6C2-44BD-8532-85D68FCA9A10}" type="slidenum">
              <a:rPr lang="nl-NL" smtClean="0"/>
              <a:t>25</a:t>
            </a:fld>
            <a:endParaRPr lang="nl-NL"/>
          </a:p>
        </p:txBody>
      </p:sp>
    </p:spTree>
    <p:extLst>
      <p:ext uri="{BB962C8B-B14F-4D97-AF65-F5344CB8AC3E}">
        <p14:creationId xmlns:p14="http://schemas.microsoft.com/office/powerpoint/2010/main" val="3624566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14:m>
                  <m:oMath xmlns:m="http://schemas.openxmlformats.org/officeDocument/2006/math">
                    <m:sSubSup>
                      <m:sSubSupPr>
                        <m:ctrlPr>
                          <a:rPr lang="en-GB" sz="1200" i="1" smtClean="0">
                            <a:solidFill>
                              <a:srgbClr val="404040"/>
                            </a:solidFill>
                            <a:latin typeface="Cambria Math" panose="02040503050406030204" pitchFamily="18" charset="0"/>
                          </a:rPr>
                        </m:ctrlPr>
                      </m:sSubSupPr>
                      <m:e>
                        <m:r>
                          <a:rPr lang="en-GB" sz="1200" i="1">
                            <a:solidFill>
                              <a:srgbClr val="404040"/>
                            </a:solidFill>
                            <a:latin typeface="Cambria Math" panose="02040503050406030204" pitchFamily="18" charset="0"/>
                          </a:rPr>
                          <m:t>𝑌</m:t>
                        </m:r>
                      </m:e>
                      <m:sub>
                        <m:r>
                          <a:rPr lang="en-GB" sz="1200" i="1">
                            <a:solidFill>
                              <a:srgbClr val="404040"/>
                            </a:solidFill>
                            <a:latin typeface="Cambria Math" panose="02040503050406030204" pitchFamily="18" charset="0"/>
                          </a:rPr>
                          <m:t>𝑖</m:t>
                        </m:r>
                      </m:sub>
                      <m:sup>
                        <m:r>
                          <a:rPr lang="en-GB" sz="1200" i="1">
                            <a:solidFill>
                              <a:srgbClr val="404040"/>
                            </a:solidFill>
                            <a:latin typeface="Cambria Math" panose="02040503050406030204" pitchFamily="18" charset="0"/>
                          </a:rPr>
                          <m:t>1</m:t>
                        </m:r>
                      </m:sup>
                    </m:sSubSup>
                    <m:r>
                      <a:rPr lang="en-GB" sz="1200" b="0" i="1" smtClean="0">
                        <a:solidFill>
                          <a:srgbClr val="404040"/>
                        </a:solidFill>
                        <a:latin typeface="Cambria Math" panose="02040503050406030204" pitchFamily="18" charset="0"/>
                      </a:rPr>
                      <m:t> </m:t>
                    </m:r>
                  </m:oMath>
                </a14:m>
                <a:r>
                  <a:rPr lang="en-GB" dirty="0">
                    <a:solidFill>
                      <a:srgbClr val="404040"/>
                    </a:solidFill>
                    <a:latin typeface="Fira Sans" pitchFamily="34"/>
                  </a:rPr>
                  <a:t> and </a:t>
                </a:r>
                <a14:m>
                  <m:oMath xmlns:m="http://schemas.openxmlformats.org/officeDocument/2006/math">
                    <m:sSubSup>
                      <m:sSubSupPr>
                        <m:ctrlPr>
                          <a:rPr lang="en-GB" i="1">
                            <a:solidFill>
                              <a:srgbClr val="404040"/>
                            </a:solidFill>
                            <a:latin typeface="Cambria Math" panose="02040503050406030204" pitchFamily="18" charset="0"/>
                          </a:rPr>
                        </m:ctrlPr>
                      </m:sSubSupPr>
                      <m:e>
                        <m:r>
                          <a:rPr lang="en-GB" i="1">
                            <a:solidFill>
                              <a:srgbClr val="404040"/>
                            </a:solidFill>
                            <a:latin typeface="Cambria Math" panose="02040503050406030204" pitchFamily="18" charset="0"/>
                          </a:rPr>
                          <m:t>𝑌</m:t>
                        </m:r>
                      </m:e>
                      <m:sub>
                        <m:r>
                          <a:rPr lang="en-GB" i="1">
                            <a:solidFill>
                              <a:srgbClr val="404040"/>
                            </a:solidFill>
                            <a:latin typeface="Cambria Math" panose="02040503050406030204" pitchFamily="18" charset="0"/>
                          </a:rPr>
                          <m:t>𝑖</m:t>
                        </m:r>
                      </m:sub>
                      <m:sup>
                        <m:r>
                          <a:rPr lang="en-GB" i="1">
                            <a:solidFill>
                              <a:srgbClr val="404040"/>
                            </a:solidFill>
                            <a:latin typeface="Cambria Math" panose="02040503050406030204" pitchFamily="18" charset="0"/>
                          </a:rPr>
                          <m:t>0</m:t>
                        </m:r>
                      </m:sup>
                    </m:sSubSup>
                  </m:oMath>
                </a14:m>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404040"/>
                  </a:solidFill>
                  <a:latin typeface="Fira Sans"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404040"/>
                    </a:solidFill>
                    <a:latin typeface="Fira Sans" pitchFamily="34"/>
                  </a:rPr>
                  <a:t>E.g.: If I want to make inferences about the effect of losing weight on heart health, my inferences will be different if I study people who gradually lost weight due to diet and exercise vs those who are lighter due to liposuction!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404040"/>
                  </a:solidFill>
                  <a:latin typeface="Fira Sans" pitchFamily="34"/>
                </a:endParaRPr>
              </a:p>
              <a:p>
                <a:endParaRPr lang="nl-NL"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r>
                  <a:rPr lang="en-GB" sz="1200" i="0">
                    <a:solidFill>
                      <a:srgbClr val="404040"/>
                    </a:solidFill>
                    <a:latin typeface="Cambria Math" panose="02040503050406030204" pitchFamily="18" charset="0"/>
                  </a:rPr>
                  <a:t>𝑌_𝑖^1</a:t>
                </a:r>
                <a:r>
                  <a:rPr lang="en-GB" sz="1200" b="0" i="0">
                    <a:solidFill>
                      <a:srgbClr val="404040"/>
                    </a:solidFill>
                    <a:latin typeface="Cambria Math" panose="02040503050406030204" pitchFamily="18" charset="0"/>
                  </a:rPr>
                  <a:t>  </a:t>
                </a:r>
                <a:r>
                  <a:rPr lang="en-GB" dirty="0">
                    <a:solidFill>
                      <a:srgbClr val="404040"/>
                    </a:solidFill>
                    <a:latin typeface="Fira Sans" pitchFamily="34"/>
                  </a:rPr>
                  <a:t> and </a:t>
                </a:r>
                <a:r>
                  <a:rPr lang="en-GB" i="0">
                    <a:solidFill>
                      <a:srgbClr val="404040"/>
                    </a:solidFill>
                    <a:latin typeface="Cambria Math" panose="02040503050406030204" pitchFamily="18" charset="0"/>
                  </a:rPr>
                  <a:t>𝑌_𝑖^0</a:t>
                </a:r>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404040"/>
                  </a:solidFill>
                  <a:latin typeface="Fira Sans"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404040"/>
                    </a:solidFill>
                    <a:latin typeface="Fira Sans" pitchFamily="34"/>
                  </a:rPr>
                  <a:t>E.g.: If I want to make inferences about the effect of losing weight on heart health, my inferences will be different if I study people who gradually lost weight due to diet and exercise vs those who are lighter due to liposuction!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404040"/>
                  </a:solidFill>
                  <a:latin typeface="Fira Sans" pitchFamily="34"/>
                </a:endParaRPr>
              </a:p>
              <a:p>
                <a:endParaRPr lang="nl-NL" dirty="0"/>
              </a:p>
            </p:txBody>
          </p:sp>
        </mc:Fallback>
      </mc:AlternateContent>
      <p:sp>
        <p:nvSpPr>
          <p:cNvPr id="4" name="Slide Number Placeholder 3"/>
          <p:cNvSpPr>
            <a:spLocks noGrp="1"/>
          </p:cNvSpPr>
          <p:nvPr>
            <p:ph type="sldNum" sz="quarter" idx="5"/>
          </p:nvPr>
        </p:nvSpPr>
        <p:spPr/>
        <p:txBody>
          <a:bodyPr/>
          <a:lstStyle/>
          <a:p>
            <a:pPr lvl="0"/>
            <a:fld id="{8E8F8CAC-A6C2-44BD-8532-85D68FCA9A10}" type="slidenum">
              <a:rPr lang="nl-NL" smtClean="0"/>
              <a:t>26</a:t>
            </a:fld>
            <a:endParaRPr lang="nl-NL"/>
          </a:p>
        </p:txBody>
      </p:sp>
    </p:spTree>
    <p:extLst>
      <p:ext uri="{BB962C8B-B14F-4D97-AF65-F5344CB8AC3E}">
        <p14:creationId xmlns:p14="http://schemas.microsoft.com/office/powerpoint/2010/main" val="77815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Here; I could show the derivation of how you get from </a:t>
            </a:r>
            <a:r>
              <a:rPr lang="en-GB" dirty="0" err="1">
                <a:solidFill>
                  <a:srgbClr val="404040"/>
                </a:solidFill>
                <a:latin typeface="Fira Sans" pitchFamily="34"/>
              </a:rPr>
              <a:t>estimand</a:t>
            </a:r>
            <a:r>
              <a:rPr lang="en-GB" dirty="0">
                <a:solidFill>
                  <a:srgbClr val="404040"/>
                </a:solidFill>
                <a:latin typeface="Fira Sans" pitchFamily="34"/>
              </a:rPr>
              <a:t> to estimator using those assumptions, but I think it’s good to leave this out</a:t>
            </a:r>
          </a:p>
          <a:p>
            <a:endParaRPr lang="nl-NL" dirty="0"/>
          </a:p>
        </p:txBody>
      </p:sp>
      <p:sp>
        <p:nvSpPr>
          <p:cNvPr id="4" name="Slide Number Placeholder 3"/>
          <p:cNvSpPr>
            <a:spLocks noGrp="1"/>
          </p:cNvSpPr>
          <p:nvPr>
            <p:ph type="sldNum" sz="quarter" idx="5"/>
          </p:nvPr>
        </p:nvSpPr>
        <p:spPr/>
        <p:txBody>
          <a:bodyPr/>
          <a:lstStyle/>
          <a:p>
            <a:pPr lvl="0"/>
            <a:fld id="{8E8F8CAC-A6C2-44BD-8532-85D68FCA9A10}" type="slidenum">
              <a:rPr lang="nl-NL" smtClean="0"/>
              <a:t>27</a:t>
            </a:fld>
            <a:endParaRPr lang="nl-NL"/>
          </a:p>
        </p:txBody>
      </p:sp>
    </p:spTree>
    <p:extLst>
      <p:ext uri="{BB962C8B-B14F-4D97-AF65-F5344CB8AC3E}">
        <p14:creationId xmlns:p14="http://schemas.microsoft.com/office/powerpoint/2010/main" val="3908069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14:m>
                  <m:oMath xmlns:m="http://schemas.openxmlformats.org/officeDocument/2006/math">
                    <m:sSubSup>
                      <m:sSubSupPr>
                        <m:ctrlPr>
                          <a:rPr lang="en-GB" sz="1200" i="1" smtClean="0">
                            <a:solidFill>
                              <a:srgbClr val="404040"/>
                            </a:solidFill>
                            <a:latin typeface="Cambria Math" panose="02040503050406030204" pitchFamily="18" charset="0"/>
                          </a:rPr>
                        </m:ctrlPr>
                      </m:sSubSupPr>
                      <m:e>
                        <m:r>
                          <a:rPr lang="en-GB" sz="1200" i="1">
                            <a:solidFill>
                              <a:srgbClr val="404040"/>
                            </a:solidFill>
                            <a:latin typeface="Cambria Math" panose="02040503050406030204" pitchFamily="18" charset="0"/>
                          </a:rPr>
                          <m:t>𝑌</m:t>
                        </m:r>
                      </m:e>
                      <m:sub>
                        <m:r>
                          <a:rPr lang="en-GB" sz="1200" i="1">
                            <a:solidFill>
                              <a:srgbClr val="404040"/>
                            </a:solidFill>
                            <a:latin typeface="Cambria Math" panose="02040503050406030204" pitchFamily="18" charset="0"/>
                          </a:rPr>
                          <m:t>𝑖</m:t>
                        </m:r>
                      </m:sub>
                      <m:sup>
                        <m:r>
                          <a:rPr lang="en-GB" sz="1200" i="1">
                            <a:solidFill>
                              <a:srgbClr val="404040"/>
                            </a:solidFill>
                            <a:latin typeface="Cambria Math" panose="02040503050406030204" pitchFamily="18" charset="0"/>
                          </a:rPr>
                          <m:t>1</m:t>
                        </m:r>
                      </m:sup>
                    </m:sSubSup>
                    <m:r>
                      <a:rPr lang="en-GB" sz="1200" b="0" i="1" smtClean="0">
                        <a:solidFill>
                          <a:srgbClr val="404040"/>
                        </a:solidFill>
                        <a:latin typeface="Cambria Math" panose="02040503050406030204" pitchFamily="18" charset="0"/>
                      </a:rPr>
                      <m:t> </m:t>
                    </m:r>
                  </m:oMath>
                </a14:m>
                <a:r>
                  <a:rPr lang="en-GB" dirty="0">
                    <a:solidFill>
                      <a:srgbClr val="404040"/>
                    </a:solidFill>
                    <a:latin typeface="Fira Sans" pitchFamily="34"/>
                  </a:rPr>
                  <a:t> and </a:t>
                </a:r>
                <a14:m>
                  <m:oMath xmlns:m="http://schemas.openxmlformats.org/officeDocument/2006/math">
                    <m:sSubSup>
                      <m:sSubSupPr>
                        <m:ctrlPr>
                          <a:rPr lang="en-GB" i="1">
                            <a:solidFill>
                              <a:srgbClr val="404040"/>
                            </a:solidFill>
                            <a:latin typeface="Cambria Math" panose="02040503050406030204" pitchFamily="18" charset="0"/>
                          </a:rPr>
                        </m:ctrlPr>
                      </m:sSubSupPr>
                      <m:e>
                        <m:r>
                          <a:rPr lang="en-GB" i="1">
                            <a:solidFill>
                              <a:srgbClr val="404040"/>
                            </a:solidFill>
                            <a:latin typeface="Cambria Math" panose="02040503050406030204" pitchFamily="18" charset="0"/>
                          </a:rPr>
                          <m:t>𝑌</m:t>
                        </m:r>
                      </m:e>
                      <m:sub>
                        <m:r>
                          <a:rPr lang="en-GB" i="1">
                            <a:solidFill>
                              <a:srgbClr val="404040"/>
                            </a:solidFill>
                            <a:latin typeface="Cambria Math" panose="02040503050406030204" pitchFamily="18" charset="0"/>
                          </a:rPr>
                          <m:t>𝑖</m:t>
                        </m:r>
                      </m:sub>
                      <m:sup>
                        <m:r>
                          <a:rPr lang="en-GB" i="1">
                            <a:solidFill>
                              <a:srgbClr val="404040"/>
                            </a:solidFill>
                            <a:latin typeface="Cambria Math" panose="02040503050406030204" pitchFamily="18" charset="0"/>
                          </a:rPr>
                          <m:t>0</m:t>
                        </m:r>
                      </m:sup>
                    </m:sSubSup>
                  </m:oMath>
                </a14:m>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r>
                  <a:rPr lang="en-GB" sz="1200" i="0">
                    <a:solidFill>
                      <a:srgbClr val="404040"/>
                    </a:solidFill>
                    <a:latin typeface="Cambria Math" panose="02040503050406030204" pitchFamily="18" charset="0"/>
                  </a:rPr>
                  <a:t>𝑌_𝑖^1</a:t>
                </a:r>
                <a:r>
                  <a:rPr lang="en-GB" sz="1200" b="0" i="0">
                    <a:solidFill>
                      <a:srgbClr val="404040"/>
                    </a:solidFill>
                    <a:latin typeface="Cambria Math" panose="02040503050406030204" pitchFamily="18" charset="0"/>
                  </a:rPr>
                  <a:t>  </a:t>
                </a:r>
                <a:r>
                  <a:rPr lang="en-GB" dirty="0">
                    <a:solidFill>
                      <a:srgbClr val="404040"/>
                    </a:solidFill>
                    <a:latin typeface="Fira Sans" pitchFamily="34"/>
                  </a:rPr>
                  <a:t> and </a:t>
                </a:r>
                <a:r>
                  <a:rPr lang="en-GB" i="0">
                    <a:solidFill>
                      <a:srgbClr val="404040"/>
                    </a:solidFill>
                    <a:latin typeface="Cambria Math" panose="02040503050406030204" pitchFamily="18" charset="0"/>
                  </a:rPr>
                  <a:t>𝑌_𝑖^0</a:t>
                </a:r>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Fallback>
      </mc:AlternateContent>
      <p:sp>
        <p:nvSpPr>
          <p:cNvPr id="4" name="Slide Number Placeholder 3"/>
          <p:cNvSpPr>
            <a:spLocks noGrp="1"/>
          </p:cNvSpPr>
          <p:nvPr>
            <p:ph type="sldNum" sz="quarter" idx="5"/>
          </p:nvPr>
        </p:nvSpPr>
        <p:spPr/>
        <p:txBody>
          <a:bodyPr/>
          <a:lstStyle/>
          <a:p>
            <a:pPr lvl="0"/>
            <a:fld id="{8E8F8CAC-A6C2-44BD-8532-85D68FCA9A10}" type="slidenum">
              <a:rPr lang="nl-NL" smtClean="0"/>
              <a:t>29</a:t>
            </a:fld>
            <a:endParaRPr lang="nl-NL"/>
          </a:p>
        </p:txBody>
      </p:sp>
    </p:spTree>
    <p:extLst>
      <p:ext uri="{BB962C8B-B14F-4D97-AF65-F5344CB8AC3E}">
        <p14:creationId xmlns:p14="http://schemas.microsoft.com/office/powerpoint/2010/main" val="53506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14:m>
                  <m:oMath xmlns:m="http://schemas.openxmlformats.org/officeDocument/2006/math">
                    <m:sSubSup>
                      <m:sSubSupPr>
                        <m:ctrlPr>
                          <a:rPr lang="en-GB" sz="1200" i="1" smtClean="0">
                            <a:solidFill>
                              <a:srgbClr val="404040"/>
                            </a:solidFill>
                            <a:latin typeface="Cambria Math" panose="02040503050406030204" pitchFamily="18" charset="0"/>
                          </a:rPr>
                        </m:ctrlPr>
                      </m:sSubSupPr>
                      <m:e>
                        <m:r>
                          <a:rPr lang="en-GB" sz="1200" i="1">
                            <a:solidFill>
                              <a:srgbClr val="404040"/>
                            </a:solidFill>
                            <a:latin typeface="Cambria Math" panose="02040503050406030204" pitchFamily="18" charset="0"/>
                          </a:rPr>
                          <m:t>𝑌</m:t>
                        </m:r>
                      </m:e>
                      <m:sub>
                        <m:r>
                          <a:rPr lang="en-GB" sz="1200" i="1">
                            <a:solidFill>
                              <a:srgbClr val="404040"/>
                            </a:solidFill>
                            <a:latin typeface="Cambria Math" panose="02040503050406030204" pitchFamily="18" charset="0"/>
                          </a:rPr>
                          <m:t>𝑖</m:t>
                        </m:r>
                      </m:sub>
                      <m:sup>
                        <m:r>
                          <a:rPr lang="en-GB" sz="1200" i="1">
                            <a:solidFill>
                              <a:srgbClr val="404040"/>
                            </a:solidFill>
                            <a:latin typeface="Cambria Math" panose="02040503050406030204" pitchFamily="18" charset="0"/>
                          </a:rPr>
                          <m:t>1</m:t>
                        </m:r>
                      </m:sup>
                    </m:sSubSup>
                    <m:r>
                      <a:rPr lang="en-GB" sz="1200" b="0" i="1" smtClean="0">
                        <a:solidFill>
                          <a:srgbClr val="404040"/>
                        </a:solidFill>
                        <a:latin typeface="Cambria Math" panose="02040503050406030204" pitchFamily="18" charset="0"/>
                      </a:rPr>
                      <m:t> </m:t>
                    </m:r>
                  </m:oMath>
                </a14:m>
                <a:r>
                  <a:rPr lang="en-GB" dirty="0">
                    <a:solidFill>
                      <a:srgbClr val="404040"/>
                    </a:solidFill>
                    <a:latin typeface="Fira Sans" pitchFamily="34"/>
                  </a:rPr>
                  <a:t> and </a:t>
                </a:r>
                <a14:m>
                  <m:oMath xmlns:m="http://schemas.openxmlformats.org/officeDocument/2006/math">
                    <m:sSubSup>
                      <m:sSubSupPr>
                        <m:ctrlPr>
                          <a:rPr lang="en-GB" i="1">
                            <a:solidFill>
                              <a:srgbClr val="404040"/>
                            </a:solidFill>
                            <a:latin typeface="Cambria Math" panose="02040503050406030204" pitchFamily="18" charset="0"/>
                          </a:rPr>
                        </m:ctrlPr>
                      </m:sSubSupPr>
                      <m:e>
                        <m:r>
                          <a:rPr lang="en-GB" i="1">
                            <a:solidFill>
                              <a:srgbClr val="404040"/>
                            </a:solidFill>
                            <a:latin typeface="Cambria Math" panose="02040503050406030204" pitchFamily="18" charset="0"/>
                          </a:rPr>
                          <m:t>𝑌</m:t>
                        </m:r>
                      </m:e>
                      <m:sub>
                        <m:r>
                          <a:rPr lang="en-GB" i="1">
                            <a:solidFill>
                              <a:srgbClr val="404040"/>
                            </a:solidFill>
                            <a:latin typeface="Cambria Math" panose="02040503050406030204" pitchFamily="18" charset="0"/>
                          </a:rPr>
                          <m:t>𝑖</m:t>
                        </m:r>
                      </m:sub>
                      <m:sup>
                        <m:r>
                          <a:rPr lang="en-GB" i="1">
                            <a:solidFill>
                              <a:srgbClr val="404040"/>
                            </a:solidFill>
                            <a:latin typeface="Cambria Math" panose="02040503050406030204" pitchFamily="18" charset="0"/>
                          </a:rPr>
                          <m:t>0</m:t>
                        </m:r>
                      </m:sup>
                    </m:sSubSup>
                  </m:oMath>
                </a14:m>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r>
                  <a:rPr lang="en-GB" sz="1200" i="0">
                    <a:solidFill>
                      <a:srgbClr val="404040"/>
                    </a:solidFill>
                    <a:latin typeface="Cambria Math" panose="02040503050406030204" pitchFamily="18" charset="0"/>
                  </a:rPr>
                  <a:t>𝑌_𝑖^1</a:t>
                </a:r>
                <a:r>
                  <a:rPr lang="en-GB" sz="1200" b="0" i="0">
                    <a:solidFill>
                      <a:srgbClr val="404040"/>
                    </a:solidFill>
                    <a:latin typeface="Cambria Math" panose="02040503050406030204" pitchFamily="18" charset="0"/>
                  </a:rPr>
                  <a:t>  </a:t>
                </a:r>
                <a:r>
                  <a:rPr lang="en-GB" dirty="0">
                    <a:solidFill>
                      <a:srgbClr val="404040"/>
                    </a:solidFill>
                    <a:latin typeface="Fira Sans" pitchFamily="34"/>
                  </a:rPr>
                  <a:t> and </a:t>
                </a:r>
                <a:r>
                  <a:rPr lang="en-GB" i="0">
                    <a:solidFill>
                      <a:srgbClr val="404040"/>
                    </a:solidFill>
                    <a:latin typeface="Cambria Math" panose="02040503050406030204" pitchFamily="18" charset="0"/>
                  </a:rPr>
                  <a:t>𝑌_𝑖^0</a:t>
                </a:r>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Fallback>
      </mc:AlternateContent>
      <p:sp>
        <p:nvSpPr>
          <p:cNvPr id="4" name="Slide Number Placeholder 3"/>
          <p:cNvSpPr>
            <a:spLocks noGrp="1"/>
          </p:cNvSpPr>
          <p:nvPr>
            <p:ph type="sldNum" sz="quarter" idx="5"/>
          </p:nvPr>
        </p:nvSpPr>
        <p:spPr/>
        <p:txBody>
          <a:bodyPr/>
          <a:lstStyle/>
          <a:p>
            <a:pPr lvl="0"/>
            <a:fld id="{8E8F8CAC-A6C2-44BD-8532-85D68FCA9A10}" type="slidenum">
              <a:rPr lang="nl-NL" smtClean="0"/>
              <a:t>32</a:t>
            </a:fld>
            <a:endParaRPr lang="nl-NL"/>
          </a:p>
        </p:txBody>
      </p:sp>
    </p:spTree>
    <p:extLst>
      <p:ext uri="{BB962C8B-B14F-4D97-AF65-F5344CB8AC3E}">
        <p14:creationId xmlns:p14="http://schemas.microsoft.com/office/powerpoint/2010/main" val="216641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35</a:t>
            </a:fld>
            <a:endParaRPr lang="en-NL"/>
          </a:p>
        </p:txBody>
      </p:sp>
    </p:spTree>
    <p:extLst>
      <p:ext uri="{BB962C8B-B14F-4D97-AF65-F5344CB8AC3E}">
        <p14:creationId xmlns:p14="http://schemas.microsoft.com/office/powerpoint/2010/main" val="3551845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B78A-C25D-4369-9106-00B4BDAF6035}"/>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1EAFFA11-F813-4EF0-9841-50137F6A478D}"/>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A3BB2E3B-66D8-43A0-8375-C2975F6B0B3C}"/>
              </a:ext>
            </a:extLst>
          </p:cNvPr>
          <p:cNvSpPr txBox="1">
            <a:spLocks noGrp="1"/>
          </p:cNvSpPr>
          <p:nvPr>
            <p:ph type="dt" sz="half" idx="7"/>
          </p:nvPr>
        </p:nvSpPr>
        <p:spPr/>
        <p:txBody>
          <a:bodyPr/>
          <a:lstStyle>
            <a:lvl1pPr>
              <a:defRPr/>
            </a:lvl1pPr>
          </a:lstStyle>
          <a:p>
            <a:pPr lvl="0"/>
            <a:fld id="{4A25D1A3-0A93-4C94-80FF-26B8FD61124B}" type="datetime1">
              <a:rPr lang="en-GB"/>
              <a:pPr lvl="0"/>
              <a:t>19/05/2023</a:t>
            </a:fld>
            <a:endParaRPr lang="en-GB"/>
          </a:p>
        </p:txBody>
      </p:sp>
      <p:sp>
        <p:nvSpPr>
          <p:cNvPr id="5" name="Footer Placeholder 4">
            <a:extLst>
              <a:ext uri="{FF2B5EF4-FFF2-40B4-BE49-F238E27FC236}">
                <a16:creationId xmlns:a16="http://schemas.microsoft.com/office/drawing/2014/main" id="{049EBF7B-030B-4FD3-BF9C-3574A13BF655}"/>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46ADCB68-464B-40AD-AA5E-AB324273D166}"/>
              </a:ext>
            </a:extLst>
          </p:cNvPr>
          <p:cNvSpPr txBox="1">
            <a:spLocks noGrp="1"/>
          </p:cNvSpPr>
          <p:nvPr>
            <p:ph type="sldNum" sz="quarter" idx="8"/>
          </p:nvPr>
        </p:nvSpPr>
        <p:spPr/>
        <p:txBody>
          <a:bodyPr/>
          <a:lstStyle>
            <a:lvl1pPr>
              <a:defRPr/>
            </a:lvl1pPr>
          </a:lstStyle>
          <a:p>
            <a:pPr lvl="0"/>
            <a:fld id="{8EDFEBC7-7E1D-4B66-8533-8C3175D0D9CD}" type="slidenum">
              <a:t>‹#›</a:t>
            </a:fld>
            <a:endParaRPr lang="en-GB"/>
          </a:p>
        </p:txBody>
      </p:sp>
    </p:spTree>
    <p:extLst>
      <p:ext uri="{BB962C8B-B14F-4D97-AF65-F5344CB8AC3E}">
        <p14:creationId xmlns:p14="http://schemas.microsoft.com/office/powerpoint/2010/main" val="19420707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4EBA-7EDD-4D71-84C5-3388D0DFE2E5}"/>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67E9A5FA-1D8C-4583-A854-FD0F2ABAFF7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9FF600-4F19-48F8-846B-B9650CD6BB4A}"/>
              </a:ext>
            </a:extLst>
          </p:cNvPr>
          <p:cNvSpPr txBox="1">
            <a:spLocks noGrp="1"/>
          </p:cNvSpPr>
          <p:nvPr>
            <p:ph type="dt" sz="half" idx="7"/>
          </p:nvPr>
        </p:nvSpPr>
        <p:spPr/>
        <p:txBody>
          <a:bodyPr/>
          <a:lstStyle>
            <a:lvl1pPr>
              <a:defRPr/>
            </a:lvl1pPr>
          </a:lstStyle>
          <a:p>
            <a:pPr lvl="0"/>
            <a:fld id="{81142B93-5A2B-450B-8B37-47C337A7F461}" type="datetime1">
              <a:rPr lang="en-GB"/>
              <a:pPr lvl="0"/>
              <a:t>19/05/2023</a:t>
            </a:fld>
            <a:endParaRPr lang="en-GB"/>
          </a:p>
        </p:txBody>
      </p:sp>
      <p:sp>
        <p:nvSpPr>
          <p:cNvPr id="5" name="Footer Placeholder 4">
            <a:extLst>
              <a:ext uri="{FF2B5EF4-FFF2-40B4-BE49-F238E27FC236}">
                <a16:creationId xmlns:a16="http://schemas.microsoft.com/office/drawing/2014/main" id="{C0739065-D234-4486-AEDA-22F9163913E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787DB926-5CE2-4917-ADCF-A3FE6427C7FD}"/>
              </a:ext>
            </a:extLst>
          </p:cNvPr>
          <p:cNvSpPr txBox="1">
            <a:spLocks noGrp="1"/>
          </p:cNvSpPr>
          <p:nvPr>
            <p:ph type="sldNum" sz="quarter" idx="8"/>
          </p:nvPr>
        </p:nvSpPr>
        <p:spPr/>
        <p:txBody>
          <a:bodyPr/>
          <a:lstStyle>
            <a:lvl1pPr>
              <a:defRPr/>
            </a:lvl1pPr>
          </a:lstStyle>
          <a:p>
            <a:pPr lvl="0"/>
            <a:fld id="{F3E280FA-8BD4-4A05-A90E-B4F29B94C0C5}" type="slidenum">
              <a:t>‹#›</a:t>
            </a:fld>
            <a:endParaRPr lang="en-GB"/>
          </a:p>
        </p:txBody>
      </p:sp>
    </p:spTree>
    <p:extLst>
      <p:ext uri="{BB962C8B-B14F-4D97-AF65-F5344CB8AC3E}">
        <p14:creationId xmlns:p14="http://schemas.microsoft.com/office/powerpoint/2010/main" val="201959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F0152-33E9-43E5-9815-5EC9B03AC6E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94F7AE50-B699-4E21-AD6A-E4E8CAFDDB37}"/>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54F83F-6880-4826-B7A6-1FB1A919C57A}"/>
              </a:ext>
            </a:extLst>
          </p:cNvPr>
          <p:cNvSpPr txBox="1">
            <a:spLocks noGrp="1"/>
          </p:cNvSpPr>
          <p:nvPr>
            <p:ph type="dt" sz="half" idx="7"/>
          </p:nvPr>
        </p:nvSpPr>
        <p:spPr/>
        <p:txBody>
          <a:bodyPr/>
          <a:lstStyle>
            <a:lvl1pPr>
              <a:defRPr/>
            </a:lvl1pPr>
          </a:lstStyle>
          <a:p>
            <a:pPr lvl="0"/>
            <a:fld id="{6E063067-B603-41EE-A9A7-41899DD775E6}" type="datetime1">
              <a:rPr lang="en-GB"/>
              <a:pPr lvl="0"/>
              <a:t>19/05/2023</a:t>
            </a:fld>
            <a:endParaRPr lang="en-GB"/>
          </a:p>
        </p:txBody>
      </p:sp>
      <p:sp>
        <p:nvSpPr>
          <p:cNvPr id="5" name="Footer Placeholder 4">
            <a:extLst>
              <a:ext uri="{FF2B5EF4-FFF2-40B4-BE49-F238E27FC236}">
                <a16:creationId xmlns:a16="http://schemas.microsoft.com/office/drawing/2014/main" id="{0C3F6651-4757-4750-B5CA-D68758D35AFA}"/>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6336E88B-E798-46DF-BDB3-E419282976AD}"/>
              </a:ext>
            </a:extLst>
          </p:cNvPr>
          <p:cNvSpPr txBox="1">
            <a:spLocks noGrp="1"/>
          </p:cNvSpPr>
          <p:nvPr>
            <p:ph type="sldNum" sz="quarter" idx="8"/>
          </p:nvPr>
        </p:nvSpPr>
        <p:spPr/>
        <p:txBody>
          <a:bodyPr/>
          <a:lstStyle>
            <a:lvl1pPr>
              <a:defRPr/>
            </a:lvl1pPr>
          </a:lstStyle>
          <a:p>
            <a:pPr lvl="0"/>
            <a:fld id="{5B1CB181-579F-471F-9256-CB2C169A7797}" type="slidenum">
              <a:t>‹#›</a:t>
            </a:fld>
            <a:endParaRPr lang="en-GB"/>
          </a:p>
        </p:txBody>
      </p:sp>
    </p:spTree>
    <p:extLst>
      <p:ext uri="{BB962C8B-B14F-4D97-AF65-F5344CB8AC3E}">
        <p14:creationId xmlns:p14="http://schemas.microsoft.com/office/powerpoint/2010/main" val="111965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3600-4193-4049-9D7E-DC5FE8465EC4}"/>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7CF94075-3F16-4E08-A33E-1DE8E59C1CEE}"/>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908924-35A9-4D75-8DB7-F36F14CE60D0}"/>
              </a:ext>
            </a:extLst>
          </p:cNvPr>
          <p:cNvSpPr txBox="1">
            <a:spLocks noGrp="1"/>
          </p:cNvSpPr>
          <p:nvPr>
            <p:ph type="dt" sz="half" idx="7"/>
          </p:nvPr>
        </p:nvSpPr>
        <p:spPr/>
        <p:txBody>
          <a:bodyPr/>
          <a:lstStyle>
            <a:lvl1pPr>
              <a:defRPr/>
            </a:lvl1pPr>
          </a:lstStyle>
          <a:p>
            <a:pPr lvl="0"/>
            <a:fld id="{6F249873-F8C6-4397-84F9-F8EC0F22A697}" type="datetime1">
              <a:rPr lang="en-GB"/>
              <a:pPr lvl="0"/>
              <a:t>19/05/2023</a:t>
            </a:fld>
            <a:endParaRPr lang="en-GB"/>
          </a:p>
        </p:txBody>
      </p:sp>
      <p:sp>
        <p:nvSpPr>
          <p:cNvPr id="5" name="Footer Placeholder 4">
            <a:extLst>
              <a:ext uri="{FF2B5EF4-FFF2-40B4-BE49-F238E27FC236}">
                <a16:creationId xmlns:a16="http://schemas.microsoft.com/office/drawing/2014/main" id="{6F081E53-D070-4843-A163-7D384618DEF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026B19BA-121B-4DBE-A21D-F2C0FF910336}"/>
              </a:ext>
            </a:extLst>
          </p:cNvPr>
          <p:cNvSpPr txBox="1">
            <a:spLocks noGrp="1"/>
          </p:cNvSpPr>
          <p:nvPr>
            <p:ph type="sldNum" sz="quarter" idx="8"/>
          </p:nvPr>
        </p:nvSpPr>
        <p:spPr/>
        <p:txBody>
          <a:bodyPr/>
          <a:lstStyle>
            <a:lvl1pPr>
              <a:defRPr/>
            </a:lvl1pPr>
          </a:lstStyle>
          <a:p>
            <a:pPr lvl="0"/>
            <a:fld id="{E1A587C5-AECA-423D-8EA8-7D6A6FE2B226}" type="slidenum">
              <a:t>‹#›</a:t>
            </a:fld>
            <a:endParaRPr lang="en-GB"/>
          </a:p>
        </p:txBody>
      </p:sp>
    </p:spTree>
    <p:extLst>
      <p:ext uri="{BB962C8B-B14F-4D97-AF65-F5344CB8AC3E}">
        <p14:creationId xmlns:p14="http://schemas.microsoft.com/office/powerpoint/2010/main" val="24814173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7042-6FBA-4E2A-94C3-044912467EE1}"/>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07886B77-1A88-44A0-BB20-3414F40E7A78}"/>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09036A58-DBF0-437B-B744-342F81B26329}"/>
              </a:ext>
            </a:extLst>
          </p:cNvPr>
          <p:cNvSpPr txBox="1">
            <a:spLocks noGrp="1"/>
          </p:cNvSpPr>
          <p:nvPr>
            <p:ph type="dt" sz="half" idx="7"/>
          </p:nvPr>
        </p:nvSpPr>
        <p:spPr/>
        <p:txBody>
          <a:bodyPr/>
          <a:lstStyle>
            <a:lvl1pPr>
              <a:defRPr/>
            </a:lvl1pPr>
          </a:lstStyle>
          <a:p>
            <a:pPr lvl="0"/>
            <a:fld id="{C12BD4ED-6206-4BF6-96F8-E25353DC0FB4}" type="datetime1">
              <a:rPr lang="en-GB"/>
              <a:pPr lvl="0"/>
              <a:t>19/05/2023</a:t>
            </a:fld>
            <a:endParaRPr lang="en-GB"/>
          </a:p>
        </p:txBody>
      </p:sp>
      <p:sp>
        <p:nvSpPr>
          <p:cNvPr id="5" name="Footer Placeholder 4">
            <a:extLst>
              <a:ext uri="{FF2B5EF4-FFF2-40B4-BE49-F238E27FC236}">
                <a16:creationId xmlns:a16="http://schemas.microsoft.com/office/drawing/2014/main" id="{ED4E4042-FA18-404B-9EEE-6E081827CB96}"/>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3050B63E-4F11-462B-B05A-DB120FBB541E}"/>
              </a:ext>
            </a:extLst>
          </p:cNvPr>
          <p:cNvSpPr txBox="1">
            <a:spLocks noGrp="1"/>
          </p:cNvSpPr>
          <p:nvPr>
            <p:ph type="sldNum" sz="quarter" idx="8"/>
          </p:nvPr>
        </p:nvSpPr>
        <p:spPr/>
        <p:txBody>
          <a:bodyPr/>
          <a:lstStyle>
            <a:lvl1pPr>
              <a:defRPr/>
            </a:lvl1pPr>
          </a:lstStyle>
          <a:p>
            <a:pPr lvl="0"/>
            <a:fld id="{772C7B85-F530-430C-9C09-92C7ED3254AE}" type="slidenum">
              <a:t>‹#›</a:t>
            </a:fld>
            <a:endParaRPr lang="en-GB"/>
          </a:p>
        </p:txBody>
      </p:sp>
    </p:spTree>
    <p:extLst>
      <p:ext uri="{BB962C8B-B14F-4D97-AF65-F5344CB8AC3E}">
        <p14:creationId xmlns:p14="http://schemas.microsoft.com/office/powerpoint/2010/main" val="51062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97FF-3134-4453-944F-0C817F31C11D}"/>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9967A09F-10AB-467A-8401-201B573A169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3A789C-D4AB-4713-A8CD-F83344645257}"/>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7B0190-FCD0-4E76-AD78-D1CDCC84B046}"/>
              </a:ext>
            </a:extLst>
          </p:cNvPr>
          <p:cNvSpPr txBox="1">
            <a:spLocks noGrp="1"/>
          </p:cNvSpPr>
          <p:nvPr>
            <p:ph type="dt" sz="half" idx="7"/>
          </p:nvPr>
        </p:nvSpPr>
        <p:spPr/>
        <p:txBody>
          <a:bodyPr/>
          <a:lstStyle>
            <a:lvl1pPr>
              <a:defRPr/>
            </a:lvl1pPr>
          </a:lstStyle>
          <a:p>
            <a:pPr lvl="0"/>
            <a:fld id="{39B86B4E-481C-4780-B006-4B46E923812F}" type="datetime1">
              <a:rPr lang="en-GB"/>
              <a:pPr lvl="0"/>
              <a:t>19/05/2023</a:t>
            </a:fld>
            <a:endParaRPr lang="en-GB"/>
          </a:p>
        </p:txBody>
      </p:sp>
      <p:sp>
        <p:nvSpPr>
          <p:cNvPr id="6" name="Footer Placeholder 5">
            <a:extLst>
              <a:ext uri="{FF2B5EF4-FFF2-40B4-BE49-F238E27FC236}">
                <a16:creationId xmlns:a16="http://schemas.microsoft.com/office/drawing/2014/main" id="{D7081F56-22BD-479F-AAA2-8AB645D47F2A}"/>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C29244C1-108C-4089-BCE4-DC215B072362}"/>
              </a:ext>
            </a:extLst>
          </p:cNvPr>
          <p:cNvSpPr txBox="1">
            <a:spLocks noGrp="1"/>
          </p:cNvSpPr>
          <p:nvPr>
            <p:ph type="sldNum" sz="quarter" idx="8"/>
          </p:nvPr>
        </p:nvSpPr>
        <p:spPr/>
        <p:txBody>
          <a:bodyPr/>
          <a:lstStyle>
            <a:lvl1pPr>
              <a:defRPr/>
            </a:lvl1pPr>
          </a:lstStyle>
          <a:p>
            <a:pPr lvl="0"/>
            <a:fld id="{6CF52EB1-DF95-468D-9B28-B4F39612EFF7}" type="slidenum">
              <a:t>‹#›</a:t>
            </a:fld>
            <a:endParaRPr lang="en-GB"/>
          </a:p>
        </p:txBody>
      </p:sp>
    </p:spTree>
    <p:extLst>
      <p:ext uri="{BB962C8B-B14F-4D97-AF65-F5344CB8AC3E}">
        <p14:creationId xmlns:p14="http://schemas.microsoft.com/office/powerpoint/2010/main" val="2366516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146E-4AF7-4834-8B14-CD2F1E0BD84B}"/>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F7142E8B-DF6D-4AE5-895A-9EE6BC0834E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FFBA3524-0497-4327-9523-35395CE33723}"/>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5CC812-CEF1-49EA-812F-C2D9399A92EA}"/>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610DF637-92CE-4693-A559-B439BE3582C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E9256A7-111C-49F5-B70B-48937CACE4FC}"/>
              </a:ext>
            </a:extLst>
          </p:cNvPr>
          <p:cNvSpPr txBox="1">
            <a:spLocks noGrp="1"/>
          </p:cNvSpPr>
          <p:nvPr>
            <p:ph type="dt" sz="half" idx="7"/>
          </p:nvPr>
        </p:nvSpPr>
        <p:spPr/>
        <p:txBody>
          <a:bodyPr/>
          <a:lstStyle>
            <a:lvl1pPr>
              <a:defRPr/>
            </a:lvl1pPr>
          </a:lstStyle>
          <a:p>
            <a:pPr lvl="0"/>
            <a:fld id="{4D4B0C8B-6A6B-4F9A-AD92-C7A874294C43}" type="datetime1">
              <a:rPr lang="en-GB"/>
              <a:pPr lvl="0"/>
              <a:t>19/05/2023</a:t>
            </a:fld>
            <a:endParaRPr lang="en-GB"/>
          </a:p>
        </p:txBody>
      </p:sp>
      <p:sp>
        <p:nvSpPr>
          <p:cNvPr id="8" name="Footer Placeholder 7">
            <a:extLst>
              <a:ext uri="{FF2B5EF4-FFF2-40B4-BE49-F238E27FC236}">
                <a16:creationId xmlns:a16="http://schemas.microsoft.com/office/drawing/2014/main" id="{8145173D-4E52-4C15-B70E-50C36E96760E}"/>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8F1BBF5F-732A-48F7-A7BD-C4E18FFBC5EE}"/>
              </a:ext>
            </a:extLst>
          </p:cNvPr>
          <p:cNvSpPr txBox="1">
            <a:spLocks noGrp="1"/>
          </p:cNvSpPr>
          <p:nvPr>
            <p:ph type="sldNum" sz="quarter" idx="8"/>
          </p:nvPr>
        </p:nvSpPr>
        <p:spPr/>
        <p:txBody>
          <a:bodyPr/>
          <a:lstStyle>
            <a:lvl1pPr>
              <a:defRPr/>
            </a:lvl1pPr>
          </a:lstStyle>
          <a:p>
            <a:pPr lvl="0"/>
            <a:fld id="{EF074826-7FA0-4CC4-AA50-76D0B3FD8C20}" type="slidenum">
              <a:t>‹#›</a:t>
            </a:fld>
            <a:endParaRPr lang="en-GB"/>
          </a:p>
        </p:txBody>
      </p:sp>
    </p:spTree>
    <p:extLst>
      <p:ext uri="{BB962C8B-B14F-4D97-AF65-F5344CB8AC3E}">
        <p14:creationId xmlns:p14="http://schemas.microsoft.com/office/powerpoint/2010/main" val="90417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2E71-4B52-4A86-8DF2-7F41875293E6}"/>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4E150227-4160-4A65-82D1-C3BA96320E1B}"/>
              </a:ext>
            </a:extLst>
          </p:cNvPr>
          <p:cNvSpPr txBox="1">
            <a:spLocks noGrp="1"/>
          </p:cNvSpPr>
          <p:nvPr>
            <p:ph type="dt" sz="half" idx="7"/>
          </p:nvPr>
        </p:nvSpPr>
        <p:spPr/>
        <p:txBody>
          <a:bodyPr/>
          <a:lstStyle>
            <a:lvl1pPr>
              <a:defRPr/>
            </a:lvl1pPr>
          </a:lstStyle>
          <a:p>
            <a:pPr lvl="0"/>
            <a:fld id="{2242089C-BC90-4A09-BBF2-11ACCFCC6AAC}" type="datetime1">
              <a:rPr lang="en-GB"/>
              <a:pPr lvl="0"/>
              <a:t>19/05/2023</a:t>
            </a:fld>
            <a:endParaRPr lang="en-GB"/>
          </a:p>
        </p:txBody>
      </p:sp>
      <p:sp>
        <p:nvSpPr>
          <p:cNvPr id="4" name="Footer Placeholder 3">
            <a:extLst>
              <a:ext uri="{FF2B5EF4-FFF2-40B4-BE49-F238E27FC236}">
                <a16:creationId xmlns:a16="http://schemas.microsoft.com/office/drawing/2014/main" id="{BD53F245-9C55-4372-83F3-B76EB9BB3462}"/>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6273BB15-1C8E-40EB-ACD5-122B18B9C72F}"/>
              </a:ext>
            </a:extLst>
          </p:cNvPr>
          <p:cNvSpPr txBox="1">
            <a:spLocks noGrp="1"/>
          </p:cNvSpPr>
          <p:nvPr>
            <p:ph type="sldNum" sz="quarter" idx="8"/>
          </p:nvPr>
        </p:nvSpPr>
        <p:spPr/>
        <p:txBody>
          <a:bodyPr/>
          <a:lstStyle>
            <a:lvl1pPr>
              <a:defRPr/>
            </a:lvl1pPr>
          </a:lstStyle>
          <a:p>
            <a:pPr lvl="0"/>
            <a:fld id="{32F334AB-BC62-40DE-B5C6-6CC18338FB64}" type="slidenum">
              <a:t>‹#›</a:t>
            </a:fld>
            <a:endParaRPr lang="en-GB"/>
          </a:p>
        </p:txBody>
      </p:sp>
    </p:spTree>
    <p:extLst>
      <p:ext uri="{BB962C8B-B14F-4D97-AF65-F5344CB8AC3E}">
        <p14:creationId xmlns:p14="http://schemas.microsoft.com/office/powerpoint/2010/main" val="1926327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91FEB-16BE-477E-9FBC-3C57BD6FC165}"/>
              </a:ext>
            </a:extLst>
          </p:cNvPr>
          <p:cNvSpPr txBox="1">
            <a:spLocks noGrp="1"/>
          </p:cNvSpPr>
          <p:nvPr>
            <p:ph type="dt" sz="half" idx="7"/>
          </p:nvPr>
        </p:nvSpPr>
        <p:spPr/>
        <p:txBody>
          <a:bodyPr/>
          <a:lstStyle>
            <a:lvl1pPr>
              <a:defRPr/>
            </a:lvl1pPr>
          </a:lstStyle>
          <a:p>
            <a:pPr lvl="0"/>
            <a:fld id="{9E45A0C3-C9A4-409A-ABC1-542A7544900D}" type="datetime1">
              <a:rPr lang="en-GB"/>
              <a:pPr lvl="0"/>
              <a:t>19/05/2023</a:t>
            </a:fld>
            <a:endParaRPr lang="en-GB"/>
          </a:p>
        </p:txBody>
      </p:sp>
      <p:sp>
        <p:nvSpPr>
          <p:cNvPr id="3" name="Footer Placeholder 2">
            <a:extLst>
              <a:ext uri="{FF2B5EF4-FFF2-40B4-BE49-F238E27FC236}">
                <a16:creationId xmlns:a16="http://schemas.microsoft.com/office/drawing/2014/main" id="{61096FB0-605D-4751-8632-517A634DD993}"/>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79257AD1-EF5D-4DE1-86DA-C821852950C9}"/>
              </a:ext>
            </a:extLst>
          </p:cNvPr>
          <p:cNvSpPr txBox="1">
            <a:spLocks noGrp="1"/>
          </p:cNvSpPr>
          <p:nvPr>
            <p:ph type="sldNum" sz="quarter" idx="8"/>
          </p:nvPr>
        </p:nvSpPr>
        <p:spPr/>
        <p:txBody>
          <a:bodyPr/>
          <a:lstStyle>
            <a:lvl1pPr>
              <a:defRPr/>
            </a:lvl1pPr>
          </a:lstStyle>
          <a:p>
            <a:pPr lvl="0"/>
            <a:fld id="{FEF18557-F3A6-4CF4-95FE-A175EBDA5FD4}" type="slidenum">
              <a:t>‹#›</a:t>
            </a:fld>
            <a:endParaRPr lang="en-GB"/>
          </a:p>
        </p:txBody>
      </p:sp>
    </p:spTree>
    <p:extLst>
      <p:ext uri="{BB962C8B-B14F-4D97-AF65-F5344CB8AC3E}">
        <p14:creationId xmlns:p14="http://schemas.microsoft.com/office/powerpoint/2010/main" val="347161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2753-69E5-4D1B-BCE6-61A81DF2D96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1F8E4E7F-884B-427D-8BC2-B1F6A79A6AC6}"/>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79667D7-5AF4-4AAD-A6D8-67FB8831C434}"/>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767C487-FBA9-4AD0-9AF9-01010AF359B3}"/>
              </a:ext>
            </a:extLst>
          </p:cNvPr>
          <p:cNvSpPr txBox="1">
            <a:spLocks noGrp="1"/>
          </p:cNvSpPr>
          <p:nvPr>
            <p:ph type="dt" sz="half" idx="7"/>
          </p:nvPr>
        </p:nvSpPr>
        <p:spPr/>
        <p:txBody>
          <a:bodyPr/>
          <a:lstStyle>
            <a:lvl1pPr>
              <a:defRPr/>
            </a:lvl1pPr>
          </a:lstStyle>
          <a:p>
            <a:pPr lvl="0"/>
            <a:fld id="{FE905373-3B96-430D-80BE-EEB6F3514509}" type="datetime1">
              <a:rPr lang="en-GB"/>
              <a:pPr lvl="0"/>
              <a:t>19/05/2023</a:t>
            </a:fld>
            <a:endParaRPr lang="en-GB"/>
          </a:p>
        </p:txBody>
      </p:sp>
      <p:sp>
        <p:nvSpPr>
          <p:cNvPr id="6" name="Footer Placeholder 5">
            <a:extLst>
              <a:ext uri="{FF2B5EF4-FFF2-40B4-BE49-F238E27FC236}">
                <a16:creationId xmlns:a16="http://schemas.microsoft.com/office/drawing/2014/main" id="{30AFA6F1-DD0D-472C-83F5-B4919C0183B4}"/>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DAA089D1-4D95-4EEA-AD8B-AED4AE01CC6C}"/>
              </a:ext>
            </a:extLst>
          </p:cNvPr>
          <p:cNvSpPr txBox="1">
            <a:spLocks noGrp="1"/>
          </p:cNvSpPr>
          <p:nvPr>
            <p:ph type="sldNum" sz="quarter" idx="8"/>
          </p:nvPr>
        </p:nvSpPr>
        <p:spPr/>
        <p:txBody>
          <a:bodyPr/>
          <a:lstStyle>
            <a:lvl1pPr>
              <a:defRPr/>
            </a:lvl1pPr>
          </a:lstStyle>
          <a:p>
            <a:pPr lvl="0"/>
            <a:fld id="{C35D6DE7-745E-4B1C-9FE2-2920602B99E1}" type="slidenum">
              <a:t>‹#›</a:t>
            </a:fld>
            <a:endParaRPr lang="en-GB"/>
          </a:p>
        </p:txBody>
      </p:sp>
    </p:spTree>
    <p:extLst>
      <p:ext uri="{BB962C8B-B14F-4D97-AF65-F5344CB8AC3E}">
        <p14:creationId xmlns:p14="http://schemas.microsoft.com/office/powerpoint/2010/main" val="208672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3C2CC-D157-40B2-8091-A91D9DC85CBD}"/>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F4037A7F-B8C5-4957-A0D6-2DCDA4757F4E}"/>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34A2B0BB-9BAD-4586-A89C-17ABDAA209BC}"/>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422CA43-F7D4-43CB-B9A0-C61B4A1C3E15}"/>
              </a:ext>
            </a:extLst>
          </p:cNvPr>
          <p:cNvSpPr txBox="1">
            <a:spLocks noGrp="1"/>
          </p:cNvSpPr>
          <p:nvPr>
            <p:ph type="dt" sz="half" idx="7"/>
          </p:nvPr>
        </p:nvSpPr>
        <p:spPr/>
        <p:txBody>
          <a:bodyPr/>
          <a:lstStyle>
            <a:lvl1pPr>
              <a:defRPr/>
            </a:lvl1pPr>
          </a:lstStyle>
          <a:p>
            <a:pPr lvl="0"/>
            <a:fld id="{FD713A6C-3BFD-4C18-89E6-78D595B19DB8}" type="datetime1">
              <a:rPr lang="en-GB"/>
              <a:pPr lvl="0"/>
              <a:t>19/05/2023</a:t>
            </a:fld>
            <a:endParaRPr lang="en-GB"/>
          </a:p>
        </p:txBody>
      </p:sp>
      <p:sp>
        <p:nvSpPr>
          <p:cNvPr id="6" name="Footer Placeholder 5">
            <a:extLst>
              <a:ext uri="{FF2B5EF4-FFF2-40B4-BE49-F238E27FC236}">
                <a16:creationId xmlns:a16="http://schemas.microsoft.com/office/drawing/2014/main" id="{CE0106B7-9E65-414F-BCC1-BAA0E7B6357B}"/>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1D440596-C22D-4CC2-A20F-E327ADA4BD23}"/>
              </a:ext>
            </a:extLst>
          </p:cNvPr>
          <p:cNvSpPr txBox="1">
            <a:spLocks noGrp="1"/>
          </p:cNvSpPr>
          <p:nvPr>
            <p:ph type="sldNum" sz="quarter" idx="8"/>
          </p:nvPr>
        </p:nvSpPr>
        <p:spPr/>
        <p:txBody>
          <a:bodyPr/>
          <a:lstStyle>
            <a:lvl1pPr>
              <a:defRPr/>
            </a:lvl1pPr>
          </a:lstStyle>
          <a:p>
            <a:pPr lvl="0"/>
            <a:fld id="{8B8F9949-08C5-4C4D-8656-4D860A78FF93}" type="slidenum">
              <a:t>‹#›</a:t>
            </a:fld>
            <a:endParaRPr lang="en-GB"/>
          </a:p>
        </p:txBody>
      </p:sp>
    </p:spTree>
    <p:extLst>
      <p:ext uri="{BB962C8B-B14F-4D97-AF65-F5344CB8AC3E}">
        <p14:creationId xmlns:p14="http://schemas.microsoft.com/office/powerpoint/2010/main" val="111515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00737C-7133-4928-A965-F606C9053229}"/>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D57EBD72-5DCA-4723-AF70-754F3877432D}"/>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00CF75-4FFB-4B10-B03D-2FE4D784923B}"/>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19E4415A-9E33-406F-911E-8770DEE3AE96}" type="datetime1">
              <a:rPr lang="en-GB"/>
              <a:pPr lvl="0"/>
              <a:t>19/05/2023</a:t>
            </a:fld>
            <a:endParaRPr lang="en-GB"/>
          </a:p>
        </p:txBody>
      </p:sp>
      <p:sp>
        <p:nvSpPr>
          <p:cNvPr id="5" name="Footer Placeholder 4">
            <a:extLst>
              <a:ext uri="{FF2B5EF4-FFF2-40B4-BE49-F238E27FC236}">
                <a16:creationId xmlns:a16="http://schemas.microsoft.com/office/drawing/2014/main" id="{1713E781-6484-4CAC-8722-FA7EF52258D3}"/>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21515838-C6BB-4F86-A0D3-FD0AE75A9B78}"/>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E8B1A737-10E3-4D29-A14E-BEEB0DA9491B}"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isinryan.org/" TargetMode="External"/><Relationship Id="rId2" Type="http://schemas.openxmlformats.org/officeDocument/2006/relationships/hyperlink" Target="https://www.uu.nl/en/research/applied-data-science/sig-causal-data-scienc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causalpolicy.n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70.png"/><Relationship Id="rId4" Type="http://schemas.openxmlformats.org/officeDocument/2006/relationships/image" Target="../media/image60.png"/></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25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s>
</file>

<file path=ppt/slides/_rels/slide72.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38.png"/><Relationship Id="rId7" Type="http://schemas.openxmlformats.org/officeDocument/2006/relationships/image" Target="../media/image24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0.png"/><Relationship Id="rId4" Type="http://schemas.openxmlformats.org/officeDocument/2006/relationships/image" Target="../media/image270.png"/></Relationships>
</file>

<file path=ppt/slides/_rels/slide7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8872180B-3A80-427A-B5FE-00E2683BC986}"/>
              </a:ext>
            </a:extLst>
          </p:cNvPr>
          <p:cNvSpPr txBox="1"/>
          <p:nvPr/>
        </p:nvSpPr>
        <p:spPr>
          <a:xfrm>
            <a:off x="1258433" y="1680100"/>
            <a:ext cx="9675138" cy="258532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1" i="0" u="none" strike="noStrike" kern="1200" cap="none" spc="0" baseline="0" dirty="0">
                <a:solidFill>
                  <a:srgbClr val="006388"/>
                </a:solidFill>
                <a:uFillTx/>
                <a:latin typeface="Fira Sans" pitchFamily="34"/>
                <a:ea typeface="Fira Code" pitchFamily="49"/>
              </a:rPr>
              <a:t>Leveraging register data to estimate causal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1" i="0" u="none" strike="noStrike" kern="1200" cap="none" spc="0" baseline="0" dirty="0">
                <a:solidFill>
                  <a:srgbClr val="006388"/>
                </a:solidFill>
                <a:uFillTx/>
                <a:latin typeface="Fira Sans" pitchFamily="34"/>
                <a:ea typeface="Fira Code" pitchFamily="49"/>
              </a:rPr>
              <a:t>effects of policy interventions</a:t>
            </a:r>
          </a:p>
        </p:txBody>
      </p:sp>
      <p:sp>
        <p:nvSpPr>
          <p:cNvPr id="3" name="TextBox 15">
            <a:extLst>
              <a:ext uri="{FF2B5EF4-FFF2-40B4-BE49-F238E27FC236}">
                <a16:creationId xmlns:a16="http://schemas.microsoft.com/office/drawing/2014/main" id="{632F97CB-4D92-4AE6-A8F6-7113DE33A6F5}"/>
              </a:ext>
            </a:extLst>
          </p:cNvPr>
          <p:cNvSpPr txBox="1"/>
          <p:nvPr/>
        </p:nvSpPr>
        <p:spPr>
          <a:xfrm>
            <a:off x="1258433" y="5507239"/>
            <a:ext cx="7361779"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1" u="none" strike="noStrike" kern="1200" cap="none" spc="0" baseline="0" dirty="0">
                <a:solidFill>
                  <a:srgbClr val="7F7F7F"/>
                </a:solidFill>
                <a:uFillTx/>
                <a:latin typeface="Fira Sans" pitchFamily="34"/>
              </a:rPr>
              <a:t>Oisín Ryan &amp; Erik-Jan van Kesteren</a:t>
            </a:r>
          </a:p>
        </p:txBody>
      </p:sp>
      <p:sp>
        <p:nvSpPr>
          <p:cNvPr id="4" name="Title 1">
            <a:extLst>
              <a:ext uri="{FF2B5EF4-FFF2-40B4-BE49-F238E27FC236}">
                <a16:creationId xmlns:a16="http://schemas.microsoft.com/office/drawing/2014/main" id="{6541A11A-8F27-47BF-A7AF-3AB4CB33F894}"/>
              </a:ext>
            </a:extLst>
          </p:cNvPr>
          <p:cNvSpPr txBox="1"/>
          <p:nvPr/>
        </p:nvSpPr>
        <p:spPr>
          <a:xfrm>
            <a:off x="1258431" y="4281313"/>
            <a:ext cx="9675138" cy="89658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400" b="1" i="0" u="none" strike="noStrike" kern="0" cap="none" spc="0" baseline="0" dirty="0">
                <a:solidFill>
                  <a:srgbClr val="7F7F7F"/>
                </a:solidFill>
                <a:uFillTx/>
                <a:latin typeface="Fira Sans" pitchFamily="34"/>
                <a:ea typeface="Fira Code" pitchFamily="49"/>
              </a:rPr>
              <a:t>Workshop ODISSEI</a:t>
            </a:r>
            <a:endParaRPr lang="en-GB" sz="4400" b="0" i="0" u="none" strike="noStrike" kern="1200" cap="none" spc="0" baseline="0" dirty="0">
              <a:solidFill>
                <a:srgbClr val="7F7F7F"/>
              </a:solidFill>
              <a:uFillTx/>
              <a:latin typeface="Calibri Light"/>
            </a:endParaRPr>
          </a:p>
        </p:txBody>
      </p:sp>
      <p:pic>
        <p:nvPicPr>
          <p:cNvPr id="5" name="Picture 5">
            <a:extLst>
              <a:ext uri="{FF2B5EF4-FFF2-40B4-BE49-F238E27FC236}">
                <a16:creationId xmlns:a16="http://schemas.microsoft.com/office/drawing/2014/main" id="{226613D8-465E-42F9-B892-6D2D565C9B33}"/>
              </a:ext>
            </a:extLst>
          </p:cNvPr>
          <p:cNvPicPr>
            <a:picLocks noChangeAspect="1"/>
          </p:cNvPicPr>
          <p:nvPr/>
        </p:nvPicPr>
        <p:blipFill>
          <a:blip r:embed="rId2"/>
          <a:stretch>
            <a:fillRect/>
          </a:stretch>
        </p:blipFill>
        <p:spPr>
          <a:xfrm>
            <a:off x="0" y="0"/>
            <a:ext cx="4108710" cy="1621542"/>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B462-0A9D-4652-A57B-47811F469343}"/>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Methods for Policy Evaluation</a:t>
            </a:r>
            <a:endParaRPr lang="en-GB" sz="1800" kern="0" dirty="0"/>
          </a:p>
        </p:txBody>
      </p:sp>
      <p:sp>
        <p:nvSpPr>
          <p:cNvPr id="9" name="Content Placeholder 2">
            <a:extLst>
              <a:ext uri="{FF2B5EF4-FFF2-40B4-BE49-F238E27FC236}">
                <a16:creationId xmlns:a16="http://schemas.microsoft.com/office/drawing/2014/main" id="{8B72B409-E777-6E2B-8F13-92A53ABD4155}"/>
              </a:ext>
            </a:extLst>
          </p:cNvPr>
          <p:cNvSpPr txBox="1">
            <a:spLocks noGrp="1"/>
          </p:cNvSpPr>
          <p:nvPr>
            <p:ph idx="1"/>
          </p:nvPr>
        </p:nvSpPr>
        <p:spPr>
          <a:xfrm>
            <a:off x="838203" y="1825627"/>
            <a:ext cx="10515600" cy="4667243"/>
          </a:xfrm>
        </p:spPr>
        <p:txBody>
          <a:bodyPr>
            <a:normAutofit/>
          </a:bodyPr>
          <a:lstStyle/>
          <a:p>
            <a:pPr marL="0" lvl="0" indent="0">
              <a:buNone/>
            </a:pPr>
            <a:r>
              <a:rPr lang="en-GB" dirty="0">
                <a:solidFill>
                  <a:srgbClr val="404040"/>
                </a:solidFill>
                <a:latin typeface="Fira Sans" pitchFamily="34"/>
              </a:rPr>
              <a:t>Many different methods have been developed to answer these types of research questions</a:t>
            </a:r>
          </a:p>
          <a:p>
            <a:pPr marL="0" lvl="0" indent="0">
              <a:buNone/>
            </a:pPr>
            <a:endParaRPr lang="en-GB" dirty="0">
              <a:solidFill>
                <a:srgbClr val="404040"/>
              </a:solidFill>
              <a:latin typeface="Fira Sans" pitchFamily="34"/>
            </a:endParaRPr>
          </a:p>
          <a:p>
            <a:pPr marL="0" lvl="0" indent="0">
              <a:buNone/>
            </a:pPr>
            <a:r>
              <a:rPr lang="en-GB" dirty="0">
                <a:solidFill>
                  <a:srgbClr val="404040"/>
                </a:solidFill>
                <a:latin typeface="Fira Sans" pitchFamily="34"/>
              </a:rPr>
              <a:t>These methods differ in terms of:</a:t>
            </a:r>
          </a:p>
          <a:p>
            <a:pPr lvl="0">
              <a:buFontTx/>
              <a:buChar char="-"/>
            </a:pPr>
            <a:r>
              <a:rPr lang="en-GB" dirty="0">
                <a:solidFill>
                  <a:srgbClr val="404040"/>
                </a:solidFill>
                <a:latin typeface="Fira Sans" pitchFamily="34"/>
              </a:rPr>
              <a:t>The </a:t>
            </a:r>
            <a:r>
              <a:rPr lang="en-GB" b="1" dirty="0">
                <a:solidFill>
                  <a:srgbClr val="404040"/>
                </a:solidFill>
                <a:latin typeface="Fira Sans" pitchFamily="34"/>
              </a:rPr>
              <a:t>amount</a:t>
            </a:r>
            <a:r>
              <a:rPr lang="en-GB" dirty="0">
                <a:solidFill>
                  <a:srgbClr val="404040"/>
                </a:solidFill>
                <a:latin typeface="Fira Sans" pitchFamily="34"/>
              </a:rPr>
              <a:t> and </a:t>
            </a:r>
            <a:r>
              <a:rPr lang="en-GB" b="1" dirty="0">
                <a:solidFill>
                  <a:srgbClr val="404040"/>
                </a:solidFill>
                <a:latin typeface="Fira Sans" pitchFamily="34"/>
              </a:rPr>
              <a:t>type</a:t>
            </a:r>
            <a:r>
              <a:rPr lang="en-GB" dirty="0">
                <a:solidFill>
                  <a:srgbClr val="404040"/>
                </a:solidFill>
                <a:latin typeface="Fira Sans" pitchFamily="34"/>
              </a:rPr>
              <a:t> of information they use</a:t>
            </a:r>
          </a:p>
          <a:p>
            <a:pPr lvl="1">
              <a:buFontTx/>
              <a:buChar char="-"/>
            </a:pPr>
            <a:r>
              <a:rPr lang="en-GB" dirty="0">
                <a:solidFill>
                  <a:srgbClr val="404040"/>
                </a:solidFill>
                <a:latin typeface="Fira Sans" pitchFamily="34"/>
              </a:rPr>
              <a:t>Amount of time-points and amount of potential “control” units</a:t>
            </a:r>
          </a:p>
          <a:p>
            <a:pPr>
              <a:buFontTx/>
              <a:buChar char="-"/>
            </a:pPr>
            <a:r>
              <a:rPr lang="en-GB" dirty="0">
                <a:solidFill>
                  <a:srgbClr val="404040"/>
                </a:solidFill>
                <a:latin typeface="Fira Sans" pitchFamily="34"/>
              </a:rPr>
              <a:t>The specific </a:t>
            </a:r>
            <a:r>
              <a:rPr lang="en-GB" b="1" dirty="0">
                <a:solidFill>
                  <a:srgbClr val="404040"/>
                </a:solidFill>
                <a:latin typeface="Fira Sans" pitchFamily="34"/>
              </a:rPr>
              <a:t>statistical approach</a:t>
            </a:r>
            <a:r>
              <a:rPr lang="en-GB" dirty="0">
                <a:solidFill>
                  <a:srgbClr val="404040"/>
                </a:solidFill>
                <a:latin typeface="Fira Sans" pitchFamily="34"/>
              </a:rPr>
              <a:t> they take</a:t>
            </a:r>
          </a:p>
          <a:p>
            <a:pPr>
              <a:buFontTx/>
              <a:buChar char="-"/>
            </a:pPr>
            <a:r>
              <a:rPr lang="en-GB" dirty="0">
                <a:solidFill>
                  <a:srgbClr val="404040"/>
                </a:solidFill>
                <a:latin typeface="Fira Sans" pitchFamily="34"/>
              </a:rPr>
              <a:t>The types of </a:t>
            </a:r>
            <a:r>
              <a:rPr lang="en-GB" b="1" dirty="0">
                <a:solidFill>
                  <a:srgbClr val="404040"/>
                </a:solidFill>
                <a:latin typeface="Fira Sans" pitchFamily="34"/>
              </a:rPr>
              <a:t>assumptions</a:t>
            </a:r>
            <a:r>
              <a:rPr lang="en-GB" dirty="0">
                <a:solidFill>
                  <a:srgbClr val="404040"/>
                </a:solidFill>
                <a:latin typeface="Fira Sans" pitchFamily="34"/>
              </a:rPr>
              <a:t> they make</a:t>
            </a:r>
          </a:p>
          <a:p>
            <a:pPr marL="0" lvl="0" indent="0">
              <a:buNone/>
            </a:pPr>
            <a:endParaRPr lang="en-GB" dirty="0">
              <a:solidFill>
                <a:srgbClr val="404040"/>
              </a:solidFill>
              <a:latin typeface="Fira Sans" pitchFamily="34"/>
            </a:endParaRPr>
          </a:p>
        </p:txBody>
      </p:sp>
    </p:spTree>
    <p:extLst>
      <p:ext uri="{BB962C8B-B14F-4D97-AF65-F5344CB8AC3E}">
        <p14:creationId xmlns:p14="http://schemas.microsoft.com/office/powerpoint/2010/main" val="392029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B44B798C-FF26-2BC0-6FF8-AAAB06423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4" y="384079"/>
            <a:ext cx="10258425" cy="5669010"/>
          </a:xfrm>
          <a:prstGeom prst="rect">
            <a:avLst/>
          </a:prstGeom>
        </p:spPr>
      </p:pic>
    </p:spTree>
    <p:extLst>
      <p:ext uri="{BB962C8B-B14F-4D97-AF65-F5344CB8AC3E}">
        <p14:creationId xmlns:p14="http://schemas.microsoft.com/office/powerpoint/2010/main" val="3674378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Causal Inference: A primer</a:t>
            </a:r>
            <a:endParaRPr lang="en-GB" sz="1800" kern="0" dirty="0">
              <a:solidFill>
                <a:srgbClr val="FFFFFF"/>
              </a:solidFill>
            </a:endParaRPr>
          </a:p>
        </p:txBody>
      </p:sp>
    </p:spTree>
    <p:extLst>
      <p:ext uri="{BB962C8B-B14F-4D97-AF65-F5344CB8AC3E}">
        <p14:creationId xmlns:p14="http://schemas.microsoft.com/office/powerpoint/2010/main" val="3490560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Potential Outcomes</a:t>
            </a:r>
            <a:endParaRPr lang="en-GB" sz="1800" kern="0" dirty="0"/>
          </a:p>
        </p:txBody>
      </p:sp>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9"/>
            <a:ext cx="10515600" cy="4920102"/>
          </a:xfrm>
        </p:spPr>
        <p:txBody>
          <a:bodyPr>
            <a:normAutofit/>
          </a:bodyPr>
          <a:lstStyle/>
          <a:p>
            <a:pPr marL="0" lvl="0" indent="0">
              <a:lnSpc>
                <a:spcPct val="80000"/>
              </a:lnSpc>
              <a:buNone/>
            </a:pPr>
            <a:endParaRPr lang="en-GB" b="1" dirty="0">
              <a:solidFill>
                <a:srgbClr val="404040"/>
              </a:solidFill>
              <a:latin typeface="Fira Sans" pitchFamily="34"/>
            </a:endParaRPr>
          </a:p>
          <a:p>
            <a:pPr marL="0" lvl="0" indent="0">
              <a:lnSpc>
                <a:spcPct val="80000"/>
              </a:lnSpc>
              <a:buNone/>
            </a:pPr>
            <a:endParaRPr lang="en-GB" b="1" dirty="0">
              <a:solidFill>
                <a:srgbClr val="404040"/>
              </a:solidFill>
              <a:latin typeface="Fira Sans" pitchFamily="34"/>
            </a:endParaRPr>
          </a:p>
          <a:p>
            <a:pPr marL="0" lvl="0" indent="0">
              <a:lnSpc>
                <a:spcPct val="80000"/>
              </a:lnSpc>
              <a:buNone/>
            </a:pPr>
            <a:r>
              <a:rPr lang="en-GB" b="1" dirty="0">
                <a:solidFill>
                  <a:srgbClr val="404040"/>
                </a:solidFill>
                <a:latin typeface="Fira Sans" pitchFamily="34"/>
              </a:rPr>
              <a:t>Causal Inference </a:t>
            </a:r>
            <a:r>
              <a:rPr lang="en-GB" dirty="0">
                <a:solidFill>
                  <a:srgbClr val="404040"/>
                </a:solidFill>
                <a:latin typeface="Fira Sans" pitchFamily="34"/>
              </a:rPr>
              <a:t>is (broadly) concerned with using </a:t>
            </a:r>
            <a:r>
              <a:rPr lang="en-GB" b="1" dirty="0">
                <a:solidFill>
                  <a:srgbClr val="404040"/>
                </a:solidFill>
                <a:latin typeface="Fira Sans" pitchFamily="34"/>
              </a:rPr>
              <a:t>data</a:t>
            </a:r>
            <a:r>
              <a:rPr lang="en-GB" dirty="0">
                <a:solidFill>
                  <a:srgbClr val="404040"/>
                </a:solidFill>
                <a:latin typeface="Fira Sans" pitchFamily="34"/>
              </a:rPr>
              <a:t> to estimate what the effect is of </a:t>
            </a:r>
            <a:r>
              <a:rPr lang="en-GB" b="1" dirty="0">
                <a:solidFill>
                  <a:srgbClr val="404040"/>
                </a:solidFill>
                <a:latin typeface="Fira Sans" pitchFamily="34"/>
              </a:rPr>
              <a:t>intervening or changing</a:t>
            </a:r>
            <a:r>
              <a:rPr lang="en-GB" dirty="0">
                <a:solidFill>
                  <a:srgbClr val="404040"/>
                </a:solidFill>
                <a:latin typeface="Fira Sans" pitchFamily="34"/>
              </a:rPr>
              <a:t> the value of one or more </a:t>
            </a:r>
            <a:r>
              <a:rPr lang="en-GB" b="1" dirty="0">
                <a:solidFill>
                  <a:srgbClr val="404040"/>
                </a:solidFill>
                <a:latin typeface="Fira Sans" pitchFamily="34"/>
              </a:rPr>
              <a:t>variables</a:t>
            </a:r>
            <a:r>
              <a:rPr lang="en-GB" dirty="0">
                <a:solidFill>
                  <a:srgbClr val="404040"/>
                </a:solidFill>
                <a:latin typeface="Fira Sans" pitchFamily="34"/>
              </a:rPr>
              <a:t>.</a:t>
            </a:r>
          </a:p>
          <a:p>
            <a:pPr marL="0" lvl="0" indent="0">
              <a:lnSpc>
                <a:spcPct val="80000"/>
              </a:lnSpc>
              <a:buNone/>
            </a:pPr>
            <a:endParaRPr lang="en-GB" b="1" dirty="0">
              <a:solidFill>
                <a:srgbClr val="404040"/>
              </a:solidFill>
              <a:latin typeface="Fira Sans" pitchFamily="34"/>
            </a:endParaRPr>
          </a:p>
          <a:p>
            <a:pPr marL="0" lvl="0" indent="0">
              <a:lnSpc>
                <a:spcPct val="80000"/>
              </a:lnSpc>
              <a:buNone/>
            </a:pPr>
            <a:endParaRPr lang="en-GB" b="1" dirty="0">
              <a:solidFill>
                <a:srgbClr val="404040"/>
              </a:solidFill>
              <a:latin typeface="Fira Sans" pitchFamily="34"/>
            </a:endParaRPr>
          </a:p>
          <a:p>
            <a:pPr marL="0" lvl="0" indent="0">
              <a:lnSpc>
                <a:spcPct val="80000"/>
              </a:lnSpc>
              <a:buNone/>
            </a:pPr>
            <a:endParaRPr lang="en-GB" b="1" dirty="0">
              <a:solidFill>
                <a:srgbClr val="404040"/>
              </a:solidFill>
              <a:latin typeface="Fira Sans" pitchFamily="34"/>
            </a:endParaRPr>
          </a:p>
          <a:p>
            <a:pPr marL="0" lvl="0" indent="0">
              <a:lnSpc>
                <a:spcPct val="80000"/>
              </a:lnSpc>
              <a:buNone/>
            </a:pPr>
            <a:r>
              <a:rPr lang="en-GB" dirty="0">
                <a:solidFill>
                  <a:srgbClr val="404040"/>
                </a:solidFill>
                <a:latin typeface="Fira Sans" pitchFamily="34"/>
              </a:rPr>
              <a:t>Using the </a:t>
            </a:r>
            <a:r>
              <a:rPr lang="en-GB" b="1" dirty="0">
                <a:solidFill>
                  <a:srgbClr val="404040"/>
                </a:solidFill>
                <a:latin typeface="Fira Sans" pitchFamily="34"/>
              </a:rPr>
              <a:t>potential outcomes</a:t>
            </a:r>
            <a:r>
              <a:rPr lang="en-GB" dirty="0">
                <a:solidFill>
                  <a:srgbClr val="404040"/>
                </a:solidFill>
                <a:latin typeface="Fira Sans" pitchFamily="34"/>
              </a:rPr>
              <a:t> framework, we can define causal inference as a </a:t>
            </a:r>
            <a:r>
              <a:rPr lang="en-GB" i="1" dirty="0">
                <a:solidFill>
                  <a:srgbClr val="404040"/>
                </a:solidFill>
                <a:latin typeface="Fira Sans" pitchFamily="34"/>
              </a:rPr>
              <a:t>missing data problem</a:t>
            </a:r>
          </a:p>
        </p:txBody>
      </p:sp>
    </p:spTree>
    <p:extLst>
      <p:ext uri="{BB962C8B-B14F-4D97-AF65-F5344CB8AC3E}">
        <p14:creationId xmlns:p14="http://schemas.microsoft.com/office/powerpoint/2010/main" val="16742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white object on a red surface&#10;&#10;Description automatically generated with low confidence">
            <a:extLst>
              <a:ext uri="{FF2B5EF4-FFF2-40B4-BE49-F238E27FC236}">
                <a16:creationId xmlns:a16="http://schemas.microsoft.com/office/drawing/2014/main" id="{C48A494C-581E-B0BA-A815-BF68AA8BB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552" y="367457"/>
            <a:ext cx="4592951" cy="6123085"/>
          </a:xfrm>
          <a:prstGeom prst="rect">
            <a:avLst/>
          </a:prstGeom>
        </p:spPr>
      </p:pic>
      <p:pic>
        <p:nvPicPr>
          <p:cNvPr id="7" name="Picture 6" descr="A person with the hands on the face&#10;&#10;Description automatically generated with low confidence">
            <a:extLst>
              <a:ext uri="{FF2B5EF4-FFF2-40B4-BE49-F238E27FC236}">
                <a16:creationId xmlns:a16="http://schemas.microsoft.com/office/drawing/2014/main" id="{97DEACB5-7D1F-8C73-5C91-157D592FD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0210" y="394542"/>
            <a:ext cx="6096000" cy="6096000"/>
          </a:xfrm>
          <a:prstGeom prst="rect">
            <a:avLst/>
          </a:prstGeom>
        </p:spPr>
      </p:pic>
    </p:spTree>
    <p:extLst>
      <p:ext uri="{BB962C8B-B14F-4D97-AF65-F5344CB8AC3E}">
        <p14:creationId xmlns:p14="http://schemas.microsoft.com/office/powerpoint/2010/main" val="369518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Potential Outcomes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9"/>
                <a:ext cx="10515600" cy="4920102"/>
              </a:xfrm>
            </p:spPr>
            <p:txBody>
              <a:bodyPr>
                <a:normAutofit fontScale="85000" lnSpcReduction="20000"/>
              </a:bodyPr>
              <a:lstStyle/>
              <a:p>
                <a:pPr marL="0" lvl="0" indent="0">
                  <a:lnSpc>
                    <a:spcPct val="120000"/>
                  </a:lnSpc>
                  <a:buNone/>
                </a:pPr>
                <a:r>
                  <a:rPr lang="en-GB" b="1" dirty="0">
                    <a:solidFill>
                      <a:srgbClr val="404040"/>
                    </a:solidFill>
                    <a:latin typeface="Fira Sans" pitchFamily="34"/>
                  </a:rPr>
                  <a:t>Let </a:t>
                </a:r>
                <a:r>
                  <a:rPr lang="en-GB" dirty="0">
                    <a:solidFill>
                      <a:srgbClr val="404040"/>
                    </a:solidFill>
                    <a:latin typeface="Fira Sans" pitchFamily="34"/>
                  </a:rPr>
                  <a:t> </a:t>
                </a:r>
                <a14:m>
                  <m:oMath xmlns:m="http://schemas.openxmlformats.org/officeDocument/2006/math">
                    <m:sSub>
                      <m:sSubPr>
                        <m:ctrlPr>
                          <a:rPr lang="en-GB" b="0" i="1" smtClean="0">
                            <a:solidFill>
                              <a:srgbClr val="404040"/>
                            </a:solidFill>
                            <a:latin typeface="Cambria Math" panose="02040503050406030204" pitchFamily="18" charset="0"/>
                          </a:rPr>
                        </m:ctrlPr>
                      </m:sSubPr>
                      <m:e>
                        <m:r>
                          <a:rPr lang="en-GB" b="0" i="1" smtClean="0">
                            <a:solidFill>
                              <a:srgbClr val="404040"/>
                            </a:solidFill>
                            <a:latin typeface="Cambria Math" panose="02040503050406030204" pitchFamily="18" charset="0"/>
                          </a:rPr>
                          <m:t>𝑌</m:t>
                        </m:r>
                      </m:e>
                      <m:sub>
                        <m:r>
                          <a:rPr lang="en-GB" b="0" i="1" smtClean="0">
                            <a:solidFill>
                              <a:srgbClr val="404040"/>
                            </a:solidFill>
                            <a:latin typeface="Cambria Math" panose="02040503050406030204" pitchFamily="18" charset="0"/>
                          </a:rPr>
                          <m:t>𝑖</m:t>
                        </m:r>
                      </m:sub>
                    </m:sSub>
                  </m:oMath>
                </a14:m>
                <a:r>
                  <a:rPr lang="en-GB" b="1" dirty="0">
                    <a:solidFill>
                      <a:srgbClr val="404040"/>
                    </a:solidFill>
                    <a:latin typeface="Fira Sans" pitchFamily="34"/>
                  </a:rPr>
                  <a:t> </a:t>
                </a:r>
                <a:r>
                  <a:rPr lang="en-GB" dirty="0">
                    <a:solidFill>
                      <a:srgbClr val="404040"/>
                    </a:solidFill>
                    <a:latin typeface="Fira Sans" pitchFamily="34"/>
                  </a:rPr>
                  <a:t>represent your headache level (high is a very bad headache, low is no headache), and let </a:t>
                </a:r>
                <a14:m>
                  <m:oMath xmlns:m="http://schemas.openxmlformats.org/officeDocument/2006/math">
                    <m:sSub>
                      <m:sSubPr>
                        <m:ctrlPr>
                          <a:rPr lang="en-GB" b="0" i="1" smtClean="0">
                            <a:solidFill>
                              <a:srgbClr val="404040"/>
                            </a:solidFill>
                            <a:latin typeface="Cambria Math" panose="02040503050406030204" pitchFamily="18" charset="0"/>
                          </a:rPr>
                        </m:ctrlPr>
                      </m:sSubPr>
                      <m:e>
                        <m:r>
                          <a:rPr lang="en-GB" b="0" i="1" smtClean="0">
                            <a:solidFill>
                              <a:srgbClr val="404040"/>
                            </a:solidFill>
                            <a:latin typeface="Cambria Math" panose="02040503050406030204" pitchFamily="18" charset="0"/>
                          </a:rPr>
                          <m:t>𝐴</m:t>
                        </m:r>
                      </m:e>
                      <m:sub>
                        <m:r>
                          <a:rPr lang="en-GB" b="0" i="1" smtClean="0">
                            <a:solidFill>
                              <a:srgbClr val="404040"/>
                            </a:solidFill>
                            <a:latin typeface="Cambria Math" panose="02040503050406030204" pitchFamily="18" charset="0"/>
                          </a:rPr>
                          <m:t>𝑖</m:t>
                        </m:r>
                      </m:sub>
                    </m:sSub>
                  </m:oMath>
                </a14:m>
                <a:r>
                  <a:rPr lang="en-GB" b="1" dirty="0">
                    <a:solidFill>
                      <a:srgbClr val="404040"/>
                    </a:solidFill>
                    <a:latin typeface="Fira Sans" pitchFamily="34"/>
                  </a:rPr>
                  <a:t> </a:t>
                </a:r>
                <a:r>
                  <a:rPr lang="en-GB" dirty="0">
                    <a:solidFill>
                      <a:srgbClr val="404040"/>
                    </a:solidFill>
                    <a:latin typeface="Fira Sans" pitchFamily="34"/>
                  </a:rPr>
                  <a:t>be whether you take aspirin or not (A =1 you take it, A = 0 you don’t)</a:t>
                </a:r>
              </a:p>
              <a:p>
                <a:pPr marL="0" lvl="0" indent="0">
                  <a:lnSpc>
                    <a:spcPct val="120000"/>
                  </a:lnSpc>
                  <a:buNone/>
                </a:pPr>
                <a:endParaRPr lang="en-GB" b="1" dirty="0">
                  <a:solidFill>
                    <a:srgbClr val="404040"/>
                  </a:solidFill>
                  <a:latin typeface="Fira Sans" pitchFamily="34"/>
                </a:endParaRPr>
              </a:p>
              <a:p>
                <a:pPr marL="0" lvl="0" indent="0">
                  <a:lnSpc>
                    <a:spcPct val="120000"/>
                  </a:lnSpc>
                  <a:buNone/>
                </a:pPr>
                <a:r>
                  <a:rPr lang="en-GB" dirty="0">
                    <a:solidFill>
                      <a:srgbClr val="404040"/>
                    </a:solidFill>
                    <a:latin typeface="Fira Sans" pitchFamily="34"/>
                  </a:rPr>
                  <a:t>You only want to take an aspirin if your headache level </a:t>
                </a:r>
                <a:r>
                  <a:rPr lang="en-GB" b="1" dirty="0">
                    <a:solidFill>
                      <a:srgbClr val="404040"/>
                    </a:solidFill>
                    <a:latin typeface="Fira Sans" pitchFamily="34"/>
                  </a:rPr>
                  <a:t>after taking aspirin</a:t>
                </a:r>
                <a:r>
                  <a:rPr lang="en-GB" dirty="0">
                    <a:solidFill>
                      <a:srgbClr val="404040"/>
                    </a:solidFill>
                    <a:latin typeface="Fira Sans" pitchFamily="34"/>
                  </a:rPr>
                  <a:t> is lower relative to what your headache would be </a:t>
                </a:r>
                <a:r>
                  <a:rPr lang="en-GB" b="1" dirty="0">
                    <a:solidFill>
                      <a:srgbClr val="404040"/>
                    </a:solidFill>
                    <a:latin typeface="Fira Sans" pitchFamily="34"/>
                  </a:rPr>
                  <a:t>if you wouldn’t take aspirin</a:t>
                </a:r>
                <a:endParaRPr lang="en-GB" dirty="0">
                  <a:solidFill>
                    <a:srgbClr val="404040"/>
                  </a:solidFill>
                  <a:latin typeface="Fira Sans" pitchFamily="34"/>
                </a:endParaRPr>
              </a:p>
              <a:p>
                <a:pPr marL="0" lvl="0" indent="0">
                  <a:lnSpc>
                    <a:spcPct val="120000"/>
                  </a:lnSpc>
                  <a:buNone/>
                </a:pPr>
                <a:endParaRPr lang="en-GB" b="1" dirty="0">
                  <a:solidFill>
                    <a:srgbClr val="404040"/>
                  </a:solidFill>
                  <a:latin typeface="Fira Sans" pitchFamily="34"/>
                </a:endParaRPr>
              </a:p>
              <a:p>
                <a:pPr marL="0" lvl="0" indent="0">
                  <a:lnSpc>
                    <a:spcPct val="120000"/>
                  </a:lnSpc>
                  <a:buNone/>
                </a:pPr>
                <a:r>
                  <a:rPr lang="en-GB" dirty="0">
                    <a:solidFill>
                      <a:srgbClr val="404040"/>
                    </a:solidFill>
                    <a:latin typeface="Fira Sans" pitchFamily="34"/>
                  </a:rPr>
                  <a:t>There are </a:t>
                </a:r>
                <a:r>
                  <a:rPr lang="en-GB" b="1" dirty="0">
                    <a:solidFill>
                      <a:srgbClr val="404040"/>
                    </a:solidFill>
                    <a:latin typeface="Fira Sans" pitchFamily="34"/>
                  </a:rPr>
                  <a:t>two possible versions</a:t>
                </a:r>
                <a:r>
                  <a:rPr lang="en-GB" dirty="0">
                    <a:solidFill>
                      <a:srgbClr val="404040"/>
                    </a:solidFill>
                    <a:latin typeface="Fira Sans" pitchFamily="34"/>
                  </a:rPr>
                  <a:t> of the outcome variable</a:t>
                </a:r>
              </a:p>
              <a:p>
                <a:pPr>
                  <a:lnSpc>
                    <a:spcPct val="120000"/>
                  </a:lnSpc>
                </a:pPr>
                <a14:m>
                  <m:oMath xmlns:m="http://schemas.openxmlformats.org/officeDocument/2006/math">
                    <m:sSubSup>
                      <m:sSubSupPr>
                        <m:ctrlPr>
                          <a:rPr lang="en-GB" b="0" i="1" smtClean="0">
                            <a:solidFill>
                              <a:srgbClr val="404040"/>
                            </a:solidFill>
                            <a:latin typeface="Cambria Math" panose="02040503050406030204" pitchFamily="18" charset="0"/>
                          </a:rPr>
                        </m:ctrlPr>
                      </m:sSubSupPr>
                      <m:e>
                        <m:r>
                          <a:rPr lang="en-GB" b="0" i="1" smtClean="0">
                            <a:solidFill>
                              <a:srgbClr val="404040"/>
                            </a:solidFill>
                            <a:latin typeface="Cambria Math" panose="02040503050406030204" pitchFamily="18" charset="0"/>
                          </a:rPr>
                          <m:t>𝑌</m:t>
                        </m:r>
                      </m:e>
                      <m:sub>
                        <m:r>
                          <a:rPr lang="en-GB" b="0" i="1" smtClean="0">
                            <a:solidFill>
                              <a:srgbClr val="404040"/>
                            </a:solidFill>
                            <a:latin typeface="Cambria Math" panose="02040503050406030204" pitchFamily="18" charset="0"/>
                          </a:rPr>
                          <m:t>𝑖</m:t>
                        </m:r>
                      </m:sub>
                      <m:sup>
                        <m:r>
                          <a:rPr lang="en-GB" b="0" i="1" smtClean="0">
                            <a:solidFill>
                              <a:srgbClr val="404040"/>
                            </a:solidFill>
                            <a:latin typeface="Cambria Math" panose="02040503050406030204" pitchFamily="18" charset="0"/>
                          </a:rPr>
                          <m:t>1</m:t>
                        </m:r>
                      </m:sup>
                    </m:sSubSup>
                  </m:oMath>
                </a14:m>
                <a:r>
                  <a:rPr lang="en-GB" dirty="0">
                    <a:solidFill>
                      <a:srgbClr val="404040"/>
                    </a:solidFill>
                    <a:latin typeface="Fira Sans" pitchFamily="34"/>
                  </a:rPr>
                  <a:t> your headache level </a:t>
                </a:r>
                <a:r>
                  <a:rPr lang="en-GB" b="1" dirty="0">
                    <a:solidFill>
                      <a:srgbClr val="404040"/>
                    </a:solidFill>
                    <a:latin typeface="Fira Sans" pitchFamily="34"/>
                  </a:rPr>
                  <a:t>if you would take aspirin</a:t>
                </a:r>
              </a:p>
              <a:p>
                <a:pPr>
                  <a:lnSpc>
                    <a:spcPct val="120000"/>
                  </a:lnSpc>
                </a:pPr>
                <a14:m>
                  <m:oMath xmlns:m="http://schemas.openxmlformats.org/officeDocument/2006/math">
                    <m:sSubSup>
                      <m:sSubSupPr>
                        <m:ctrlPr>
                          <a:rPr lang="en-GB" b="0" i="1" smtClean="0">
                            <a:solidFill>
                              <a:srgbClr val="404040"/>
                            </a:solidFill>
                            <a:latin typeface="Cambria Math" panose="02040503050406030204" pitchFamily="18" charset="0"/>
                          </a:rPr>
                        </m:ctrlPr>
                      </m:sSubSupPr>
                      <m:e>
                        <m:r>
                          <a:rPr lang="en-GB" b="0" i="1" smtClean="0">
                            <a:solidFill>
                              <a:srgbClr val="404040"/>
                            </a:solidFill>
                            <a:latin typeface="Cambria Math" panose="02040503050406030204" pitchFamily="18" charset="0"/>
                          </a:rPr>
                          <m:t>𝑌</m:t>
                        </m:r>
                      </m:e>
                      <m:sub>
                        <m:r>
                          <a:rPr lang="en-GB" b="0" i="1" smtClean="0">
                            <a:solidFill>
                              <a:srgbClr val="404040"/>
                            </a:solidFill>
                            <a:latin typeface="Cambria Math" panose="02040503050406030204" pitchFamily="18" charset="0"/>
                          </a:rPr>
                          <m:t>𝑖</m:t>
                        </m:r>
                      </m:sub>
                      <m:sup>
                        <m:r>
                          <a:rPr lang="en-GB" b="0" i="1" smtClean="0">
                            <a:solidFill>
                              <a:srgbClr val="404040"/>
                            </a:solidFill>
                            <a:latin typeface="Cambria Math" panose="02040503050406030204" pitchFamily="18" charset="0"/>
                          </a:rPr>
                          <m:t>0</m:t>
                        </m:r>
                      </m:sup>
                    </m:sSubSup>
                  </m:oMath>
                </a14:m>
                <a:r>
                  <a:rPr lang="en-GB" dirty="0">
                    <a:solidFill>
                      <a:srgbClr val="404040"/>
                    </a:solidFill>
                    <a:latin typeface="Fira Sans" pitchFamily="34"/>
                  </a:rPr>
                  <a:t> your headache level </a:t>
                </a:r>
                <a:r>
                  <a:rPr lang="en-GB" b="1" dirty="0">
                    <a:solidFill>
                      <a:srgbClr val="404040"/>
                    </a:solidFill>
                    <a:latin typeface="Fira Sans" pitchFamily="34"/>
                  </a:rPr>
                  <a:t>if you would not take aspirin</a:t>
                </a:r>
                <a:endParaRPr lang="en-GB"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E0C0D39-8FC9-4533-85CA-F2063B4FD172}"/>
                  </a:ext>
                </a:extLst>
              </p:cNvPr>
              <p:cNvSpPr txBox="1">
                <a:spLocks noGrp="1" noRot="1" noChangeAspect="1" noMove="1" noResize="1" noEditPoints="1" noAdjustHandles="1" noChangeArrowheads="1" noChangeShapeType="1" noTextEdit="1"/>
              </p:cNvSpPr>
              <p:nvPr>
                <p:ph idx="1"/>
              </p:nvPr>
            </p:nvSpPr>
            <p:spPr>
              <a:xfrm>
                <a:off x="838203" y="1572769"/>
                <a:ext cx="10515600" cy="4920102"/>
              </a:xfrm>
              <a:blipFill>
                <a:blip r:embed="rId2"/>
                <a:stretch>
                  <a:fillRect l="-928" t="-991" r="-754" b="-2850"/>
                </a:stretch>
              </a:blipFill>
            </p:spPr>
            <p:txBody>
              <a:bodyPr/>
              <a:lstStyle/>
              <a:p>
                <a:r>
                  <a:rPr lang="nl-NL">
                    <a:noFill/>
                  </a:rPr>
                  <a:t> </a:t>
                </a:r>
              </a:p>
            </p:txBody>
          </p:sp>
        </mc:Fallback>
      </mc:AlternateContent>
    </p:spTree>
    <p:extLst>
      <p:ext uri="{BB962C8B-B14F-4D97-AF65-F5344CB8AC3E}">
        <p14:creationId xmlns:p14="http://schemas.microsoft.com/office/powerpoint/2010/main" val="395026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Causal Effects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9"/>
                <a:ext cx="10515600" cy="4920102"/>
              </a:xfrm>
            </p:spPr>
            <p:txBody>
              <a:bodyPr>
                <a:normAutofit/>
              </a:bodyPr>
              <a:lstStyle/>
              <a:p>
                <a:pPr marL="0" lvl="0" indent="0">
                  <a:lnSpc>
                    <a:spcPct val="120000"/>
                  </a:lnSpc>
                  <a:buNone/>
                </a:pPr>
                <a:r>
                  <a:rPr lang="en-GB" dirty="0">
                    <a:solidFill>
                      <a:srgbClr val="404040"/>
                    </a:solidFill>
                    <a:latin typeface="Fira Sans" pitchFamily="34"/>
                  </a:rPr>
                  <a:t>We can define the </a:t>
                </a:r>
                <a:r>
                  <a:rPr lang="en-GB" b="1" dirty="0">
                    <a:solidFill>
                      <a:srgbClr val="404040"/>
                    </a:solidFill>
                    <a:latin typeface="Fira Sans" pitchFamily="34"/>
                  </a:rPr>
                  <a:t>causal effect </a:t>
                </a:r>
                <a:r>
                  <a:rPr lang="en-GB" dirty="0">
                    <a:solidFill>
                      <a:srgbClr val="404040"/>
                    </a:solidFill>
                    <a:latin typeface="Fira Sans" pitchFamily="34"/>
                  </a:rPr>
                  <a:t>of taking aspirin on your headache levels as the difference in potential outcomes</a:t>
                </a:r>
              </a:p>
              <a:p>
                <a:pPr marL="0" lvl="0" indent="0">
                  <a:lnSpc>
                    <a:spcPct val="120000"/>
                  </a:lnSpc>
                  <a:buNone/>
                </a:pPr>
                <a:endParaRPr lang="en-GB" dirty="0">
                  <a:solidFill>
                    <a:srgbClr val="404040"/>
                  </a:solidFill>
                  <a:latin typeface="Fira Sans" pitchFamily="34"/>
                </a:endParaRPr>
              </a:p>
              <a:p>
                <a:pPr marL="0" lvl="0" indent="0">
                  <a:lnSpc>
                    <a:spcPct val="120000"/>
                  </a:lnSpc>
                  <a:buNone/>
                </a:pPr>
                <a14:m>
                  <m:oMathPara xmlns:m="http://schemas.openxmlformats.org/officeDocument/2006/math">
                    <m:oMathParaPr>
                      <m:jc m:val="centerGroup"/>
                    </m:oMathParaPr>
                    <m:oMath xmlns:m="http://schemas.openxmlformats.org/officeDocument/2006/math">
                      <m:r>
                        <a:rPr lang="en-GB" sz="3200" b="0" i="1" smtClean="0">
                          <a:solidFill>
                            <a:srgbClr val="404040"/>
                          </a:solidFill>
                          <a:latin typeface="Cambria Math" panose="02040503050406030204" pitchFamily="18" charset="0"/>
                        </a:rPr>
                        <m:t>𝐶</m:t>
                      </m:r>
                      <m:sSub>
                        <m:sSubPr>
                          <m:ctrlPr>
                            <a:rPr lang="en-GB" sz="3200" b="0" i="1" smtClean="0">
                              <a:solidFill>
                                <a:srgbClr val="404040"/>
                              </a:solidFill>
                              <a:latin typeface="Cambria Math" panose="02040503050406030204" pitchFamily="18" charset="0"/>
                            </a:rPr>
                          </m:ctrlPr>
                        </m:sSubPr>
                        <m:e>
                          <m:r>
                            <a:rPr lang="en-GB" sz="3200" b="0" i="1" smtClean="0">
                              <a:solidFill>
                                <a:srgbClr val="404040"/>
                              </a:solidFill>
                              <a:latin typeface="Cambria Math" panose="02040503050406030204" pitchFamily="18" charset="0"/>
                            </a:rPr>
                            <m:t>𝐸</m:t>
                          </m:r>
                        </m:e>
                        <m:sub>
                          <m:r>
                            <a:rPr lang="en-GB" sz="3200" b="0" i="1" smtClean="0">
                              <a:solidFill>
                                <a:srgbClr val="404040"/>
                              </a:solidFill>
                              <a:latin typeface="Cambria Math" panose="02040503050406030204" pitchFamily="18" charset="0"/>
                            </a:rPr>
                            <m:t>𝑖</m:t>
                          </m:r>
                        </m:sub>
                      </m:sSub>
                      <m:r>
                        <a:rPr lang="en-GB" sz="3200" b="0" i="1" smtClean="0">
                          <a:solidFill>
                            <a:srgbClr val="404040"/>
                          </a:solidFill>
                          <a:latin typeface="Cambria Math" panose="02040503050406030204" pitchFamily="18" charset="0"/>
                        </a:rPr>
                        <m:t>=</m:t>
                      </m:r>
                      <m:sSubSup>
                        <m:sSubSupPr>
                          <m:ctrlPr>
                            <a:rPr lang="en-GB" sz="3200" i="1">
                              <a:solidFill>
                                <a:srgbClr val="404040"/>
                              </a:solidFill>
                              <a:latin typeface="Cambria Math" panose="02040503050406030204" pitchFamily="18" charset="0"/>
                            </a:rPr>
                          </m:ctrlPr>
                        </m:sSubSupPr>
                        <m:e>
                          <m:r>
                            <a:rPr lang="en-GB" sz="3200" i="1">
                              <a:solidFill>
                                <a:srgbClr val="404040"/>
                              </a:solidFill>
                              <a:latin typeface="Cambria Math" panose="02040503050406030204" pitchFamily="18" charset="0"/>
                            </a:rPr>
                            <m:t>𝑌</m:t>
                          </m:r>
                        </m:e>
                        <m:sub>
                          <m:r>
                            <a:rPr lang="en-GB" sz="3200" i="1">
                              <a:solidFill>
                                <a:srgbClr val="404040"/>
                              </a:solidFill>
                              <a:latin typeface="Cambria Math" panose="02040503050406030204" pitchFamily="18" charset="0"/>
                            </a:rPr>
                            <m:t>𝑖</m:t>
                          </m:r>
                        </m:sub>
                        <m:sup>
                          <m:r>
                            <a:rPr lang="en-GB" sz="3200" i="1">
                              <a:solidFill>
                                <a:srgbClr val="404040"/>
                              </a:solidFill>
                              <a:latin typeface="Cambria Math" panose="02040503050406030204" pitchFamily="18" charset="0"/>
                            </a:rPr>
                            <m:t>1</m:t>
                          </m:r>
                        </m:sup>
                      </m:sSubSup>
                      <m:r>
                        <a:rPr lang="en-GB" sz="3200" b="0" i="1" smtClean="0">
                          <a:solidFill>
                            <a:srgbClr val="404040"/>
                          </a:solidFill>
                          <a:latin typeface="Cambria Math" panose="02040503050406030204" pitchFamily="18" charset="0"/>
                        </a:rPr>
                        <m:t> −</m:t>
                      </m:r>
                      <m:sSubSup>
                        <m:sSubSupPr>
                          <m:ctrlPr>
                            <a:rPr lang="en-GB" sz="3200" b="0" i="1" smtClean="0">
                              <a:solidFill>
                                <a:srgbClr val="404040"/>
                              </a:solidFill>
                              <a:latin typeface="Cambria Math" panose="02040503050406030204" pitchFamily="18" charset="0"/>
                            </a:rPr>
                          </m:ctrlPr>
                        </m:sSubSupPr>
                        <m:e>
                          <m:r>
                            <a:rPr lang="en-GB" sz="3200" b="0" i="1" smtClean="0">
                              <a:solidFill>
                                <a:srgbClr val="404040"/>
                              </a:solidFill>
                              <a:latin typeface="Cambria Math" panose="02040503050406030204" pitchFamily="18" charset="0"/>
                            </a:rPr>
                            <m:t>𝑌</m:t>
                          </m:r>
                        </m:e>
                        <m:sub>
                          <m:r>
                            <a:rPr lang="en-GB" sz="3200" b="0" i="1" smtClean="0">
                              <a:solidFill>
                                <a:srgbClr val="404040"/>
                              </a:solidFill>
                              <a:latin typeface="Cambria Math" panose="02040503050406030204" pitchFamily="18" charset="0"/>
                            </a:rPr>
                            <m:t>𝑖</m:t>
                          </m:r>
                        </m:sub>
                        <m:sup>
                          <m:r>
                            <a:rPr lang="en-GB" sz="3200" b="0" i="1" smtClean="0">
                              <a:solidFill>
                                <a:srgbClr val="404040"/>
                              </a:solidFill>
                              <a:latin typeface="Cambria Math" panose="02040503050406030204" pitchFamily="18" charset="0"/>
                            </a:rPr>
                            <m:t>0</m:t>
                          </m:r>
                        </m:sup>
                      </m:sSubSup>
                    </m:oMath>
                  </m:oMathPara>
                </a14:m>
                <a:endParaRPr lang="en-GB" sz="3200" dirty="0">
                  <a:solidFill>
                    <a:srgbClr val="404040"/>
                  </a:solidFill>
                  <a:latin typeface="Fira Sans" pitchFamily="34"/>
                </a:endParaRPr>
              </a:p>
              <a:p>
                <a:pPr marL="0" lvl="0" indent="0">
                  <a:lnSpc>
                    <a:spcPct val="120000"/>
                  </a:lnSpc>
                  <a:buNone/>
                </a:pPr>
                <a:endParaRPr lang="en-GB" sz="3200" dirty="0">
                  <a:solidFill>
                    <a:srgbClr val="404040"/>
                  </a:solidFill>
                  <a:latin typeface="Fira Sans" pitchFamily="34"/>
                </a:endParaRPr>
              </a:p>
              <a:p>
                <a:pPr marL="0" lvl="0" indent="0">
                  <a:lnSpc>
                    <a:spcPct val="120000"/>
                  </a:lnSpc>
                  <a:buNone/>
                </a:pPr>
                <a:r>
                  <a:rPr lang="en-GB" sz="3200" dirty="0">
                    <a:solidFill>
                      <a:srgbClr val="404040"/>
                    </a:solidFill>
                    <a:latin typeface="Fira Sans" pitchFamily="34"/>
                  </a:rPr>
                  <a:t>The </a:t>
                </a:r>
                <a:r>
                  <a:rPr lang="en-GB" sz="3200" b="1" dirty="0">
                    <a:solidFill>
                      <a:srgbClr val="404040"/>
                    </a:solidFill>
                    <a:latin typeface="Fira Sans" pitchFamily="34"/>
                  </a:rPr>
                  <a:t>fundamental problem of causal inference: </a:t>
                </a:r>
                <a:r>
                  <a:rPr lang="en-GB" sz="3200" dirty="0">
                    <a:solidFill>
                      <a:srgbClr val="404040"/>
                    </a:solidFill>
                    <a:latin typeface="Fira Sans" pitchFamily="34"/>
                  </a:rPr>
                  <a:t>You only ever observe one of the potential outcomes!</a:t>
                </a:r>
                <a:r>
                  <a:rPr lang="en-GB" sz="3200" b="1" dirty="0">
                    <a:solidFill>
                      <a:srgbClr val="404040"/>
                    </a:solidFill>
                    <a:latin typeface="Fira Sans" pitchFamily="34"/>
                  </a:rPr>
                  <a:t> </a:t>
                </a:r>
                <a:endParaRPr lang="en-GB"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E0C0D39-8FC9-4533-85CA-F2063B4FD172}"/>
                  </a:ext>
                </a:extLst>
              </p:cNvPr>
              <p:cNvSpPr txBox="1">
                <a:spLocks noGrp="1" noRot="1" noChangeAspect="1" noMove="1" noResize="1" noEditPoints="1" noAdjustHandles="1" noChangeArrowheads="1" noChangeShapeType="1" noTextEdit="1"/>
              </p:cNvSpPr>
              <p:nvPr>
                <p:ph idx="1"/>
              </p:nvPr>
            </p:nvSpPr>
            <p:spPr>
              <a:xfrm>
                <a:off x="838203" y="1572769"/>
                <a:ext cx="10515600" cy="4920102"/>
              </a:xfrm>
              <a:blipFill>
                <a:blip r:embed="rId2"/>
                <a:stretch>
                  <a:fillRect l="-1507" t="-248" r="-638"/>
                </a:stretch>
              </a:blipFill>
            </p:spPr>
            <p:txBody>
              <a:bodyPr/>
              <a:lstStyle/>
              <a:p>
                <a:r>
                  <a:rPr lang="nl-NL">
                    <a:noFill/>
                  </a:rPr>
                  <a:t> </a:t>
                </a:r>
              </a:p>
            </p:txBody>
          </p:sp>
        </mc:Fallback>
      </mc:AlternateContent>
    </p:spTree>
    <p:extLst>
      <p:ext uri="{BB962C8B-B14F-4D97-AF65-F5344CB8AC3E}">
        <p14:creationId xmlns:p14="http://schemas.microsoft.com/office/powerpoint/2010/main" val="1146863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a:xfrm>
            <a:off x="838200" y="281154"/>
            <a:ext cx="10515600" cy="1325559"/>
          </a:xfrm>
        </p:spPr>
        <p:txBody>
          <a:bodyPr/>
          <a:lstStyle/>
          <a:p>
            <a:pPr lvl="0">
              <a:lnSpc>
                <a:spcPct val="100000"/>
              </a:lnSpc>
            </a:pPr>
            <a:r>
              <a:rPr lang="en-GB" sz="5400" b="1" kern="0" dirty="0">
                <a:solidFill>
                  <a:srgbClr val="006388"/>
                </a:solidFill>
                <a:latin typeface="Fira Sans" pitchFamily="34"/>
                <a:ea typeface="Fira Code" pitchFamily="49"/>
              </a:rPr>
              <a:t>Data and Potential Outcomes</a:t>
            </a:r>
            <a:endParaRPr lang="en-GB" sz="1800" kern="0" dirty="0"/>
          </a:p>
        </p:txBody>
      </p:sp>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1748347" y="989045"/>
              <a:ext cx="8123440" cy="558780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𝐼𝐷</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𝑌</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𝐴</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𝑌</m:t>
                                    </m:r>
                                  </m:e>
                                  <m:sup>
                                    <m:r>
                                      <a:rPr lang="en-GB" sz="2800" b="0" i="1" smtClean="0">
                                        <a:latin typeface="Cambria Math" panose="02040503050406030204" pitchFamily="18" charset="0"/>
                                      </a:rPr>
                                      <m:t>0</m:t>
                                    </m:r>
                                  </m:sup>
                                </m:s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𝑌</m:t>
                                    </m:r>
                                  </m:e>
                                  <m:sup>
                                    <m:r>
                                      <a:rPr lang="en-GB" sz="2800" b="0" i="1" smtClean="0">
                                        <a:latin typeface="Cambria Math" panose="02040503050406030204" pitchFamily="18" charset="0"/>
                                      </a:rPr>
                                      <m:t>1</m:t>
                                    </m:r>
                                  </m:sup>
                                </m:sSup>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𝐼</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1748347" y="989045"/>
              <a:ext cx="8123440" cy="558780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endParaRPr lang="nl-NL"/>
                        </a:p>
                      </a:txBody>
                      <a:tcPr>
                        <a:lnT w="38103" cap="flat" cmpd="sng" algn="ctr">
                          <a:noFill/>
                          <a:prstDash val="solid"/>
                          <a:round/>
                          <a:headEnd type="none" w="med" len="med"/>
                          <a:tailEnd type="none" w="med" len="med"/>
                        </a:lnT>
                        <a:blipFill>
                          <a:blip r:embed="rId2"/>
                          <a:stretch>
                            <a:fillRect l="-375" t="-80000" r="-400375"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80000" r="-300375"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128" t="-80000" r="-201504"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0000" t="-80000" r="-100749"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400000" t="-80000" r="-749" b="-901176"/>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201316" r="-400375" b="-907895"/>
                          </a:stretch>
                        </a:blipFill>
                      </a:tcPr>
                    </a:tc>
                    <a:tc>
                      <a:txBody>
                        <a:bodyPr/>
                        <a:lstStyle/>
                        <a:p>
                          <a:endParaRPr lang="nl-NL"/>
                        </a:p>
                      </a:txBody>
                      <a:tcPr>
                        <a:blipFill>
                          <a:blip r:embed="rId2"/>
                          <a:stretch>
                            <a:fillRect l="-100375" t="-201316" r="-300375" b="-907895"/>
                          </a:stretch>
                        </a:blipFill>
                      </a:tcPr>
                    </a:tc>
                    <a:tc>
                      <a:txBody>
                        <a:bodyPr/>
                        <a:lstStyle/>
                        <a:p>
                          <a:endParaRPr lang="nl-NL"/>
                        </a:p>
                      </a:txBody>
                      <a:tcPr>
                        <a:blipFill>
                          <a:blip r:embed="rId2"/>
                          <a:stretch>
                            <a:fillRect l="-201128" t="-201316" r="-201504" b="-907895"/>
                          </a:stretch>
                        </a:blipFill>
                      </a:tcPr>
                    </a:tc>
                    <a:tc>
                      <a:txBody>
                        <a:bodyPr/>
                        <a:lstStyle/>
                        <a:p>
                          <a:endParaRPr lang="nl-NL"/>
                        </a:p>
                      </a:txBody>
                      <a:tcPr>
                        <a:blipFill>
                          <a:blip r:embed="rId2"/>
                          <a:stretch>
                            <a:fillRect l="-300000" t="-201316" r="-100749" b="-907895"/>
                          </a:stretch>
                        </a:blipFill>
                      </a:tcPr>
                    </a:tc>
                    <a:tc>
                      <a:txBody>
                        <a:bodyPr/>
                        <a:lstStyle/>
                        <a:p>
                          <a:endParaRPr lang="nl-NL"/>
                        </a:p>
                      </a:txBody>
                      <a:tcPr>
                        <a:blipFill>
                          <a:blip r:embed="rId2"/>
                          <a:stretch>
                            <a:fillRect l="-400000" t="-201316"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7403" r="-400375" b="-796104"/>
                          </a:stretch>
                        </a:blipFill>
                      </a:tcPr>
                    </a:tc>
                    <a:tc>
                      <a:txBody>
                        <a:bodyPr/>
                        <a:lstStyle/>
                        <a:p>
                          <a:endParaRPr lang="nl-NL"/>
                        </a:p>
                      </a:txBody>
                      <a:tcPr>
                        <a:blipFill>
                          <a:blip r:embed="rId2"/>
                          <a:stretch>
                            <a:fillRect l="-100375" t="-297403" r="-300375" b="-796104"/>
                          </a:stretch>
                        </a:blipFill>
                      </a:tcPr>
                    </a:tc>
                    <a:tc>
                      <a:txBody>
                        <a:bodyPr/>
                        <a:lstStyle/>
                        <a:p>
                          <a:endParaRPr lang="nl-NL"/>
                        </a:p>
                      </a:txBody>
                      <a:tcPr>
                        <a:blipFill>
                          <a:blip r:embed="rId2"/>
                          <a:stretch>
                            <a:fillRect l="-201128" t="-297403" r="-201504" b="-796104"/>
                          </a:stretch>
                        </a:blipFill>
                      </a:tcPr>
                    </a:tc>
                    <a:tc>
                      <a:txBody>
                        <a:bodyPr/>
                        <a:lstStyle/>
                        <a:p>
                          <a:endParaRPr lang="nl-NL"/>
                        </a:p>
                      </a:txBody>
                      <a:tcPr>
                        <a:blipFill>
                          <a:blip r:embed="rId2"/>
                          <a:stretch>
                            <a:fillRect l="-300000" t="-297403" r="-100749" b="-796104"/>
                          </a:stretch>
                        </a:blipFill>
                      </a:tcPr>
                    </a:tc>
                    <a:tc>
                      <a:txBody>
                        <a:bodyPr/>
                        <a:lstStyle/>
                        <a:p>
                          <a:endParaRPr lang="nl-NL"/>
                        </a:p>
                      </a:txBody>
                      <a:tcPr>
                        <a:blipFill>
                          <a:blip r:embed="rId2"/>
                          <a:stretch>
                            <a:fillRect l="-400000" t="-297403" r="-749" b="-796104"/>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402632" r="-400375" b="-706579"/>
                          </a:stretch>
                        </a:blipFill>
                      </a:tcPr>
                    </a:tc>
                    <a:tc>
                      <a:txBody>
                        <a:bodyPr/>
                        <a:lstStyle/>
                        <a:p>
                          <a:endParaRPr lang="nl-NL"/>
                        </a:p>
                      </a:txBody>
                      <a:tcPr>
                        <a:blipFill>
                          <a:blip r:embed="rId2"/>
                          <a:stretch>
                            <a:fillRect l="-100375" t="-402632" r="-300375" b="-706579"/>
                          </a:stretch>
                        </a:blipFill>
                      </a:tcPr>
                    </a:tc>
                    <a:tc>
                      <a:txBody>
                        <a:bodyPr/>
                        <a:lstStyle/>
                        <a:p>
                          <a:endParaRPr lang="nl-NL"/>
                        </a:p>
                      </a:txBody>
                      <a:tcPr>
                        <a:blipFill>
                          <a:blip r:embed="rId2"/>
                          <a:stretch>
                            <a:fillRect l="-201128" t="-402632" r="-201504" b="-706579"/>
                          </a:stretch>
                        </a:blipFill>
                      </a:tcPr>
                    </a:tc>
                    <a:tc>
                      <a:txBody>
                        <a:bodyPr/>
                        <a:lstStyle/>
                        <a:p>
                          <a:endParaRPr lang="nl-NL"/>
                        </a:p>
                      </a:txBody>
                      <a:tcPr>
                        <a:blipFill>
                          <a:blip r:embed="rId2"/>
                          <a:stretch>
                            <a:fillRect l="-300000" t="-402632" r="-100749" b="-706579"/>
                          </a:stretch>
                        </a:blipFill>
                      </a:tcPr>
                    </a:tc>
                    <a:tc>
                      <a:txBody>
                        <a:bodyPr/>
                        <a:lstStyle/>
                        <a:p>
                          <a:endParaRPr lang="nl-NL"/>
                        </a:p>
                      </a:txBody>
                      <a:tcPr>
                        <a:blipFill>
                          <a:blip r:embed="rId2"/>
                          <a:stretch>
                            <a:fillRect l="-400000" t="-402632" r="-749" b="-706579"/>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6104" r="-400375" b="-597403"/>
                          </a:stretch>
                        </a:blipFill>
                      </a:tcPr>
                    </a:tc>
                    <a:tc>
                      <a:txBody>
                        <a:bodyPr/>
                        <a:lstStyle/>
                        <a:p>
                          <a:endParaRPr lang="nl-NL"/>
                        </a:p>
                      </a:txBody>
                      <a:tcPr>
                        <a:blipFill>
                          <a:blip r:embed="rId2"/>
                          <a:stretch>
                            <a:fillRect l="-100375" t="-496104" r="-300375" b="-597403"/>
                          </a:stretch>
                        </a:blipFill>
                      </a:tcPr>
                    </a:tc>
                    <a:tc>
                      <a:txBody>
                        <a:bodyPr/>
                        <a:lstStyle/>
                        <a:p>
                          <a:endParaRPr lang="nl-NL"/>
                        </a:p>
                      </a:txBody>
                      <a:tcPr>
                        <a:blipFill>
                          <a:blip r:embed="rId2"/>
                          <a:stretch>
                            <a:fillRect l="-201128" t="-496104" r="-201504" b="-597403"/>
                          </a:stretch>
                        </a:blipFill>
                      </a:tcPr>
                    </a:tc>
                    <a:tc>
                      <a:txBody>
                        <a:bodyPr/>
                        <a:lstStyle/>
                        <a:p>
                          <a:endParaRPr lang="nl-NL"/>
                        </a:p>
                      </a:txBody>
                      <a:tcPr>
                        <a:blipFill>
                          <a:blip r:embed="rId2"/>
                          <a:stretch>
                            <a:fillRect l="-300000" t="-496104" r="-100749" b="-597403"/>
                          </a:stretch>
                        </a:blipFill>
                      </a:tcPr>
                    </a:tc>
                    <a:tc>
                      <a:txBody>
                        <a:bodyPr/>
                        <a:lstStyle/>
                        <a:p>
                          <a:endParaRPr lang="nl-NL"/>
                        </a:p>
                      </a:txBody>
                      <a:tcPr>
                        <a:blipFill>
                          <a:blip r:embed="rId2"/>
                          <a:stretch>
                            <a:fillRect l="-400000" t="-496104" r="-749" b="-597403"/>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603947" r="-400375" b="-505263"/>
                          </a:stretch>
                        </a:blipFill>
                      </a:tcPr>
                    </a:tc>
                    <a:tc>
                      <a:txBody>
                        <a:bodyPr/>
                        <a:lstStyle/>
                        <a:p>
                          <a:endParaRPr lang="nl-NL"/>
                        </a:p>
                      </a:txBody>
                      <a:tcPr>
                        <a:blipFill>
                          <a:blip r:embed="rId2"/>
                          <a:stretch>
                            <a:fillRect l="-100375" t="-603947" r="-300375" b="-505263"/>
                          </a:stretch>
                        </a:blipFill>
                      </a:tcPr>
                    </a:tc>
                    <a:tc>
                      <a:txBody>
                        <a:bodyPr/>
                        <a:lstStyle/>
                        <a:p>
                          <a:endParaRPr lang="nl-NL"/>
                        </a:p>
                      </a:txBody>
                      <a:tcPr>
                        <a:blipFill>
                          <a:blip r:embed="rId2"/>
                          <a:stretch>
                            <a:fillRect l="-201128" t="-603947" r="-201504" b="-505263"/>
                          </a:stretch>
                        </a:blipFill>
                      </a:tcPr>
                    </a:tc>
                    <a:tc>
                      <a:txBody>
                        <a:bodyPr/>
                        <a:lstStyle/>
                        <a:p>
                          <a:endParaRPr lang="nl-NL"/>
                        </a:p>
                      </a:txBody>
                      <a:tcPr>
                        <a:blipFill>
                          <a:blip r:embed="rId2"/>
                          <a:stretch>
                            <a:fillRect l="-300000" t="-603947" r="-100749" b="-505263"/>
                          </a:stretch>
                        </a:blipFill>
                      </a:tcPr>
                    </a:tc>
                    <a:tc>
                      <a:txBody>
                        <a:bodyPr/>
                        <a:lstStyle/>
                        <a:p>
                          <a:endParaRPr lang="nl-NL"/>
                        </a:p>
                      </a:txBody>
                      <a:tcPr>
                        <a:blipFill>
                          <a:blip r:embed="rId2"/>
                          <a:stretch>
                            <a:fillRect l="-400000" t="-603947" r="-749" b="-505263"/>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703947" r="-400375" b="-405263"/>
                          </a:stretch>
                        </a:blipFill>
                      </a:tcPr>
                    </a:tc>
                    <a:tc>
                      <a:txBody>
                        <a:bodyPr/>
                        <a:lstStyle/>
                        <a:p>
                          <a:endParaRPr lang="nl-NL"/>
                        </a:p>
                      </a:txBody>
                      <a:tcPr>
                        <a:blipFill>
                          <a:blip r:embed="rId2"/>
                          <a:stretch>
                            <a:fillRect l="-100375" t="-703947" r="-300375" b="-405263"/>
                          </a:stretch>
                        </a:blipFill>
                      </a:tcPr>
                    </a:tc>
                    <a:tc>
                      <a:txBody>
                        <a:bodyPr/>
                        <a:lstStyle/>
                        <a:p>
                          <a:endParaRPr lang="nl-NL"/>
                        </a:p>
                      </a:txBody>
                      <a:tcPr>
                        <a:blipFill>
                          <a:blip r:embed="rId2"/>
                          <a:stretch>
                            <a:fillRect l="-201128" t="-703947" r="-201504" b="-405263"/>
                          </a:stretch>
                        </a:blipFill>
                      </a:tcPr>
                    </a:tc>
                    <a:tc>
                      <a:txBody>
                        <a:bodyPr/>
                        <a:lstStyle/>
                        <a:p>
                          <a:endParaRPr lang="nl-NL"/>
                        </a:p>
                      </a:txBody>
                      <a:tcPr>
                        <a:blipFill>
                          <a:blip r:embed="rId2"/>
                          <a:stretch>
                            <a:fillRect l="-300000" t="-703947" r="-100749" b="-405263"/>
                          </a:stretch>
                        </a:blipFill>
                      </a:tcPr>
                    </a:tc>
                    <a:tc>
                      <a:txBody>
                        <a:bodyPr/>
                        <a:lstStyle/>
                        <a:p>
                          <a:endParaRPr lang="nl-NL"/>
                        </a:p>
                      </a:txBody>
                      <a:tcPr>
                        <a:blipFill>
                          <a:blip r:embed="rId2"/>
                          <a:stretch>
                            <a:fillRect l="-400000" t="-703947"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93506" r="-400375" b="-300000"/>
                          </a:stretch>
                        </a:blipFill>
                      </a:tcPr>
                    </a:tc>
                    <a:tc>
                      <a:txBody>
                        <a:bodyPr/>
                        <a:lstStyle/>
                        <a:p>
                          <a:endParaRPr lang="nl-NL"/>
                        </a:p>
                      </a:txBody>
                      <a:tcPr>
                        <a:blipFill>
                          <a:blip r:embed="rId2"/>
                          <a:stretch>
                            <a:fillRect l="-100375" t="-793506" r="-300375" b="-300000"/>
                          </a:stretch>
                        </a:blipFill>
                      </a:tcPr>
                    </a:tc>
                    <a:tc>
                      <a:txBody>
                        <a:bodyPr/>
                        <a:lstStyle/>
                        <a:p>
                          <a:endParaRPr lang="nl-NL"/>
                        </a:p>
                      </a:txBody>
                      <a:tcPr>
                        <a:blipFill>
                          <a:blip r:embed="rId2"/>
                          <a:stretch>
                            <a:fillRect l="-201128" t="-793506" r="-201504" b="-300000"/>
                          </a:stretch>
                        </a:blipFill>
                      </a:tcPr>
                    </a:tc>
                    <a:tc>
                      <a:txBody>
                        <a:bodyPr/>
                        <a:lstStyle/>
                        <a:p>
                          <a:endParaRPr lang="nl-NL"/>
                        </a:p>
                      </a:txBody>
                      <a:tcPr>
                        <a:blipFill>
                          <a:blip r:embed="rId2"/>
                          <a:stretch>
                            <a:fillRect l="-300000" t="-793506" r="-100749" b="-300000"/>
                          </a:stretch>
                        </a:blipFill>
                      </a:tcPr>
                    </a:tc>
                    <a:tc>
                      <a:txBody>
                        <a:bodyPr/>
                        <a:lstStyle/>
                        <a:p>
                          <a:endParaRPr lang="nl-NL"/>
                        </a:p>
                      </a:txBody>
                      <a:tcPr>
                        <a:blipFill>
                          <a:blip r:embed="rId2"/>
                          <a:stretch>
                            <a:fillRect l="-400000" t="-793506"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5263" r="-400375" b="-203947"/>
                          </a:stretch>
                        </a:blipFill>
                      </a:tcPr>
                    </a:tc>
                    <a:tc>
                      <a:txBody>
                        <a:bodyPr/>
                        <a:lstStyle/>
                        <a:p>
                          <a:endParaRPr lang="nl-NL"/>
                        </a:p>
                      </a:txBody>
                      <a:tcPr>
                        <a:blipFill>
                          <a:blip r:embed="rId2"/>
                          <a:stretch>
                            <a:fillRect l="-100375" t="-905263" r="-300375" b="-203947"/>
                          </a:stretch>
                        </a:blipFill>
                      </a:tcPr>
                    </a:tc>
                    <a:tc>
                      <a:txBody>
                        <a:bodyPr/>
                        <a:lstStyle/>
                        <a:p>
                          <a:endParaRPr lang="nl-NL"/>
                        </a:p>
                      </a:txBody>
                      <a:tcPr>
                        <a:blipFill>
                          <a:blip r:embed="rId2"/>
                          <a:stretch>
                            <a:fillRect l="-201128" t="-905263" r="-201504" b="-203947"/>
                          </a:stretch>
                        </a:blipFill>
                      </a:tcPr>
                    </a:tc>
                    <a:tc>
                      <a:txBody>
                        <a:bodyPr/>
                        <a:lstStyle/>
                        <a:p>
                          <a:endParaRPr lang="nl-NL"/>
                        </a:p>
                      </a:txBody>
                      <a:tcPr>
                        <a:blipFill>
                          <a:blip r:embed="rId2"/>
                          <a:stretch>
                            <a:fillRect l="-300000" t="-905263" r="-100749" b="-203947"/>
                          </a:stretch>
                        </a:blipFill>
                      </a:tcPr>
                    </a:tc>
                    <a:tc>
                      <a:txBody>
                        <a:bodyPr/>
                        <a:lstStyle/>
                        <a:p>
                          <a:endParaRPr lang="nl-NL"/>
                        </a:p>
                      </a:txBody>
                      <a:tcPr>
                        <a:blipFill>
                          <a:blip r:embed="rId2"/>
                          <a:stretch>
                            <a:fillRect l="-400000" t="-905263"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92208" r="-400375" b="-101299"/>
                          </a:stretch>
                        </a:blipFill>
                      </a:tcPr>
                    </a:tc>
                    <a:tc>
                      <a:txBody>
                        <a:bodyPr/>
                        <a:lstStyle/>
                        <a:p>
                          <a:endParaRPr lang="nl-NL"/>
                        </a:p>
                      </a:txBody>
                      <a:tcPr>
                        <a:blipFill>
                          <a:blip r:embed="rId2"/>
                          <a:stretch>
                            <a:fillRect l="-100375" t="-992208" r="-300375" b="-101299"/>
                          </a:stretch>
                        </a:blipFill>
                      </a:tcPr>
                    </a:tc>
                    <a:tc>
                      <a:txBody>
                        <a:bodyPr/>
                        <a:lstStyle/>
                        <a:p>
                          <a:endParaRPr lang="nl-NL"/>
                        </a:p>
                      </a:txBody>
                      <a:tcPr>
                        <a:blipFill>
                          <a:blip r:embed="rId2"/>
                          <a:stretch>
                            <a:fillRect l="-201128" t="-992208" r="-201504" b="-101299"/>
                          </a:stretch>
                        </a:blipFill>
                      </a:tcPr>
                    </a:tc>
                    <a:tc>
                      <a:txBody>
                        <a:bodyPr/>
                        <a:lstStyle/>
                        <a:p>
                          <a:endParaRPr lang="nl-NL"/>
                        </a:p>
                      </a:txBody>
                      <a:tcPr>
                        <a:blipFill>
                          <a:blip r:embed="rId2"/>
                          <a:stretch>
                            <a:fillRect l="-300000" t="-992208" r="-100749" b="-101299"/>
                          </a:stretch>
                        </a:blipFill>
                      </a:tcPr>
                    </a:tc>
                    <a:tc>
                      <a:txBody>
                        <a:bodyPr/>
                        <a:lstStyle/>
                        <a:p>
                          <a:endParaRPr lang="nl-NL"/>
                        </a:p>
                      </a:txBody>
                      <a:tcPr>
                        <a:blipFill>
                          <a:blip r:embed="rId2"/>
                          <a:stretch>
                            <a:fillRect l="-400000" t="-992208"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6579" r="-400375" b="-2632"/>
                          </a:stretch>
                        </a:blipFill>
                      </a:tcPr>
                    </a:tc>
                    <a:tc>
                      <a:txBody>
                        <a:bodyPr/>
                        <a:lstStyle/>
                        <a:p>
                          <a:endParaRPr lang="nl-NL"/>
                        </a:p>
                      </a:txBody>
                      <a:tcPr>
                        <a:blipFill>
                          <a:blip r:embed="rId2"/>
                          <a:stretch>
                            <a:fillRect l="-100375" t="-1106579" r="-300375" b="-2632"/>
                          </a:stretch>
                        </a:blipFill>
                      </a:tcPr>
                    </a:tc>
                    <a:tc>
                      <a:txBody>
                        <a:bodyPr/>
                        <a:lstStyle/>
                        <a:p>
                          <a:endParaRPr lang="nl-NL"/>
                        </a:p>
                      </a:txBody>
                      <a:tcPr>
                        <a:blipFill>
                          <a:blip r:embed="rId2"/>
                          <a:stretch>
                            <a:fillRect l="-201128" t="-1106579" r="-201504" b="-2632"/>
                          </a:stretch>
                        </a:blipFill>
                      </a:tcPr>
                    </a:tc>
                    <a:tc>
                      <a:txBody>
                        <a:bodyPr/>
                        <a:lstStyle/>
                        <a:p>
                          <a:endParaRPr lang="nl-NL"/>
                        </a:p>
                      </a:txBody>
                      <a:tcPr>
                        <a:blipFill>
                          <a:blip r:embed="rId2"/>
                          <a:stretch>
                            <a:fillRect l="-300000" t="-1106579" r="-100749" b="-2632"/>
                          </a:stretch>
                        </a:blipFill>
                      </a:tcPr>
                    </a:tc>
                    <a:tc>
                      <a:txBody>
                        <a:bodyPr/>
                        <a:lstStyle/>
                        <a:p>
                          <a:endParaRPr lang="nl-NL"/>
                        </a:p>
                      </a:txBody>
                      <a:tcPr>
                        <a:blipFill>
                          <a:blip r:embed="rId2"/>
                          <a:stretch>
                            <a:fillRect l="-400000" t="-1106579" r="-749" b="-2632"/>
                          </a:stretch>
                        </a:blipFill>
                      </a:tcPr>
                    </a:tc>
                    <a:extLst>
                      <a:ext uri="{0D108BD9-81ED-4DB2-BD59-A6C34878D82A}">
                        <a16:rowId xmlns:a16="http://schemas.microsoft.com/office/drawing/2014/main" val="3378232694"/>
                      </a:ext>
                    </a:extLst>
                  </a:tr>
                </a:tbl>
              </a:graphicData>
            </a:graphic>
          </p:graphicFrame>
        </mc:Fallback>
      </mc:AlternateContent>
      <p:sp>
        <p:nvSpPr>
          <p:cNvPr id="4" name="Rectangle 3">
            <a:extLst>
              <a:ext uri="{FF2B5EF4-FFF2-40B4-BE49-F238E27FC236}">
                <a16:creationId xmlns:a16="http://schemas.microsoft.com/office/drawing/2014/main" id="{AD7878F7-648B-079E-88B1-0E53CDEBA92C}"/>
              </a:ext>
            </a:extLst>
          </p:cNvPr>
          <p:cNvSpPr/>
          <p:nvPr/>
        </p:nvSpPr>
        <p:spPr>
          <a:xfrm>
            <a:off x="5006566" y="1385180"/>
            <a:ext cx="4865221" cy="5191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74736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a:xfrm>
            <a:off x="838200" y="281154"/>
            <a:ext cx="10515600" cy="1325559"/>
          </a:xfrm>
        </p:spPr>
        <p:txBody>
          <a:bodyPr/>
          <a:lstStyle/>
          <a:p>
            <a:pPr lvl="0">
              <a:lnSpc>
                <a:spcPct val="100000"/>
              </a:lnSpc>
            </a:pPr>
            <a:r>
              <a:rPr lang="en-GB" sz="5400" b="1" kern="0" dirty="0">
                <a:solidFill>
                  <a:srgbClr val="006388"/>
                </a:solidFill>
                <a:latin typeface="Fira Sans" pitchFamily="34"/>
                <a:ea typeface="Fira Code" pitchFamily="49"/>
              </a:rPr>
              <a:t>Data and Potential Outcomes</a:t>
            </a:r>
            <a:endParaRPr lang="en-GB" sz="1800" kern="0" dirty="0"/>
          </a:p>
        </p:txBody>
      </p:sp>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3960252629"/>
                  </p:ext>
                </p:extLst>
              </p:nvPr>
            </p:nvGraphicFramePr>
            <p:xfrm>
              <a:off x="1748347" y="989045"/>
              <a:ext cx="8123440" cy="558780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𝐼𝐷</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𝑌</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𝐴</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𝑌</m:t>
                                    </m:r>
                                  </m:e>
                                  <m:sup>
                                    <m:r>
                                      <a:rPr lang="en-GB" sz="2800" b="0" i="1" smtClean="0">
                                        <a:latin typeface="Cambria Math" panose="02040503050406030204" pitchFamily="18" charset="0"/>
                                      </a:rPr>
                                      <m:t>0</m:t>
                                    </m:r>
                                  </m:sup>
                                </m:s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𝑌</m:t>
                                    </m:r>
                                  </m:e>
                                  <m:sup>
                                    <m:r>
                                      <a:rPr lang="en-GB" sz="2800" b="0" i="1" smtClean="0">
                                        <a:latin typeface="Cambria Math" panose="02040503050406030204" pitchFamily="18" charset="0"/>
                                      </a:rPr>
                                      <m:t>1</m:t>
                                    </m:r>
                                  </m:sup>
                                </m:sSup>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𝐼</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3960252629"/>
                  </p:ext>
                </p:extLst>
              </p:nvPr>
            </p:nvGraphicFramePr>
            <p:xfrm>
              <a:off x="1748347" y="989045"/>
              <a:ext cx="8123440" cy="558780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endParaRPr lang="nl-NL"/>
                        </a:p>
                      </a:txBody>
                      <a:tcPr>
                        <a:lnT w="38103" cap="flat" cmpd="sng" algn="ctr">
                          <a:noFill/>
                          <a:prstDash val="solid"/>
                          <a:round/>
                          <a:headEnd type="none" w="med" len="med"/>
                          <a:tailEnd type="none" w="med" len="med"/>
                        </a:lnT>
                        <a:blipFill>
                          <a:blip r:embed="rId2"/>
                          <a:stretch>
                            <a:fillRect l="-375" t="-80000" r="-400375"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80000" r="-300375"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128" t="-80000" r="-201504"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0000" t="-80000" r="-100749"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400000" t="-80000" r="-749" b="-901176"/>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201316" r="-400375" b="-907895"/>
                          </a:stretch>
                        </a:blipFill>
                      </a:tcPr>
                    </a:tc>
                    <a:tc>
                      <a:txBody>
                        <a:bodyPr/>
                        <a:lstStyle/>
                        <a:p>
                          <a:endParaRPr lang="nl-NL"/>
                        </a:p>
                      </a:txBody>
                      <a:tcPr>
                        <a:blipFill>
                          <a:blip r:embed="rId2"/>
                          <a:stretch>
                            <a:fillRect l="-100375" t="-201316" r="-300375" b="-907895"/>
                          </a:stretch>
                        </a:blipFill>
                      </a:tcPr>
                    </a:tc>
                    <a:tc>
                      <a:txBody>
                        <a:bodyPr/>
                        <a:lstStyle/>
                        <a:p>
                          <a:endParaRPr lang="nl-NL"/>
                        </a:p>
                      </a:txBody>
                      <a:tcPr>
                        <a:blipFill>
                          <a:blip r:embed="rId2"/>
                          <a:stretch>
                            <a:fillRect l="-201128" t="-201316" r="-201504" b="-907895"/>
                          </a:stretch>
                        </a:blipFill>
                      </a:tcPr>
                    </a:tc>
                    <a:tc>
                      <a:txBody>
                        <a:bodyPr/>
                        <a:lstStyle/>
                        <a:p>
                          <a:endParaRPr lang="nl-NL"/>
                        </a:p>
                      </a:txBody>
                      <a:tcPr>
                        <a:blipFill>
                          <a:blip r:embed="rId2"/>
                          <a:stretch>
                            <a:fillRect l="-300000" t="-201316" r="-100749" b="-907895"/>
                          </a:stretch>
                        </a:blipFill>
                      </a:tcPr>
                    </a:tc>
                    <a:tc>
                      <a:txBody>
                        <a:bodyPr/>
                        <a:lstStyle/>
                        <a:p>
                          <a:endParaRPr lang="nl-NL"/>
                        </a:p>
                      </a:txBody>
                      <a:tcPr>
                        <a:blipFill>
                          <a:blip r:embed="rId2"/>
                          <a:stretch>
                            <a:fillRect l="-400000" t="-201316"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7403" r="-400375" b="-796104"/>
                          </a:stretch>
                        </a:blipFill>
                      </a:tcPr>
                    </a:tc>
                    <a:tc>
                      <a:txBody>
                        <a:bodyPr/>
                        <a:lstStyle/>
                        <a:p>
                          <a:endParaRPr lang="nl-NL"/>
                        </a:p>
                      </a:txBody>
                      <a:tcPr>
                        <a:blipFill>
                          <a:blip r:embed="rId2"/>
                          <a:stretch>
                            <a:fillRect l="-100375" t="-297403" r="-300375" b="-796104"/>
                          </a:stretch>
                        </a:blipFill>
                      </a:tcPr>
                    </a:tc>
                    <a:tc>
                      <a:txBody>
                        <a:bodyPr/>
                        <a:lstStyle/>
                        <a:p>
                          <a:endParaRPr lang="nl-NL"/>
                        </a:p>
                      </a:txBody>
                      <a:tcPr>
                        <a:blipFill>
                          <a:blip r:embed="rId2"/>
                          <a:stretch>
                            <a:fillRect l="-201128" t="-297403" r="-201504" b="-796104"/>
                          </a:stretch>
                        </a:blipFill>
                      </a:tcPr>
                    </a:tc>
                    <a:tc>
                      <a:txBody>
                        <a:bodyPr/>
                        <a:lstStyle/>
                        <a:p>
                          <a:endParaRPr lang="nl-NL"/>
                        </a:p>
                      </a:txBody>
                      <a:tcPr>
                        <a:blipFill>
                          <a:blip r:embed="rId2"/>
                          <a:stretch>
                            <a:fillRect l="-300000" t="-297403" r="-100749" b="-796104"/>
                          </a:stretch>
                        </a:blipFill>
                      </a:tcPr>
                    </a:tc>
                    <a:tc>
                      <a:txBody>
                        <a:bodyPr/>
                        <a:lstStyle/>
                        <a:p>
                          <a:endParaRPr lang="nl-NL"/>
                        </a:p>
                      </a:txBody>
                      <a:tcPr>
                        <a:blipFill>
                          <a:blip r:embed="rId2"/>
                          <a:stretch>
                            <a:fillRect l="-400000" t="-297403" r="-749" b="-796104"/>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402632" r="-400375" b="-706579"/>
                          </a:stretch>
                        </a:blipFill>
                      </a:tcPr>
                    </a:tc>
                    <a:tc>
                      <a:txBody>
                        <a:bodyPr/>
                        <a:lstStyle/>
                        <a:p>
                          <a:endParaRPr lang="nl-NL"/>
                        </a:p>
                      </a:txBody>
                      <a:tcPr>
                        <a:blipFill>
                          <a:blip r:embed="rId2"/>
                          <a:stretch>
                            <a:fillRect l="-100375" t="-402632" r="-300375" b="-706579"/>
                          </a:stretch>
                        </a:blipFill>
                      </a:tcPr>
                    </a:tc>
                    <a:tc>
                      <a:txBody>
                        <a:bodyPr/>
                        <a:lstStyle/>
                        <a:p>
                          <a:endParaRPr lang="nl-NL"/>
                        </a:p>
                      </a:txBody>
                      <a:tcPr>
                        <a:blipFill>
                          <a:blip r:embed="rId2"/>
                          <a:stretch>
                            <a:fillRect l="-201128" t="-402632" r="-201504" b="-706579"/>
                          </a:stretch>
                        </a:blipFill>
                      </a:tcPr>
                    </a:tc>
                    <a:tc>
                      <a:txBody>
                        <a:bodyPr/>
                        <a:lstStyle/>
                        <a:p>
                          <a:endParaRPr lang="nl-NL"/>
                        </a:p>
                      </a:txBody>
                      <a:tcPr>
                        <a:blipFill>
                          <a:blip r:embed="rId2"/>
                          <a:stretch>
                            <a:fillRect l="-300000" t="-402632" r="-100749" b="-706579"/>
                          </a:stretch>
                        </a:blipFill>
                      </a:tcPr>
                    </a:tc>
                    <a:tc>
                      <a:txBody>
                        <a:bodyPr/>
                        <a:lstStyle/>
                        <a:p>
                          <a:endParaRPr lang="nl-NL"/>
                        </a:p>
                      </a:txBody>
                      <a:tcPr>
                        <a:blipFill>
                          <a:blip r:embed="rId2"/>
                          <a:stretch>
                            <a:fillRect l="-400000" t="-402632" r="-749" b="-706579"/>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6104" r="-400375" b="-597403"/>
                          </a:stretch>
                        </a:blipFill>
                      </a:tcPr>
                    </a:tc>
                    <a:tc>
                      <a:txBody>
                        <a:bodyPr/>
                        <a:lstStyle/>
                        <a:p>
                          <a:endParaRPr lang="nl-NL"/>
                        </a:p>
                      </a:txBody>
                      <a:tcPr>
                        <a:blipFill>
                          <a:blip r:embed="rId2"/>
                          <a:stretch>
                            <a:fillRect l="-100375" t="-496104" r="-300375" b="-597403"/>
                          </a:stretch>
                        </a:blipFill>
                      </a:tcPr>
                    </a:tc>
                    <a:tc>
                      <a:txBody>
                        <a:bodyPr/>
                        <a:lstStyle/>
                        <a:p>
                          <a:endParaRPr lang="nl-NL"/>
                        </a:p>
                      </a:txBody>
                      <a:tcPr>
                        <a:blipFill>
                          <a:blip r:embed="rId2"/>
                          <a:stretch>
                            <a:fillRect l="-201128" t="-496104" r="-201504" b="-597403"/>
                          </a:stretch>
                        </a:blipFill>
                      </a:tcPr>
                    </a:tc>
                    <a:tc>
                      <a:txBody>
                        <a:bodyPr/>
                        <a:lstStyle/>
                        <a:p>
                          <a:endParaRPr lang="nl-NL"/>
                        </a:p>
                      </a:txBody>
                      <a:tcPr>
                        <a:blipFill>
                          <a:blip r:embed="rId2"/>
                          <a:stretch>
                            <a:fillRect l="-300000" t="-496104" r="-100749" b="-597403"/>
                          </a:stretch>
                        </a:blipFill>
                      </a:tcPr>
                    </a:tc>
                    <a:tc>
                      <a:txBody>
                        <a:bodyPr/>
                        <a:lstStyle/>
                        <a:p>
                          <a:endParaRPr lang="nl-NL"/>
                        </a:p>
                      </a:txBody>
                      <a:tcPr>
                        <a:blipFill>
                          <a:blip r:embed="rId2"/>
                          <a:stretch>
                            <a:fillRect l="-400000" t="-496104" r="-749" b="-597403"/>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603947" r="-400375" b="-505263"/>
                          </a:stretch>
                        </a:blipFill>
                      </a:tcPr>
                    </a:tc>
                    <a:tc>
                      <a:txBody>
                        <a:bodyPr/>
                        <a:lstStyle/>
                        <a:p>
                          <a:endParaRPr lang="nl-NL"/>
                        </a:p>
                      </a:txBody>
                      <a:tcPr>
                        <a:blipFill>
                          <a:blip r:embed="rId2"/>
                          <a:stretch>
                            <a:fillRect l="-100375" t="-603947" r="-300375" b="-505263"/>
                          </a:stretch>
                        </a:blipFill>
                      </a:tcPr>
                    </a:tc>
                    <a:tc>
                      <a:txBody>
                        <a:bodyPr/>
                        <a:lstStyle/>
                        <a:p>
                          <a:endParaRPr lang="nl-NL"/>
                        </a:p>
                      </a:txBody>
                      <a:tcPr>
                        <a:blipFill>
                          <a:blip r:embed="rId2"/>
                          <a:stretch>
                            <a:fillRect l="-201128" t="-603947" r="-201504" b="-505263"/>
                          </a:stretch>
                        </a:blipFill>
                      </a:tcPr>
                    </a:tc>
                    <a:tc>
                      <a:txBody>
                        <a:bodyPr/>
                        <a:lstStyle/>
                        <a:p>
                          <a:endParaRPr lang="nl-NL"/>
                        </a:p>
                      </a:txBody>
                      <a:tcPr>
                        <a:blipFill>
                          <a:blip r:embed="rId2"/>
                          <a:stretch>
                            <a:fillRect l="-300000" t="-603947" r="-100749" b="-505263"/>
                          </a:stretch>
                        </a:blipFill>
                      </a:tcPr>
                    </a:tc>
                    <a:tc>
                      <a:txBody>
                        <a:bodyPr/>
                        <a:lstStyle/>
                        <a:p>
                          <a:endParaRPr lang="nl-NL"/>
                        </a:p>
                      </a:txBody>
                      <a:tcPr>
                        <a:blipFill>
                          <a:blip r:embed="rId2"/>
                          <a:stretch>
                            <a:fillRect l="-400000" t="-603947" r="-749" b="-505263"/>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703947" r="-400375" b="-405263"/>
                          </a:stretch>
                        </a:blipFill>
                      </a:tcPr>
                    </a:tc>
                    <a:tc>
                      <a:txBody>
                        <a:bodyPr/>
                        <a:lstStyle/>
                        <a:p>
                          <a:endParaRPr lang="nl-NL"/>
                        </a:p>
                      </a:txBody>
                      <a:tcPr>
                        <a:blipFill>
                          <a:blip r:embed="rId2"/>
                          <a:stretch>
                            <a:fillRect l="-100375" t="-703947" r="-300375" b="-405263"/>
                          </a:stretch>
                        </a:blipFill>
                      </a:tcPr>
                    </a:tc>
                    <a:tc>
                      <a:txBody>
                        <a:bodyPr/>
                        <a:lstStyle/>
                        <a:p>
                          <a:endParaRPr lang="nl-NL"/>
                        </a:p>
                      </a:txBody>
                      <a:tcPr>
                        <a:blipFill>
                          <a:blip r:embed="rId2"/>
                          <a:stretch>
                            <a:fillRect l="-201128" t="-703947" r="-201504" b="-405263"/>
                          </a:stretch>
                        </a:blipFill>
                      </a:tcPr>
                    </a:tc>
                    <a:tc>
                      <a:txBody>
                        <a:bodyPr/>
                        <a:lstStyle/>
                        <a:p>
                          <a:endParaRPr lang="nl-NL"/>
                        </a:p>
                      </a:txBody>
                      <a:tcPr>
                        <a:blipFill>
                          <a:blip r:embed="rId2"/>
                          <a:stretch>
                            <a:fillRect l="-300000" t="-703947" r="-100749" b="-405263"/>
                          </a:stretch>
                        </a:blipFill>
                      </a:tcPr>
                    </a:tc>
                    <a:tc>
                      <a:txBody>
                        <a:bodyPr/>
                        <a:lstStyle/>
                        <a:p>
                          <a:endParaRPr lang="nl-NL"/>
                        </a:p>
                      </a:txBody>
                      <a:tcPr>
                        <a:blipFill>
                          <a:blip r:embed="rId2"/>
                          <a:stretch>
                            <a:fillRect l="-400000" t="-703947"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93506" r="-400375" b="-300000"/>
                          </a:stretch>
                        </a:blipFill>
                      </a:tcPr>
                    </a:tc>
                    <a:tc>
                      <a:txBody>
                        <a:bodyPr/>
                        <a:lstStyle/>
                        <a:p>
                          <a:endParaRPr lang="nl-NL"/>
                        </a:p>
                      </a:txBody>
                      <a:tcPr>
                        <a:blipFill>
                          <a:blip r:embed="rId2"/>
                          <a:stretch>
                            <a:fillRect l="-100375" t="-793506" r="-300375" b="-300000"/>
                          </a:stretch>
                        </a:blipFill>
                      </a:tcPr>
                    </a:tc>
                    <a:tc>
                      <a:txBody>
                        <a:bodyPr/>
                        <a:lstStyle/>
                        <a:p>
                          <a:endParaRPr lang="nl-NL"/>
                        </a:p>
                      </a:txBody>
                      <a:tcPr>
                        <a:blipFill>
                          <a:blip r:embed="rId2"/>
                          <a:stretch>
                            <a:fillRect l="-201128" t="-793506" r="-201504" b="-300000"/>
                          </a:stretch>
                        </a:blipFill>
                      </a:tcPr>
                    </a:tc>
                    <a:tc>
                      <a:txBody>
                        <a:bodyPr/>
                        <a:lstStyle/>
                        <a:p>
                          <a:endParaRPr lang="nl-NL"/>
                        </a:p>
                      </a:txBody>
                      <a:tcPr>
                        <a:blipFill>
                          <a:blip r:embed="rId2"/>
                          <a:stretch>
                            <a:fillRect l="-300000" t="-793506" r="-100749" b="-300000"/>
                          </a:stretch>
                        </a:blipFill>
                      </a:tcPr>
                    </a:tc>
                    <a:tc>
                      <a:txBody>
                        <a:bodyPr/>
                        <a:lstStyle/>
                        <a:p>
                          <a:endParaRPr lang="nl-NL"/>
                        </a:p>
                      </a:txBody>
                      <a:tcPr>
                        <a:blipFill>
                          <a:blip r:embed="rId2"/>
                          <a:stretch>
                            <a:fillRect l="-400000" t="-793506"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5263" r="-400375" b="-203947"/>
                          </a:stretch>
                        </a:blipFill>
                      </a:tcPr>
                    </a:tc>
                    <a:tc>
                      <a:txBody>
                        <a:bodyPr/>
                        <a:lstStyle/>
                        <a:p>
                          <a:endParaRPr lang="nl-NL"/>
                        </a:p>
                      </a:txBody>
                      <a:tcPr>
                        <a:blipFill>
                          <a:blip r:embed="rId2"/>
                          <a:stretch>
                            <a:fillRect l="-100375" t="-905263" r="-300375" b="-203947"/>
                          </a:stretch>
                        </a:blipFill>
                      </a:tcPr>
                    </a:tc>
                    <a:tc>
                      <a:txBody>
                        <a:bodyPr/>
                        <a:lstStyle/>
                        <a:p>
                          <a:endParaRPr lang="nl-NL"/>
                        </a:p>
                      </a:txBody>
                      <a:tcPr>
                        <a:blipFill>
                          <a:blip r:embed="rId2"/>
                          <a:stretch>
                            <a:fillRect l="-201128" t="-905263" r="-201504" b="-203947"/>
                          </a:stretch>
                        </a:blipFill>
                      </a:tcPr>
                    </a:tc>
                    <a:tc>
                      <a:txBody>
                        <a:bodyPr/>
                        <a:lstStyle/>
                        <a:p>
                          <a:endParaRPr lang="nl-NL"/>
                        </a:p>
                      </a:txBody>
                      <a:tcPr>
                        <a:blipFill>
                          <a:blip r:embed="rId2"/>
                          <a:stretch>
                            <a:fillRect l="-300000" t="-905263" r="-100749" b="-203947"/>
                          </a:stretch>
                        </a:blipFill>
                      </a:tcPr>
                    </a:tc>
                    <a:tc>
                      <a:txBody>
                        <a:bodyPr/>
                        <a:lstStyle/>
                        <a:p>
                          <a:endParaRPr lang="nl-NL"/>
                        </a:p>
                      </a:txBody>
                      <a:tcPr>
                        <a:blipFill>
                          <a:blip r:embed="rId2"/>
                          <a:stretch>
                            <a:fillRect l="-400000" t="-905263"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92208" r="-400375" b="-101299"/>
                          </a:stretch>
                        </a:blipFill>
                      </a:tcPr>
                    </a:tc>
                    <a:tc>
                      <a:txBody>
                        <a:bodyPr/>
                        <a:lstStyle/>
                        <a:p>
                          <a:endParaRPr lang="nl-NL"/>
                        </a:p>
                      </a:txBody>
                      <a:tcPr>
                        <a:blipFill>
                          <a:blip r:embed="rId2"/>
                          <a:stretch>
                            <a:fillRect l="-100375" t="-992208" r="-300375" b="-101299"/>
                          </a:stretch>
                        </a:blipFill>
                      </a:tcPr>
                    </a:tc>
                    <a:tc>
                      <a:txBody>
                        <a:bodyPr/>
                        <a:lstStyle/>
                        <a:p>
                          <a:endParaRPr lang="nl-NL"/>
                        </a:p>
                      </a:txBody>
                      <a:tcPr>
                        <a:blipFill>
                          <a:blip r:embed="rId2"/>
                          <a:stretch>
                            <a:fillRect l="-201128" t="-992208" r="-201504" b="-101299"/>
                          </a:stretch>
                        </a:blipFill>
                      </a:tcPr>
                    </a:tc>
                    <a:tc>
                      <a:txBody>
                        <a:bodyPr/>
                        <a:lstStyle/>
                        <a:p>
                          <a:endParaRPr lang="nl-NL"/>
                        </a:p>
                      </a:txBody>
                      <a:tcPr>
                        <a:blipFill>
                          <a:blip r:embed="rId2"/>
                          <a:stretch>
                            <a:fillRect l="-300000" t="-992208" r="-100749" b="-101299"/>
                          </a:stretch>
                        </a:blipFill>
                      </a:tcPr>
                    </a:tc>
                    <a:tc>
                      <a:txBody>
                        <a:bodyPr/>
                        <a:lstStyle/>
                        <a:p>
                          <a:endParaRPr lang="nl-NL"/>
                        </a:p>
                      </a:txBody>
                      <a:tcPr>
                        <a:blipFill>
                          <a:blip r:embed="rId2"/>
                          <a:stretch>
                            <a:fillRect l="-400000" t="-992208"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6579" r="-400375" b="-2632"/>
                          </a:stretch>
                        </a:blipFill>
                      </a:tcPr>
                    </a:tc>
                    <a:tc>
                      <a:txBody>
                        <a:bodyPr/>
                        <a:lstStyle/>
                        <a:p>
                          <a:endParaRPr lang="nl-NL"/>
                        </a:p>
                      </a:txBody>
                      <a:tcPr>
                        <a:blipFill>
                          <a:blip r:embed="rId2"/>
                          <a:stretch>
                            <a:fillRect l="-100375" t="-1106579" r="-300375" b="-2632"/>
                          </a:stretch>
                        </a:blipFill>
                      </a:tcPr>
                    </a:tc>
                    <a:tc>
                      <a:txBody>
                        <a:bodyPr/>
                        <a:lstStyle/>
                        <a:p>
                          <a:endParaRPr lang="nl-NL"/>
                        </a:p>
                      </a:txBody>
                      <a:tcPr>
                        <a:blipFill>
                          <a:blip r:embed="rId2"/>
                          <a:stretch>
                            <a:fillRect l="-201128" t="-1106579" r="-201504" b="-2632"/>
                          </a:stretch>
                        </a:blipFill>
                      </a:tcPr>
                    </a:tc>
                    <a:tc>
                      <a:txBody>
                        <a:bodyPr/>
                        <a:lstStyle/>
                        <a:p>
                          <a:endParaRPr lang="nl-NL"/>
                        </a:p>
                      </a:txBody>
                      <a:tcPr>
                        <a:blipFill>
                          <a:blip r:embed="rId2"/>
                          <a:stretch>
                            <a:fillRect l="-300000" t="-1106579" r="-100749" b="-2632"/>
                          </a:stretch>
                        </a:blipFill>
                      </a:tcPr>
                    </a:tc>
                    <a:tc>
                      <a:txBody>
                        <a:bodyPr/>
                        <a:lstStyle/>
                        <a:p>
                          <a:endParaRPr lang="nl-NL"/>
                        </a:p>
                      </a:txBody>
                      <a:tcPr>
                        <a:blipFill>
                          <a:blip r:embed="rId2"/>
                          <a:stretch>
                            <a:fillRect l="-400000" t="-1106579" r="-749" b="-2632"/>
                          </a:stretch>
                        </a:blipFill>
                      </a:tcPr>
                    </a:tc>
                    <a:extLst>
                      <a:ext uri="{0D108BD9-81ED-4DB2-BD59-A6C34878D82A}">
                        <a16:rowId xmlns:a16="http://schemas.microsoft.com/office/drawing/2014/main" val="3378232694"/>
                      </a:ext>
                    </a:extLst>
                  </a:tr>
                </a:tbl>
              </a:graphicData>
            </a:graphic>
          </p:graphicFrame>
        </mc:Fallback>
      </mc:AlternateContent>
    </p:spTree>
    <p:extLst>
      <p:ext uri="{BB962C8B-B14F-4D97-AF65-F5344CB8AC3E}">
        <p14:creationId xmlns:p14="http://schemas.microsoft.com/office/powerpoint/2010/main" val="1705369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a:xfrm>
            <a:off x="838200" y="281154"/>
            <a:ext cx="10515600" cy="1325559"/>
          </a:xfrm>
        </p:spPr>
        <p:txBody>
          <a:bodyPr/>
          <a:lstStyle/>
          <a:p>
            <a:pPr lvl="0">
              <a:lnSpc>
                <a:spcPct val="100000"/>
              </a:lnSpc>
            </a:pPr>
            <a:r>
              <a:rPr lang="en-GB" sz="5400" b="1" kern="0" dirty="0">
                <a:solidFill>
                  <a:srgbClr val="006388"/>
                </a:solidFill>
                <a:latin typeface="Fira Sans" pitchFamily="34"/>
                <a:ea typeface="Fira Code" pitchFamily="49"/>
              </a:rPr>
              <a:t>Data and Potential Outcomes</a:t>
            </a:r>
            <a:endParaRPr lang="en-GB" sz="1800" kern="0" dirty="0"/>
          </a:p>
        </p:txBody>
      </p:sp>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3376954206"/>
                  </p:ext>
                </p:extLst>
              </p:nvPr>
            </p:nvGraphicFramePr>
            <p:xfrm>
              <a:off x="1748347" y="989045"/>
              <a:ext cx="8123440" cy="558780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𝐼𝐷</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𝑌</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𝐴</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solidFill>
                                          <a:srgbClr val="C00000"/>
                                        </a:solidFill>
                                        <a:latin typeface="Cambria Math" panose="02040503050406030204" pitchFamily="18" charset="0"/>
                                      </a:rPr>
                                    </m:ctrlPr>
                                  </m:sSupPr>
                                  <m:e>
                                    <m:r>
                                      <a:rPr lang="en-GB" sz="2800" b="0" i="1" smtClean="0">
                                        <a:solidFill>
                                          <a:srgbClr val="C00000"/>
                                        </a:solidFill>
                                        <a:latin typeface="Cambria Math" panose="02040503050406030204" pitchFamily="18" charset="0"/>
                                      </a:rPr>
                                      <m:t>𝑌</m:t>
                                    </m:r>
                                  </m:e>
                                  <m:sup>
                                    <m:r>
                                      <a:rPr lang="en-GB" sz="2800" b="0" i="1" smtClean="0">
                                        <a:solidFill>
                                          <a:srgbClr val="C00000"/>
                                        </a:solidFill>
                                        <a:latin typeface="Cambria Math" panose="02040503050406030204" pitchFamily="18" charset="0"/>
                                      </a:rPr>
                                      <m:t>0</m:t>
                                    </m:r>
                                  </m:sup>
                                </m:sSup>
                              </m:oMath>
                            </m:oMathPara>
                          </a14:m>
                          <a:endParaRPr lang="nl-NL" sz="2800" dirty="0">
                            <a:solidFill>
                              <a:srgbClr val="C00000"/>
                            </a:solidFill>
                          </a:endParaRPr>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solidFill>
                                          <a:srgbClr val="C00000"/>
                                        </a:solidFill>
                                        <a:latin typeface="Cambria Math" panose="02040503050406030204" pitchFamily="18" charset="0"/>
                                      </a:rPr>
                                    </m:ctrlPr>
                                  </m:sSupPr>
                                  <m:e>
                                    <m:r>
                                      <a:rPr lang="en-GB" sz="2800" b="0" i="1" smtClean="0">
                                        <a:solidFill>
                                          <a:srgbClr val="C00000"/>
                                        </a:solidFill>
                                        <a:latin typeface="Cambria Math" panose="02040503050406030204" pitchFamily="18" charset="0"/>
                                      </a:rPr>
                                      <m:t>𝑌</m:t>
                                    </m:r>
                                  </m:e>
                                  <m:sup>
                                    <m:r>
                                      <a:rPr lang="en-GB" sz="2800" b="0" i="1" smtClean="0">
                                        <a:solidFill>
                                          <a:srgbClr val="C00000"/>
                                        </a:solidFill>
                                        <a:latin typeface="Cambria Math" panose="02040503050406030204" pitchFamily="18" charset="0"/>
                                      </a:rPr>
                                      <m:t>1</m:t>
                                    </m:r>
                                  </m:sup>
                                </m:sSup>
                              </m:oMath>
                            </m:oMathPara>
                          </a14:m>
                          <a:endParaRPr lang="nl-NL" sz="2800" dirty="0">
                            <a:solidFill>
                              <a:srgbClr val="C00000"/>
                            </a:solidFill>
                          </a:endParaRPr>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𝐼</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3376954206"/>
                  </p:ext>
                </p:extLst>
              </p:nvPr>
            </p:nvGraphicFramePr>
            <p:xfrm>
              <a:off x="1748347" y="989045"/>
              <a:ext cx="8123440" cy="558780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endParaRPr lang="nl-NL"/>
                        </a:p>
                      </a:txBody>
                      <a:tcPr>
                        <a:lnT w="38103" cap="flat" cmpd="sng" algn="ctr">
                          <a:noFill/>
                          <a:prstDash val="solid"/>
                          <a:round/>
                          <a:headEnd type="none" w="med" len="med"/>
                          <a:tailEnd type="none" w="med" len="med"/>
                        </a:lnT>
                        <a:blipFill>
                          <a:blip r:embed="rId2"/>
                          <a:stretch>
                            <a:fillRect l="-375" t="-80000" r="-400375"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80000" r="-300375"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128" t="-80000" r="-201504"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0000" t="-80000" r="-100749"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400000" t="-80000" r="-749" b="-901176"/>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201316" r="-400375" b="-907895"/>
                          </a:stretch>
                        </a:blipFill>
                      </a:tcPr>
                    </a:tc>
                    <a:tc>
                      <a:txBody>
                        <a:bodyPr/>
                        <a:lstStyle/>
                        <a:p>
                          <a:endParaRPr lang="nl-NL"/>
                        </a:p>
                      </a:txBody>
                      <a:tcPr>
                        <a:blipFill>
                          <a:blip r:embed="rId2"/>
                          <a:stretch>
                            <a:fillRect l="-100375" t="-201316" r="-300375" b="-907895"/>
                          </a:stretch>
                        </a:blipFill>
                      </a:tcPr>
                    </a:tc>
                    <a:tc>
                      <a:txBody>
                        <a:bodyPr/>
                        <a:lstStyle/>
                        <a:p>
                          <a:endParaRPr lang="nl-NL"/>
                        </a:p>
                      </a:txBody>
                      <a:tcPr>
                        <a:blipFill>
                          <a:blip r:embed="rId2"/>
                          <a:stretch>
                            <a:fillRect l="-201128" t="-201316" r="-201504" b="-907895"/>
                          </a:stretch>
                        </a:blipFill>
                      </a:tcPr>
                    </a:tc>
                    <a:tc>
                      <a:txBody>
                        <a:bodyPr/>
                        <a:lstStyle/>
                        <a:p>
                          <a:endParaRPr lang="nl-NL"/>
                        </a:p>
                      </a:txBody>
                      <a:tcPr>
                        <a:blipFill>
                          <a:blip r:embed="rId2"/>
                          <a:stretch>
                            <a:fillRect l="-300000" t="-201316" r="-100749" b="-907895"/>
                          </a:stretch>
                        </a:blipFill>
                      </a:tcPr>
                    </a:tc>
                    <a:tc>
                      <a:txBody>
                        <a:bodyPr/>
                        <a:lstStyle/>
                        <a:p>
                          <a:endParaRPr lang="nl-NL"/>
                        </a:p>
                      </a:txBody>
                      <a:tcPr>
                        <a:blipFill>
                          <a:blip r:embed="rId2"/>
                          <a:stretch>
                            <a:fillRect l="-400000" t="-201316"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7403" r="-400375" b="-796104"/>
                          </a:stretch>
                        </a:blipFill>
                      </a:tcPr>
                    </a:tc>
                    <a:tc>
                      <a:txBody>
                        <a:bodyPr/>
                        <a:lstStyle/>
                        <a:p>
                          <a:endParaRPr lang="nl-NL"/>
                        </a:p>
                      </a:txBody>
                      <a:tcPr>
                        <a:blipFill>
                          <a:blip r:embed="rId2"/>
                          <a:stretch>
                            <a:fillRect l="-100375" t="-297403" r="-300375" b="-796104"/>
                          </a:stretch>
                        </a:blipFill>
                      </a:tcPr>
                    </a:tc>
                    <a:tc>
                      <a:txBody>
                        <a:bodyPr/>
                        <a:lstStyle/>
                        <a:p>
                          <a:endParaRPr lang="nl-NL"/>
                        </a:p>
                      </a:txBody>
                      <a:tcPr>
                        <a:blipFill>
                          <a:blip r:embed="rId2"/>
                          <a:stretch>
                            <a:fillRect l="-201128" t="-297403" r="-201504" b="-796104"/>
                          </a:stretch>
                        </a:blipFill>
                      </a:tcPr>
                    </a:tc>
                    <a:tc>
                      <a:txBody>
                        <a:bodyPr/>
                        <a:lstStyle/>
                        <a:p>
                          <a:endParaRPr lang="nl-NL"/>
                        </a:p>
                      </a:txBody>
                      <a:tcPr>
                        <a:blipFill>
                          <a:blip r:embed="rId2"/>
                          <a:stretch>
                            <a:fillRect l="-300000" t="-297403" r="-100749" b="-796104"/>
                          </a:stretch>
                        </a:blipFill>
                      </a:tcPr>
                    </a:tc>
                    <a:tc>
                      <a:txBody>
                        <a:bodyPr/>
                        <a:lstStyle/>
                        <a:p>
                          <a:endParaRPr lang="nl-NL"/>
                        </a:p>
                      </a:txBody>
                      <a:tcPr>
                        <a:blipFill>
                          <a:blip r:embed="rId2"/>
                          <a:stretch>
                            <a:fillRect l="-400000" t="-297403" r="-749" b="-796104"/>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402632" r="-400375" b="-706579"/>
                          </a:stretch>
                        </a:blipFill>
                      </a:tcPr>
                    </a:tc>
                    <a:tc>
                      <a:txBody>
                        <a:bodyPr/>
                        <a:lstStyle/>
                        <a:p>
                          <a:endParaRPr lang="nl-NL"/>
                        </a:p>
                      </a:txBody>
                      <a:tcPr>
                        <a:blipFill>
                          <a:blip r:embed="rId2"/>
                          <a:stretch>
                            <a:fillRect l="-100375" t="-402632" r="-300375" b="-706579"/>
                          </a:stretch>
                        </a:blipFill>
                      </a:tcPr>
                    </a:tc>
                    <a:tc>
                      <a:txBody>
                        <a:bodyPr/>
                        <a:lstStyle/>
                        <a:p>
                          <a:endParaRPr lang="nl-NL"/>
                        </a:p>
                      </a:txBody>
                      <a:tcPr>
                        <a:blipFill>
                          <a:blip r:embed="rId2"/>
                          <a:stretch>
                            <a:fillRect l="-201128" t="-402632" r="-201504" b="-706579"/>
                          </a:stretch>
                        </a:blipFill>
                      </a:tcPr>
                    </a:tc>
                    <a:tc>
                      <a:txBody>
                        <a:bodyPr/>
                        <a:lstStyle/>
                        <a:p>
                          <a:endParaRPr lang="nl-NL"/>
                        </a:p>
                      </a:txBody>
                      <a:tcPr>
                        <a:blipFill>
                          <a:blip r:embed="rId2"/>
                          <a:stretch>
                            <a:fillRect l="-300000" t="-402632" r="-100749" b="-706579"/>
                          </a:stretch>
                        </a:blipFill>
                      </a:tcPr>
                    </a:tc>
                    <a:tc>
                      <a:txBody>
                        <a:bodyPr/>
                        <a:lstStyle/>
                        <a:p>
                          <a:endParaRPr lang="nl-NL"/>
                        </a:p>
                      </a:txBody>
                      <a:tcPr>
                        <a:blipFill>
                          <a:blip r:embed="rId2"/>
                          <a:stretch>
                            <a:fillRect l="-400000" t="-402632" r="-749" b="-706579"/>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6104" r="-400375" b="-597403"/>
                          </a:stretch>
                        </a:blipFill>
                      </a:tcPr>
                    </a:tc>
                    <a:tc>
                      <a:txBody>
                        <a:bodyPr/>
                        <a:lstStyle/>
                        <a:p>
                          <a:endParaRPr lang="nl-NL"/>
                        </a:p>
                      </a:txBody>
                      <a:tcPr>
                        <a:blipFill>
                          <a:blip r:embed="rId2"/>
                          <a:stretch>
                            <a:fillRect l="-100375" t="-496104" r="-300375" b="-597403"/>
                          </a:stretch>
                        </a:blipFill>
                      </a:tcPr>
                    </a:tc>
                    <a:tc>
                      <a:txBody>
                        <a:bodyPr/>
                        <a:lstStyle/>
                        <a:p>
                          <a:endParaRPr lang="nl-NL"/>
                        </a:p>
                      </a:txBody>
                      <a:tcPr>
                        <a:blipFill>
                          <a:blip r:embed="rId2"/>
                          <a:stretch>
                            <a:fillRect l="-201128" t="-496104" r="-201504" b="-597403"/>
                          </a:stretch>
                        </a:blipFill>
                      </a:tcPr>
                    </a:tc>
                    <a:tc>
                      <a:txBody>
                        <a:bodyPr/>
                        <a:lstStyle/>
                        <a:p>
                          <a:endParaRPr lang="nl-NL"/>
                        </a:p>
                      </a:txBody>
                      <a:tcPr>
                        <a:blipFill>
                          <a:blip r:embed="rId2"/>
                          <a:stretch>
                            <a:fillRect l="-300000" t="-496104" r="-100749" b="-597403"/>
                          </a:stretch>
                        </a:blipFill>
                      </a:tcPr>
                    </a:tc>
                    <a:tc>
                      <a:txBody>
                        <a:bodyPr/>
                        <a:lstStyle/>
                        <a:p>
                          <a:endParaRPr lang="nl-NL"/>
                        </a:p>
                      </a:txBody>
                      <a:tcPr>
                        <a:blipFill>
                          <a:blip r:embed="rId2"/>
                          <a:stretch>
                            <a:fillRect l="-400000" t="-496104" r="-749" b="-597403"/>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603947" r="-400375" b="-505263"/>
                          </a:stretch>
                        </a:blipFill>
                      </a:tcPr>
                    </a:tc>
                    <a:tc>
                      <a:txBody>
                        <a:bodyPr/>
                        <a:lstStyle/>
                        <a:p>
                          <a:endParaRPr lang="nl-NL"/>
                        </a:p>
                      </a:txBody>
                      <a:tcPr>
                        <a:blipFill>
                          <a:blip r:embed="rId2"/>
                          <a:stretch>
                            <a:fillRect l="-100375" t="-603947" r="-300375" b="-505263"/>
                          </a:stretch>
                        </a:blipFill>
                      </a:tcPr>
                    </a:tc>
                    <a:tc>
                      <a:txBody>
                        <a:bodyPr/>
                        <a:lstStyle/>
                        <a:p>
                          <a:endParaRPr lang="nl-NL"/>
                        </a:p>
                      </a:txBody>
                      <a:tcPr>
                        <a:blipFill>
                          <a:blip r:embed="rId2"/>
                          <a:stretch>
                            <a:fillRect l="-201128" t="-603947" r="-201504" b="-505263"/>
                          </a:stretch>
                        </a:blipFill>
                      </a:tcPr>
                    </a:tc>
                    <a:tc>
                      <a:txBody>
                        <a:bodyPr/>
                        <a:lstStyle/>
                        <a:p>
                          <a:endParaRPr lang="nl-NL"/>
                        </a:p>
                      </a:txBody>
                      <a:tcPr>
                        <a:blipFill>
                          <a:blip r:embed="rId2"/>
                          <a:stretch>
                            <a:fillRect l="-300000" t="-603947" r="-100749" b="-505263"/>
                          </a:stretch>
                        </a:blipFill>
                      </a:tcPr>
                    </a:tc>
                    <a:tc>
                      <a:txBody>
                        <a:bodyPr/>
                        <a:lstStyle/>
                        <a:p>
                          <a:endParaRPr lang="nl-NL"/>
                        </a:p>
                      </a:txBody>
                      <a:tcPr>
                        <a:blipFill>
                          <a:blip r:embed="rId2"/>
                          <a:stretch>
                            <a:fillRect l="-400000" t="-603947" r="-749" b="-505263"/>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703947" r="-400375" b="-405263"/>
                          </a:stretch>
                        </a:blipFill>
                      </a:tcPr>
                    </a:tc>
                    <a:tc>
                      <a:txBody>
                        <a:bodyPr/>
                        <a:lstStyle/>
                        <a:p>
                          <a:endParaRPr lang="nl-NL"/>
                        </a:p>
                      </a:txBody>
                      <a:tcPr>
                        <a:blipFill>
                          <a:blip r:embed="rId2"/>
                          <a:stretch>
                            <a:fillRect l="-100375" t="-703947" r="-300375" b="-405263"/>
                          </a:stretch>
                        </a:blipFill>
                      </a:tcPr>
                    </a:tc>
                    <a:tc>
                      <a:txBody>
                        <a:bodyPr/>
                        <a:lstStyle/>
                        <a:p>
                          <a:endParaRPr lang="nl-NL"/>
                        </a:p>
                      </a:txBody>
                      <a:tcPr>
                        <a:blipFill>
                          <a:blip r:embed="rId2"/>
                          <a:stretch>
                            <a:fillRect l="-201128" t="-703947" r="-201504" b="-405263"/>
                          </a:stretch>
                        </a:blipFill>
                      </a:tcPr>
                    </a:tc>
                    <a:tc>
                      <a:txBody>
                        <a:bodyPr/>
                        <a:lstStyle/>
                        <a:p>
                          <a:endParaRPr lang="nl-NL"/>
                        </a:p>
                      </a:txBody>
                      <a:tcPr>
                        <a:blipFill>
                          <a:blip r:embed="rId2"/>
                          <a:stretch>
                            <a:fillRect l="-300000" t="-703947" r="-100749" b="-405263"/>
                          </a:stretch>
                        </a:blipFill>
                      </a:tcPr>
                    </a:tc>
                    <a:tc>
                      <a:txBody>
                        <a:bodyPr/>
                        <a:lstStyle/>
                        <a:p>
                          <a:endParaRPr lang="nl-NL"/>
                        </a:p>
                      </a:txBody>
                      <a:tcPr>
                        <a:blipFill>
                          <a:blip r:embed="rId2"/>
                          <a:stretch>
                            <a:fillRect l="-400000" t="-703947"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93506" r="-400375" b="-300000"/>
                          </a:stretch>
                        </a:blipFill>
                      </a:tcPr>
                    </a:tc>
                    <a:tc>
                      <a:txBody>
                        <a:bodyPr/>
                        <a:lstStyle/>
                        <a:p>
                          <a:endParaRPr lang="nl-NL"/>
                        </a:p>
                      </a:txBody>
                      <a:tcPr>
                        <a:blipFill>
                          <a:blip r:embed="rId2"/>
                          <a:stretch>
                            <a:fillRect l="-100375" t="-793506" r="-300375" b="-300000"/>
                          </a:stretch>
                        </a:blipFill>
                      </a:tcPr>
                    </a:tc>
                    <a:tc>
                      <a:txBody>
                        <a:bodyPr/>
                        <a:lstStyle/>
                        <a:p>
                          <a:endParaRPr lang="nl-NL"/>
                        </a:p>
                      </a:txBody>
                      <a:tcPr>
                        <a:blipFill>
                          <a:blip r:embed="rId2"/>
                          <a:stretch>
                            <a:fillRect l="-201128" t="-793506" r="-201504" b="-300000"/>
                          </a:stretch>
                        </a:blipFill>
                      </a:tcPr>
                    </a:tc>
                    <a:tc>
                      <a:txBody>
                        <a:bodyPr/>
                        <a:lstStyle/>
                        <a:p>
                          <a:endParaRPr lang="nl-NL"/>
                        </a:p>
                      </a:txBody>
                      <a:tcPr>
                        <a:blipFill>
                          <a:blip r:embed="rId2"/>
                          <a:stretch>
                            <a:fillRect l="-300000" t="-793506" r="-100749" b="-300000"/>
                          </a:stretch>
                        </a:blipFill>
                      </a:tcPr>
                    </a:tc>
                    <a:tc>
                      <a:txBody>
                        <a:bodyPr/>
                        <a:lstStyle/>
                        <a:p>
                          <a:endParaRPr lang="nl-NL"/>
                        </a:p>
                      </a:txBody>
                      <a:tcPr>
                        <a:blipFill>
                          <a:blip r:embed="rId2"/>
                          <a:stretch>
                            <a:fillRect l="-400000" t="-793506"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5263" r="-400375" b="-203947"/>
                          </a:stretch>
                        </a:blipFill>
                      </a:tcPr>
                    </a:tc>
                    <a:tc>
                      <a:txBody>
                        <a:bodyPr/>
                        <a:lstStyle/>
                        <a:p>
                          <a:endParaRPr lang="nl-NL"/>
                        </a:p>
                      </a:txBody>
                      <a:tcPr>
                        <a:blipFill>
                          <a:blip r:embed="rId2"/>
                          <a:stretch>
                            <a:fillRect l="-100375" t="-905263" r="-300375" b="-203947"/>
                          </a:stretch>
                        </a:blipFill>
                      </a:tcPr>
                    </a:tc>
                    <a:tc>
                      <a:txBody>
                        <a:bodyPr/>
                        <a:lstStyle/>
                        <a:p>
                          <a:endParaRPr lang="nl-NL"/>
                        </a:p>
                      </a:txBody>
                      <a:tcPr>
                        <a:blipFill>
                          <a:blip r:embed="rId2"/>
                          <a:stretch>
                            <a:fillRect l="-201128" t="-905263" r="-201504" b="-203947"/>
                          </a:stretch>
                        </a:blipFill>
                      </a:tcPr>
                    </a:tc>
                    <a:tc>
                      <a:txBody>
                        <a:bodyPr/>
                        <a:lstStyle/>
                        <a:p>
                          <a:endParaRPr lang="nl-NL"/>
                        </a:p>
                      </a:txBody>
                      <a:tcPr>
                        <a:blipFill>
                          <a:blip r:embed="rId2"/>
                          <a:stretch>
                            <a:fillRect l="-300000" t="-905263" r="-100749" b="-203947"/>
                          </a:stretch>
                        </a:blipFill>
                      </a:tcPr>
                    </a:tc>
                    <a:tc>
                      <a:txBody>
                        <a:bodyPr/>
                        <a:lstStyle/>
                        <a:p>
                          <a:endParaRPr lang="nl-NL"/>
                        </a:p>
                      </a:txBody>
                      <a:tcPr>
                        <a:blipFill>
                          <a:blip r:embed="rId2"/>
                          <a:stretch>
                            <a:fillRect l="-400000" t="-905263"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92208" r="-400375" b="-101299"/>
                          </a:stretch>
                        </a:blipFill>
                      </a:tcPr>
                    </a:tc>
                    <a:tc>
                      <a:txBody>
                        <a:bodyPr/>
                        <a:lstStyle/>
                        <a:p>
                          <a:endParaRPr lang="nl-NL"/>
                        </a:p>
                      </a:txBody>
                      <a:tcPr>
                        <a:blipFill>
                          <a:blip r:embed="rId2"/>
                          <a:stretch>
                            <a:fillRect l="-100375" t="-992208" r="-300375" b="-101299"/>
                          </a:stretch>
                        </a:blipFill>
                      </a:tcPr>
                    </a:tc>
                    <a:tc>
                      <a:txBody>
                        <a:bodyPr/>
                        <a:lstStyle/>
                        <a:p>
                          <a:endParaRPr lang="nl-NL"/>
                        </a:p>
                      </a:txBody>
                      <a:tcPr>
                        <a:blipFill>
                          <a:blip r:embed="rId2"/>
                          <a:stretch>
                            <a:fillRect l="-201128" t="-992208" r="-201504" b="-101299"/>
                          </a:stretch>
                        </a:blipFill>
                      </a:tcPr>
                    </a:tc>
                    <a:tc>
                      <a:txBody>
                        <a:bodyPr/>
                        <a:lstStyle/>
                        <a:p>
                          <a:endParaRPr lang="nl-NL"/>
                        </a:p>
                      </a:txBody>
                      <a:tcPr>
                        <a:blipFill>
                          <a:blip r:embed="rId2"/>
                          <a:stretch>
                            <a:fillRect l="-300000" t="-992208" r="-100749" b="-101299"/>
                          </a:stretch>
                        </a:blipFill>
                      </a:tcPr>
                    </a:tc>
                    <a:tc>
                      <a:txBody>
                        <a:bodyPr/>
                        <a:lstStyle/>
                        <a:p>
                          <a:endParaRPr lang="nl-NL"/>
                        </a:p>
                      </a:txBody>
                      <a:tcPr>
                        <a:blipFill>
                          <a:blip r:embed="rId2"/>
                          <a:stretch>
                            <a:fillRect l="-400000" t="-992208"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6579" r="-400375" b="-2632"/>
                          </a:stretch>
                        </a:blipFill>
                      </a:tcPr>
                    </a:tc>
                    <a:tc>
                      <a:txBody>
                        <a:bodyPr/>
                        <a:lstStyle/>
                        <a:p>
                          <a:endParaRPr lang="nl-NL"/>
                        </a:p>
                      </a:txBody>
                      <a:tcPr>
                        <a:blipFill>
                          <a:blip r:embed="rId2"/>
                          <a:stretch>
                            <a:fillRect l="-100375" t="-1106579" r="-300375" b="-2632"/>
                          </a:stretch>
                        </a:blipFill>
                      </a:tcPr>
                    </a:tc>
                    <a:tc>
                      <a:txBody>
                        <a:bodyPr/>
                        <a:lstStyle/>
                        <a:p>
                          <a:endParaRPr lang="nl-NL"/>
                        </a:p>
                      </a:txBody>
                      <a:tcPr>
                        <a:blipFill>
                          <a:blip r:embed="rId2"/>
                          <a:stretch>
                            <a:fillRect l="-201128" t="-1106579" r="-201504" b="-2632"/>
                          </a:stretch>
                        </a:blipFill>
                      </a:tcPr>
                    </a:tc>
                    <a:tc>
                      <a:txBody>
                        <a:bodyPr/>
                        <a:lstStyle/>
                        <a:p>
                          <a:endParaRPr lang="nl-NL"/>
                        </a:p>
                      </a:txBody>
                      <a:tcPr>
                        <a:blipFill>
                          <a:blip r:embed="rId2"/>
                          <a:stretch>
                            <a:fillRect l="-300000" t="-1106579" r="-100749" b="-2632"/>
                          </a:stretch>
                        </a:blipFill>
                      </a:tcPr>
                    </a:tc>
                    <a:tc>
                      <a:txBody>
                        <a:bodyPr/>
                        <a:lstStyle/>
                        <a:p>
                          <a:endParaRPr lang="nl-NL"/>
                        </a:p>
                      </a:txBody>
                      <a:tcPr>
                        <a:blipFill>
                          <a:blip r:embed="rId2"/>
                          <a:stretch>
                            <a:fillRect l="-400000" t="-1106579" r="-749" b="-2632"/>
                          </a:stretch>
                        </a:blipFill>
                      </a:tcPr>
                    </a:tc>
                    <a:extLst>
                      <a:ext uri="{0D108BD9-81ED-4DB2-BD59-A6C34878D82A}">
                        <a16:rowId xmlns:a16="http://schemas.microsoft.com/office/drawing/2014/main" val="3378232694"/>
                      </a:ext>
                    </a:extLst>
                  </a:tr>
                </a:tbl>
              </a:graphicData>
            </a:graphic>
          </p:graphicFrame>
        </mc:Fallback>
      </mc:AlternateContent>
    </p:spTree>
    <p:extLst>
      <p:ext uri="{BB962C8B-B14F-4D97-AF65-F5344CB8AC3E}">
        <p14:creationId xmlns:p14="http://schemas.microsoft.com/office/powerpoint/2010/main" val="236048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DAD-7D51-496D-A8D5-5E58759DC03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About us</a:t>
            </a:r>
            <a:endParaRPr lang="en-GB" sz="1800" kern="0" dirty="0"/>
          </a:p>
        </p:txBody>
      </p:sp>
      <p:sp>
        <p:nvSpPr>
          <p:cNvPr id="3" name="Content Placeholder 2">
            <a:extLst>
              <a:ext uri="{FF2B5EF4-FFF2-40B4-BE49-F238E27FC236}">
                <a16:creationId xmlns:a16="http://schemas.microsoft.com/office/drawing/2014/main" id="{88AD4E46-B512-463D-B59E-7A6FB569FBAA}"/>
              </a:ext>
            </a:extLst>
          </p:cNvPr>
          <p:cNvSpPr txBox="1">
            <a:spLocks noGrp="1"/>
          </p:cNvSpPr>
          <p:nvPr>
            <p:ph idx="1"/>
          </p:nvPr>
        </p:nvSpPr>
        <p:spPr>
          <a:xfrm>
            <a:off x="2705362" y="1698662"/>
            <a:ext cx="7110173" cy="4667243"/>
          </a:xfrm>
        </p:spPr>
        <p:txBody>
          <a:bodyPr>
            <a:normAutofit lnSpcReduction="10000"/>
          </a:bodyPr>
          <a:lstStyle/>
          <a:p>
            <a:pPr marL="0" lvl="0" indent="0">
              <a:lnSpc>
                <a:spcPct val="110000"/>
              </a:lnSpc>
              <a:buNone/>
            </a:pPr>
            <a:r>
              <a:rPr lang="en-GB" sz="1700" b="1" dirty="0">
                <a:solidFill>
                  <a:srgbClr val="404040"/>
                </a:solidFill>
                <a:latin typeface="Fira Sans" pitchFamily="34"/>
              </a:rPr>
              <a:t>Erik-Jan van Kesteren</a:t>
            </a:r>
          </a:p>
          <a:p>
            <a:pPr>
              <a:lnSpc>
                <a:spcPct val="110000"/>
              </a:lnSpc>
            </a:pPr>
            <a:r>
              <a:rPr lang="en-GB" sz="1700" dirty="0">
                <a:solidFill>
                  <a:srgbClr val="404040"/>
                </a:solidFill>
                <a:latin typeface="Fira Sans" pitchFamily="34"/>
              </a:rPr>
              <a:t>Background in statistics / social science</a:t>
            </a:r>
          </a:p>
          <a:p>
            <a:pPr>
              <a:lnSpc>
                <a:spcPct val="110000"/>
              </a:lnSpc>
            </a:pPr>
            <a:r>
              <a:rPr lang="en-GB" sz="1700" dirty="0">
                <a:solidFill>
                  <a:srgbClr val="404040"/>
                </a:solidFill>
                <a:latin typeface="Fira Sans" pitchFamily="34"/>
              </a:rPr>
              <a:t>Assistant professor @ methodology &amp; statistics UU</a:t>
            </a:r>
          </a:p>
          <a:p>
            <a:pPr>
              <a:lnSpc>
                <a:spcPct val="110000"/>
              </a:lnSpc>
            </a:pPr>
            <a:r>
              <a:rPr lang="en-GB" sz="1700" dirty="0">
                <a:solidFill>
                  <a:srgbClr val="404040"/>
                </a:solidFill>
                <a:latin typeface="Fira Sans" pitchFamily="34"/>
              </a:rPr>
              <a:t>Social Data Science team lead @ ODISSEI (consortium of universities)</a:t>
            </a:r>
          </a:p>
          <a:p>
            <a:pPr marL="0" lvl="0" indent="0">
              <a:lnSpc>
                <a:spcPct val="110000"/>
              </a:lnSpc>
              <a:buNone/>
            </a:pPr>
            <a:endParaRPr lang="en-GB" sz="1700" dirty="0">
              <a:solidFill>
                <a:srgbClr val="404040"/>
              </a:solidFill>
              <a:latin typeface="Fira Sans" pitchFamily="34"/>
            </a:endParaRPr>
          </a:p>
          <a:p>
            <a:pPr marL="0" lvl="0" indent="0">
              <a:lnSpc>
                <a:spcPct val="110000"/>
              </a:lnSpc>
              <a:buNone/>
            </a:pPr>
            <a:endParaRPr lang="en-GB" sz="1700" dirty="0">
              <a:solidFill>
                <a:srgbClr val="404040"/>
              </a:solidFill>
              <a:latin typeface="Fira Sans" pitchFamily="34"/>
            </a:endParaRPr>
          </a:p>
          <a:p>
            <a:pPr marL="0" lvl="0" indent="0">
              <a:lnSpc>
                <a:spcPct val="110000"/>
              </a:lnSpc>
              <a:buNone/>
            </a:pPr>
            <a:endParaRPr lang="en-GB" sz="1700" dirty="0">
              <a:solidFill>
                <a:srgbClr val="404040"/>
              </a:solidFill>
              <a:latin typeface="Fira Sans" pitchFamily="34"/>
            </a:endParaRPr>
          </a:p>
          <a:p>
            <a:pPr marL="0" lvl="0" indent="0">
              <a:lnSpc>
                <a:spcPct val="110000"/>
              </a:lnSpc>
              <a:buNone/>
            </a:pPr>
            <a:r>
              <a:rPr lang="en-GB" sz="1700" dirty="0">
                <a:solidFill>
                  <a:srgbClr val="404040"/>
                </a:solidFill>
                <a:latin typeface="Fira Sans" pitchFamily="34"/>
              </a:rPr>
              <a:t>Some stuff I work on:</a:t>
            </a:r>
          </a:p>
          <a:p>
            <a:pPr marL="0" lvl="0" indent="0">
              <a:lnSpc>
                <a:spcPct val="110000"/>
              </a:lnSpc>
              <a:buNone/>
            </a:pPr>
            <a:r>
              <a:rPr lang="en-GB" sz="1700" dirty="0">
                <a:solidFill>
                  <a:srgbClr val="404040"/>
                </a:solidFill>
                <a:latin typeface="Fira Sans" pitchFamily="34"/>
              </a:rPr>
              <a:t>Latent variables, high-dimensional data, optimization, regularization, visualisation, Bayesian statistics, multilevel models, spatial data, generalized linear models, privacy, synthetic data, high-performance computing, software development, open science &amp; reproducibility</a:t>
            </a:r>
          </a:p>
        </p:txBody>
      </p:sp>
      <p:pic>
        <p:nvPicPr>
          <p:cNvPr id="4" name="Picture 7">
            <a:extLst>
              <a:ext uri="{FF2B5EF4-FFF2-40B4-BE49-F238E27FC236}">
                <a16:creationId xmlns:a16="http://schemas.microsoft.com/office/drawing/2014/main" id="{2C92E365-10AA-45C2-A560-32B44CB8B0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1154" y="1791763"/>
            <a:ext cx="1538267" cy="1536162"/>
          </a:xfrm>
          <a:prstGeom prst="rect">
            <a:avLst/>
          </a:prstGeom>
          <a:noFill/>
          <a:ln cap="flat">
            <a:noFill/>
          </a:ln>
        </p:spPr>
      </p:pic>
      <p:pic>
        <p:nvPicPr>
          <p:cNvPr id="6" name="Graphic 3">
            <a:extLst>
              <a:ext uri="{FF2B5EF4-FFF2-40B4-BE49-F238E27FC236}">
                <a16:creationId xmlns:a16="http://schemas.microsoft.com/office/drawing/2014/main" id="{2F77BD52-0F24-4FCB-BA39-100F17AA30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1062" y="3429000"/>
            <a:ext cx="1934815" cy="653320"/>
          </a:xfrm>
          <a:prstGeom prst="rect">
            <a:avLst/>
          </a:prstGeom>
          <a:noFill/>
          <a:ln cap="flat">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Causal Inference</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8"/>
                <a:ext cx="10515600" cy="5098619"/>
              </a:xfrm>
            </p:spPr>
            <p:txBody>
              <a:bodyPr>
                <a:normAutofit/>
              </a:bodyPr>
              <a:lstStyle/>
              <a:p>
                <a:pPr marL="0" lvl="0" indent="0">
                  <a:lnSpc>
                    <a:spcPct val="100000"/>
                  </a:lnSpc>
                  <a:buNone/>
                </a:pPr>
                <a:r>
                  <a:rPr lang="en-GB" dirty="0">
                    <a:solidFill>
                      <a:srgbClr val="404040"/>
                    </a:solidFill>
                    <a:latin typeface="Fira Sans" pitchFamily="34"/>
                  </a:rPr>
                  <a:t>In cross-sectional settings, we typically aim to make inferences about the </a:t>
                </a:r>
                <a:r>
                  <a:rPr lang="en-GB" b="1" dirty="0">
                    <a:solidFill>
                      <a:srgbClr val="404040"/>
                    </a:solidFill>
                    <a:latin typeface="Fira Sans" pitchFamily="34"/>
                  </a:rPr>
                  <a:t>average causal effect. </a:t>
                </a:r>
                <a:r>
                  <a:rPr lang="en-GB" dirty="0">
                    <a:solidFill>
                      <a:srgbClr val="404040"/>
                    </a:solidFill>
                    <a:latin typeface="Fira Sans" pitchFamily="34"/>
                  </a:rPr>
                  <a:t>This is known as a </a:t>
                </a:r>
                <a:r>
                  <a:rPr lang="en-GB" b="1" dirty="0">
                    <a:solidFill>
                      <a:srgbClr val="404040"/>
                    </a:solidFill>
                    <a:latin typeface="Fira Sans" pitchFamily="34"/>
                  </a:rPr>
                  <a:t>causal </a:t>
                </a:r>
                <a:r>
                  <a:rPr lang="en-GB" b="1" dirty="0" err="1">
                    <a:solidFill>
                      <a:srgbClr val="404040"/>
                    </a:solidFill>
                    <a:latin typeface="Fira Sans" pitchFamily="34"/>
                  </a:rPr>
                  <a:t>estimand</a:t>
                </a:r>
                <a:r>
                  <a:rPr lang="en-GB" b="1" dirty="0">
                    <a:solidFill>
                      <a:srgbClr val="404040"/>
                    </a:solidFill>
                    <a:latin typeface="Fira Sans" pitchFamily="34"/>
                  </a:rPr>
                  <a:t>:</a:t>
                </a:r>
                <a:endParaRPr lang="en-GB" dirty="0">
                  <a:solidFill>
                    <a:srgbClr val="404040"/>
                  </a:solidFill>
                  <a:latin typeface="Fira Sans" pitchFamily="34"/>
                </a:endParaRPr>
              </a:p>
              <a:p>
                <a:pPr marL="0" lvl="0" indent="0">
                  <a:lnSpc>
                    <a:spcPct val="100000"/>
                  </a:lnSpc>
                  <a:buNone/>
                </a:pPr>
                <a14:m>
                  <m:oMathPara xmlns:m="http://schemas.openxmlformats.org/officeDocument/2006/math">
                    <m:oMathParaPr>
                      <m:jc m:val="centerGroup"/>
                    </m:oMathParaPr>
                    <m:oMath xmlns:m="http://schemas.openxmlformats.org/officeDocument/2006/math">
                      <m:r>
                        <a:rPr lang="en-GB" sz="3200" b="0" i="1" smtClean="0">
                          <a:solidFill>
                            <a:srgbClr val="404040"/>
                          </a:solidFill>
                          <a:latin typeface="Cambria Math" panose="02040503050406030204" pitchFamily="18" charset="0"/>
                        </a:rPr>
                        <m:t>𝐴𝐶𝐸</m:t>
                      </m:r>
                      <m:r>
                        <a:rPr lang="en-GB" sz="3200" b="0" i="1" smtClean="0">
                          <a:solidFill>
                            <a:srgbClr val="404040"/>
                          </a:solidFill>
                          <a:latin typeface="Cambria Math" panose="02040503050406030204" pitchFamily="18" charset="0"/>
                        </a:rPr>
                        <m:t>=</m:t>
                      </m:r>
                      <m:r>
                        <a:rPr lang="en-GB" sz="3200" b="0" i="1" smtClean="0">
                          <a:solidFill>
                            <a:srgbClr val="404040"/>
                          </a:solidFill>
                          <a:latin typeface="Cambria Math" panose="02040503050406030204" pitchFamily="18" charset="0"/>
                        </a:rPr>
                        <m:t>𝐸</m:t>
                      </m:r>
                      <m:d>
                        <m:dPr>
                          <m:begChr m:val="["/>
                          <m:endChr m:val="]"/>
                          <m:ctrlPr>
                            <a:rPr lang="en-GB" sz="3200" b="0" i="1" smtClean="0">
                              <a:solidFill>
                                <a:srgbClr val="404040"/>
                              </a:solidFill>
                              <a:latin typeface="Cambria Math" panose="02040503050406030204" pitchFamily="18" charset="0"/>
                            </a:rPr>
                          </m:ctrlPr>
                        </m:dPr>
                        <m:e>
                          <m:sSup>
                            <m:sSupPr>
                              <m:ctrlPr>
                                <a:rPr lang="en-GB" sz="3200" b="0" i="1" smtClean="0">
                                  <a:solidFill>
                                    <a:srgbClr val="404040"/>
                                  </a:solidFill>
                                  <a:latin typeface="Cambria Math" panose="02040503050406030204" pitchFamily="18" charset="0"/>
                                </a:rPr>
                              </m:ctrlPr>
                            </m:sSupPr>
                            <m:e>
                              <m:r>
                                <a:rPr lang="en-GB" sz="3200" b="0" i="1" smtClean="0">
                                  <a:solidFill>
                                    <a:srgbClr val="404040"/>
                                  </a:solidFill>
                                  <a:latin typeface="Cambria Math" panose="02040503050406030204" pitchFamily="18" charset="0"/>
                                </a:rPr>
                                <m:t>𝑌</m:t>
                              </m:r>
                            </m:e>
                            <m:sup>
                              <m:r>
                                <a:rPr lang="en-GB" sz="3200" b="0" i="1" smtClean="0">
                                  <a:solidFill>
                                    <a:srgbClr val="404040"/>
                                  </a:solidFill>
                                  <a:latin typeface="Cambria Math" panose="02040503050406030204" pitchFamily="18" charset="0"/>
                                </a:rPr>
                                <m:t>1</m:t>
                              </m:r>
                            </m:sup>
                          </m:sSup>
                        </m:e>
                      </m:d>
                      <m:r>
                        <a:rPr lang="en-GB" sz="3200" b="0" i="1" smtClean="0">
                          <a:solidFill>
                            <a:srgbClr val="404040"/>
                          </a:solidFill>
                          <a:latin typeface="Cambria Math" panose="02040503050406030204" pitchFamily="18" charset="0"/>
                        </a:rPr>
                        <m:t>−</m:t>
                      </m:r>
                      <m:r>
                        <a:rPr lang="en-GB" sz="3200" b="0" i="1" smtClean="0">
                          <a:solidFill>
                            <a:srgbClr val="404040"/>
                          </a:solidFill>
                          <a:latin typeface="Cambria Math" panose="02040503050406030204" pitchFamily="18" charset="0"/>
                        </a:rPr>
                        <m:t>𝐸</m:t>
                      </m:r>
                      <m:d>
                        <m:dPr>
                          <m:begChr m:val="["/>
                          <m:endChr m:val="]"/>
                          <m:ctrlPr>
                            <a:rPr lang="en-GB" sz="3200" b="0" i="1" smtClean="0">
                              <a:solidFill>
                                <a:srgbClr val="404040"/>
                              </a:solidFill>
                              <a:latin typeface="Cambria Math" panose="02040503050406030204" pitchFamily="18" charset="0"/>
                            </a:rPr>
                          </m:ctrlPr>
                        </m:dPr>
                        <m:e>
                          <m:sSup>
                            <m:sSupPr>
                              <m:ctrlPr>
                                <a:rPr lang="en-GB" sz="3200" b="0" i="1" smtClean="0">
                                  <a:solidFill>
                                    <a:srgbClr val="404040"/>
                                  </a:solidFill>
                                  <a:latin typeface="Cambria Math" panose="02040503050406030204" pitchFamily="18" charset="0"/>
                                </a:rPr>
                              </m:ctrlPr>
                            </m:sSupPr>
                            <m:e>
                              <m:r>
                                <a:rPr lang="en-GB" sz="3200" b="0" i="1" smtClean="0">
                                  <a:solidFill>
                                    <a:srgbClr val="404040"/>
                                  </a:solidFill>
                                  <a:latin typeface="Cambria Math" panose="02040503050406030204" pitchFamily="18" charset="0"/>
                                </a:rPr>
                                <m:t>𝑌</m:t>
                              </m:r>
                            </m:e>
                            <m:sup>
                              <m:r>
                                <a:rPr lang="en-GB" sz="3200" b="0" i="1" smtClean="0">
                                  <a:solidFill>
                                    <a:srgbClr val="404040"/>
                                  </a:solidFill>
                                  <a:latin typeface="Cambria Math" panose="02040503050406030204" pitchFamily="18" charset="0"/>
                                </a:rPr>
                                <m:t>0</m:t>
                              </m:r>
                            </m:sup>
                          </m:sSup>
                        </m:e>
                      </m:d>
                    </m:oMath>
                  </m:oMathPara>
                </a14:m>
                <a:br>
                  <a:rPr lang="en-GB" sz="3200" dirty="0">
                    <a:solidFill>
                      <a:srgbClr val="404040"/>
                    </a:solidFill>
                    <a:latin typeface="Fira Sans" pitchFamily="34"/>
                  </a:rPr>
                </a:br>
                <a:br>
                  <a:rPr lang="en-GB" sz="3200" dirty="0">
                    <a:solidFill>
                      <a:srgbClr val="404040"/>
                    </a:solidFill>
                    <a:latin typeface="Fira Sans" pitchFamily="34"/>
                  </a:rPr>
                </a:br>
                <a:r>
                  <a:rPr lang="en-GB" sz="3200" dirty="0">
                    <a:solidFill>
                      <a:srgbClr val="404040"/>
                    </a:solidFill>
                    <a:latin typeface="Fira Sans" pitchFamily="34"/>
                  </a:rPr>
                  <a:t>In a </a:t>
                </a:r>
                <a:r>
                  <a:rPr lang="en-GB" sz="3200" b="1" dirty="0">
                    <a:solidFill>
                      <a:srgbClr val="404040"/>
                    </a:solidFill>
                    <a:latin typeface="Fira Sans" pitchFamily="34"/>
                  </a:rPr>
                  <a:t>Randomized Controlled Trial, </a:t>
                </a:r>
                <a:r>
                  <a:rPr lang="en-GB" sz="3200" dirty="0">
                    <a:solidFill>
                      <a:srgbClr val="404040"/>
                    </a:solidFill>
                    <a:latin typeface="Fira Sans" pitchFamily="34"/>
                  </a:rPr>
                  <a:t>we often use the (sample) difference in treated and untreated groups as an </a:t>
                </a:r>
                <a:r>
                  <a:rPr lang="en-GB" sz="3200" b="1" dirty="0">
                    <a:solidFill>
                      <a:srgbClr val="404040"/>
                    </a:solidFill>
                    <a:latin typeface="Fira Sans" pitchFamily="34"/>
                  </a:rPr>
                  <a:t>estimator </a:t>
                </a:r>
                <a:r>
                  <a:rPr lang="en-GB" sz="3200" dirty="0">
                    <a:solidFill>
                      <a:srgbClr val="404040"/>
                    </a:solidFill>
                    <a:latin typeface="Fira Sans" pitchFamily="34"/>
                  </a:rPr>
                  <a:t>of this causal effect:</a:t>
                </a:r>
                <a:br>
                  <a:rPr lang="en-GB" sz="3200" dirty="0">
                    <a:solidFill>
                      <a:srgbClr val="404040"/>
                    </a:solidFill>
                    <a:latin typeface="Fira Sans" pitchFamily="34"/>
                  </a:rPr>
                </a:br>
                <a:r>
                  <a:rPr lang="en-GB" sz="3200" dirty="0">
                    <a:solidFill>
                      <a:srgbClr val="404040"/>
                    </a:solidFill>
                    <a:latin typeface="Fira Sans" pitchFamily="34"/>
                  </a:rPr>
                  <a:t> </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GB" sz="3200" b="0" i="0" smtClean="0">
                          <a:solidFill>
                            <a:srgbClr val="404040"/>
                          </a:solidFill>
                          <a:latin typeface="Cambria Math" panose="02040503050406030204" pitchFamily="18" charset="0"/>
                        </a:rPr>
                        <m:t> </m:t>
                      </m:r>
                      <m:acc>
                        <m:accPr>
                          <m:chr m:val="̂"/>
                          <m:ctrlPr>
                            <a:rPr lang="en-GB" sz="3200" b="0" i="1" smtClean="0">
                              <a:solidFill>
                                <a:srgbClr val="404040"/>
                              </a:solidFill>
                              <a:latin typeface="Cambria Math" panose="02040503050406030204" pitchFamily="18" charset="0"/>
                            </a:rPr>
                          </m:ctrlPr>
                        </m:accPr>
                        <m:e>
                          <m:r>
                            <a:rPr lang="en-GB" sz="3200" b="0" i="1" smtClean="0">
                              <a:solidFill>
                                <a:srgbClr val="404040"/>
                              </a:solidFill>
                              <a:latin typeface="Cambria Math" panose="02040503050406030204" pitchFamily="18" charset="0"/>
                            </a:rPr>
                            <m:t>𝐴𝐶𝐸</m:t>
                          </m:r>
                        </m:e>
                      </m:acc>
                      <m:r>
                        <a:rPr lang="en-GB" sz="3200" b="0" i="1" smtClean="0">
                          <a:solidFill>
                            <a:srgbClr val="404040"/>
                          </a:solidFill>
                          <a:latin typeface="Cambria Math" panose="02040503050406030204" pitchFamily="18" charset="0"/>
                        </a:rPr>
                        <m:t>=</m:t>
                      </m:r>
                      <m:r>
                        <a:rPr lang="en-GB" sz="3200" b="0" i="1" smtClean="0">
                          <a:solidFill>
                            <a:srgbClr val="404040"/>
                          </a:solidFill>
                          <a:latin typeface="Cambria Math" panose="02040503050406030204" pitchFamily="18" charset="0"/>
                        </a:rPr>
                        <m:t>𝐸</m:t>
                      </m:r>
                      <m:d>
                        <m:dPr>
                          <m:begChr m:val="["/>
                          <m:endChr m:val="]"/>
                          <m:ctrlPr>
                            <a:rPr lang="en-GB" sz="3200" b="0" i="1" smtClean="0">
                              <a:solidFill>
                                <a:srgbClr val="404040"/>
                              </a:solidFill>
                              <a:latin typeface="Cambria Math" panose="02040503050406030204" pitchFamily="18" charset="0"/>
                            </a:rPr>
                          </m:ctrlPr>
                        </m:dPr>
                        <m:e>
                          <m:r>
                            <a:rPr lang="en-GB" sz="3200" b="0" i="1" smtClean="0">
                              <a:solidFill>
                                <a:srgbClr val="404040"/>
                              </a:solidFill>
                              <a:latin typeface="Cambria Math" panose="02040503050406030204" pitchFamily="18" charset="0"/>
                            </a:rPr>
                            <m:t>𝑌</m:t>
                          </m:r>
                          <m:r>
                            <a:rPr lang="en-GB" sz="3200" b="0" i="1" smtClean="0">
                              <a:solidFill>
                                <a:srgbClr val="404040"/>
                              </a:solidFill>
                              <a:latin typeface="Cambria Math" panose="02040503050406030204" pitchFamily="18" charset="0"/>
                            </a:rPr>
                            <m:t>| </m:t>
                          </m:r>
                          <m:r>
                            <a:rPr lang="en-GB" sz="3200" b="0" i="1" smtClean="0">
                              <a:solidFill>
                                <a:srgbClr val="404040"/>
                              </a:solidFill>
                              <a:latin typeface="Cambria Math" panose="02040503050406030204" pitchFamily="18" charset="0"/>
                            </a:rPr>
                            <m:t>𝐴</m:t>
                          </m:r>
                          <m:r>
                            <a:rPr lang="en-GB" sz="3200" b="0" i="1" smtClean="0">
                              <a:solidFill>
                                <a:srgbClr val="404040"/>
                              </a:solidFill>
                              <a:latin typeface="Cambria Math" panose="02040503050406030204" pitchFamily="18" charset="0"/>
                            </a:rPr>
                            <m:t>=1</m:t>
                          </m:r>
                        </m:e>
                      </m:d>
                      <m:r>
                        <a:rPr lang="en-GB" sz="3200" b="0" i="1" smtClean="0">
                          <a:solidFill>
                            <a:srgbClr val="404040"/>
                          </a:solidFill>
                          <a:latin typeface="Cambria Math" panose="02040503050406030204" pitchFamily="18" charset="0"/>
                        </a:rPr>
                        <m:t>−</m:t>
                      </m:r>
                      <m:r>
                        <a:rPr lang="en-GB" sz="3200" b="0" i="1" smtClean="0">
                          <a:solidFill>
                            <a:srgbClr val="404040"/>
                          </a:solidFill>
                          <a:latin typeface="Cambria Math" panose="02040503050406030204" pitchFamily="18" charset="0"/>
                        </a:rPr>
                        <m:t>𝐸</m:t>
                      </m:r>
                      <m:d>
                        <m:dPr>
                          <m:begChr m:val="["/>
                          <m:endChr m:val="|"/>
                          <m:ctrlPr>
                            <a:rPr lang="en-GB" sz="3200" b="0" i="1" smtClean="0">
                              <a:solidFill>
                                <a:srgbClr val="404040"/>
                              </a:solidFill>
                              <a:latin typeface="Cambria Math" panose="02040503050406030204" pitchFamily="18" charset="0"/>
                            </a:rPr>
                          </m:ctrlPr>
                        </m:dPr>
                        <m:e>
                          <m:r>
                            <a:rPr lang="en-GB" sz="3200" b="0" i="1" smtClean="0">
                              <a:solidFill>
                                <a:srgbClr val="404040"/>
                              </a:solidFill>
                              <a:latin typeface="Cambria Math" panose="02040503050406030204" pitchFamily="18" charset="0"/>
                            </a:rPr>
                            <m:t>𝑌</m:t>
                          </m:r>
                          <m:r>
                            <a:rPr lang="en-GB" sz="3200" b="0" i="1" smtClean="0">
                              <a:solidFill>
                                <a:srgbClr val="404040"/>
                              </a:solidFill>
                              <a:latin typeface="Cambria Math" panose="02040503050406030204" pitchFamily="18" charset="0"/>
                            </a:rPr>
                            <m:t> </m:t>
                          </m:r>
                        </m:e>
                      </m:d>
                      <m:r>
                        <a:rPr lang="en-GB" sz="3200" b="0" i="1" smtClean="0">
                          <a:solidFill>
                            <a:srgbClr val="404040"/>
                          </a:solidFill>
                          <a:latin typeface="Cambria Math" panose="02040503050406030204" pitchFamily="18" charset="0"/>
                        </a:rPr>
                        <m:t>𝐴</m:t>
                      </m:r>
                      <m:r>
                        <a:rPr lang="en-GB" sz="3200" b="0" i="1" smtClean="0">
                          <a:solidFill>
                            <a:srgbClr val="404040"/>
                          </a:solidFill>
                          <a:latin typeface="Cambria Math" panose="02040503050406030204" pitchFamily="18" charset="0"/>
                        </a:rPr>
                        <m:t>=0]</m:t>
                      </m:r>
                    </m:oMath>
                  </m:oMathPara>
                </a14:m>
                <a:endParaRPr lang="en-GB" sz="3200" dirty="0">
                  <a:solidFill>
                    <a:srgbClr val="404040"/>
                  </a:solidFill>
                  <a:latin typeface="Fira Sans" pitchFamily="34"/>
                </a:endParaRPr>
              </a:p>
              <a:p>
                <a:pPr marL="0" lvl="0" indent="0">
                  <a:lnSpc>
                    <a:spcPct val="100000"/>
                  </a:lnSpc>
                  <a:buNone/>
                </a:pPr>
                <a:endParaRPr lang="en-GB"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E0C0D39-8FC9-4533-85CA-F2063B4FD172}"/>
                  </a:ext>
                </a:extLst>
              </p:cNvPr>
              <p:cNvSpPr txBox="1">
                <a:spLocks noGrp="1" noRot="1" noChangeAspect="1" noMove="1" noResize="1" noEditPoints="1" noAdjustHandles="1" noChangeArrowheads="1" noChangeShapeType="1" noTextEdit="1"/>
              </p:cNvSpPr>
              <p:nvPr>
                <p:ph idx="1"/>
              </p:nvPr>
            </p:nvSpPr>
            <p:spPr>
              <a:xfrm>
                <a:off x="838203" y="1572768"/>
                <a:ext cx="10515600" cy="5098619"/>
              </a:xfrm>
              <a:blipFill>
                <a:blip r:embed="rId3"/>
                <a:stretch>
                  <a:fillRect l="-1507" t="-1196" r="-986"/>
                </a:stretch>
              </a:blipFill>
            </p:spPr>
            <p:txBody>
              <a:bodyPr/>
              <a:lstStyle/>
              <a:p>
                <a:r>
                  <a:rPr lang="nl-NL">
                    <a:noFill/>
                  </a:rPr>
                  <a:t> </a:t>
                </a:r>
              </a:p>
            </p:txBody>
          </p:sp>
        </mc:Fallback>
      </mc:AlternateContent>
    </p:spTree>
    <p:extLst>
      <p:ext uri="{BB962C8B-B14F-4D97-AF65-F5344CB8AC3E}">
        <p14:creationId xmlns:p14="http://schemas.microsoft.com/office/powerpoint/2010/main" val="69018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Causal Inference</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8"/>
                <a:ext cx="10515600" cy="5098619"/>
              </a:xfrm>
            </p:spPr>
            <p:txBody>
              <a:bodyPr>
                <a:normAutofit/>
              </a:bodyPr>
              <a:lstStyle/>
              <a:p>
                <a:pPr marL="0" lvl="0" indent="0">
                  <a:lnSpc>
                    <a:spcPct val="100000"/>
                  </a:lnSpc>
                  <a:buNone/>
                </a:pPr>
                <a:r>
                  <a:rPr lang="en-GB" dirty="0">
                    <a:solidFill>
                      <a:srgbClr val="404040"/>
                    </a:solidFill>
                    <a:latin typeface="Fira Sans" pitchFamily="34"/>
                  </a:rPr>
                  <a:t>In cross-sectional settings, we typically aim to make inferences about the </a:t>
                </a:r>
                <a:r>
                  <a:rPr lang="en-GB" b="1" dirty="0">
                    <a:solidFill>
                      <a:srgbClr val="404040"/>
                    </a:solidFill>
                    <a:latin typeface="Fira Sans" pitchFamily="34"/>
                  </a:rPr>
                  <a:t>average causal effect. </a:t>
                </a:r>
                <a:r>
                  <a:rPr lang="en-GB" dirty="0">
                    <a:solidFill>
                      <a:srgbClr val="404040"/>
                    </a:solidFill>
                    <a:latin typeface="Fira Sans" pitchFamily="34"/>
                  </a:rPr>
                  <a:t>This is known as a </a:t>
                </a:r>
                <a:r>
                  <a:rPr lang="en-GB" b="1" dirty="0">
                    <a:solidFill>
                      <a:srgbClr val="404040"/>
                    </a:solidFill>
                    <a:latin typeface="Fira Sans" pitchFamily="34"/>
                  </a:rPr>
                  <a:t>causal </a:t>
                </a:r>
                <a:r>
                  <a:rPr lang="en-GB" b="1" dirty="0" err="1">
                    <a:solidFill>
                      <a:srgbClr val="404040"/>
                    </a:solidFill>
                    <a:latin typeface="Fira Sans" pitchFamily="34"/>
                  </a:rPr>
                  <a:t>estimand</a:t>
                </a:r>
                <a:r>
                  <a:rPr lang="en-GB" b="1" dirty="0">
                    <a:solidFill>
                      <a:srgbClr val="404040"/>
                    </a:solidFill>
                    <a:latin typeface="Fira Sans" pitchFamily="34"/>
                  </a:rPr>
                  <a:t>:</a:t>
                </a:r>
                <a:endParaRPr lang="en-GB" dirty="0">
                  <a:solidFill>
                    <a:srgbClr val="404040"/>
                  </a:solidFill>
                  <a:latin typeface="Fira Sans" pitchFamily="34"/>
                </a:endParaRPr>
              </a:p>
              <a:p>
                <a:pPr marL="0" lvl="0" indent="0">
                  <a:lnSpc>
                    <a:spcPct val="100000"/>
                  </a:lnSpc>
                  <a:buNone/>
                </a:pPr>
                <a14:m>
                  <m:oMathPara xmlns:m="http://schemas.openxmlformats.org/officeDocument/2006/math">
                    <m:oMathParaPr>
                      <m:jc m:val="centerGroup"/>
                    </m:oMathParaPr>
                    <m:oMath xmlns:m="http://schemas.openxmlformats.org/officeDocument/2006/math">
                      <m:r>
                        <a:rPr lang="en-GB" sz="3200" b="0" i="1" smtClean="0">
                          <a:solidFill>
                            <a:srgbClr val="404040"/>
                          </a:solidFill>
                          <a:latin typeface="Cambria Math" panose="02040503050406030204" pitchFamily="18" charset="0"/>
                        </a:rPr>
                        <m:t>𝐴𝐶𝐸</m:t>
                      </m:r>
                      <m:r>
                        <a:rPr lang="en-GB" sz="3200" b="0" i="1" smtClean="0">
                          <a:solidFill>
                            <a:srgbClr val="404040"/>
                          </a:solidFill>
                          <a:latin typeface="Cambria Math" panose="02040503050406030204" pitchFamily="18" charset="0"/>
                        </a:rPr>
                        <m:t>=</m:t>
                      </m:r>
                      <m:r>
                        <a:rPr lang="en-GB" sz="3200" b="0" i="1" smtClean="0">
                          <a:solidFill>
                            <a:srgbClr val="FF0000"/>
                          </a:solidFill>
                          <a:latin typeface="Cambria Math" panose="02040503050406030204" pitchFamily="18" charset="0"/>
                        </a:rPr>
                        <m:t>𝐸</m:t>
                      </m:r>
                      <m:d>
                        <m:dPr>
                          <m:begChr m:val="["/>
                          <m:endChr m:val="]"/>
                          <m:ctrlPr>
                            <a:rPr lang="en-GB" sz="3200" b="0" i="1" smtClean="0">
                              <a:solidFill>
                                <a:srgbClr val="FF0000"/>
                              </a:solidFill>
                              <a:latin typeface="Cambria Math" panose="02040503050406030204" pitchFamily="18" charset="0"/>
                            </a:rPr>
                          </m:ctrlPr>
                        </m:dPr>
                        <m:e>
                          <m:sSup>
                            <m:sSupPr>
                              <m:ctrlPr>
                                <a:rPr lang="en-GB" sz="3200" b="0" i="1" smtClean="0">
                                  <a:solidFill>
                                    <a:srgbClr val="FF0000"/>
                                  </a:solidFill>
                                  <a:latin typeface="Cambria Math" panose="02040503050406030204" pitchFamily="18" charset="0"/>
                                </a:rPr>
                              </m:ctrlPr>
                            </m:sSupPr>
                            <m:e>
                              <m:r>
                                <a:rPr lang="en-GB" sz="3200" b="0" i="1" smtClean="0">
                                  <a:solidFill>
                                    <a:srgbClr val="FF0000"/>
                                  </a:solidFill>
                                  <a:latin typeface="Cambria Math" panose="02040503050406030204" pitchFamily="18" charset="0"/>
                                </a:rPr>
                                <m:t>𝑌</m:t>
                              </m:r>
                            </m:e>
                            <m:sup>
                              <m:r>
                                <a:rPr lang="en-GB" sz="3200" b="0" i="1" smtClean="0">
                                  <a:solidFill>
                                    <a:srgbClr val="FF0000"/>
                                  </a:solidFill>
                                  <a:latin typeface="Cambria Math" panose="02040503050406030204" pitchFamily="18" charset="0"/>
                                </a:rPr>
                                <m:t>1</m:t>
                              </m:r>
                            </m:sup>
                          </m:sSup>
                        </m:e>
                      </m:d>
                      <m:r>
                        <a:rPr lang="en-GB" sz="3200" b="0" i="1" smtClean="0">
                          <a:solidFill>
                            <a:srgbClr val="404040"/>
                          </a:solidFill>
                          <a:latin typeface="Cambria Math" panose="02040503050406030204" pitchFamily="18" charset="0"/>
                        </a:rPr>
                        <m:t>−</m:t>
                      </m:r>
                      <m:r>
                        <a:rPr lang="en-GB" sz="3200" b="0" i="1" smtClean="0">
                          <a:solidFill>
                            <a:schemeClr val="accent1"/>
                          </a:solidFill>
                          <a:latin typeface="Cambria Math" panose="02040503050406030204" pitchFamily="18" charset="0"/>
                        </a:rPr>
                        <m:t>𝐸</m:t>
                      </m:r>
                      <m:d>
                        <m:dPr>
                          <m:begChr m:val="["/>
                          <m:endChr m:val="]"/>
                          <m:ctrlPr>
                            <a:rPr lang="en-GB" sz="3200" b="0" i="1" smtClean="0">
                              <a:solidFill>
                                <a:schemeClr val="accent1"/>
                              </a:solidFill>
                              <a:latin typeface="Cambria Math" panose="02040503050406030204" pitchFamily="18" charset="0"/>
                            </a:rPr>
                          </m:ctrlPr>
                        </m:dPr>
                        <m:e>
                          <m:sSup>
                            <m:sSupPr>
                              <m:ctrlPr>
                                <a:rPr lang="en-GB" sz="3200" b="0" i="1" smtClean="0">
                                  <a:solidFill>
                                    <a:schemeClr val="accent1"/>
                                  </a:solidFill>
                                  <a:latin typeface="Cambria Math" panose="02040503050406030204" pitchFamily="18" charset="0"/>
                                </a:rPr>
                              </m:ctrlPr>
                            </m:sSupPr>
                            <m:e>
                              <m:r>
                                <a:rPr lang="en-GB" sz="3200" b="0" i="1" smtClean="0">
                                  <a:solidFill>
                                    <a:schemeClr val="accent1"/>
                                  </a:solidFill>
                                  <a:latin typeface="Cambria Math" panose="02040503050406030204" pitchFamily="18" charset="0"/>
                                </a:rPr>
                                <m:t>𝑌</m:t>
                              </m:r>
                            </m:e>
                            <m:sup>
                              <m:r>
                                <a:rPr lang="en-GB" sz="3200" b="0" i="1" smtClean="0">
                                  <a:solidFill>
                                    <a:schemeClr val="accent1"/>
                                  </a:solidFill>
                                  <a:latin typeface="Cambria Math" panose="02040503050406030204" pitchFamily="18" charset="0"/>
                                </a:rPr>
                                <m:t>0</m:t>
                              </m:r>
                            </m:sup>
                          </m:sSup>
                        </m:e>
                      </m:d>
                    </m:oMath>
                  </m:oMathPara>
                </a14:m>
                <a:br>
                  <a:rPr lang="en-GB" sz="3200" dirty="0">
                    <a:solidFill>
                      <a:srgbClr val="404040"/>
                    </a:solidFill>
                    <a:latin typeface="Fira Sans" pitchFamily="34"/>
                  </a:rPr>
                </a:br>
                <a:br>
                  <a:rPr lang="en-GB" sz="3200" dirty="0">
                    <a:solidFill>
                      <a:srgbClr val="404040"/>
                    </a:solidFill>
                    <a:latin typeface="Fira Sans" pitchFamily="34"/>
                  </a:rPr>
                </a:br>
                <a:r>
                  <a:rPr lang="en-GB" sz="3200" dirty="0">
                    <a:solidFill>
                      <a:srgbClr val="404040"/>
                    </a:solidFill>
                    <a:latin typeface="Fira Sans" pitchFamily="34"/>
                  </a:rPr>
                  <a:t>In a </a:t>
                </a:r>
                <a:r>
                  <a:rPr lang="en-GB" sz="3200" b="1" dirty="0">
                    <a:solidFill>
                      <a:srgbClr val="404040"/>
                    </a:solidFill>
                    <a:latin typeface="Fira Sans" pitchFamily="34"/>
                  </a:rPr>
                  <a:t>Randomized Controlled Trial, </a:t>
                </a:r>
                <a:r>
                  <a:rPr lang="en-GB" sz="3200" dirty="0">
                    <a:solidFill>
                      <a:srgbClr val="404040"/>
                    </a:solidFill>
                    <a:latin typeface="Fira Sans" pitchFamily="34"/>
                  </a:rPr>
                  <a:t>we often use the difference in treated and untreated groups as an </a:t>
                </a:r>
                <a:r>
                  <a:rPr lang="en-GB" sz="3200" b="1" dirty="0">
                    <a:solidFill>
                      <a:srgbClr val="404040"/>
                    </a:solidFill>
                    <a:latin typeface="Fira Sans" pitchFamily="34"/>
                  </a:rPr>
                  <a:t>estimator </a:t>
                </a:r>
                <a:r>
                  <a:rPr lang="en-GB" sz="3200" dirty="0">
                    <a:solidFill>
                      <a:srgbClr val="404040"/>
                    </a:solidFill>
                    <a:latin typeface="Fira Sans" pitchFamily="34"/>
                  </a:rPr>
                  <a:t>of this causal effect:</a:t>
                </a:r>
                <a:br>
                  <a:rPr lang="en-GB" sz="3200" dirty="0">
                    <a:solidFill>
                      <a:srgbClr val="404040"/>
                    </a:solidFill>
                    <a:latin typeface="Fira Sans" pitchFamily="34"/>
                  </a:rPr>
                </a:br>
                <a:r>
                  <a:rPr lang="en-GB" sz="3200" dirty="0">
                    <a:solidFill>
                      <a:srgbClr val="404040"/>
                    </a:solidFill>
                    <a:latin typeface="Fira Sans" pitchFamily="34"/>
                  </a:rPr>
                  <a:t> </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GB" sz="3200" b="0" i="0" smtClean="0">
                          <a:solidFill>
                            <a:srgbClr val="404040"/>
                          </a:solidFill>
                          <a:latin typeface="Cambria Math" panose="02040503050406030204" pitchFamily="18" charset="0"/>
                        </a:rPr>
                        <m:t> </m:t>
                      </m:r>
                      <m:acc>
                        <m:accPr>
                          <m:chr m:val="̂"/>
                          <m:ctrlPr>
                            <a:rPr lang="en-GB" sz="3200" b="0" i="1" smtClean="0">
                              <a:solidFill>
                                <a:srgbClr val="404040"/>
                              </a:solidFill>
                              <a:latin typeface="Cambria Math" panose="02040503050406030204" pitchFamily="18" charset="0"/>
                            </a:rPr>
                          </m:ctrlPr>
                        </m:accPr>
                        <m:e>
                          <m:r>
                            <a:rPr lang="en-GB" sz="3200" b="0" i="1" smtClean="0">
                              <a:solidFill>
                                <a:srgbClr val="404040"/>
                              </a:solidFill>
                              <a:latin typeface="Cambria Math" panose="02040503050406030204" pitchFamily="18" charset="0"/>
                            </a:rPr>
                            <m:t>𝐴𝐶𝐸</m:t>
                          </m:r>
                        </m:e>
                      </m:acc>
                      <m:r>
                        <a:rPr lang="en-GB" sz="3200" b="0" i="1" smtClean="0">
                          <a:solidFill>
                            <a:srgbClr val="404040"/>
                          </a:solidFill>
                          <a:latin typeface="Cambria Math" panose="02040503050406030204" pitchFamily="18" charset="0"/>
                        </a:rPr>
                        <m:t>=</m:t>
                      </m:r>
                      <m:r>
                        <a:rPr lang="en-GB" sz="3200" b="0" i="1" smtClean="0">
                          <a:solidFill>
                            <a:srgbClr val="404040"/>
                          </a:solidFill>
                          <a:latin typeface="Cambria Math" panose="02040503050406030204" pitchFamily="18" charset="0"/>
                        </a:rPr>
                        <m:t>𝐸</m:t>
                      </m:r>
                      <m:d>
                        <m:dPr>
                          <m:begChr m:val="["/>
                          <m:endChr m:val="]"/>
                          <m:ctrlPr>
                            <a:rPr lang="en-GB" sz="3200" b="0" i="1" smtClean="0">
                              <a:solidFill>
                                <a:srgbClr val="404040"/>
                              </a:solidFill>
                              <a:latin typeface="Cambria Math" panose="02040503050406030204" pitchFamily="18" charset="0"/>
                            </a:rPr>
                          </m:ctrlPr>
                        </m:dPr>
                        <m:e>
                          <m:r>
                            <a:rPr lang="en-GB" sz="3200" b="0" i="1" smtClean="0">
                              <a:solidFill>
                                <a:srgbClr val="404040"/>
                              </a:solidFill>
                              <a:latin typeface="Cambria Math" panose="02040503050406030204" pitchFamily="18" charset="0"/>
                            </a:rPr>
                            <m:t>𝑌</m:t>
                          </m:r>
                          <m:r>
                            <a:rPr lang="en-GB" sz="3200" b="0" i="1" smtClean="0">
                              <a:solidFill>
                                <a:srgbClr val="404040"/>
                              </a:solidFill>
                              <a:latin typeface="Cambria Math" panose="02040503050406030204" pitchFamily="18" charset="0"/>
                            </a:rPr>
                            <m:t>| </m:t>
                          </m:r>
                          <m:r>
                            <a:rPr lang="en-GB" sz="3200" b="0" i="1" smtClean="0">
                              <a:solidFill>
                                <a:srgbClr val="404040"/>
                              </a:solidFill>
                              <a:latin typeface="Cambria Math" panose="02040503050406030204" pitchFamily="18" charset="0"/>
                            </a:rPr>
                            <m:t>𝐴</m:t>
                          </m:r>
                          <m:r>
                            <a:rPr lang="en-GB" sz="3200" b="0" i="1" smtClean="0">
                              <a:solidFill>
                                <a:srgbClr val="404040"/>
                              </a:solidFill>
                              <a:latin typeface="Cambria Math" panose="02040503050406030204" pitchFamily="18" charset="0"/>
                            </a:rPr>
                            <m:t>=1</m:t>
                          </m:r>
                        </m:e>
                      </m:d>
                      <m:r>
                        <a:rPr lang="en-GB" sz="3200" b="0" i="1" smtClean="0">
                          <a:solidFill>
                            <a:srgbClr val="404040"/>
                          </a:solidFill>
                          <a:latin typeface="Cambria Math" panose="02040503050406030204" pitchFamily="18" charset="0"/>
                        </a:rPr>
                        <m:t>−</m:t>
                      </m:r>
                      <m:r>
                        <a:rPr lang="en-GB" sz="3200" b="0" i="1" smtClean="0">
                          <a:solidFill>
                            <a:srgbClr val="404040"/>
                          </a:solidFill>
                          <a:latin typeface="Cambria Math" panose="02040503050406030204" pitchFamily="18" charset="0"/>
                        </a:rPr>
                        <m:t>𝐸</m:t>
                      </m:r>
                      <m:d>
                        <m:dPr>
                          <m:begChr m:val="["/>
                          <m:endChr m:val="|"/>
                          <m:ctrlPr>
                            <a:rPr lang="en-GB" sz="3200" b="0" i="1" smtClean="0">
                              <a:solidFill>
                                <a:srgbClr val="404040"/>
                              </a:solidFill>
                              <a:latin typeface="Cambria Math" panose="02040503050406030204" pitchFamily="18" charset="0"/>
                            </a:rPr>
                          </m:ctrlPr>
                        </m:dPr>
                        <m:e>
                          <m:r>
                            <a:rPr lang="en-GB" sz="3200" b="0" i="1" smtClean="0">
                              <a:solidFill>
                                <a:srgbClr val="404040"/>
                              </a:solidFill>
                              <a:latin typeface="Cambria Math" panose="02040503050406030204" pitchFamily="18" charset="0"/>
                            </a:rPr>
                            <m:t>𝑌</m:t>
                          </m:r>
                          <m:r>
                            <a:rPr lang="en-GB" sz="3200" b="0" i="1" smtClean="0">
                              <a:solidFill>
                                <a:srgbClr val="404040"/>
                              </a:solidFill>
                              <a:latin typeface="Cambria Math" panose="02040503050406030204" pitchFamily="18" charset="0"/>
                            </a:rPr>
                            <m:t> </m:t>
                          </m:r>
                        </m:e>
                      </m:d>
                      <m:r>
                        <a:rPr lang="en-GB" sz="3200" b="0" i="1" smtClean="0">
                          <a:solidFill>
                            <a:srgbClr val="404040"/>
                          </a:solidFill>
                          <a:latin typeface="Cambria Math" panose="02040503050406030204" pitchFamily="18" charset="0"/>
                        </a:rPr>
                        <m:t>𝐴</m:t>
                      </m:r>
                      <m:r>
                        <a:rPr lang="en-GB" sz="3200" b="0" i="1" smtClean="0">
                          <a:solidFill>
                            <a:srgbClr val="404040"/>
                          </a:solidFill>
                          <a:latin typeface="Cambria Math" panose="02040503050406030204" pitchFamily="18" charset="0"/>
                        </a:rPr>
                        <m:t>=0]</m:t>
                      </m:r>
                    </m:oMath>
                  </m:oMathPara>
                </a14:m>
                <a:endParaRPr lang="en-GB" sz="3200" dirty="0">
                  <a:solidFill>
                    <a:srgbClr val="404040"/>
                  </a:solidFill>
                  <a:latin typeface="Fira Sans" pitchFamily="34"/>
                </a:endParaRPr>
              </a:p>
              <a:p>
                <a:pPr marL="0" lvl="0" indent="0">
                  <a:lnSpc>
                    <a:spcPct val="100000"/>
                  </a:lnSpc>
                  <a:buNone/>
                </a:pPr>
                <a:endParaRPr lang="en-GB"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E0C0D39-8FC9-4533-85CA-F2063B4FD172}"/>
                  </a:ext>
                </a:extLst>
              </p:cNvPr>
              <p:cNvSpPr txBox="1">
                <a:spLocks noGrp="1" noRot="1" noChangeAspect="1" noMove="1" noResize="1" noEditPoints="1" noAdjustHandles="1" noChangeArrowheads="1" noChangeShapeType="1" noTextEdit="1"/>
              </p:cNvSpPr>
              <p:nvPr>
                <p:ph idx="1"/>
              </p:nvPr>
            </p:nvSpPr>
            <p:spPr>
              <a:xfrm>
                <a:off x="838203" y="1572768"/>
                <a:ext cx="10515600" cy="5098619"/>
              </a:xfrm>
              <a:blipFill>
                <a:blip r:embed="rId3"/>
                <a:stretch>
                  <a:fillRect l="-1507" t="-1196" r="-754"/>
                </a:stretch>
              </a:blipFill>
            </p:spPr>
            <p:txBody>
              <a:bodyPr/>
              <a:lstStyle/>
              <a:p>
                <a:r>
                  <a:rPr lang="nl-NL">
                    <a:noFill/>
                  </a:rPr>
                  <a:t> </a:t>
                </a:r>
              </a:p>
            </p:txBody>
          </p:sp>
        </mc:Fallback>
      </mc:AlternateContent>
    </p:spTree>
    <p:extLst>
      <p:ext uri="{BB962C8B-B14F-4D97-AF65-F5344CB8AC3E}">
        <p14:creationId xmlns:p14="http://schemas.microsoft.com/office/powerpoint/2010/main" val="2545122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a:xfrm>
            <a:off x="838200" y="281154"/>
            <a:ext cx="10515600" cy="1325559"/>
          </a:xfrm>
        </p:spPr>
        <p:txBody>
          <a:bodyPr/>
          <a:lstStyle/>
          <a:p>
            <a:pPr lvl="0">
              <a:lnSpc>
                <a:spcPct val="100000"/>
              </a:lnSpc>
            </a:pPr>
            <a:r>
              <a:rPr lang="en-GB" sz="5400" b="1" kern="0" dirty="0">
                <a:solidFill>
                  <a:srgbClr val="006388"/>
                </a:solidFill>
                <a:latin typeface="Fira Sans" pitchFamily="34"/>
                <a:ea typeface="Fira Code" pitchFamily="49"/>
              </a:rPr>
              <a:t>Causal Inference</a:t>
            </a:r>
            <a:endParaRPr lang="en-GB" sz="1800" kern="0"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F72BD6FC-4ED6-91E7-9B54-BC44BC9F7934}"/>
                  </a:ext>
                </a:extLst>
              </p:cNvPr>
              <p:cNvGraphicFramePr>
                <a:graphicFrameLocks noGrp="1"/>
              </p:cNvGraphicFramePr>
              <p:nvPr>
                <p:extLst>
                  <p:ext uri="{D42A27DB-BD31-4B8C-83A1-F6EECF244321}">
                    <p14:modId xmlns:p14="http://schemas.microsoft.com/office/powerpoint/2010/main" val="3322161490"/>
                  </p:ext>
                </p:extLst>
              </p:nvPr>
            </p:nvGraphicFramePr>
            <p:xfrm>
              <a:off x="1897638" y="989045"/>
              <a:ext cx="8123440" cy="558780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65540">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𝐼𝐷</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𝑌</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𝐴</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solidFill>
                                          <a:schemeClr val="accent1"/>
                                        </a:solidFill>
                                        <a:latin typeface="Cambria Math" panose="02040503050406030204" pitchFamily="18" charset="0"/>
                                      </a:rPr>
                                    </m:ctrlPr>
                                  </m:sSupPr>
                                  <m:e>
                                    <m:r>
                                      <a:rPr lang="en-GB" sz="2800" b="0" i="1" smtClean="0">
                                        <a:solidFill>
                                          <a:schemeClr val="accent1"/>
                                        </a:solidFill>
                                        <a:latin typeface="Cambria Math" panose="02040503050406030204" pitchFamily="18" charset="0"/>
                                      </a:rPr>
                                      <m:t>𝑌</m:t>
                                    </m:r>
                                  </m:e>
                                  <m:sup>
                                    <m:r>
                                      <a:rPr lang="en-GB" sz="2800" b="0" i="1" smtClean="0">
                                        <a:solidFill>
                                          <a:schemeClr val="accent1"/>
                                        </a:solidFill>
                                        <a:latin typeface="Cambria Math" panose="02040503050406030204" pitchFamily="18" charset="0"/>
                                      </a:rPr>
                                      <m:t>0</m:t>
                                    </m:r>
                                  </m:sup>
                                </m:sSup>
                              </m:oMath>
                            </m:oMathPara>
                          </a14:m>
                          <a:endParaRPr lang="nl-NL" sz="2800" dirty="0">
                            <a:solidFill>
                              <a:schemeClr val="accent1"/>
                            </a:solidFill>
                          </a:endParaRPr>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solidFill>
                                          <a:srgbClr val="FF0000"/>
                                        </a:solidFill>
                                        <a:latin typeface="Cambria Math" panose="02040503050406030204" pitchFamily="18" charset="0"/>
                                      </a:rPr>
                                    </m:ctrlPr>
                                  </m:sSupPr>
                                  <m:e>
                                    <m:r>
                                      <a:rPr lang="en-GB" sz="2800" b="0" i="1" smtClean="0">
                                        <a:solidFill>
                                          <a:srgbClr val="FF0000"/>
                                        </a:solidFill>
                                        <a:latin typeface="Cambria Math" panose="02040503050406030204" pitchFamily="18" charset="0"/>
                                      </a:rPr>
                                      <m:t>𝑌</m:t>
                                    </m:r>
                                  </m:e>
                                  <m:sup>
                                    <m:r>
                                      <a:rPr lang="en-GB" sz="2800" b="0" i="1" smtClean="0">
                                        <a:solidFill>
                                          <a:srgbClr val="FF0000"/>
                                        </a:solidFill>
                                        <a:latin typeface="Cambria Math" panose="02040503050406030204" pitchFamily="18" charset="0"/>
                                      </a:rPr>
                                      <m:t>1</m:t>
                                    </m:r>
                                  </m:sup>
                                </m:sSup>
                              </m:oMath>
                            </m:oMathPara>
                          </a14:m>
                          <a:endParaRPr lang="nl-NL" sz="2800" dirty="0">
                            <a:solidFill>
                              <a:srgbClr val="FF0000"/>
                            </a:solidFill>
                          </a:endParaRPr>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7</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7</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𝑁𝐴</m:t>
                                </m:r>
                              </m:oMath>
                            </m:oMathPara>
                          </a14:m>
                          <a:endParaRPr lang="nl-NL" sz="2000" dirty="0">
                            <a:solidFill>
                              <a:srgbClr val="FF0000"/>
                            </a:solidFill>
                          </a:endParaRPr>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2</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9</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9</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𝑁𝐴</m:t>
                                </m:r>
                              </m:oMath>
                            </m:oMathPara>
                          </a14:m>
                          <a:endParaRPr lang="nl-NL" sz="2000" dirty="0">
                            <a:solidFill>
                              <a:srgbClr val="FF0000"/>
                            </a:solidFill>
                          </a:endParaRPr>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3</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6</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6</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𝑁𝐴</m:t>
                                </m:r>
                              </m:oMath>
                            </m:oMathPara>
                          </a14:m>
                          <a:endParaRPr lang="nl-NL" sz="2000" dirty="0">
                            <a:solidFill>
                              <a:srgbClr val="FF0000"/>
                            </a:solidFill>
                          </a:endParaRPr>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4</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5</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5</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𝑁𝐴</m:t>
                                </m:r>
                              </m:oMath>
                            </m:oMathPara>
                          </a14:m>
                          <a:endParaRPr lang="nl-NL" sz="2000" dirty="0">
                            <a:solidFill>
                              <a:srgbClr val="FF0000"/>
                            </a:solidFill>
                          </a:endParaRPr>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5</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6</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6</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𝑁𝐴</m:t>
                                </m:r>
                              </m:oMath>
                            </m:oMathPara>
                          </a14:m>
                          <a:endParaRPr lang="nl-NL" sz="2000" dirty="0">
                            <a:solidFill>
                              <a:srgbClr val="FF0000"/>
                            </a:solidFill>
                          </a:endParaRPr>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6</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2</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𝑁𝐴</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2</m:t>
                                </m:r>
                              </m:oMath>
                            </m:oMathPara>
                          </a14:m>
                          <a:endParaRPr lang="nl-NL" sz="2000" dirty="0">
                            <a:solidFill>
                              <a:srgbClr val="FF0000"/>
                            </a:solidFill>
                          </a:endParaRPr>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7</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3</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𝑁𝐴</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3</m:t>
                                </m:r>
                              </m:oMath>
                            </m:oMathPara>
                          </a14:m>
                          <a:endParaRPr lang="nl-NL" sz="2000" dirty="0">
                            <a:solidFill>
                              <a:srgbClr val="FF0000"/>
                            </a:solidFill>
                          </a:endParaRPr>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8</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𝑁𝐴</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1</m:t>
                                </m:r>
                              </m:oMath>
                            </m:oMathPara>
                          </a14:m>
                          <a:endParaRPr lang="nl-NL" sz="2000" dirty="0">
                            <a:solidFill>
                              <a:srgbClr val="FF0000"/>
                            </a:solidFill>
                          </a:endParaRPr>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m:t>
                                </m:r>
                              </m:oMath>
                            </m:oMathPara>
                          </a14:m>
                          <a:endParaRPr lang="nl-NL" sz="2000" dirty="0">
                            <a:solidFill>
                              <a:srgbClr val="FF0000"/>
                            </a:solidFill>
                          </a:endParaRPr>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𝐼</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2</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𝑁𝐴</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2</m:t>
                                </m:r>
                              </m:oMath>
                            </m:oMathPara>
                          </a14:m>
                          <a:endParaRPr lang="nl-NL" sz="2000" dirty="0">
                            <a:solidFill>
                              <a:srgbClr val="FF0000"/>
                            </a:solidFill>
                          </a:endParaRPr>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6" name="Table 6">
                <a:extLst>
                  <a:ext uri="{FF2B5EF4-FFF2-40B4-BE49-F238E27FC236}">
                    <a16:creationId xmlns:a16="http://schemas.microsoft.com/office/drawing/2014/main" id="{F72BD6FC-4ED6-91E7-9B54-BC44BC9F7934}"/>
                  </a:ext>
                </a:extLst>
              </p:cNvPr>
              <p:cNvGraphicFramePr>
                <a:graphicFrameLocks noGrp="1"/>
              </p:cNvGraphicFramePr>
              <p:nvPr>
                <p:extLst>
                  <p:ext uri="{D42A27DB-BD31-4B8C-83A1-F6EECF244321}">
                    <p14:modId xmlns:p14="http://schemas.microsoft.com/office/powerpoint/2010/main" val="3322161490"/>
                  </p:ext>
                </p:extLst>
              </p:nvPr>
            </p:nvGraphicFramePr>
            <p:xfrm>
              <a:off x="1897638" y="989045"/>
              <a:ext cx="8123440" cy="558780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0">
                    <a:tc>
                      <a:txBody>
                        <a:bodyPr/>
                        <a:lstStyle/>
                        <a:p>
                          <a:endParaRPr lang="nl-NL"/>
                        </a:p>
                      </a:txBody>
                      <a:tcPr>
                        <a:lnT w="38103" cap="flat" cmpd="sng" algn="ctr">
                          <a:noFill/>
                          <a:prstDash val="solid"/>
                          <a:round/>
                          <a:headEnd type="none" w="med" len="med"/>
                          <a:tailEnd type="none" w="med" len="med"/>
                        </a:lnT>
                        <a:blipFill>
                          <a:blip r:embed="rId2"/>
                          <a:stretch>
                            <a:fillRect l="-375" t="-80000" r="-400000"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752" t="-80000" r="-301504"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0000" t="-80000" r="-200375"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1128" t="-80000" r="-101128"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99625" t="-80000" r="-749" b="-901176"/>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201316" r="-400000" b="-907895"/>
                          </a:stretch>
                        </a:blipFill>
                      </a:tcPr>
                    </a:tc>
                    <a:tc>
                      <a:txBody>
                        <a:bodyPr/>
                        <a:lstStyle/>
                        <a:p>
                          <a:endParaRPr lang="nl-NL"/>
                        </a:p>
                      </a:txBody>
                      <a:tcPr>
                        <a:blipFill>
                          <a:blip r:embed="rId2"/>
                          <a:stretch>
                            <a:fillRect l="-100752" t="-201316" r="-301504" b="-907895"/>
                          </a:stretch>
                        </a:blipFill>
                      </a:tcPr>
                    </a:tc>
                    <a:tc>
                      <a:txBody>
                        <a:bodyPr/>
                        <a:lstStyle/>
                        <a:p>
                          <a:endParaRPr lang="nl-NL"/>
                        </a:p>
                      </a:txBody>
                      <a:tcPr>
                        <a:blipFill>
                          <a:blip r:embed="rId2"/>
                          <a:stretch>
                            <a:fillRect l="-200000" t="-201316" r="-200375" b="-907895"/>
                          </a:stretch>
                        </a:blipFill>
                      </a:tcPr>
                    </a:tc>
                    <a:tc>
                      <a:txBody>
                        <a:bodyPr/>
                        <a:lstStyle/>
                        <a:p>
                          <a:endParaRPr lang="nl-NL"/>
                        </a:p>
                      </a:txBody>
                      <a:tcPr>
                        <a:blipFill>
                          <a:blip r:embed="rId2"/>
                          <a:stretch>
                            <a:fillRect l="-301128" t="-201316" r="-101128" b="-907895"/>
                          </a:stretch>
                        </a:blipFill>
                      </a:tcPr>
                    </a:tc>
                    <a:tc>
                      <a:txBody>
                        <a:bodyPr/>
                        <a:lstStyle/>
                        <a:p>
                          <a:endParaRPr lang="nl-NL"/>
                        </a:p>
                      </a:txBody>
                      <a:tcPr>
                        <a:blipFill>
                          <a:blip r:embed="rId2"/>
                          <a:stretch>
                            <a:fillRect l="-399625" t="-201316"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7403" r="-400000" b="-796104"/>
                          </a:stretch>
                        </a:blipFill>
                      </a:tcPr>
                    </a:tc>
                    <a:tc>
                      <a:txBody>
                        <a:bodyPr/>
                        <a:lstStyle/>
                        <a:p>
                          <a:endParaRPr lang="nl-NL"/>
                        </a:p>
                      </a:txBody>
                      <a:tcPr>
                        <a:blipFill>
                          <a:blip r:embed="rId2"/>
                          <a:stretch>
                            <a:fillRect l="-100752" t="-297403" r="-301504" b="-796104"/>
                          </a:stretch>
                        </a:blipFill>
                      </a:tcPr>
                    </a:tc>
                    <a:tc>
                      <a:txBody>
                        <a:bodyPr/>
                        <a:lstStyle/>
                        <a:p>
                          <a:endParaRPr lang="nl-NL"/>
                        </a:p>
                      </a:txBody>
                      <a:tcPr>
                        <a:blipFill>
                          <a:blip r:embed="rId2"/>
                          <a:stretch>
                            <a:fillRect l="-200000" t="-297403" r="-200375" b="-796104"/>
                          </a:stretch>
                        </a:blipFill>
                      </a:tcPr>
                    </a:tc>
                    <a:tc>
                      <a:txBody>
                        <a:bodyPr/>
                        <a:lstStyle/>
                        <a:p>
                          <a:endParaRPr lang="nl-NL"/>
                        </a:p>
                      </a:txBody>
                      <a:tcPr>
                        <a:blipFill>
                          <a:blip r:embed="rId2"/>
                          <a:stretch>
                            <a:fillRect l="-301128" t="-297403" r="-101128" b="-796104"/>
                          </a:stretch>
                        </a:blipFill>
                      </a:tcPr>
                    </a:tc>
                    <a:tc>
                      <a:txBody>
                        <a:bodyPr/>
                        <a:lstStyle/>
                        <a:p>
                          <a:endParaRPr lang="nl-NL"/>
                        </a:p>
                      </a:txBody>
                      <a:tcPr>
                        <a:blipFill>
                          <a:blip r:embed="rId2"/>
                          <a:stretch>
                            <a:fillRect l="-399625" t="-297403" r="-749" b="-796104"/>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402632" r="-400000" b="-706579"/>
                          </a:stretch>
                        </a:blipFill>
                      </a:tcPr>
                    </a:tc>
                    <a:tc>
                      <a:txBody>
                        <a:bodyPr/>
                        <a:lstStyle/>
                        <a:p>
                          <a:endParaRPr lang="nl-NL"/>
                        </a:p>
                      </a:txBody>
                      <a:tcPr>
                        <a:blipFill>
                          <a:blip r:embed="rId2"/>
                          <a:stretch>
                            <a:fillRect l="-100752" t="-402632" r="-301504" b="-706579"/>
                          </a:stretch>
                        </a:blipFill>
                      </a:tcPr>
                    </a:tc>
                    <a:tc>
                      <a:txBody>
                        <a:bodyPr/>
                        <a:lstStyle/>
                        <a:p>
                          <a:endParaRPr lang="nl-NL"/>
                        </a:p>
                      </a:txBody>
                      <a:tcPr>
                        <a:blipFill>
                          <a:blip r:embed="rId2"/>
                          <a:stretch>
                            <a:fillRect l="-200000" t="-402632" r="-200375" b="-706579"/>
                          </a:stretch>
                        </a:blipFill>
                      </a:tcPr>
                    </a:tc>
                    <a:tc>
                      <a:txBody>
                        <a:bodyPr/>
                        <a:lstStyle/>
                        <a:p>
                          <a:endParaRPr lang="nl-NL"/>
                        </a:p>
                      </a:txBody>
                      <a:tcPr>
                        <a:blipFill>
                          <a:blip r:embed="rId2"/>
                          <a:stretch>
                            <a:fillRect l="-301128" t="-402632" r="-101128" b="-706579"/>
                          </a:stretch>
                        </a:blipFill>
                      </a:tcPr>
                    </a:tc>
                    <a:tc>
                      <a:txBody>
                        <a:bodyPr/>
                        <a:lstStyle/>
                        <a:p>
                          <a:endParaRPr lang="nl-NL"/>
                        </a:p>
                      </a:txBody>
                      <a:tcPr>
                        <a:blipFill>
                          <a:blip r:embed="rId2"/>
                          <a:stretch>
                            <a:fillRect l="-399625" t="-402632" r="-749" b="-706579"/>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6104" r="-400000" b="-597403"/>
                          </a:stretch>
                        </a:blipFill>
                      </a:tcPr>
                    </a:tc>
                    <a:tc>
                      <a:txBody>
                        <a:bodyPr/>
                        <a:lstStyle/>
                        <a:p>
                          <a:endParaRPr lang="nl-NL"/>
                        </a:p>
                      </a:txBody>
                      <a:tcPr>
                        <a:blipFill>
                          <a:blip r:embed="rId2"/>
                          <a:stretch>
                            <a:fillRect l="-100752" t="-496104" r="-301504" b="-597403"/>
                          </a:stretch>
                        </a:blipFill>
                      </a:tcPr>
                    </a:tc>
                    <a:tc>
                      <a:txBody>
                        <a:bodyPr/>
                        <a:lstStyle/>
                        <a:p>
                          <a:endParaRPr lang="nl-NL"/>
                        </a:p>
                      </a:txBody>
                      <a:tcPr>
                        <a:blipFill>
                          <a:blip r:embed="rId2"/>
                          <a:stretch>
                            <a:fillRect l="-200000" t="-496104" r="-200375" b="-597403"/>
                          </a:stretch>
                        </a:blipFill>
                      </a:tcPr>
                    </a:tc>
                    <a:tc>
                      <a:txBody>
                        <a:bodyPr/>
                        <a:lstStyle/>
                        <a:p>
                          <a:endParaRPr lang="nl-NL"/>
                        </a:p>
                      </a:txBody>
                      <a:tcPr>
                        <a:blipFill>
                          <a:blip r:embed="rId2"/>
                          <a:stretch>
                            <a:fillRect l="-301128" t="-496104" r="-101128" b="-597403"/>
                          </a:stretch>
                        </a:blipFill>
                      </a:tcPr>
                    </a:tc>
                    <a:tc>
                      <a:txBody>
                        <a:bodyPr/>
                        <a:lstStyle/>
                        <a:p>
                          <a:endParaRPr lang="nl-NL"/>
                        </a:p>
                      </a:txBody>
                      <a:tcPr>
                        <a:blipFill>
                          <a:blip r:embed="rId2"/>
                          <a:stretch>
                            <a:fillRect l="-399625" t="-496104" r="-749" b="-597403"/>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603947" r="-400000" b="-505263"/>
                          </a:stretch>
                        </a:blipFill>
                      </a:tcPr>
                    </a:tc>
                    <a:tc>
                      <a:txBody>
                        <a:bodyPr/>
                        <a:lstStyle/>
                        <a:p>
                          <a:endParaRPr lang="nl-NL"/>
                        </a:p>
                      </a:txBody>
                      <a:tcPr>
                        <a:blipFill>
                          <a:blip r:embed="rId2"/>
                          <a:stretch>
                            <a:fillRect l="-100752" t="-603947" r="-301504" b="-505263"/>
                          </a:stretch>
                        </a:blipFill>
                      </a:tcPr>
                    </a:tc>
                    <a:tc>
                      <a:txBody>
                        <a:bodyPr/>
                        <a:lstStyle/>
                        <a:p>
                          <a:endParaRPr lang="nl-NL"/>
                        </a:p>
                      </a:txBody>
                      <a:tcPr>
                        <a:blipFill>
                          <a:blip r:embed="rId2"/>
                          <a:stretch>
                            <a:fillRect l="-200000" t="-603947" r="-200375" b="-505263"/>
                          </a:stretch>
                        </a:blipFill>
                      </a:tcPr>
                    </a:tc>
                    <a:tc>
                      <a:txBody>
                        <a:bodyPr/>
                        <a:lstStyle/>
                        <a:p>
                          <a:endParaRPr lang="nl-NL"/>
                        </a:p>
                      </a:txBody>
                      <a:tcPr>
                        <a:blipFill>
                          <a:blip r:embed="rId2"/>
                          <a:stretch>
                            <a:fillRect l="-301128" t="-603947" r="-101128" b="-505263"/>
                          </a:stretch>
                        </a:blipFill>
                      </a:tcPr>
                    </a:tc>
                    <a:tc>
                      <a:txBody>
                        <a:bodyPr/>
                        <a:lstStyle/>
                        <a:p>
                          <a:endParaRPr lang="nl-NL"/>
                        </a:p>
                      </a:txBody>
                      <a:tcPr>
                        <a:blipFill>
                          <a:blip r:embed="rId2"/>
                          <a:stretch>
                            <a:fillRect l="-399625" t="-603947" r="-749" b="-505263"/>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703947" r="-400000" b="-405263"/>
                          </a:stretch>
                        </a:blipFill>
                      </a:tcPr>
                    </a:tc>
                    <a:tc>
                      <a:txBody>
                        <a:bodyPr/>
                        <a:lstStyle/>
                        <a:p>
                          <a:endParaRPr lang="nl-NL"/>
                        </a:p>
                      </a:txBody>
                      <a:tcPr>
                        <a:blipFill>
                          <a:blip r:embed="rId2"/>
                          <a:stretch>
                            <a:fillRect l="-100752" t="-703947" r="-301504" b="-405263"/>
                          </a:stretch>
                        </a:blipFill>
                      </a:tcPr>
                    </a:tc>
                    <a:tc>
                      <a:txBody>
                        <a:bodyPr/>
                        <a:lstStyle/>
                        <a:p>
                          <a:endParaRPr lang="nl-NL"/>
                        </a:p>
                      </a:txBody>
                      <a:tcPr>
                        <a:blipFill>
                          <a:blip r:embed="rId2"/>
                          <a:stretch>
                            <a:fillRect l="-200000" t="-703947" r="-200375" b="-405263"/>
                          </a:stretch>
                        </a:blipFill>
                      </a:tcPr>
                    </a:tc>
                    <a:tc>
                      <a:txBody>
                        <a:bodyPr/>
                        <a:lstStyle/>
                        <a:p>
                          <a:endParaRPr lang="nl-NL"/>
                        </a:p>
                      </a:txBody>
                      <a:tcPr>
                        <a:blipFill>
                          <a:blip r:embed="rId2"/>
                          <a:stretch>
                            <a:fillRect l="-301128" t="-703947" r="-101128" b="-405263"/>
                          </a:stretch>
                        </a:blipFill>
                      </a:tcPr>
                    </a:tc>
                    <a:tc>
                      <a:txBody>
                        <a:bodyPr/>
                        <a:lstStyle/>
                        <a:p>
                          <a:endParaRPr lang="nl-NL"/>
                        </a:p>
                      </a:txBody>
                      <a:tcPr>
                        <a:blipFill>
                          <a:blip r:embed="rId2"/>
                          <a:stretch>
                            <a:fillRect l="-399625" t="-703947"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93506" r="-400000" b="-300000"/>
                          </a:stretch>
                        </a:blipFill>
                      </a:tcPr>
                    </a:tc>
                    <a:tc>
                      <a:txBody>
                        <a:bodyPr/>
                        <a:lstStyle/>
                        <a:p>
                          <a:endParaRPr lang="nl-NL"/>
                        </a:p>
                      </a:txBody>
                      <a:tcPr>
                        <a:blipFill>
                          <a:blip r:embed="rId2"/>
                          <a:stretch>
                            <a:fillRect l="-100752" t="-793506" r="-301504" b="-300000"/>
                          </a:stretch>
                        </a:blipFill>
                      </a:tcPr>
                    </a:tc>
                    <a:tc>
                      <a:txBody>
                        <a:bodyPr/>
                        <a:lstStyle/>
                        <a:p>
                          <a:endParaRPr lang="nl-NL"/>
                        </a:p>
                      </a:txBody>
                      <a:tcPr>
                        <a:blipFill>
                          <a:blip r:embed="rId2"/>
                          <a:stretch>
                            <a:fillRect l="-200000" t="-793506" r="-200375" b="-300000"/>
                          </a:stretch>
                        </a:blipFill>
                      </a:tcPr>
                    </a:tc>
                    <a:tc>
                      <a:txBody>
                        <a:bodyPr/>
                        <a:lstStyle/>
                        <a:p>
                          <a:endParaRPr lang="nl-NL"/>
                        </a:p>
                      </a:txBody>
                      <a:tcPr>
                        <a:blipFill>
                          <a:blip r:embed="rId2"/>
                          <a:stretch>
                            <a:fillRect l="-301128" t="-793506" r="-101128" b="-300000"/>
                          </a:stretch>
                        </a:blipFill>
                      </a:tcPr>
                    </a:tc>
                    <a:tc>
                      <a:txBody>
                        <a:bodyPr/>
                        <a:lstStyle/>
                        <a:p>
                          <a:endParaRPr lang="nl-NL"/>
                        </a:p>
                      </a:txBody>
                      <a:tcPr>
                        <a:blipFill>
                          <a:blip r:embed="rId2"/>
                          <a:stretch>
                            <a:fillRect l="-399625" t="-793506"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5263" r="-400000" b="-203947"/>
                          </a:stretch>
                        </a:blipFill>
                      </a:tcPr>
                    </a:tc>
                    <a:tc>
                      <a:txBody>
                        <a:bodyPr/>
                        <a:lstStyle/>
                        <a:p>
                          <a:endParaRPr lang="nl-NL"/>
                        </a:p>
                      </a:txBody>
                      <a:tcPr>
                        <a:blipFill>
                          <a:blip r:embed="rId2"/>
                          <a:stretch>
                            <a:fillRect l="-100752" t="-905263" r="-301504" b="-203947"/>
                          </a:stretch>
                        </a:blipFill>
                      </a:tcPr>
                    </a:tc>
                    <a:tc>
                      <a:txBody>
                        <a:bodyPr/>
                        <a:lstStyle/>
                        <a:p>
                          <a:endParaRPr lang="nl-NL"/>
                        </a:p>
                      </a:txBody>
                      <a:tcPr>
                        <a:blipFill>
                          <a:blip r:embed="rId2"/>
                          <a:stretch>
                            <a:fillRect l="-200000" t="-905263" r="-200375" b="-203947"/>
                          </a:stretch>
                        </a:blipFill>
                      </a:tcPr>
                    </a:tc>
                    <a:tc>
                      <a:txBody>
                        <a:bodyPr/>
                        <a:lstStyle/>
                        <a:p>
                          <a:endParaRPr lang="nl-NL"/>
                        </a:p>
                      </a:txBody>
                      <a:tcPr>
                        <a:blipFill>
                          <a:blip r:embed="rId2"/>
                          <a:stretch>
                            <a:fillRect l="-301128" t="-905263" r="-101128" b="-203947"/>
                          </a:stretch>
                        </a:blipFill>
                      </a:tcPr>
                    </a:tc>
                    <a:tc>
                      <a:txBody>
                        <a:bodyPr/>
                        <a:lstStyle/>
                        <a:p>
                          <a:endParaRPr lang="nl-NL"/>
                        </a:p>
                      </a:txBody>
                      <a:tcPr>
                        <a:blipFill>
                          <a:blip r:embed="rId2"/>
                          <a:stretch>
                            <a:fillRect l="-399625" t="-905263"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92208" r="-400000" b="-101299"/>
                          </a:stretch>
                        </a:blipFill>
                      </a:tcPr>
                    </a:tc>
                    <a:tc>
                      <a:txBody>
                        <a:bodyPr/>
                        <a:lstStyle/>
                        <a:p>
                          <a:endParaRPr lang="nl-NL"/>
                        </a:p>
                      </a:txBody>
                      <a:tcPr>
                        <a:blipFill>
                          <a:blip r:embed="rId2"/>
                          <a:stretch>
                            <a:fillRect l="-100752" t="-992208" r="-301504" b="-101299"/>
                          </a:stretch>
                        </a:blipFill>
                      </a:tcPr>
                    </a:tc>
                    <a:tc>
                      <a:txBody>
                        <a:bodyPr/>
                        <a:lstStyle/>
                        <a:p>
                          <a:endParaRPr lang="nl-NL"/>
                        </a:p>
                      </a:txBody>
                      <a:tcPr>
                        <a:blipFill>
                          <a:blip r:embed="rId2"/>
                          <a:stretch>
                            <a:fillRect l="-200000" t="-992208" r="-200375" b="-101299"/>
                          </a:stretch>
                        </a:blipFill>
                      </a:tcPr>
                    </a:tc>
                    <a:tc>
                      <a:txBody>
                        <a:bodyPr/>
                        <a:lstStyle/>
                        <a:p>
                          <a:endParaRPr lang="nl-NL"/>
                        </a:p>
                      </a:txBody>
                      <a:tcPr>
                        <a:blipFill>
                          <a:blip r:embed="rId2"/>
                          <a:stretch>
                            <a:fillRect l="-301128" t="-992208" r="-101128" b="-101299"/>
                          </a:stretch>
                        </a:blipFill>
                      </a:tcPr>
                    </a:tc>
                    <a:tc>
                      <a:txBody>
                        <a:bodyPr/>
                        <a:lstStyle/>
                        <a:p>
                          <a:endParaRPr lang="nl-NL"/>
                        </a:p>
                      </a:txBody>
                      <a:tcPr>
                        <a:blipFill>
                          <a:blip r:embed="rId2"/>
                          <a:stretch>
                            <a:fillRect l="-399625" t="-992208"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6579" r="-400000" b="-2632"/>
                          </a:stretch>
                        </a:blipFill>
                      </a:tcPr>
                    </a:tc>
                    <a:tc>
                      <a:txBody>
                        <a:bodyPr/>
                        <a:lstStyle/>
                        <a:p>
                          <a:endParaRPr lang="nl-NL"/>
                        </a:p>
                      </a:txBody>
                      <a:tcPr>
                        <a:blipFill>
                          <a:blip r:embed="rId2"/>
                          <a:stretch>
                            <a:fillRect l="-100752" t="-1106579" r="-301504" b="-2632"/>
                          </a:stretch>
                        </a:blipFill>
                      </a:tcPr>
                    </a:tc>
                    <a:tc>
                      <a:txBody>
                        <a:bodyPr/>
                        <a:lstStyle/>
                        <a:p>
                          <a:endParaRPr lang="nl-NL"/>
                        </a:p>
                      </a:txBody>
                      <a:tcPr>
                        <a:blipFill>
                          <a:blip r:embed="rId2"/>
                          <a:stretch>
                            <a:fillRect l="-200000" t="-1106579" r="-200375" b="-2632"/>
                          </a:stretch>
                        </a:blipFill>
                      </a:tcPr>
                    </a:tc>
                    <a:tc>
                      <a:txBody>
                        <a:bodyPr/>
                        <a:lstStyle/>
                        <a:p>
                          <a:endParaRPr lang="nl-NL"/>
                        </a:p>
                      </a:txBody>
                      <a:tcPr>
                        <a:blipFill>
                          <a:blip r:embed="rId2"/>
                          <a:stretch>
                            <a:fillRect l="-301128" t="-1106579" r="-101128" b="-2632"/>
                          </a:stretch>
                        </a:blipFill>
                      </a:tcPr>
                    </a:tc>
                    <a:tc>
                      <a:txBody>
                        <a:bodyPr/>
                        <a:lstStyle/>
                        <a:p>
                          <a:endParaRPr lang="nl-NL"/>
                        </a:p>
                      </a:txBody>
                      <a:tcPr>
                        <a:blipFill>
                          <a:blip r:embed="rId2"/>
                          <a:stretch>
                            <a:fillRect l="-399625" t="-1106579" r="-749" b="-2632"/>
                          </a:stretch>
                        </a:blipFill>
                      </a:tcPr>
                    </a:tc>
                    <a:extLst>
                      <a:ext uri="{0D108BD9-81ED-4DB2-BD59-A6C34878D82A}">
                        <a16:rowId xmlns:a16="http://schemas.microsoft.com/office/drawing/2014/main" val="3378232694"/>
                      </a:ext>
                    </a:extLst>
                  </a:tr>
                </a:tbl>
              </a:graphicData>
            </a:graphic>
          </p:graphicFrame>
        </mc:Fallback>
      </mc:AlternateContent>
    </p:spTree>
    <p:extLst>
      <p:ext uri="{BB962C8B-B14F-4D97-AF65-F5344CB8AC3E}">
        <p14:creationId xmlns:p14="http://schemas.microsoft.com/office/powerpoint/2010/main" val="2021110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Causal Inference</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8"/>
                <a:ext cx="10515600" cy="5098619"/>
              </a:xfrm>
            </p:spPr>
            <p:txBody>
              <a:bodyPr>
                <a:normAutofit/>
              </a:bodyPr>
              <a:lstStyle/>
              <a:p>
                <a:pPr marL="0" lvl="0" indent="0">
                  <a:lnSpc>
                    <a:spcPct val="100000"/>
                  </a:lnSpc>
                  <a:buNone/>
                </a:pPr>
                <a:r>
                  <a:rPr lang="en-GB" dirty="0">
                    <a:solidFill>
                      <a:srgbClr val="404040"/>
                    </a:solidFill>
                    <a:latin typeface="Fira Sans" pitchFamily="34"/>
                  </a:rPr>
                  <a:t>In cross-sectional settings, we typically aim to make inferences about the </a:t>
                </a:r>
                <a:r>
                  <a:rPr lang="en-GB" b="1" dirty="0">
                    <a:solidFill>
                      <a:srgbClr val="404040"/>
                    </a:solidFill>
                    <a:latin typeface="Fira Sans" pitchFamily="34"/>
                  </a:rPr>
                  <a:t>average causal effect. </a:t>
                </a:r>
                <a:r>
                  <a:rPr lang="en-GB" dirty="0">
                    <a:solidFill>
                      <a:srgbClr val="404040"/>
                    </a:solidFill>
                    <a:latin typeface="Fira Sans" pitchFamily="34"/>
                  </a:rPr>
                  <a:t>This is known as a </a:t>
                </a:r>
                <a:r>
                  <a:rPr lang="en-GB" b="1" dirty="0">
                    <a:solidFill>
                      <a:srgbClr val="404040"/>
                    </a:solidFill>
                    <a:latin typeface="Fira Sans" pitchFamily="34"/>
                  </a:rPr>
                  <a:t>causal </a:t>
                </a:r>
                <a:r>
                  <a:rPr lang="en-GB" b="1" dirty="0" err="1">
                    <a:solidFill>
                      <a:srgbClr val="404040"/>
                    </a:solidFill>
                    <a:latin typeface="Fira Sans" pitchFamily="34"/>
                  </a:rPr>
                  <a:t>estimand</a:t>
                </a:r>
                <a:r>
                  <a:rPr lang="en-GB" b="1" dirty="0">
                    <a:solidFill>
                      <a:srgbClr val="404040"/>
                    </a:solidFill>
                    <a:latin typeface="Fira Sans" pitchFamily="34"/>
                  </a:rPr>
                  <a:t>:</a:t>
                </a:r>
                <a:endParaRPr lang="en-GB" dirty="0">
                  <a:solidFill>
                    <a:srgbClr val="404040"/>
                  </a:solidFill>
                  <a:latin typeface="Fira Sans" pitchFamily="34"/>
                </a:endParaRPr>
              </a:p>
              <a:p>
                <a:pPr marL="0" lvl="0" indent="0">
                  <a:lnSpc>
                    <a:spcPct val="100000"/>
                  </a:lnSpc>
                  <a:buNone/>
                </a:pPr>
                <a14:m>
                  <m:oMathPara xmlns:m="http://schemas.openxmlformats.org/officeDocument/2006/math">
                    <m:oMathParaPr>
                      <m:jc m:val="centerGroup"/>
                    </m:oMathParaPr>
                    <m:oMath xmlns:m="http://schemas.openxmlformats.org/officeDocument/2006/math">
                      <m:r>
                        <a:rPr lang="en-GB" sz="3200" b="0" i="1" smtClean="0">
                          <a:solidFill>
                            <a:srgbClr val="404040"/>
                          </a:solidFill>
                          <a:latin typeface="Cambria Math" panose="02040503050406030204" pitchFamily="18" charset="0"/>
                        </a:rPr>
                        <m:t>𝐴𝐶𝐸</m:t>
                      </m:r>
                      <m:r>
                        <a:rPr lang="en-GB" sz="3200" b="0" i="1" smtClean="0">
                          <a:solidFill>
                            <a:srgbClr val="404040"/>
                          </a:solidFill>
                          <a:latin typeface="Cambria Math" panose="02040503050406030204" pitchFamily="18" charset="0"/>
                        </a:rPr>
                        <m:t>=</m:t>
                      </m:r>
                      <m:r>
                        <a:rPr lang="en-GB" sz="3200" b="0" i="1" smtClean="0">
                          <a:solidFill>
                            <a:srgbClr val="404040"/>
                          </a:solidFill>
                          <a:latin typeface="Cambria Math" panose="02040503050406030204" pitchFamily="18" charset="0"/>
                        </a:rPr>
                        <m:t>𝐸</m:t>
                      </m:r>
                      <m:d>
                        <m:dPr>
                          <m:begChr m:val="["/>
                          <m:endChr m:val="]"/>
                          <m:ctrlPr>
                            <a:rPr lang="en-GB" sz="3200" b="0" i="1" smtClean="0">
                              <a:solidFill>
                                <a:srgbClr val="404040"/>
                              </a:solidFill>
                              <a:latin typeface="Cambria Math" panose="02040503050406030204" pitchFamily="18" charset="0"/>
                            </a:rPr>
                          </m:ctrlPr>
                        </m:dPr>
                        <m:e>
                          <m:sSup>
                            <m:sSupPr>
                              <m:ctrlPr>
                                <a:rPr lang="en-GB" sz="3200" b="0" i="1" smtClean="0">
                                  <a:solidFill>
                                    <a:srgbClr val="404040"/>
                                  </a:solidFill>
                                  <a:latin typeface="Cambria Math" panose="02040503050406030204" pitchFamily="18" charset="0"/>
                                </a:rPr>
                              </m:ctrlPr>
                            </m:sSupPr>
                            <m:e>
                              <m:r>
                                <a:rPr lang="en-GB" sz="3200" b="0" i="1" smtClean="0">
                                  <a:solidFill>
                                    <a:srgbClr val="404040"/>
                                  </a:solidFill>
                                  <a:latin typeface="Cambria Math" panose="02040503050406030204" pitchFamily="18" charset="0"/>
                                </a:rPr>
                                <m:t>𝑌</m:t>
                              </m:r>
                            </m:e>
                            <m:sup>
                              <m:r>
                                <a:rPr lang="en-GB" sz="3200" b="0" i="1" smtClean="0">
                                  <a:solidFill>
                                    <a:srgbClr val="404040"/>
                                  </a:solidFill>
                                  <a:latin typeface="Cambria Math" panose="02040503050406030204" pitchFamily="18" charset="0"/>
                                </a:rPr>
                                <m:t>1</m:t>
                              </m:r>
                            </m:sup>
                          </m:sSup>
                        </m:e>
                      </m:d>
                      <m:r>
                        <a:rPr lang="en-GB" sz="3200" b="0" i="1" smtClean="0">
                          <a:solidFill>
                            <a:srgbClr val="404040"/>
                          </a:solidFill>
                          <a:latin typeface="Cambria Math" panose="02040503050406030204" pitchFamily="18" charset="0"/>
                        </a:rPr>
                        <m:t>−</m:t>
                      </m:r>
                      <m:r>
                        <a:rPr lang="en-GB" sz="3200" b="0" i="1" smtClean="0">
                          <a:solidFill>
                            <a:srgbClr val="404040"/>
                          </a:solidFill>
                          <a:latin typeface="Cambria Math" panose="02040503050406030204" pitchFamily="18" charset="0"/>
                        </a:rPr>
                        <m:t>𝐸</m:t>
                      </m:r>
                      <m:d>
                        <m:dPr>
                          <m:begChr m:val="["/>
                          <m:endChr m:val="]"/>
                          <m:ctrlPr>
                            <a:rPr lang="en-GB" sz="3200" b="0" i="1" smtClean="0">
                              <a:solidFill>
                                <a:srgbClr val="404040"/>
                              </a:solidFill>
                              <a:latin typeface="Cambria Math" panose="02040503050406030204" pitchFamily="18" charset="0"/>
                            </a:rPr>
                          </m:ctrlPr>
                        </m:dPr>
                        <m:e>
                          <m:sSup>
                            <m:sSupPr>
                              <m:ctrlPr>
                                <a:rPr lang="en-GB" sz="3200" b="0" i="1" smtClean="0">
                                  <a:solidFill>
                                    <a:srgbClr val="404040"/>
                                  </a:solidFill>
                                  <a:latin typeface="Cambria Math" panose="02040503050406030204" pitchFamily="18" charset="0"/>
                                </a:rPr>
                              </m:ctrlPr>
                            </m:sSupPr>
                            <m:e>
                              <m:r>
                                <a:rPr lang="en-GB" sz="3200" b="0" i="1" smtClean="0">
                                  <a:solidFill>
                                    <a:srgbClr val="404040"/>
                                  </a:solidFill>
                                  <a:latin typeface="Cambria Math" panose="02040503050406030204" pitchFamily="18" charset="0"/>
                                </a:rPr>
                                <m:t>𝑌</m:t>
                              </m:r>
                            </m:e>
                            <m:sup>
                              <m:r>
                                <a:rPr lang="en-GB" sz="3200" b="0" i="1" smtClean="0">
                                  <a:solidFill>
                                    <a:srgbClr val="404040"/>
                                  </a:solidFill>
                                  <a:latin typeface="Cambria Math" panose="02040503050406030204" pitchFamily="18" charset="0"/>
                                </a:rPr>
                                <m:t>0</m:t>
                              </m:r>
                            </m:sup>
                          </m:sSup>
                        </m:e>
                      </m:d>
                    </m:oMath>
                  </m:oMathPara>
                </a14:m>
                <a:br>
                  <a:rPr lang="en-GB" sz="3200" dirty="0">
                    <a:solidFill>
                      <a:srgbClr val="404040"/>
                    </a:solidFill>
                    <a:latin typeface="Fira Sans" pitchFamily="34"/>
                  </a:rPr>
                </a:br>
                <a:br>
                  <a:rPr lang="en-GB" sz="3200" dirty="0">
                    <a:solidFill>
                      <a:srgbClr val="404040"/>
                    </a:solidFill>
                    <a:latin typeface="Fira Sans" pitchFamily="34"/>
                  </a:rPr>
                </a:br>
                <a:r>
                  <a:rPr lang="en-GB" sz="3200" dirty="0">
                    <a:solidFill>
                      <a:srgbClr val="404040"/>
                    </a:solidFill>
                    <a:latin typeface="Fira Sans" pitchFamily="34"/>
                  </a:rPr>
                  <a:t>In a </a:t>
                </a:r>
                <a:r>
                  <a:rPr lang="en-GB" sz="3200" b="1" dirty="0">
                    <a:solidFill>
                      <a:srgbClr val="404040"/>
                    </a:solidFill>
                    <a:latin typeface="Fira Sans" pitchFamily="34"/>
                  </a:rPr>
                  <a:t>Randomized Controlled Trial, </a:t>
                </a:r>
                <a:r>
                  <a:rPr lang="en-GB" sz="3200" dirty="0">
                    <a:solidFill>
                      <a:srgbClr val="404040"/>
                    </a:solidFill>
                    <a:latin typeface="Fira Sans" pitchFamily="34"/>
                  </a:rPr>
                  <a:t>we often use the (sample) difference in treated and untreated groups as an </a:t>
                </a:r>
                <a:r>
                  <a:rPr lang="en-GB" sz="3200" b="1" dirty="0">
                    <a:solidFill>
                      <a:srgbClr val="404040"/>
                    </a:solidFill>
                    <a:latin typeface="Fira Sans" pitchFamily="34"/>
                  </a:rPr>
                  <a:t>estimator </a:t>
                </a:r>
                <a:r>
                  <a:rPr lang="en-GB" sz="3200" dirty="0">
                    <a:solidFill>
                      <a:srgbClr val="404040"/>
                    </a:solidFill>
                    <a:latin typeface="Fira Sans" pitchFamily="34"/>
                  </a:rPr>
                  <a:t>of this causal effect:</a:t>
                </a:r>
                <a:br>
                  <a:rPr lang="en-GB" sz="3200" dirty="0">
                    <a:solidFill>
                      <a:srgbClr val="404040"/>
                    </a:solidFill>
                    <a:latin typeface="Fira Sans" pitchFamily="34"/>
                  </a:rPr>
                </a:br>
                <a:r>
                  <a:rPr lang="en-GB" sz="3200" dirty="0">
                    <a:solidFill>
                      <a:srgbClr val="404040"/>
                    </a:solidFill>
                    <a:latin typeface="Fira Sans" pitchFamily="34"/>
                  </a:rPr>
                  <a:t> </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GB" sz="3200" b="0" i="0" smtClean="0">
                          <a:solidFill>
                            <a:srgbClr val="404040"/>
                          </a:solidFill>
                          <a:latin typeface="Cambria Math" panose="02040503050406030204" pitchFamily="18" charset="0"/>
                        </a:rPr>
                        <m:t> </m:t>
                      </m:r>
                      <m:acc>
                        <m:accPr>
                          <m:chr m:val="̂"/>
                          <m:ctrlPr>
                            <a:rPr lang="en-GB" sz="3200" b="0" i="1" smtClean="0">
                              <a:solidFill>
                                <a:srgbClr val="404040"/>
                              </a:solidFill>
                              <a:latin typeface="Cambria Math" panose="02040503050406030204" pitchFamily="18" charset="0"/>
                            </a:rPr>
                          </m:ctrlPr>
                        </m:accPr>
                        <m:e>
                          <m:r>
                            <a:rPr lang="en-GB" sz="3200" b="0" i="1" smtClean="0">
                              <a:solidFill>
                                <a:srgbClr val="404040"/>
                              </a:solidFill>
                              <a:latin typeface="Cambria Math" panose="02040503050406030204" pitchFamily="18" charset="0"/>
                            </a:rPr>
                            <m:t>𝐴𝐶𝐸</m:t>
                          </m:r>
                        </m:e>
                      </m:acc>
                      <m:r>
                        <a:rPr lang="en-GB" sz="3200" b="0" i="1" smtClean="0">
                          <a:solidFill>
                            <a:srgbClr val="404040"/>
                          </a:solidFill>
                          <a:latin typeface="Cambria Math" panose="02040503050406030204" pitchFamily="18" charset="0"/>
                        </a:rPr>
                        <m:t>=</m:t>
                      </m:r>
                      <m:r>
                        <a:rPr lang="en-GB" sz="3200" b="0" i="1" smtClean="0">
                          <a:solidFill>
                            <a:srgbClr val="FF0000"/>
                          </a:solidFill>
                          <a:latin typeface="Cambria Math" panose="02040503050406030204" pitchFamily="18" charset="0"/>
                        </a:rPr>
                        <m:t>𝐸</m:t>
                      </m:r>
                      <m:d>
                        <m:dPr>
                          <m:begChr m:val="["/>
                          <m:endChr m:val="]"/>
                          <m:ctrlPr>
                            <a:rPr lang="en-GB" sz="3200" b="0" i="1" smtClean="0">
                              <a:solidFill>
                                <a:srgbClr val="FF0000"/>
                              </a:solidFill>
                              <a:latin typeface="Cambria Math" panose="02040503050406030204" pitchFamily="18" charset="0"/>
                            </a:rPr>
                          </m:ctrlPr>
                        </m:dPr>
                        <m:e>
                          <m:r>
                            <a:rPr lang="en-GB" sz="3200" b="0" i="1" smtClean="0">
                              <a:solidFill>
                                <a:srgbClr val="FF0000"/>
                              </a:solidFill>
                              <a:latin typeface="Cambria Math" panose="02040503050406030204" pitchFamily="18" charset="0"/>
                            </a:rPr>
                            <m:t>𝑌</m:t>
                          </m:r>
                          <m:r>
                            <a:rPr lang="en-GB" sz="3200" b="0" i="1" smtClean="0">
                              <a:solidFill>
                                <a:srgbClr val="FF0000"/>
                              </a:solidFill>
                              <a:latin typeface="Cambria Math" panose="02040503050406030204" pitchFamily="18" charset="0"/>
                            </a:rPr>
                            <m:t>| </m:t>
                          </m:r>
                          <m:r>
                            <a:rPr lang="en-GB" sz="3200" b="0" i="1" smtClean="0">
                              <a:solidFill>
                                <a:srgbClr val="FF0000"/>
                              </a:solidFill>
                              <a:latin typeface="Cambria Math" panose="02040503050406030204" pitchFamily="18" charset="0"/>
                            </a:rPr>
                            <m:t>𝐴</m:t>
                          </m:r>
                          <m:r>
                            <a:rPr lang="en-GB" sz="3200" b="0" i="1" smtClean="0">
                              <a:solidFill>
                                <a:srgbClr val="FF0000"/>
                              </a:solidFill>
                              <a:latin typeface="Cambria Math" panose="02040503050406030204" pitchFamily="18" charset="0"/>
                            </a:rPr>
                            <m:t>=1</m:t>
                          </m:r>
                        </m:e>
                      </m:d>
                      <m:r>
                        <a:rPr lang="en-GB" sz="3200" b="0" i="1" smtClean="0">
                          <a:solidFill>
                            <a:srgbClr val="404040"/>
                          </a:solidFill>
                          <a:latin typeface="Cambria Math" panose="02040503050406030204" pitchFamily="18" charset="0"/>
                        </a:rPr>
                        <m:t>−</m:t>
                      </m:r>
                      <m:r>
                        <a:rPr lang="en-GB" sz="3200" b="0" i="1" smtClean="0">
                          <a:solidFill>
                            <a:srgbClr val="0070C0"/>
                          </a:solidFill>
                          <a:latin typeface="Cambria Math" panose="02040503050406030204" pitchFamily="18" charset="0"/>
                        </a:rPr>
                        <m:t>𝐸</m:t>
                      </m:r>
                      <m:d>
                        <m:dPr>
                          <m:begChr m:val="["/>
                          <m:endChr m:val="|"/>
                          <m:ctrlPr>
                            <a:rPr lang="en-GB" sz="3200" b="0" i="1" smtClean="0">
                              <a:solidFill>
                                <a:srgbClr val="0070C0"/>
                              </a:solidFill>
                              <a:latin typeface="Cambria Math" panose="02040503050406030204" pitchFamily="18" charset="0"/>
                            </a:rPr>
                          </m:ctrlPr>
                        </m:dPr>
                        <m:e>
                          <m:r>
                            <a:rPr lang="en-GB" sz="3200" b="0" i="1" smtClean="0">
                              <a:solidFill>
                                <a:srgbClr val="0070C0"/>
                              </a:solidFill>
                              <a:latin typeface="Cambria Math" panose="02040503050406030204" pitchFamily="18" charset="0"/>
                            </a:rPr>
                            <m:t>𝑌</m:t>
                          </m:r>
                          <m:r>
                            <a:rPr lang="en-GB" sz="3200" b="0" i="1" smtClean="0">
                              <a:solidFill>
                                <a:srgbClr val="0070C0"/>
                              </a:solidFill>
                              <a:latin typeface="Cambria Math" panose="02040503050406030204" pitchFamily="18" charset="0"/>
                            </a:rPr>
                            <m:t> </m:t>
                          </m:r>
                        </m:e>
                      </m:d>
                      <m:r>
                        <a:rPr lang="en-GB" sz="3200" b="0" i="1" smtClean="0">
                          <a:solidFill>
                            <a:srgbClr val="0070C0"/>
                          </a:solidFill>
                          <a:latin typeface="Cambria Math" panose="02040503050406030204" pitchFamily="18" charset="0"/>
                        </a:rPr>
                        <m:t>𝐴</m:t>
                      </m:r>
                      <m:r>
                        <a:rPr lang="en-GB" sz="3200" b="0" i="1" smtClean="0">
                          <a:solidFill>
                            <a:srgbClr val="0070C0"/>
                          </a:solidFill>
                          <a:latin typeface="Cambria Math" panose="02040503050406030204" pitchFamily="18" charset="0"/>
                        </a:rPr>
                        <m:t>=0]</m:t>
                      </m:r>
                    </m:oMath>
                  </m:oMathPara>
                </a14:m>
                <a:endParaRPr lang="en-GB" sz="3200" dirty="0">
                  <a:solidFill>
                    <a:srgbClr val="0070C0"/>
                  </a:solidFill>
                  <a:latin typeface="Fira Sans" pitchFamily="34"/>
                </a:endParaRPr>
              </a:p>
              <a:p>
                <a:pPr marL="0" lvl="0" indent="0">
                  <a:lnSpc>
                    <a:spcPct val="100000"/>
                  </a:lnSpc>
                  <a:buNone/>
                </a:pPr>
                <a:endParaRPr lang="en-GB"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E0C0D39-8FC9-4533-85CA-F2063B4FD172}"/>
                  </a:ext>
                </a:extLst>
              </p:cNvPr>
              <p:cNvSpPr txBox="1">
                <a:spLocks noGrp="1" noRot="1" noChangeAspect="1" noMove="1" noResize="1" noEditPoints="1" noAdjustHandles="1" noChangeArrowheads="1" noChangeShapeType="1" noTextEdit="1"/>
              </p:cNvSpPr>
              <p:nvPr>
                <p:ph idx="1"/>
              </p:nvPr>
            </p:nvSpPr>
            <p:spPr>
              <a:xfrm>
                <a:off x="838203" y="1572768"/>
                <a:ext cx="10515600" cy="5098619"/>
              </a:xfrm>
              <a:blipFill>
                <a:blip r:embed="rId3"/>
                <a:stretch>
                  <a:fillRect l="-1507" t="-1196" r="-986"/>
                </a:stretch>
              </a:blipFill>
            </p:spPr>
            <p:txBody>
              <a:bodyPr/>
              <a:lstStyle/>
              <a:p>
                <a:r>
                  <a:rPr lang="nl-NL">
                    <a:noFill/>
                  </a:rPr>
                  <a:t> </a:t>
                </a:r>
              </a:p>
            </p:txBody>
          </p:sp>
        </mc:Fallback>
      </mc:AlternateContent>
    </p:spTree>
    <p:extLst>
      <p:ext uri="{BB962C8B-B14F-4D97-AF65-F5344CB8AC3E}">
        <p14:creationId xmlns:p14="http://schemas.microsoft.com/office/powerpoint/2010/main" val="1697391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a:xfrm>
            <a:off x="838200" y="281154"/>
            <a:ext cx="10515600" cy="1325559"/>
          </a:xfrm>
        </p:spPr>
        <p:txBody>
          <a:bodyPr/>
          <a:lstStyle/>
          <a:p>
            <a:pPr lvl="0">
              <a:lnSpc>
                <a:spcPct val="100000"/>
              </a:lnSpc>
            </a:pPr>
            <a:r>
              <a:rPr lang="en-GB" sz="5400" b="1" kern="0" dirty="0">
                <a:solidFill>
                  <a:srgbClr val="006388"/>
                </a:solidFill>
                <a:latin typeface="Fira Sans" pitchFamily="34"/>
                <a:ea typeface="Fira Code" pitchFamily="49"/>
              </a:rPr>
              <a:t>Causal Inference</a:t>
            </a:r>
            <a:endParaRPr lang="en-GB" sz="1800" kern="0"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F72BD6FC-4ED6-91E7-9B54-BC44BC9F7934}"/>
                  </a:ext>
                </a:extLst>
              </p:cNvPr>
              <p:cNvGraphicFramePr>
                <a:graphicFrameLocks noGrp="1"/>
              </p:cNvGraphicFramePr>
              <p:nvPr>
                <p:extLst>
                  <p:ext uri="{D42A27DB-BD31-4B8C-83A1-F6EECF244321}">
                    <p14:modId xmlns:p14="http://schemas.microsoft.com/office/powerpoint/2010/main" val="1700261349"/>
                  </p:ext>
                </p:extLst>
              </p:nvPr>
            </p:nvGraphicFramePr>
            <p:xfrm>
              <a:off x="1897638" y="989045"/>
              <a:ext cx="8123440" cy="558780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65540">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𝐼𝐷</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𝑌</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𝐴</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solidFill>
                                          <a:schemeClr val="tx1"/>
                                        </a:solidFill>
                                        <a:latin typeface="Cambria Math" panose="02040503050406030204" pitchFamily="18" charset="0"/>
                                      </a:rPr>
                                    </m:ctrlPr>
                                  </m:sSupPr>
                                  <m:e>
                                    <m:r>
                                      <a:rPr lang="en-GB" sz="2800" b="0" i="1" smtClean="0">
                                        <a:solidFill>
                                          <a:schemeClr val="tx1"/>
                                        </a:solidFill>
                                        <a:latin typeface="Cambria Math" panose="02040503050406030204" pitchFamily="18" charset="0"/>
                                      </a:rPr>
                                      <m:t>𝑌</m:t>
                                    </m:r>
                                  </m:e>
                                  <m:sup>
                                    <m:r>
                                      <a:rPr lang="en-GB" sz="2800" b="0" i="1" smtClean="0">
                                        <a:solidFill>
                                          <a:schemeClr val="tx1"/>
                                        </a:solidFill>
                                        <a:latin typeface="Cambria Math" panose="02040503050406030204" pitchFamily="18" charset="0"/>
                                      </a:rPr>
                                      <m:t>0</m:t>
                                    </m:r>
                                  </m:sup>
                                </m:sSup>
                              </m:oMath>
                            </m:oMathPara>
                          </a14:m>
                          <a:endParaRPr lang="nl-NL" sz="2800" dirty="0">
                            <a:solidFill>
                              <a:schemeClr val="tx1"/>
                            </a:solidFill>
                          </a:endParaRPr>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solidFill>
                                          <a:schemeClr val="tx1"/>
                                        </a:solidFill>
                                        <a:latin typeface="Cambria Math" panose="02040503050406030204" pitchFamily="18" charset="0"/>
                                      </a:rPr>
                                    </m:ctrlPr>
                                  </m:sSupPr>
                                  <m:e>
                                    <m:r>
                                      <a:rPr lang="en-GB" sz="2800" b="0" i="1" smtClean="0">
                                        <a:solidFill>
                                          <a:schemeClr val="tx1"/>
                                        </a:solidFill>
                                        <a:latin typeface="Cambria Math" panose="02040503050406030204" pitchFamily="18" charset="0"/>
                                      </a:rPr>
                                      <m:t>𝑌</m:t>
                                    </m:r>
                                  </m:e>
                                  <m:sup>
                                    <m:r>
                                      <a:rPr lang="en-GB" sz="2800" b="0" i="1" smtClean="0">
                                        <a:solidFill>
                                          <a:schemeClr val="tx1"/>
                                        </a:solidFill>
                                        <a:latin typeface="Cambria Math" panose="02040503050406030204" pitchFamily="18" charset="0"/>
                                      </a:rPr>
                                      <m:t>1</m:t>
                                    </m:r>
                                  </m:sup>
                                </m:sSup>
                              </m:oMath>
                            </m:oMathPara>
                          </a14:m>
                          <a:endParaRPr lang="nl-NL" sz="2800" dirty="0">
                            <a:solidFill>
                              <a:schemeClr val="tx1"/>
                            </a:solidFill>
                          </a:endParaRPr>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7</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7</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2</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9</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9</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3</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6</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6</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4</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5</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5</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5</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6</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6</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6</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2</m:t>
                                </m:r>
                              </m:oMath>
                            </m:oMathPara>
                          </a14:m>
                          <a:endParaRPr lang="nl-NL" sz="2000" dirty="0">
                            <a:solidFill>
                              <a:srgbClr val="FF000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2</m:t>
                                </m:r>
                              </m:oMath>
                            </m:oMathPara>
                          </a14:m>
                          <a:endParaRPr lang="nl-NL" sz="2000" dirty="0">
                            <a:solidFill>
                              <a:schemeClr val="tx1"/>
                            </a:solidFill>
                          </a:endParaRPr>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7</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3</m:t>
                                </m:r>
                              </m:oMath>
                            </m:oMathPara>
                          </a14:m>
                          <a:endParaRPr lang="nl-NL" sz="2000" dirty="0">
                            <a:solidFill>
                              <a:srgbClr val="FF000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3</m:t>
                                </m:r>
                              </m:oMath>
                            </m:oMathPara>
                          </a14:m>
                          <a:endParaRPr lang="nl-NL" sz="2000" dirty="0">
                            <a:solidFill>
                              <a:schemeClr val="tx1"/>
                            </a:solidFill>
                          </a:endParaRPr>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8</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1</m:t>
                                </m:r>
                              </m:oMath>
                            </m:oMathPara>
                          </a14:m>
                          <a:endParaRPr lang="nl-NL" sz="2000" dirty="0">
                            <a:solidFill>
                              <a:srgbClr val="FF000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1</m:t>
                                </m:r>
                              </m:oMath>
                            </m:oMathPara>
                          </a14:m>
                          <a:endParaRPr lang="nl-NL" sz="2000" dirty="0">
                            <a:solidFill>
                              <a:schemeClr val="tx1"/>
                            </a:solidFill>
                          </a:endParaRPr>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m:t>
                                </m:r>
                              </m:oMath>
                            </m:oMathPara>
                          </a14:m>
                          <a:endParaRPr lang="nl-NL" sz="2000" dirty="0">
                            <a:solidFill>
                              <a:schemeClr val="tx1"/>
                            </a:solidFill>
                          </a:endParaRPr>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𝐼</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2</m:t>
                                </m:r>
                              </m:oMath>
                            </m:oMathPara>
                          </a14:m>
                          <a:endParaRPr lang="nl-NL" sz="2000" dirty="0">
                            <a:solidFill>
                              <a:srgbClr val="FF000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2</m:t>
                                </m:r>
                              </m:oMath>
                            </m:oMathPara>
                          </a14:m>
                          <a:endParaRPr lang="nl-NL" sz="2000" dirty="0">
                            <a:solidFill>
                              <a:schemeClr val="tx1"/>
                            </a:solidFill>
                          </a:endParaRPr>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6" name="Table 6">
                <a:extLst>
                  <a:ext uri="{FF2B5EF4-FFF2-40B4-BE49-F238E27FC236}">
                    <a16:creationId xmlns:a16="http://schemas.microsoft.com/office/drawing/2014/main" id="{F72BD6FC-4ED6-91E7-9B54-BC44BC9F7934}"/>
                  </a:ext>
                </a:extLst>
              </p:cNvPr>
              <p:cNvGraphicFramePr>
                <a:graphicFrameLocks noGrp="1"/>
              </p:cNvGraphicFramePr>
              <p:nvPr>
                <p:extLst>
                  <p:ext uri="{D42A27DB-BD31-4B8C-83A1-F6EECF244321}">
                    <p14:modId xmlns:p14="http://schemas.microsoft.com/office/powerpoint/2010/main" val="1700261349"/>
                  </p:ext>
                </p:extLst>
              </p:nvPr>
            </p:nvGraphicFramePr>
            <p:xfrm>
              <a:off x="1897638" y="989045"/>
              <a:ext cx="8123440" cy="558780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0">
                    <a:tc>
                      <a:txBody>
                        <a:bodyPr/>
                        <a:lstStyle/>
                        <a:p>
                          <a:endParaRPr lang="nl-NL"/>
                        </a:p>
                      </a:txBody>
                      <a:tcPr>
                        <a:lnT w="38103" cap="flat" cmpd="sng" algn="ctr">
                          <a:noFill/>
                          <a:prstDash val="solid"/>
                          <a:round/>
                          <a:headEnd type="none" w="med" len="med"/>
                          <a:tailEnd type="none" w="med" len="med"/>
                        </a:lnT>
                        <a:blipFill>
                          <a:blip r:embed="rId2"/>
                          <a:stretch>
                            <a:fillRect l="-375" t="-80000" r="-400000"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752" t="-80000" r="-301504"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0000" t="-80000" r="-200375"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1128" t="-80000" r="-101128"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99625" t="-80000" r="-749" b="-901176"/>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201316" r="-400000" b="-907895"/>
                          </a:stretch>
                        </a:blipFill>
                      </a:tcPr>
                    </a:tc>
                    <a:tc>
                      <a:txBody>
                        <a:bodyPr/>
                        <a:lstStyle/>
                        <a:p>
                          <a:endParaRPr lang="nl-NL"/>
                        </a:p>
                      </a:txBody>
                      <a:tcPr>
                        <a:blipFill>
                          <a:blip r:embed="rId2"/>
                          <a:stretch>
                            <a:fillRect l="-100752" t="-201316" r="-301504" b="-907895"/>
                          </a:stretch>
                        </a:blipFill>
                      </a:tcPr>
                    </a:tc>
                    <a:tc>
                      <a:txBody>
                        <a:bodyPr/>
                        <a:lstStyle/>
                        <a:p>
                          <a:endParaRPr lang="nl-NL"/>
                        </a:p>
                      </a:txBody>
                      <a:tcPr>
                        <a:blipFill>
                          <a:blip r:embed="rId2"/>
                          <a:stretch>
                            <a:fillRect l="-200000" t="-201316" r="-200375" b="-907895"/>
                          </a:stretch>
                        </a:blipFill>
                      </a:tcPr>
                    </a:tc>
                    <a:tc>
                      <a:txBody>
                        <a:bodyPr/>
                        <a:lstStyle/>
                        <a:p>
                          <a:endParaRPr lang="nl-NL"/>
                        </a:p>
                      </a:txBody>
                      <a:tcPr>
                        <a:blipFill>
                          <a:blip r:embed="rId2"/>
                          <a:stretch>
                            <a:fillRect l="-301128" t="-201316" r="-101128" b="-907895"/>
                          </a:stretch>
                        </a:blipFill>
                      </a:tcPr>
                    </a:tc>
                    <a:tc>
                      <a:txBody>
                        <a:bodyPr/>
                        <a:lstStyle/>
                        <a:p>
                          <a:endParaRPr lang="nl-NL"/>
                        </a:p>
                      </a:txBody>
                      <a:tcPr>
                        <a:blipFill>
                          <a:blip r:embed="rId2"/>
                          <a:stretch>
                            <a:fillRect l="-399625" t="-201316"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7403" r="-400000" b="-796104"/>
                          </a:stretch>
                        </a:blipFill>
                      </a:tcPr>
                    </a:tc>
                    <a:tc>
                      <a:txBody>
                        <a:bodyPr/>
                        <a:lstStyle/>
                        <a:p>
                          <a:endParaRPr lang="nl-NL"/>
                        </a:p>
                      </a:txBody>
                      <a:tcPr>
                        <a:blipFill>
                          <a:blip r:embed="rId2"/>
                          <a:stretch>
                            <a:fillRect l="-100752" t="-297403" r="-301504" b="-796104"/>
                          </a:stretch>
                        </a:blipFill>
                      </a:tcPr>
                    </a:tc>
                    <a:tc>
                      <a:txBody>
                        <a:bodyPr/>
                        <a:lstStyle/>
                        <a:p>
                          <a:endParaRPr lang="nl-NL"/>
                        </a:p>
                      </a:txBody>
                      <a:tcPr>
                        <a:blipFill>
                          <a:blip r:embed="rId2"/>
                          <a:stretch>
                            <a:fillRect l="-200000" t="-297403" r="-200375" b="-796104"/>
                          </a:stretch>
                        </a:blipFill>
                      </a:tcPr>
                    </a:tc>
                    <a:tc>
                      <a:txBody>
                        <a:bodyPr/>
                        <a:lstStyle/>
                        <a:p>
                          <a:endParaRPr lang="nl-NL"/>
                        </a:p>
                      </a:txBody>
                      <a:tcPr>
                        <a:blipFill>
                          <a:blip r:embed="rId2"/>
                          <a:stretch>
                            <a:fillRect l="-301128" t="-297403" r="-101128" b="-796104"/>
                          </a:stretch>
                        </a:blipFill>
                      </a:tcPr>
                    </a:tc>
                    <a:tc>
                      <a:txBody>
                        <a:bodyPr/>
                        <a:lstStyle/>
                        <a:p>
                          <a:endParaRPr lang="nl-NL"/>
                        </a:p>
                      </a:txBody>
                      <a:tcPr>
                        <a:blipFill>
                          <a:blip r:embed="rId2"/>
                          <a:stretch>
                            <a:fillRect l="-399625" t="-297403" r="-749" b="-796104"/>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402632" r="-400000" b="-706579"/>
                          </a:stretch>
                        </a:blipFill>
                      </a:tcPr>
                    </a:tc>
                    <a:tc>
                      <a:txBody>
                        <a:bodyPr/>
                        <a:lstStyle/>
                        <a:p>
                          <a:endParaRPr lang="nl-NL"/>
                        </a:p>
                      </a:txBody>
                      <a:tcPr>
                        <a:blipFill>
                          <a:blip r:embed="rId2"/>
                          <a:stretch>
                            <a:fillRect l="-100752" t="-402632" r="-301504" b="-706579"/>
                          </a:stretch>
                        </a:blipFill>
                      </a:tcPr>
                    </a:tc>
                    <a:tc>
                      <a:txBody>
                        <a:bodyPr/>
                        <a:lstStyle/>
                        <a:p>
                          <a:endParaRPr lang="nl-NL"/>
                        </a:p>
                      </a:txBody>
                      <a:tcPr>
                        <a:blipFill>
                          <a:blip r:embed="rId2"/>
                          <a:stretch>
                            <a:fillRect l="-200000" t="-402632" r="-200375" b="-706579"/>
                          </a:stretch>
                        </a:blipFill>
                      </a:tcPr>
                    </a:tc>
                    <a:tc>
                      <a:txBody>
                        <a:bodyPr/>
                        <a:lstStyle/>
                        <a:p>
                          <a:endParaRPr lang="nl-NL"/>
                        </a:p>
                      </a:txBody>
                      <a:tcPr>
                        <a:blipFill>
                          <a:blip r:embed="rId2"/>
                          <a:stretch>
                            <a:fillRect l="-301128" t="-402632" r="-101128" b="-706579"/>
                          </a:stretch>
                        </a:blipFill>
                      </a:tcPr>
                    </a:tc>
                    <a:tc>
                      <a:txBody>
                        <a:bodyPr/>
                        <a:lstStyle/>
                        <a:p>
                          <a:endParaRPr lang="nl-NL"/>
                        </a:p>
                      </a:txBody>
                      <a:tcPr>
                        <a:blipFill>
                          <a:blip r:embed="rId2"/>
                          <a:stretch>
                            <a:fillRect l="-399625" t="-402632" r="-749" b="-706579"/>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6104" r="-400000" b="-597403"/>
                          </a:stretch>
                        </a:blipFill>
                      </a:tcPr>
                    </a:tc>
                    <a:tc>
                      <a:txBody>
                        <a:bodyPr/>
                        <a:lstStyle/>
                        <a:p>
                          <a:endParaRPr lang="nl-NL"/>
                        </a:p>
                      </a:txBody>
                      <a:tcPr>
                        <a:blipFill>
                          <a:blip r:embed="rId2"/>
                          <a:stretch>
                            <a:fillRect l="-100752" t="-496104" r="-301504" b="-597403"/>
                          </a:stretch>
                        </a:blipFill>
                      </a:tcPr>
                    </a:tc>
                    <a:tc>
                      <a:txBody>
                        <a:bodyPr/>
                        <a:lstStyle/>
                        <a:p>
                          <a:endParaRPr lang="nl-NL"/>
                        </a:p>
                      </a:txBody>
                      <a:tcPr>
                        <a:blipFill>
                          <a:blip r:embed="rId2"/>
                          <a:stretch>
                            <a:fillRect l="-200000" t="-496104" r="-200375" b="-597403"/>
                          </a:stretch>
                        </a:blipFill>
                      </a:tcPr>
                    </a:tc>
                    <a:tc>
                      <a:txBody>
                        <a:bodyPr/>
                        <a:lstStyle/>
                        <a:p>
                          <a:endParaRPr lang="nl-NL"/>
                        </a:p>
                      </a:txBody>
                      <a:tcPr>
                        <a:blipFill>
                          <a:blip r:embed="rId2"/>
                          <a:stretch>
                            <a:fillRect l="-301128" t="-496104" r="-101128" b="-597403"/>
                          </a:stretch>
                        </a:blipFill>
                      </a:tcPr>
                    </a:tc>
                    <a:tc>
                      <a:txBody>
                        <a:bodyPr/>
                        <a:lstStyle/>
                        <a:p>
                          <a:endParaRPr lang="nl-NL"/>
                        </a:p>
                      </a:txBody>
                      <a:tcPr>
                        <a:blipFill>
                          <a:blip r:embed="rId2"/>
                          <a:stretch>
                            <a:fillRect l="-399625" t="-496104" r="-749" b="-597403"/>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603947" r="-400000" b="-505263"/>
                          </a:stretch>
                        </a:blipFill>
                      </a:tcPr>
                    </a:tc>
                    <a:tc>
                      <a:txBody>
                        <a:bodyPr/>
                        <a:lstStyle/>
                        <a:p>
                          <a:endParaRPr lang="nl-NL"/>
                        </a:p>
                      </a:txBody>
                      <a:tcPr>
                        <a:blipFill>
                          <a:blip r:embed="rId2"/>
                          <a:stretch>
                            <a:fillRect l="-100752" t="-603947" r="-301504" b="-505263"/>
                          </a:stretch>
                        </a:blipFill>
                      </a:tcPr>
                    </a:tc>
                    <a:tc>
                      <a:txBody>
                        <a:bodyPr/>
                        <a:lstStyle/>
                        <a:p>
                          <a:endParaRPr lang="nl-NL"/>
                        </a:p>
                      </a:txBody>
                      <a:tcPr>
                        <a:blipFill>
                          <a:blip r:embed="rId2"/>
                          <a:stretch>
                            <a:fillRect l="-200000" t="-603947" r="-200375" b="-505263"/>
                          </a:stretch>
                        </a:blipFill>
                      </a:tcPr>
                    </a:tc>
                    <a:tc>
                      <a:txBody>
                        <a:bodyPr/>
                        <a:lstStyle/>
                        <a:p>
                          <a:endParaRPr lang="nl-NL"/>
                        </a:p>
                      </a:txBody>
                      <a:tcPr>
                        <a:blipFill>
                          <a:blip r:embed="rId2"/>
                          <a:stretch>
                            <a:fillRect l="-301128" t="-603947" r="-101128" b="-505263"/>
                          </a:stretch>
                        </a:blipFill>
                      </a:tcPr>
                    </a:tc>
                    <a:tc>
                      <a:txBody>
                        <a:bodyPr/>
                        <a:lstStyle/>
                        <a:p>
                          <a:endParaRPr lang="nl-NL"/>
                        </a:p>
                      </a:txBody>
                      <a:tcPr>
                        <a:blipFill>
                          <a:blip r:embed="rId2"/>
                          <a:stretch>
                            <a:fillRect l="-399625" t="-603947" r="-749" b="-505263"/>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703947" r="-400000" b="-405263"/>
                          </a:stretch>
                        </a:blipFill>
                      </a:tcPr>
                    </a:tc>
                    <a:tc>
                      <a:txBody>
                        <a:bodyPr/>
                        <a:lstStyle/>
                        <a:p>
                          <a:endParaRPr lang="nl-NL"/>
                        </a:p>
                      </a:txBody>
                      <a:tcPr>
                        <a:blipFill>
                          <a:blip r:embed="rId2"/>
                          <a:stretch>
                            <a:fillRect l="-100752" t="-703947" r="-301504" b="-405263"/>
                          </a:stretch>
                        </a:blipFill>
                      </a:tcPr>
                    </a:tc>
                    <a:tc>
                      <a:txBody>
                        <a:bodyPr/>
                        <a:lstStyle/>
                        <a:p>
                          <a:endParaRPr lang="nl-NL"/>
                        </a:p>
                      </a:txBody>
                      <a:tcPr>
                        <a:blipFill>
                          <a:blip r:embed="rId2"/>
                          <a:stretch>
                            <a:fillRect l="-200000" t="-703947" r="-200375" b="-405263"/>
                          </a:stretch>
                        </a:blipFill>
                      </a:tcPr>
                    </a:tc>
                    <a:tc>
                      <a:txBody>
                        <a:bodyPr/>
                        <a:lstStyle/>
                        <a:p>
                          <a:endParaRPr lang="nl-NL"/>
                        </a:p>
                      </a:txBody>
                      <a:tcPr>
                        <a:blipFill>
                          <a:blip r:embed="rId2"/>
                          <a:stretch>
                            <a:fillRect l="-301128" t="-703947" r="-101128" b="-405263"/>
                          </a:stretch>
                        </a:blipFill>
                      </a:tcPr>
                    </a:tc>
                    <a:tc>
                      <a:txBody>
                        <a:bodyPr/>
                        <a:lstStyle/>
                        <a:p>
                          <a:endParaRPr lang="nl-NL"/>
                        </a:p>
                      </a:txBody>
                      <a:tcPr>
                        <a:blipFill>
                          <a:blip r:embed="rId2"/>
                          <a:stretch>
                            <a:fillRect l="-399625" t="-703947"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93506" r="-400000" b="-300000"/>
                          </a:stretch>
                        </a:blipFill>
                      </a:tcPr>
                    </a:tc>
                    <a:tc>
                      <a:txBody>
                        <a:bodyPr/>
                        <a:lstStyle/>
                        <a:p>
                          <a:endParaRPr lang="nl-NL"/>
                        </a:p>
                      </a:txBody>
                      <a:tcPr>
                        <a:blipFill>
                          <a:blip r:embed="rId2"/>
                          <a:stretch>
                            <a:fillRect l="-100752" t="-793506" r="-301504" b="-300000"/>
                          </a:stretch>
                        </a:blipFill>
                      </a:tcPr>
                    </a:tc>
                    <a:tc>
                      <a:txBody>
                        <a:bodyPr/>
                        <a:lstStyle/>
                        <a:p>
                          <a:endParaRPr lang="nl-NL"/>
                        </a:p>
                      </a:txBody>
                      <a:tcPr>
                        <a:blipFill>
                          <a:blip r:embed="rId2"/>
                          <a:stretch>
                            <a:fillRect l="-200000" t="-793506" r="-200375" b="-300000"/>
                          </a:stretch>
                        </a:blipFill>
                      </a:tcPr>
                    </a:tc>
                    <a:tc>
                      <a:txBody>
                        <a:bodyPr/>
                        <a:lstStyle/>
                        <a:p>
                          <a:endParaRPr lang="nl-NL"/>
                        </a:p>
                      </a:txBody>
                      <a:tcPr>
                        <a:blipFill>
                          <a:blip r:embed="rId2"/>
                          <a:stretch>
                            <a:fillRect l="-301128" t="-793506" r="-101128" b="-300000"/>
                          </a:stretch>
                        </a:blipFill>
                      </a:tcPr>
                    </a:tc>
                    <a:tc>
                      <a:txBody>
                        <a:bodyPr/>
                        <a:lstStyle/>
                        <a:p>
                          <a:endParaRPr lang="nl-NL"/>
                        </a:p>
                      </a:txBody>
                      <a:tcPr>
                        <a:blipFill>
                          <a:blip r:embed="rId2"/>
                          <a:stretch>
                            <a:fillRect l="-399625" t="-793506"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5263" r="-400000" b="-203947"/>
                          </a:stretch>
                        </a:blipFill>
                      </a:tcPr>
                    </a:tc>
                    <a:tc>
                      <a:txBody>
                        <a:bodyPr/>
                        <a:lstStyle/>
                        <a:p>
                          <a:endParaRPr lang="nl-NL"/>
                        </a:p>
                      </a:txBody>
                      <a:tcPr>
                        <a:blipFill>
                          <a:blip r:embed="rId2"/>
                          <a:stretch>
                            <a:fillRect l="-100752" t="-905263" r="-301504" b="-203947"/>
                          </a:stretch>
                        </a:blipFill>
                      </a:tcPr>
                    </a:tc>
                    <a:tc>
                      <a:txBody>
                        <a:bodyPr/>
                        <a:lstStyle/>
                        <a:p>
                          <a:endParaRPr lang="nl-NL"/>
                        </a:p>
                      </a:txBody>
                      <a:tcPr>
                        <a:blipFill>
                          <a:blip r:embed="rId2"/>
                          <a:stretch>
                            <a:fillRect l="-200000" t="-905263" r="-200375" b="-203947"/>
                          </a:stretch>
                        </a:blipFill>
                      </a:tcPr>
                    </a:tc>
                    <a:tc>
                      <a:txBody>
                        <a:bodyPr/>
                        <a:lstStyle/>
                        <a:p>
                          <a:endParaRPr lang="nl-NL"/>
                        </a:p>
                      </a:txBody>
                      <a:tcPr>
                        <a:blipFill>
                          <a:blip r:embed="rId2"/>
                          <a:stretch>
                            <a:fillRect l="-301128" t="-905263" r="-101128" b="-203947"/>
                          </a:stretch>
                        </a:blipFill>
                      </a:tcPr>
                    </a:tc>
                    <a:tc>
                      <a:txBody>
                        <a:bodyPr/>
                        <a:lstStyle/>
                        <a:p>
                          <a:endParaRPr lang="nl-NL"/>
                        </a:p>
                      </a:txBody>
                      <a:tcPr>
                        <a:blipFill>
                          <a:blip r:embed="rId2"/>
                          <a:stretch>
                            <a:fillRect l="-399625" t="-905263"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92208" r="-400000" b="-101299"/>
                          </a:stretch>
                        </a:blipFill>
                      </a:tcPr>
                    </a:tc>
                    <a:tc>
                      <a:txBody>
                        <a:bodyPr/>
                        <a:lstStyle/>
                        <a:p>
                          <a:endParaRPr lang="nl-NL"/>
                        </a:p>
                      </a:txBody>
                      <a:tcPr>
                        <a:blipFill>
                          <a:blip r:embed="rId2"/>
                          <a:stretch>
                            <a:fillRect l="-100752" t="-992208" r="-301504" b="-101299"/>
                          </a:stretch>
                        </a:blipFill>
                      </a:tcPr>
                    </a:tc>
                    <a:tc>
                      <a:txBody>
                        <a:bodyPr/>
                        <a:lstStyle/>
                        <a:p>
                          <a:endParaRPr lang="nl-NL"/>
                        </a:p>
                      </a:txBody>
                      <a:tcPr>
                        <a:blipFill>
                          <a:blip r:embed="rId2"/>
                          <a:stretch>
                            <a:fillRect l="-200000" t="-992208" r="-200375" b="-101299"/>
                          </a:stretch>
                        </a:blipFill>
                      </a:tcPr>
                    </a:tc>
                    <a:tc>
                      <a:txBody>
                        <a:bodyPr/>
                        <a:lstStyle/>
                        <a:p>
                          <a:endParaRPr lang="nl-NL"/>
                        </a:p>
                      </a:txBody>
                      <a:tcPr>
                        <a:blipFill>
                          <a:blip r:embed="rId2"/>
                          <a:stretch>
                            <a:fillRect l="-301128" t="-992208" r="-101128" b="-101299"/>
                          </a:stretch>
                        </a:blipFill>
                      </a:tcPr>
                    </a:tc>
                    <a:tc>
                      <a:txBody>
                        <a:bodyPr/>
                        <a:lstStyle/>
                        <a:p>
                          <a:endParaRPr lang="nl-NL"/>
                        </a:p>
                      </a:txBody>
                      <a:tcPr>
                        <a:blipFill>
                          <a:blip r:embed="rId2"/>
                          <a:stretch>
                            <a:fillRect l="-399625" t="-992208"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6579" r="-400000" b="-2632"/>
                          </a:stretch>
                        </a:blipFill>
                      </a:tcPr>
                    </a:tc>
                    <a:tc>
                      <a:txBody>
                        <a:bodyPr/>
                        <a:lstStyle/>
                        <a:p>
                          <a:endParaRPr lang="nl-NL"/>
                        </a:p>
                      </a:txBody>
                      <a:tcPr>
                        <a:blipFill>
                          <a:blip r:embed="rId2"/>
                          <a:stretch>
                            <a:fillRect l="-100752" t="-1106579" r="-301504" b="-2632"/>
                          </a:stretch>
                        </a:blipFill>
                      </a:tcPr>
                    </a:tc>
                    <a:tc>
                      <a:txBody>
                        <a:bodyPr/>
                        <a:lstStyle/>
                        <a:p>
                          <a:endParaRPr lang="nl-NL"/>
                        </a:p>
                      </a:txBody>
                      <a:tcPr>
                        <a:blipFill>
                          <a:blip r:embed="rId2"/>
                          <a:stretch>
                            <a:fillRect l="-200000" t="-1106579" r="-200375" b="-2632"/>
                          </a:stretch>
                        </a:blipFill>
                      </a:tcPr>
                    </a:tc>
                    <a:tc>
                      <a:txBody>
                        <a:bodyPr/>
                        <a:lstStyle/>
                        <a:p>
                          <a:endParaRPr lang="nl-NL"/>
                        </a:p>
                      </a:txBody>
                      <a:tcPr>
                        <a:blipFill>
                          <a:blip r:embed="rId2"/>
                          <a:stretch>
                            <a:fillRect l="-301128" t="-1106579" r="-101128" b="-2632"/>
                          </a:stretch>
                        </a:blipFill>
                      </a:tcPr>
                    </a:tc>
                    <a:tc>
                      <a:txBody>
                        <a:bodyPr/>
                        <a:lstStyle/>
                        <a:p>
                          <a:endParaRPr lang="nl-NL"/>
                        </a:p>
                      </a:txBody>
                      <a:tcPr>
                        <a:blipFill>
                          <a:blip r:embed="rId2"/>
                          <a:stretch>
                            <a:fillRect l="-399625" t="-1106579" r="-749" b="-2632"/>
                          </a:stretch>
                        </a:blipFill>
                      </a:tcPr>
                    </a:tc>
                    <a:extLst>
                      <a:ext uri="{0D108BD9-81ED-4DB2-BD59-A6C34878D82A}">
                        <a16:rowId xmlns:a16="http://schemas.microsoft.com/office/drawing/2014/main" val="3378232694"/>
                      </a:ext>
                    </a:extLst>
                  </a:tr>
                </a:tbl>
              </a:graphicData>
            </a:graphic>
          </p:graphicFrame>
        </mc:Fallback>
      </mc:AlternateContent>
    </p:spTree>
    <p:extLst>
      <p:ext uri="{BB962C8B-B14F-4D97-AF65-F5344CB8AC3E}">
        <p14:creationId xmlns:p14="http://schemas.microsoft.com/office/powerpoint/2010/main" val="631716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Causal Inference Assumptions</a:t>
            </a:r>
            <a:endParaRPr lang="en-GB" sz="1800" kern="0" dirty="0"/>
          </a:p>
        </p:txBody>
      </p:sp>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9"/>
            <a:ext cx="10515600" cy="4920102"/>
          </a:xfrm>
        </p:spPr>
        <p:txBody>
          <a:bodyPr>
            <a:normAutofit fontScale="77500" lnSpcReduction="20000"/>
          </a:bodyPr>
          <a:lstStyle/>
          <a:p>
            <a:pPr marL="0" lvl="0" indent="0">
              <a:lnSpc>
                <a:spcPct val="120000"/>
              </a:lnSpc>
              <a:buNone/>
            </a:pPr>
            <a:r>
              <a:rPr lang="en-GB" dirty="0">
                <a:solidFill>
                  <a:srgbClr val="404040"/>
                </a:solidFill>
                <a:latin typeface="Fira Sans" pitchFamily="34"/>
              </a:rPr>
              <a:t>This type of </a:t>
            </a:r>
            <a:r>
              <a:rPr lang="en-GB" b="1" dirty="0">
                <a:solidFill>
                  <a:srgbClr val="404040"/>
                </a:solidFill>
                <a:latin typeface="Fira Sans" pitchFamily="34"/>
              </a:rPr>
              <a:t>inference</a:t>
            </a:r>
            <a:r>
              <a:rPr lang="en-GB" dirty="0">
                <a:solidFill>
                  <a:srgbClr val="404040"/>
                </a:solidFill>
                <a:latin typeface="Fira Sans" pitchFamily="34"/>
              </a:rPr>
              <a:t> about causal effects from </a:t>
            </a:r>
            <a:r>
              <a:rPr lang="en-GB" b="1" dirty="0">
                <a:solidFill>
                  <a:srgbClr val="404040"/>
                </a:solidFill>
                <a:latin typeface="Fira Sans" pitchFamily="34"/>
              </a:rPr>
              <a:t>observed data</a:t>
            </a:r>
            <a:r>
              <a:rPr lang="en-GB" dirty="0">
                <a:solidFill>
                  <a:srgbClr val="404040"/>
                </a:solidFill>
                <a:latin typeface="Fira Sans" pitchFamily="34"/>
              </a:rPr>
              <a:t> is only possible under certain </a:t>
            </a:r>
            <a:r>
              <a:rPr lang="en-GB" b="1" dirty="0">
                <a:solidFill>
                  <a:srgbClr val="404040"/>
                </a:solidFill>
                <a:latin typeface="Fira Sans" pitchFamily="34"/>
              </a:rPr>
              <a:t>conditions </a:t>
            </a:r>
            <a:r>
              <a:rPr lang="en-GB" dirty="0">
                <a:solidFill>
                  <a:srgbClr val="404040"/>
                </a:solidFill>
                <a:latin typeface="Fira Sans" pitchFamily="34"/>
              </a:rPr>
              <a:t>or </a:t>
            </a:r>
            <a:r>
              <a:rPr lang="en-GB" b="1" dirty="0">
                <a:solidFill>
                  <a:srgbClr val="404040"/>
                </a:solidFill>
                <a:latin typeface="Fira Sans" pitchFamily="34"/>
              </a:rPr>
              <a:t>assumptions</a:t>
            </a:r>
          </a:p>
          <a:p>
            <a:pPr marL="0" lvl="0" indent="0">
              <a:lnSpc>
                <a:spcPct val="120000"/>
              </a:lnSpc>
              <a:buNone/>
            </a:pPr>
            <a:endParaRPr lang="en-GB" b="1" dirty="0">
              <a:solidFill>
                <a:srgbClr val="404040"/>
              </a:solidFill>
              <a:latin typeface="Fira Sans" pitchFamily="34"/>
            </a:endParaRPr>
          </a:p>
          <a:p>
            <a:pPr marL="0" lvl="0" indent="0">
              <a:lnSpc>
                <a:spcPct val="120000"/>
              </a:lnSpc>
              <a:buNone/>
            </a:pPr>
            <a:r>
              <a:rPr lang="en-GB" sz="3200" b="1" dirty="0">
                <a:solidFill>
                  <a:srgbClr val="404040"/>
                </a:solidFill>
                <a:latin typeface="Fira Sans" pitchFamily="34"/>
              </a:rPr>
              <a:t>Exchangeability</a:t>
            </a:r>
          </a:p>
          <a:p>
            <a:pPr lvl="1">
              <a:lnSpc>
                <a:spcPct val="120000"/>
              </a:lnSpc>
            </a:pPr>
            <a:r>
              <a:rPr lang="en-GB" sz="2800" dirty="0">
                <a:solidFill>
                  <a:srgbClr val="404040"/>
                </a:solidFill>
                <a:latin typeface="Fira Sans" pitchFamily="34"/>
              </a:rPr>
              <a:t>If we were to reverse treatment assignment we would observe the same group differences. Information is exchangeable between groups</a:t>
            </a:r>
          </a:p>
          <a:p>
            <a:pPr lvl="1">
              <a:lnSpc>
                <a:spcPct val="120000"/>
              </a:lnSpc>
            </a:pPr>
            <a:r>
              <a:rPr lang="en-GB" sz="2800" dirty="0">
                <a:solidFill>
                  <a:srgbClr val="404040"/>
                </a:solidFill>
                <a:latin typeface="Fira Sans" pitchFamily="34"/>
              </a:rPr>
              <a:t>Basically: absence of </a:t>
            </a:r>
            <a:r>
              <a:rPr lang="en-GB" sz="2800" b="1" dirty="0">
                <a:solidFill>
                  <a:srgbClr val="404040"/>
                </a:solidFill>
                <a:latin typeface="Fira Sans" pitchFamily="34"/>
              </a:rPr>
              <a:t>confounder variables</a:t>
            </a:r>
          </a:p>
          <a:p>
            <a:pPr lvl="2">
              <a:lnSpc>
                <a:spcPct val="120000"/>
              </a:lnSpc>
            </a:pPr>
            <a:r>
              <a:rPr lang="en-GB" sz="2400" dirty="0">
                <a:solidFill>
                  <a:srgbClr val="404040"/>
                </a:solidFill>
                <a:latin typeface="Fira Sans" pitchFamily="34"/>
              </a:rPr>
              <a:t>E.g. People who have bad headaches choose to take the aspirin</a:t>
            </a:r>
            <a:endParaRPr lang="en-GB" sz="2400" b="1" dirty="0">
              <a:solidFill>
                <a:srgbClr val="404040"/>
              </a:solidFill>
              <a:latin typeface="Fira Sans" pitchFamily="34"/>
            </a:endParaRPr>
          </a:p>
          <a:p>
            <a:pPr lvl="1">
              <a:lnSpc>
                <a:spcPct val="120000"/>
              </a:lnSpc>
            </a:pPr>
            <a:r>
              <a:rPr lang="en-GB" sz="2800" b="1" dirty="0">
                <a:solidFill>
                  <a:srgbClr val="404040"/>
                </a:solidFill>
                <a:latin typeface="Fira Sans" pitchFamily="34"/>
              </a:rPr>
              <a:t>RCTs </a:t>
            </a:r>
            <a:r>
              <a:rPr lang="en-GB" sz="2800" dirty="0">
                <a:solidFill>
                  <a:srgbClr val="404040"/>
                </a:solidFill>
                <a:latin typeface="Fira Sans" pitchFamily="34"/>
              </a:rPr>
              <a:t>are powerful because </a:t>
            </a:r>
            <a:r>
              <a:rPr lang="en-GB" sz="2800" b="1" dirty="0">
                <a:solidFill>
                  <a:srgbClr val="404040"/>
                </a:solidFill>
                <a:latin typeface="Fira Sans" pitchFamily="34"/>
              </a:rPr>
              <a:t>randomization</a:t>
            </a:r>
            <a:r>
              <a:rPr lang="en-GB" sz="2800" dirty="0">
                <a:solidFill>
                  <a:srgbClr val="404040"/>
                </a:solidFill>
                <a:latin typeface="Fira Sans" pitchFamily="34"/>
              </a:rPr>
              <a:t> ensures exchangeability. But in principle this kind of inference is possible from non-RCT designs</a:t>
            </a:r>
          </a:p>
          <a:p>
            <a:pPr lvl="1">
              <a:lnSpc>
                <a:spcPct val="120000"/>
              </a:lnSpc>
            </a:pPr>
            <a:r>
              <a:rPr lang="en-GB" sz="2800" dirty="0">
                <a:solidFill>
                  <a:srgbClr val="404040"/>
                </a:solidFill>
                <a:latin typeface="Fira Sans" pitchFamily="34"/>
              </a:rPr>
              <a:t>In practice we need </a:t>
            </a:r>
            <a:r>
              <a:rPr lang="en-GB" sz="2800" b="1" dirty="0">
                <a:solidFill>
                  <a:srgbClr val="404040"/>
                </a:solidFill>
                <a:latin typeface="Fira Sans" pitchFamily="34"/>
              </a:rPr>
              <a:t>conditional exchangeability</a:t>
            </a:r>
            <a:r>
              <a:rPr lang="en-GB" sz="2800" dirty="0">
                <a:solidFill>
                  <a:srgbClr val="404040"/>
                </a:solidFill>
                <a:latin typeface="Fira Sans" pitchFamily="34"/>
              </a:rPr>
              <a:t>; to control for </a:t>
            </a:r>
            <a:r>
              <a:rPr lang="en-GB" sz="2800" b="1" dirty="0">
                <a:solidFill>
                  <a:srgbClr val="404040"/>
                </a:solidFill>
                <a:latin typeface="Fira Sans" pitchFamily="34"/>
              </a:rPr>
              <a:t>confounders!</a:t>
            </a:r>
          </a:p>
          <a:p>
            <a:pPr marL="0" lvl="0" indent="0">
              <a:lnSpc>
                <a:spcPct val="120000"/>
              </a:lnSpc>
              <a:buNone/>
            </a:pPr>
            <a:endParaRPr lang="en-GB" sz="3200" dirty="0">
              <a:solidFill>
                <a:srgbClr val="404040"/>
              </a:solidFill>
              <a:latin typeface="Fira Sans" pitchFamily="34"/>
            </a:endParaRPr>
          </a:p>
        </p:txBody>
      </p:sp>
    </p:spTree>
    <p:extLst>
      <p:ext uri="{BB962C8B-B14F-4D97-AF65-F5344CB8AC3E}">
        <p14:creationId xmlns:p14="http://schemas.microsoft.com/office/powerpoint/2010/main" val="887713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Causal Inference Assumptions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8"/>
                <a:ext cx="10623484" cy="5036261"/>
              </a:xfrm>
            </p:spPr>
            <p:txBody>
              <a:bodyPr>
                <a:normAutofit fontScale="85000" lnSpcReduction="10000"/>
              </a:bodyPr>
              <a:lstStyle/>
              <a:p>
                <a:pPr marL="0" lvl="0" indent="0">
                  <a:lnSpc>
                    <a:spcPct val="120000"/>
                  </a:lnSpc>
                  <a:buNone/>
                </a:pPr>
                <a:r>
                  <a:rPr lang="en-GB" dirty="0">
                    <a:solidFill>
                      <a:srgbClr val="404040"/>
                    </a:solidFill>
                    <a:latin typeface="Fira Sans" pitchFamily="34"/>
                  </a:rPr>
                  <a:t>This type of </a:t>
                </a:r>
                <a:r>
                  <a:rPr lang="en-GB" b="1" dirty="0">
                    <a:solidFill>
                      <a:srgbClr val="404040"/>
                    </a:solidFill>
                    <a:latin typeface="Fira Sans" pitchFamily="34"/>
                  </a:rPr>
                  <a:t>inference</a:t>
                </a:r>
                <a:r>
                  <a:rPr lang="en-GB" dirty="0">
                    <a:solidFill>
                      <a:srgbClr val="404040"/>
                    </a:solidFill>
                    <a:latin typeface="Fira Sans" pitchFamily="34"/>
                  </a:rPr>
                  <a:t> about causal effects from </a:t>
                </a:r>
                <a:r>
                  <a:rPr lang="en-GB" b="1" dirty="0">
                    <a:solidFill>
                      <a:srgbClr val="404040"/>
                    </a:solidFill>
                    <a:latin typeface="Fira Sans" pitchFamily="34"/>
                  </a:rPr>
                  <a:t>observed data</a:t>
                </a:r>
                <a:r>
                  <a:rPr lang="en-GB" dirty="0">
                    <a:solidFill>
                      <a:srgbClr val="404040"/>
                    </a:solidFill>
                    <a:latin typeface="Fira Sans" pitchFamily="34"/>
                  </a:rPr>
                  <a:t> is only possible under certain </a:t>
                </a:r>
                <a:r>
                  <a:rPr lang="en-GB" b="1" dirty="0">
                    <a:solidFill>
                      <a:srgbClr val="404040"/>
                    </a:solidFill>
                    <a:latin typeface="Fira Sans" pitchFamily="34"/>
                  </a:rPr>
                  <a:t>conditions </a:t>
                </a:r>
                <a:r>
                  <a:rPr lang="en-GB" dirty="0">
                    <a:solidFill>
                      <a:srgbClr val="404040"/>
                    </a:solidFill>
                    <a:latin typeface="Fira Sans" pitchFamily="34"/>
                  </a:rPr>
                  <a:t>or </a:t>
                </a:r>
                <a:r>
                  <a:rPr lang="en-GB" b="1" dirty="0">
                    <a:solidFill>
                      <a:srgbClr val="404040"/>
                    </a:solidFill>
                    <a:latin typeface="Fira Sans" pitchFamily="34"/>
                  </a:rPr>
                  <a:t>assumptions</a:t>
                </a:r>
              </a:p>
              <a:p>
                <a:pPr marL="0" lvl="0" indent="0">
                  <a:lnSpc>
                    <a:spcPct val="120000"/>
                  </a:lnSpc>
                  <a:buNone/>
                </a:pPr>
                <a:endParaRPr lang="en-GB" b="1" dirty="0">
                  <a:solidFill>
                    <a:srgbClr val="404040"/>
                  </a:solidFill>
                  <a:latin typeface="Fira Sans" pitchFamily="34"/>
                </a:endParaRPr>
              </a:p>
              <a:p>
                <a:pPr marL="0" lvl="0" indent="0">
                  <a:lnSpc>
                    <a:spcPct val="120000"/>
                  </a:lnSpc>
                  <a:buNone/>
                </a:pPr>
                <a:r>
                  <a:rPr lang="en-GB" sz="3200" b="1" dirty="0">
                    <a:solidFill>
                      <a:srgbClr val="404040"/>
                    </a:solidFill>
                    <a:latin typeface="Fira Sans" pitchFamily="34"/>
                  </a:rPr>
                  <a:t>Stable Unit Treatment Value (also known as SUTVA)</a:t>
                </a:r>
              </a:p>
              <a:p>
                <a:pPr lvl="1">
                  <a:lnSpc>
                    <a:spcPct val="120000"/>
                  </a:lnSpc>
                </a:pPr>
                <a:r>
                  <a:rPr lang="en-GB" sz="3200" b="1" dirty="0">
                    <a:solidFill>
                      <a:srgbClr val="404040"/>
                    </a:solidFill>
                    <a:latin typeface="Fira Sans" pitchFamily="34"/>
                  </a:rPr>
                  <a:t>No Interference</a:t>
                </a:r>
                <a:r>
                  <a:rPr lang="en-GB" sz="3200" dirty="0">
                    <a:solidFill>
                      <a:srgbClr val="404040"/>
                    </a:solidFill>
                    <a:latin typeface="Fira Sans" pitchFamily="34"/>
                  </a:rPr>
                  <a:t>: The potential outcomes of one unit does not depend on the treatment assigned to another unit. </a:t>
                </a:r>
              </a:p>
              <a:p>
                <a:pPr lvl="2">
                  <a:lnSpc>
                    <a:spcPct val="120000"/>
                  </a:lnSpc>
                </a:pPr>
                <a:r>
                  <a:rPr lang="en-GB" sz="2400" dirty="0">
                    <a:solidFill>
                      <a:srgbClr val="404040"/>
                    </a:solidFill>
                    <a:latin typeface="Fira Sans" pitchFamily="34"/>
                  </a:rPr>
                  <a:t>No “</a:t>
                </a:r>
                <a:r>
                  <a:rPr lang="en-GB" sz="2400" dirty="0" err="1">
                    <a:solidFill>
                      <a:srgbClr val="404040"/>
                    </a:solidFill>
                    <a:latin typeface="Fira Sans" pitchFamily="34"/>
                  </a:rPr>
                  <a:t>spillover</a:t>
                </a:r>
                <a:r>
                  <a:rPr lang="en-GB" sz="2400" dirty="0">
                    <a:solidFill>
                      <a:srgbClr val="404040"/>
                    </a:solidFill>
                    <a:latin typeface="Fira Sans" pitchFamily="34"/>
                  </a:rPr>
                  <a:t>”: </a:t>
                </a:r>
                <a:r>
                  <a:rPr lang="en-GB" sz="2400" u="sng" dirty="0">
                    <a:solidFill>
                      <a:srgbClr val="404040"/>
                    </a:solidFill>
                    <a:latin typeface="Fira Sans" pitchFamily="34"/>
                  </a:rPr>
                  <a:t>My</a:t>
                </a:r>
                <a:r>
                  <a:rPr lang="en-GB" sz="2400" dirty="0">
                    <a:solidFill>
                      <a:srgbClr val="404040"/>
                    </a:solidFill>
                    <a:latin typeface="Fira Sans" pitchFamily="34"/>
                  </a:rPr>
                  <a:t> taking an aspirin does not influence </a:t>
                </a:r>
                <a:r>
                  <a:rPr lang="en-GB" sz="2400" u="sng" dirty="0">
                    <a:solidFill>
                      <a:srgbClr val="404040"/>
                    </a:solidFill>
                    <a:latin typeface="Fira Sans" pitchFamily="34"/>
                  </a:rPr>
                  <a:t>your</a:t>
                </a:r>
                <a:r>
                  <a:rPr lang="en-GB" sz="2400" dirty="0">
                    <a:solidFill>
                      <a:srgbClr val="404040"/>
                    </a:solidFill>
                    <a:latin typeface="Fira Sans" pitchFamily="34"/>
                  </a:rPr>
                  <a:t> headache levels</a:t>
                </a:r>
              </a:p>
              <a:p>
                <a:pPr lvl="1">
                  <a:lnSpc>
                    <a:spcPct val="120000"/>
                  </a:lnSpc>
                </a:pPr>
                <a:r>
                  <a:rPr lang="en-GB" sz="3200" b="1" dirty="0">
                    <a:solidFill>
                      <a:srgbClr val="404040"/>
                    </a:solidFill>
                    <a:latin typeface="Fira Sans" pitchFamily="34"/>
                  </a:rPr>
                  <a:t>Consistency: </a:t>
                </a:r>
                <a:r>
                  <a:rPr lang="en-GB" sz="3200" dirty="0">
                    <a:solidFill>
                      <a:srgbClr val="404040"/>
                    </a:solidFill>
                    <a:latin typeface="Fira Sans" pitchFamily="34"/>
                  </a:rPr>
                  <a:t>Only one version of treatment, treatment is unambiguously defined. </a:t>
                </a:r>
              </a:p>
              <a:p>
                <a:pPr lvl="1">
                  <a:lnSpc>
                    <a:spcPct val="120000"/>
                  </a:lnSpc>
                </a:pPr>
                <a:r>
                  <a:rPr lang="en-GB" sz="3200" dirty="0">
                    <a:solidFill>
                      <a:srgbClr val="404040"/>
                    </a:solidFill>
                    <a:latin typeface="Fira Sans" pitchFamily="34"/>
                  </a:rPr>
                  <a:t>I can directly observe one of the potential outcomes. </a:t>
                </a:r>
                <a14:m>
                  <m:oMath xmlns:m="http://schemas.openxmlformats.org/officeDocument/2006/math">
                    <m:sSub>
                      <m:sSubPr>
                        <m:ctrlPr>
                          <a:rPr lang="en-GB" sz="3200" i="1">
                            <a:solidFill>
                              <a:srgbClr val="404040"/>
                            </a:solidFill>
                            <a:latin typeface="Cambria Math" panose="02040503050406030204" pitchFamily="18" charset="0"/>
                          </a:rPr>
                        </m:ctrlPr>
                      </m:sSubPr>
                      <m:e>
                        <m:r>
                          <a:rPr lang="en-GB" sz="3200">
                            <a:solidFill>
                              <a:srgbClr val="404040"/>
                            </a:solidFill>
                            <a:latin typeface="Cambria Math" panose="02040503050406030204" pitchFamily="18" charset="0"/>
                          </a:rPr>
                          <m:t>𝑌</m:t>
                        </m:r>
                      </m:e>
                      <m:sub>
                        <m:r>
                          <a:rPr lang="en-GB" sz="3200">
                            <a:solidFill>
                              <a:srgbClr val="404040"/>
                            </a:solidFill>
                            <a:latin typeface="Cambria Math" panose="02040503050406030204" pitchFamily="18" charset="0"/>
                          </a:rPr>
                          <m:t>𝑖</m:t>
                        </m:r>
                      </m:sub>
                    </m:sSub>
                    <m:r>
                      <a:rPr lang="en-GB" sz="3200">
                        <a:solidFill>
                          <a:srgbClr val="404040"/>
                        </a:solidFill>
                        <a:latin typeface="Cambria Math" panose="02040503050406030204" pitchFamily="18" charset="0"/>
                      </a:rPr>
                      <m:t>=</m:t>
                    </m:r>
                    <m:sSubSup>
                      <m:sSubSupPr>
                        <m:ctrlPr>
                          <a:rPr lang="en-GB" sz="3200" i="1">
                            <a:solidFill>
                              <a:srgbClr val="404040"/>
                            </a:solidFill>
                            <a:latin typeface="Cambria Math" panose="02040503050406030204" pitchFamily="18" charset="0"/>
                          </a:rPr>
                        </m:ctrlPr>
                      </m:sSubSupPr>
                      <m:e>
                        <m:r>
                          <a:rPr lang="en-GB" sz="3200">
                            <a:solidFill>
                              <a:srgbClr val="404040"/>
                            </a:solidFill>
                            <a:latin typeface="Cambria Math" panose="02040503050406030204" pitchFamily="18" charset="0"/>
                          </a:rPr>
                          <m:t>𝑌</m:t>
                        </m:r>
                      </m:e>
                      <m:sub>
                        <m:r>
                          <a:rPr lang="en-GB" sz="3200">
                            <a:solidFill>
                              <a:srgbClr val="404040"/>
                            </a:solidFill>
                            <a:latin typeface="Cambria Math" panose="02040503050406030204" pitchFamily="18" charset="0"/>
                          </a:rPr>
                          <m:t>𝑖</m:t>
                        </m:r>
                      </m:sub>
                      <m:sup>
                        <m:r>
                          <a:rPr lang="en-GB" sz="3200">
                            <a:solidFill>
                              <a:srgbClr val="404040"/>
                            </a:solidFill>
                            <a:latin typeface="Cambria Math" panose="02040503050406030204" pitchFamily="18" charset="0"/>
                          </a:rPr>
                          <m:t>1</m:t>
                        </m:r>
                      </m:sup>
                    </m:sSubSup>
                  </m:oMath>
                </a14:m>
                <a:r>
                  <a:rPr lang="en-GB" sz="3200" dirty="0">
                    <a:solidFill>
                      <a:srgbClr val="404040"/>
                    </a:solidFill>
                    <a:latin typeface="Fira Sans" pitchFamily="34"/>
                  </a:rPr>
                  <a:t> </a:t>
                </a:r>
              </a:p>
              <a:p>
                <a:pPr marL="0" lvl="0" indent="0">
                  <a:lnSpc>
                    <a:spcPct val="120000"/>
                  </a:lnSpc>
                  <a:buNone/>
                </a:pPr>
                <a:endParaRPr lang="en-GB"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E0C0D39-8FC9-4533-85CA-F2063B4FD172}"/>
                  </a:ext>
                </a:extLst>
              </p:cNvPr>
              <p:cNvSpPr txBox="1">
                <a:spLocks noGrp="1" noRot="1" noChangeAspect="1" noMove="1" noResize="1" noEditPoints="1" noAdjustHandles="1" noChangeArrowheads="1" noChangeShapeType="1" noTextEdit="1"/>
              </p:cNvSpPr>
              <p:nvPr>
                <p:ph idx="1"/>
              </p:nvPr>
            </p:nvSpPr>
            <p:spPr>
              <a:xfrm>
                <a:off x="838203" y="1572768"/>
                <a:ext cx="10623484" cy="5036261"/>
              </a:xfrm>
              <a:blipFill>
                <a:blip r:embed="rId3"/>
                <a:stretch>
                  <a:fillRect l="-1091" t="-605" r="-344"/>
                </a:stretch>
              </a:blipFill>
            </p:spPr>
            <p:txBody>
              <a:bodyPr/>
              <a:lstStyle/>
              <a:p>
                <a:r>
                  <a:rPr lang="nl-NL">
                    <a:noFill/>
                  </a:rPr>
                  <a:t> </a:t>
                </a:r>
              </a:p>
            </p:txBody>
          </p:sp>
        </mc:Fallback>
      </mc:AlternateContent>
    </p:spTree>
    <p:extLst>
      <p:ext uri="{BB962C8B-B14F-4D97-AF65-F5344CB8AC3E}">
        <p14:creationId xmlns:p14="http://schemas.microsoft.com/office/powerpoint/2010/main" val="1629937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Causal Inference Assumptions</a:t>
            </a:r>
            <a:endParaRPr lang="en-GB" sz="1800" kern="0" dirty="0"/>
          </a:p>
        </p:txBody>
      </p:sp>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9"/>
            <a:ext cx="10515600" cy="4920102"/>
          </a:xfrm>
        </p:spPr>
        <p:txBody>
          <a:bodyPr>
            <a:normAutofit/>
          </a:bodyPr>
          <a:lstStyle/>
          <a:p>
            <a:pPr marL="0" lvl="0" indent="0">
              <a:lnSpc>
                <a:spcPct val="120000"/>
              </a:lnSpc>
              <a:buNone/>
            </a:pPr>
            <a:r>
              <a:rPr lang="en-GB" dirty="0">
                <a:solidFill>
                  <a:srgbClr val="404040"/>
                </a:solidFill>
                <a:latin typeface="Fira Sans" pitchFamily="34"/>
              </a:rPr>
              <a:t>These two generic assumptions essentially always appear in causal inference problems, and as we will see, we will have to deal with concerns around </a:t>
            </a:r>
            <a:r>
              <a:rPr lang="en-GB" b="1" dirty="0">
                <a:solidFill>
                  <a:srgbClr val="404040"/>
                </a:solidFill>
                <a:latin typeface="Fira Sans" pitchFamily="34"/>
              </a:rPr>
              <a:t>confounders</a:t>
            </a:r>
            <a:r>
              <a:rPr lang="en-GB" dirty="0">
                <a:solidFill>
                  <a:srgbClr val="404040"/>
                </a:solidFill>
                <a:latin typeface="Fira Sans" pitchFamily="34"/>
              </a:rPr>
              <a:t> and </a:t>
            </a:r>
            <a:r>
              <a:rPr lang="en-GB" b="1" dirty="0">
                <a:solidFill>
                  <a:srgbClr val="404040"/>
                </a:solidFill>
                <a:latin typeface="Fira Sans" pitchFamily="34"/>
              </a:rPr>
              <a:t>no interference</a:t>
            </a:r>
            <a:r>
              <a:rPr lang="en-GB" dirty="0">
                <a:solidFill>
                  <a:srgbClr val="404040"/>
                </a:solidFill>
                <a:latin typeface="Fira Sans" pitchFamily="34"/>
              </a:rPr>
              <a:t> repeatedly today</a:t>
            </a:r>
          </a:p>
          <a:p>
            <a:pPr marL="0" lvl="0" indent="0">
              <a:lnSpc>
                <a:spcPct val="120000"/>
              </a:lnSpc>
              <a:buNone/>
            </a:pPr>
            <a:endParaRPr lang="en-GB" sz="2800" b="1" dirty="0">
              <a:solidFill>
                <a:srgbClr val="404040"/>
              </a:solidFill>
              <a:latin typeface="Fira Sans" pitchFamily="34"/>
            </a:endParaRPr>
          </a:p>
          <a:p>
            <a:pPr marL="0" lvl="0" indent="0">
              <a:lnSpc>
                <a:spcPct val="120000"/>
              </a:lnSpc>
              <a:buNone/>
            </a:pPr>
            <a:r>
              <a:rPr lang="en-GB" b="1" dirty="0">
                <a:solidFill>
                  <a:srgbClr val="404040"/>
                </a:solidFill>
                <a:latin typeface="Fira Sans" pitchFamily="34"/>
              </a:rPr>
              <a:t>Other assumptions or conditions</a:t>
            </a:r>
            <a:r>
              <a:rPr lang="en-GB" dirty="0">
                <a:solidFill>
                  <a:srgbClr val="404040"/>
                </a:solidFill>
                <a:latin typeface="Fira Sans" pitchFamily="34"/>
              </a:rPr>
              <a:t> may also be needed depending on the specific </a:t>
            </a:r>
            <a:r>
              <a:rPr lang="en-GB" b="1" dirty="0">
                <a:solidFill>
                  <a:srgbClr val="404040"/>
                </a:solidFill>
                <a:latin typeface="Fira Sans" pitchFamily="34"/>
              </a:rPr>
              <a:t>design</a:t>
            </a:r>
            <a:r>
              <a:rPr lang="en-GB" dirty="0">
                <a:solidFill>
                  <a:srgbClr val="404040"/>
                </a:solidFill>
                <a:latin typeface="Fira Sans" pitchFamily="34"/>
              </a:rPr>
              <a:t> and </a:t>
            </a:r>
            <a:r>
              <a:rPr lang="en-GB" b="1" dirty="0">
                <a:solidFill>
                  <a:srgbClr val="404040"/>
                </a:solidFill>
                <a:latin typeface="Fira Sans" pitchFamily="34"/>
              </a:rPr>
              <a:t>analytic approach you take</a:t>
            </a:r>
            <a:endParaRPr lang="en-GB" sz="2800" b="1" dirty="0">
              <a:solidFill>
                <a:srgbClr val="404040"/>
              </a:solidFill>
              <a:latin typeface="Fira Sans" pitchFamily="34"/>
            </a:endParaRPr>
          </a:p>
          <a:p>
            <a:pPr marL="0" lvl="0" indent="0">
              <a:lnSpc>
                <a:spcPct val="120000"/>
              </a:lnSpc>
              <a:buNone/>
            </a:pPr>
            <a:endParaRPr lang="en-GB" sz="3200" dirty="0">
              <a:solidFill>
                <a:srgbClr val="404040"/>
              </a:solidFill>
              <a:latin typeface="Fira Sans" pitchFamily="34"/>
            </a:endParaRPr>
          </a:p>
        </p:txBody>
      </p:sp>
    </p:spTree>
    <p:extLst>
      <p:ext uri="{BB962C8B-B14F-4D97-AF65-F5344CB8AC3E}">
        <p14:creationId xmlns:p14="http://schemas.microsoft.com/office/powerpoint/2010/main" val="677849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normAutofit fontScale="90000"/>
          </a:bodyPr>
          <a:lstStyle/>
          <a:p>
            <a:pPr lvl="0" algn="ctr">
              <a:lnSpc>
                <a:spcPct val="100000"/>
              </a:lnSpc>
            </a:pPr>
            <a:r>
              <a:rPr lang="en-GB" sz="5400" b="1" kern="0" dirty="0">
                <a:solidFill>
                  <a:srgbClr val="FFFFFF"/>
                </a:solidFill>
                <a:latin typeface="Fira Sans" pitchFamily="34"/>
                <a:ea typeface="Fira Code" pitchFamily="49"/>
              </a:rPr>
              <a:t>Causal Inference and Policy Evaluations</a:t>
            </a:r>
            <a:endParaRPr lang="en-GB" sz="1800" kern="0" dirty="0">
              <a:solidFill>
                <a:srgbClr val="FFFFFF"/>
              </a:solidFill>
            </a:endParaRPr>
          </a:p>
        </p:txBody>
      </p:sp>
    </p:spTree>
    <p:extLst>
      <p:ext uri="{BB962C8B-B14F-4D97-AF65-F5344CB8AC3E}">
        <p14:creationId xmlns:p14="http://schemas.microsoft.com/office/powerpoint/2010/main" val="3683451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Todays Topic</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9"/>
                <a:ext cx="10515600" cy="4920102"/>
              </a:xfrm>
            </p:spPr>
            <p:txBody>
              <a:bodyPr>
                <a:normAutofit/>
              </a:bodyPr>
              <a:lstStyle/>
              <a:p>
                <a:pPr marL="0" lvl="0" indent="0">
                  <a:lnSpc>
                    <a:spcPct val="120000"/>
                  </a:lnSpc>
                  <a:buNone/>
                </a:pPr>
                <a:r>
                  <a:rPr lang="en-GB" b="1" dirty="0">
                    <a:solidFill>
                      <a:srgbClr val="404040"/>
                    </a:solidFill>
                    <a:latin typeface="Fira Sans" pitchFamily="34"/>
                  </a:rPr>
                  <a:t>Policy evaluation</a:t>
                </a:r>
                <a:r>
                  <a:rPr lang="en-GB" dirty="0">
                    <a:solidFill>
                      <a:srgbClr val="404040"/>
                    </a:solidFill>
                    <a:latin typeface="Fira Sans" pitchFamily="34"/>
                  </a:rPr>
                  <a:t> is a special case of causal inference</a:t>
                </a:r>
                <a:endParaRPr lang="en-GB" sz="2400" b="1" dirty="0">
                  <a:solidFill>
                    <a:srgbClr val="404040"/>
                  </a:solidFill>
                  <a:latin typeface="Fira Sans" pitchFamily="34"/>
                </a:endParaRPr>
              </a:p>
              <a:p>
                <a:pPr marL="0" lvl="0" indent="0">
                  <a:lnSpc>
                    <a:spcPct val="120000"/>
                  </a:lnSpc>
                  <a:buNone/>
                </a:pPr>
                <a:endParaRPr lang="en-GB" sz="2400" b="1" dirty="0">
                  <a:solidFill>
                    <a:srgbClr val="404040"/>
                  </a:solidFill>
                  <a:latin typeface="Fira Sans" pitchFamily="34"/>
                </a:endParaRPr>
              </a:p>
              <a:p>
                <a:pPr marL="0" lvl="0" indent="0">
                  <a:lnSpc>
                    <a:spcPct val="120000"/>
                  </a:lnSpc>
                  <a:buNone/>
                </a:pPr>
                <a:r>
                  <a:rPr lang="en-GB" sz="2400" dirty="0">
                    <a:solidFill>
                      <a:srgbClr val="404040"/>
                    </a:solidFill>
                    <a:latin typeface="Fira Sans" pitchFamily="34"/>
                  </a:rPr>
                  <a:t>We typically have </a:t>
                </a:r>
                <a:r>
                  <a:rPr lang="en-GB" sz="2400" b="1" dirty="0">
                    <a:solidFill>
                      <a:srgbClr val="404040"/>
                    </a:solidFill>
                    <a:latin typeface="Fira Sans" pitchFamily="34"/>
                  </a:rPr>
                  <a:t>one unit</a:t>
                </a:r>
                <a:r>
                  <a:rPr lang="en-GB" sz="2400" dirty="0">
                    <a:solidFill>
                      <a:srgbClr val="404040"/>
                    </a:solidFill>
                    <a:latin typeface="Fira Sans" pitchFamily="34"/>
                  </a:rPr>
                  <a:t> observed </a:t>
                </a:r>
                <a:r>
                  <a:rPr lang="en-GB" sz="2400" b="1" dirty="0">
                    <a:solidFill>
                      <a:srgbClr val="404040"/>
                    </a:solidFill>
                    <a:latin typeface="Fira Sans" pitchFamily="34"/>
                  </a:rPr>
                  <a:t>repeatedly over time</a:t>
                </a:r>
              </a:p>
              <a:p>
                <a:pPr marL="0" lvl="0" indent="0">
                  <a:lnSpc>
                    <a:spcPct val="120000"/>
                  </a:lnSpc>
                  <a:buNone/>
                </a:pPr>
                <a:r>
                  <a:rPr lang="en-GB" sz="2400" dirty="0">
                    <a:solidFill>
                      <a:srgbClr val="404040"/>
                    </a:solidFill>
                    <a:latin typeface="Fira Sans" pitchFamily="34"/>
                  </a:rPr>
                  <a:t>At some point in time (</a:t>
                </a:r>
                <a14:m>
                  <m:oMath xmlns:m="http://schemas.openxmlformats.org/officeDocument/2006/math">
                    <m:sSub>
                      <m:sSubPr>
                        <m:ctrlPr>
                          <a:rPr lang="en-GB" sz="2400" b="0" i="1" dirty="0" smtClean="0">
                            <a:solidFill>
                              <a:srgbClr val="404040"/>
                            </a:solidFill>
                            <a:latin typeface="Cambria Math" panose="02040503050406030204" pitchFamily="18" charset="0"/>
                          </a:rPr>
                        </m:ctrlPr>
                      </m:sSubPr>
                      <m:e>
                        <m:r>
                          <a:rPr lang="en-GB" sz="2400" i="1" dirty="0" smtClean="0">
                            <a:solidFill>
                              <a:srgbClr val="404040"/>
                            </a:solidFill>
                            <a:latin typeface="Cambria Math" panose="02040503050406030204" pitchFamily="18" charset="0"/>
                          </a:rPr>
                          <m:t>𝑇</m:t>
                        </m:r>
                      </m:e>
                      <m:sub>
                        <m:r>
                          <a:rPr lang="en-GB" sz="2400" b="0" i="1" dirty="0" smtClean="0">
                            <a:solidFill>
                              <a:srgbClr val="404040"/>
                            </a:solidFill>
                            <a:latin typeface="Cambria Math" panose="02040503050406030204" pitchFamily="18" charset="0"/>
                          </a:rPr>
                          <m:t>0</m:t>
                        </m:r>
                      </m:sub>
                    </m:sSub>
                  </m:oMath>
                </a14:m>
                <a:r>
                  <a:rPr lang="en-GB" sz="2400" dirty="0">
                    <a:solidFill>
                      <a:srgbClr val="404040"/>
                    </a:solidFill>
                    <a:latin typeface="Fira Sans" pitchFamily="34"/>
                  </a:rPr>
                  <a:t>) an </a:t>
                </a:r>
                <a:r>
                  <a:rPr lang="en-GB" sz="2400" b="1" dirty="0">
                    <a:solidFill>
                      <a:srgbClr val="404040"/>
                    </a:solidFill>
                    <a:latin typeface="Fira Sans" pitchFamily="34"/>
                  </a:rPr>
                  <a:t>intervention </a:t>
                </a:r>
                <a:r>
                  <a:rPr lang="en-GB" sz="2400" dirty="0">
                    <a:solidFill>
                      <a:srgbClr val="404040"/>
                    </a:solidFill>
                    <a:latin typeface="Fira Sans" pitchFamily="34"/>
                  </a:rPr>
                  <a:t>takes place</a:t>
                </a:r>
              </a:p>
              <a:p>
                <a:pPr marL="0" lvl="0" indent="0">
                  <a:lnSpc>
                    <a:spcPct val="120000"/>
                  </a:lnSpc>
                  <a:buNone/>
                </a:pPr>
                <a:endParaRPr lang="en-GB" sz="2400" dirty="0">
                  <a:solidFill>
                    <a:srgbClr val="404040"/>
                  </a:solidFill>
                  <a:latin typeface="Fira Sans" pitchFamily="34"/>
                </a:endParaRPr>
              </a:p>
              <a:p>
                <a:pPr marL="0" lvl="0" indent="0">
                  <a:lnSpc>
                    <a:spcPct val="120000"/>
                  </a:lnSpc>
                  <a:buNone/>
                </a:pPr>
                <a:r>
                  <a:rPr lang="en-GB" b="1" dirty="0">
                    <a:solidFill>
                      <a:srgbClr val="404040"/>
                    </a:solidFill>
                    <a:latin typeface="Fira Sans" pitchFamily="34"/>
                  </a:rPr>
                  <a:t>Pre-intervention </a:t>
                </a:r>
                <a:r>
                  <a:rPr lang="en-GB" dirty="0">
                    <a:solidFill>
                      <a:srgbClr val="404040"/>
                    </a:solidFill>
                    <a:latin typeface="Fira Sans" pitchFamily="34"/>
                  </a:rPr>
                  <a:t>we observe </a:t>
                </a:r>
                <a14:m>
                  <m:oMath xmlns:m="http://schemas.openxmlformats.org/officeDocument/2006/math">
                    <m:sSubSup>
                      <m:sSubSupPr>
                        <m:ctrlPr>
                          <a:rPr lang="en-GB" b="0" i="1" smtClean="0">
                            <a:solidFill>
                              <a:srgbClr val="404040"/>
                            </a:solidFill>
                            <a:latin typeface="Cambria Math" panose="02040503050406030204" pitchFamily="18" charset="0"/>
                          </a:rPr>
                        </m:ctrlPr>
                      </m:sSubSupPr>
                      <m:e>
                        <m:r>
                          <a:rPr lang="en-GB" b="0" i="1" smtClean="0">
                            <a:solidFill>
                              <a:srgbClr val="404040"/>
                            </a:solidFill>
                            <a:latin typeface="Cambria Math" panose="02040503050406030204" pitchFamily="18" charset="0"/>
                          </a:rPr>
                          <m:t>𝑌</m:t>
                        </m:r>
                      </m:e>
                      <m:sub>
                        <m:r>
                          <a:rPr lang="en-GB" b="0" i="1" smtClean="0">
                            <a:solidFill>
                              <a:srgbClr val="404040"/>
                            </a:solidFill>
                            <a:latin typeface="Cambria Math" panose="02040503050406030204" pitchFamily="18" charset="0"/>
                          </a:rPr>
                          <m:t>𝑡</m:t>
                        </m:r>
                      </m:sub>
                      <m:sup>
                        <m:r>
                          <a:rPr lang="en-GB" b="0" i="1" smtClean="0">
                            <a:solidFill>
                              <a:srgbClr val="404040"/>
                            </a:solidFill>
                            <a:latin typeface="Cambria Math" panose="02040503050406030204" pitchFamily="18" charset="0"/>
                          </a:rPr>
                          <m:t>0</m:t>
                        </m:r>
                      </m:sup>
                    </m:sSubSup>
                  </m:oMath>
                </a14:m>
                <a:r>
                  <a:rPr lang="en-GB" b="1" dirty="0">
                    <a:solidFill>
                      <a:srgbClr val="404040"/>
                    </a:solidFill>
                    <a:latin typeface="Fira Sans" pitchFamily="34"/>
                  </a:rPr>
                  <a:t> </a:t>
                </a:r>
                <a:r>
                  <a:rPr lang="en-GB" dirty="0">
                    <a:solidFill>
                      <a:srgbClr val="404040"/>
                    </a:solidFill>
                    <a:latin typeface="Fira Sans" pitchFamily="34"/>
                  </a:rPr>
                  <a:t>and </a:t>
                </a:r>
                <a:r>
                  <a:rPr lang="en-GB" b="1" dirty="0">
                    <a:solidFill>
                      <a:srgbClr val="404040"/>
                    </a:solidFill>
                    <a:latin typeface="Fira Sans" pitchFamily="34"/>
                  </a:rPr>
                  <a:t>post-intervention</a:t>
                </a:r>
                <a:r>
                  <a:rPr lang="en-GB" dirty="0">
                    <a:solidFill>
                      <a:srgbClr val="404040"/>
                    </a:solidFill>
                    <a:latin typeface="Fira Sans" pitchFamily="34"/>
                  </a:rPr>
                  <a:t> </a:t>
                </a:r>
                <a14:m>
                  <m:oMath xmlns:m="http://schemas.openxmlformats.org/officeDocument/2006/math">
                    <m:sSubSup>
                      <m:sSubSupPr>
                        <m:ctrlPr>
                          <a:rPr lang="en-GB" i="1">
                            <a:solidFill>
                              <a:srgbClr val="404040"/>
                            </a:solidFill>
                            <a:latin typeface="Cambria Math" panose="02040503050406030204" pitchFamily="18" charset="0"/>
                          </a:rPr>
                        </m:ctrlPr>
                      </m:sSubSupPr>
                      <m:e>
                        <m:r>
                          <a:rPr lang="en-GB" i="1">
                            <a:solidFill>
                              <a:srgbClr val="404040"/>
                            </a:solidFill>
                            <a:latin typeface="Cambria Math" panose="02040503050406030204" pitchFamily="18" charset="0"/>
                          </a:rPr>
                          <m:t>𝑌</m:t>
                        </m:r>
                      </m:e>
                      <m:sub>
                        <m:r>
                          <a:rPr lang="en-GB" i="1">
                            <a:solidFill>
                              <a:srgbClr val="404040"/>
                            </a:solidFill>
                            <a:latin typeface="Cambria Math" panose="02040503050406030204" pitchFamily="18" charset="0"/>
                          </a:rPr>
                          <m:t>𝑡</m:t>
                        </m:r>
                      </m:sub>
                      <m:sup>
                        <m:r>
                          <a:rPr lang="en-GB" b="0" i="1" smtClean="0">
                            <a:solidFill>
                              <a:srgbClr val="404040"/>
                            </a:solidFill>
                            <a:latin typeface="Cambria Math" panose="02040503050406030204" pitchFamily="18" charset="0"/>
                          </a:rPr>
                          <m:t>1</m:t>
                        </m:r>
                      </m:sup>
                    </m:sSubSup>
                  </m:oMath>
                </a14:m>
                <a:r>
                  <a:rPr lang="en-GB" b="1" dirty="0">
                    <a:solidFill>
                      <a:srgbClr val="404040"/>
                    </a:solidFill>
                    <a:latin typeface="Fira Sans" pitchFamily="34"/>
                  </a:rPr>
                  <a:t> </a:t>
                </a:r>
              </a:p>
            </p:txBody>
          </p:sp>
        </mc:Choice>
        <mc:Fallback xmlns="">
          <p:sp>
            <p:nvSpPr>
              <p:cNvPr id="3" name="Content Placeholder 2">
                <a:extLst>
                  <a:ext uri="{FF2B5EF4-FFF2-40B4-BE49-F238E27FC236}">
                    <a16:creationId xmlns:a16="http://schemas.microsoft.com/office/drawing/2014/main" id="{0E0C0D39-8FC9-4533-85CA-F2063B4FD172}"/>
                  </a:ext>
                </a:extLst>
              </p:cNvPr>
              <p:cNvSpPr txBox="1">
                <a:spLocks noGrp="1" noRot="1" noChangeAspect="1" noMove="1" noResize="1" noEditPoints="1" noAdjustHandles="1" noChangeArrowheads="1" noChangeShapeType="1" noTextEdit="1"/>
              </p:cNvSpPr>
              <p:nvPr>
                <p:ph idx="1"/>
              </p:nvPr>
            </p:nvSpPr>
            <p:spPr>
              <a:xfrm>
                <a:off x="838203" y="1572769"/>
                <a:ext cx="10515600" cy="4920102"/>
              </a:xfrm>
              <a:blipFill>
                <a:blip r:embed="rId3"/>
                <a:stretch>
                  <a:fillRect l="-1217" t="-248"/>
                </a:stretch>
              </a:blipFill>
            </p:spPr>
            <p:txBody>
              <a:bodyPr/>
              <a:lstStyle/>
              <a:p>
                <a:r>
                  <a:rPr lang="nl-NL">
                    <a:noFill/>
                  </a:rPr>
                  <a:t> </a:t>
                </a:r>
              </a:p>
            </p:txBody>
          </p:sp>
        </mc:Fallback>
      </mc:AlternateContent>
    </p:spTree>
    <p:extLst>
      <p:ext uri="{BB962C8B-B14F-4D97-AF65-F5344CB8AC3E}">
        <p14:creationId xmlns:p14="http://schemas.microsoft.com/office/powerpoint/2010/main" val="292325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DAD-7D51-496D-A8D5-5E58759DC03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About us</a:t>
            </a:r>
            <a:endParaRPr lang="en-GB" sz="1800" kern="0" dirty="0"/>
          </a:p>
        </p:txBody>
      </p:sp>
      <p:sp>
        <p:nvSpPr>
          <p:cNvPr id="3" name="Content Placeholder 2">
            <a:extLst>
              <a:ext uri="{FF2B5EF4-FFF2-40B4-BE49-F238E27FC236}">
                <a16:creationId xmlns:a16="http://schemas.microsoft.com/office/drawing/2014/main" id="{88AD4E46-B512-463D-B59E-7A6FB569FBAA}"/>
              </a:ext>
            </a:extLst>
          </p:cNvPr>
          <p:cNvSpPr txBox="1">
            <a:spLocks noGrp="1"/>
          </p:cNvSpPr>
          <p:nvPr>
            <p:ph idx="1"/>
          </p:nvPr>
        </p:nvSpPr>
        <p:spPr>
          <a:xfrm>
            <a:off x="2705362" y="1698662"/>
            <a:ext cx="7110173" cy="4667243"/>
          </a:xfrm>
        </p:spPr>
        <p:txBody>
          <a:bodyPr>
            <a:normAutofit fontScale="92500" lnSpcReduction="10000"/>
          </a:bodyPr>
          <a:lstStyle/>
          <a:p>
            <a:pPr marL="0" lvl="0" indent="0">
              <a:lnSpc>
                <a:spcPct val="110000"/>
              </a:lnSpc>
              <a:buNone/>
            </a:pPr>
            <a:r>
              <a:rPr lang="en-GB" sz="1700" b="1" dirty="0">
                <a:solidFill>
                  <a:srgbClr val="404040"/>
                </a:solidFill>
                <a:latin typeface="Fira Sans" pitchFamily="34"/>
              </a:rPr>
              <a:t>Oisín Ryan </a:t>
            </a:r>
            <a:endParaRPr lang="en-GB" sz="1700" dirty="0">
              <a:solidFill>
                <a:srgbClr val="404040"/>
              </a:solidFill>
              <a:latin typeface="Fira Sans" pitchFamily="34"/>
            </a:endParaRPr>
          </a:p>
          <a:p>
            <a:pPr>
              <a:lnSpc>
                <a:spcPct val="110000"/>
              </a:lnSpc>
            </a:pPr>
            <a:r>
              <a:rPr lang="en-GB" sz="1700" dirty="0">
                <a:solidFill>
                  <a:srgbClr val="404040"/>
                </a:solidFill>
                <a:latin typeface="Fira Sans" pitchFamily="34"/>
              </a:rPr>
              <a:t>Background in statistics / social science</a:t>
            </a:r>
          </a:p>
          <a:p>
            <a:pPr>
              <a:lnSpc>
                <a:spcPct val="110000"/>
              </a:lnSpc>
            </a:pPr>
            <a:r>
              <a:rPr lang="en-GB" sz="1700" dirty="0">
                <a:solidFill>
                  <a:srgbClr val="404040"/>
                </a:solidFill>
                <a:latin typeface="Fira Sans" pitchFamily="34"/>
              </a:rPr>
              <a:t>Currently: Postdoc @ methodology &amp; statistics UU</a:t>
            </a:r>
          </a:p>
          <a:p>
            <a:pPr>
              <a:lnSpc>
                <a:spcPct val="110000"/>
              </a:lnSpc>
            </a:pPr>
            <a:r>
              <a:rPr lang="en-GB" sz="1700" dirty="0">
                <a:solidFill>
                  <a:srgbClr val="404040"/>
                </a:solidFill>
                <a:latin typeface="Fira Sans" pitchFamily="34"/>
              </a:rPr>
              <a:t>From July: Assistant Professor @ Data Science and Biostatistics, Julius Center, UMC Utrecht</a:t>
            </a:r>
          </a:p>
          <a:p>
            <a:pPr>
              <a:lnSpc>
                <a:spcPct val="110000"/>
              </a:lnSpc>
            </a:pPr>
            <a:r>
              <a:rPr lang="en-GB" sz="1700" dirty="0">
                <a:solidFill>
                  <a:srgbClr val="404040"/>
                </a:solidFill>
                <a:latin typeface="Fira Sans" pitchFamily="34"/>
              </a:rPr>
              <a:t>Co-ordinator </a:t>
            </a:r>
            <a:r>
              <a:rPr lang="en-GB" sz="1700" dirty="0">
                <a:solidFill>
                  <a:srgbClr val="404040"/>
                </a:solidFill>
                <a:latin typeface="Fira Sans" pitchFamily="34"/>
                <a:hlinkClick r:id="rId2"/>
              </a:rPr>
              <a:t>Special Interest Group in Causal Data Science </a:t>
            </a:r>
            <a:r>
              <a:rPr lang="en-GB" sz="1700" dirty="0">
                <a:solidFill>
                  <a:srgbClr val="404040"/>
                </a:solidFill>
                <a:latin typeface="Fira Sans" pitchFamily="34"/>
              </a:rPr>
              <a:t>UU/UMCU</a:t>
            </a:r>
          </a:p>
          <a:p>
            <a:pPr marL="0" lvl="0" indent="0">
              <a:lnSpc>
                <a:spcPct val="110000"/>
              </a:lnSpc>
              <a:buNone/>
            </a:pPr>
            <a:r>
              <a:rPr lang="en-GB" sz="1700" dirty="0">
                <a:solidFill>
                  <a:srgbClr val="404040"/>
                </a:solidFill>
                <a:latin typeface="Fira Sans" pitchFamily="34"/>
              </a:rPr>
              <a:t>Website: </a:t>
            </a:r>
            <a:r>
              <a:rPr lang="en-GB" sz="1700" dirty="0">
                <a:solidFill>
                  <a:srgbClr val="404040"/>
                </a:solidFill>
                <a:latin typeface="Fira Sans" pitchFamily="34"/>
                <a:hlinkClick r:id="rId3"/>
              </a:rPr>
              <a:t>oisinryan.org </a:t>
            </a:r>
            <a:endParaRPr lang="en-GB" sz="1700" dirty="0">
              <a:solidFill>
                <a:srgbClr val="404040"/>
              </a:solidFill>
              <a:latin typeface="Fira Sans" pitchFamily="34"/>
            </a:endParaRPr>
          </a:p>
          <a:p>
            <a:pPr marL="0" lvl="0" indent="0">
              <a:lnSpc>
                <a:spcPct val="110000"/>
              </a:lnSpc>
              <a:buNone/>
            </a:pPr>
            <a:endParaRPr lang="en-GB" sz="1700" dirty="0">
              <a:solidFill>
                <a:srgbClr val="404040"/>
              </a:solidFill>
              <a:latin typeface="Fira Sans" pitchFamily="34"/>
            </a:endParaRPr>
          </a:p>
          <a:p>
            <a:pPr marL="0" lvl="0" indent="0">
              <a:lnSpc>
                <a:spcPct val="110000"/>
              </a:lnSpc>
              <a:buNone/>
            </a:pPr>
            <a:endParaRPr lang="en-GB" sz="1700" dirty="0">
              <a:solidFill>
                <a:srgbClr val="404040"/>
              </a:solidFill>
              <a:latin typeface="Fira Sans" pitchFamily="34"/>
            </a:endParaRPr>
          </a:p>
          <a:p>
            <a:pPr marL="0" lvl="0" indent="0">
              <a:lnSpc>
                <a:spcPct val="110000"/>
              </a:lnSpc>
              <a:buNone/>
            </a:pPr>
            <a:r>
              <a:rPr lang="en-GB" sz="1700" dirty="0">
                <a:solidFill>
                  <a:srgbClr val="404040"/>
                </a:solidFill>
                <a:latin typeface="Fira Sans" pitchFamily="34"/>
              </a:rPr>
              <a:t>Some stuff I work on:</a:t>
            </a:r>
          </a:p>
          <a:p>
            <a:pPr marL="0" lvl="0" indent="0">
              <a:lnSpc>
                <a:spcPct val="110000"/>
              </a:lnSpc>
              <a:buNone/>
            </a:pPr>
            <a:r>
              <a:rPr lang="en-GB" sz="1700" dirty="0">
                <a:solidFill>
                  <a:srgbClr val="404040"/>
                </a:solidFill>
                <a:latin typeface="Fira Sans" pitchFamily="34"/>
              </a:rPr>
              <a:t>Causal inference, causal discovery, time-series analysis, computational modeling and complex systems, Bayesian statistics, multilevel models, open science &amp; reproducibility, R programming</a:t>
            </a:r>
          </a:p>
        </p:txBody>
      </p:sp>
      <p:pic>
        <p:nvPicPr>
          <p:cNvPr id="5" name="Picture 2">
            <a:extLst>
              <a:ext uri="{FF2B5EF4-FFF2-40B4-BE49-F238E27FC236}">
                <a16:creationId xmlns:a16="http://schemas.microsoft.com/office/drawing/2014/main" id="{10D80001-586A-7E62-FCDD-9C6C5F7EA4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90" y="1690688"/>
            <a:ext cx="1284844" cy="166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039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F72BD6FC-4ED6-91E7-9B54-BC44BC9F7934}"/>
                  </a:ext>
                </a:extLst>
              </p:cNvPr>
              <p:cNvGraphicFramePr>
                <a:graphicFrameLocks noGrp="1"/>
              </p:cNvGraphicFramePr>
              <p:nvPr>
                <p:extLst>
                  <p:ext uri="{D42A27DB-BD31-4B8C-83A1-F6EECF244321}">
                    <p14:modId xmlns:p14="http://schemas.microsoft.com/office/powerpoint/2010/main" val="2606686979"/>
                  </p:ext>
                </p:extLst>
              </p:nvPr>
            </p:nvGraphicFramePr>
            <p:xfrm>
              <a:off x="1752600" y="989045"/>
              <a:ext cx="4874064" cy="558780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tblGrid>
                  <a:tr h="414241">
                    <a:tc>
                      <a:txBody>
                        <a:bodyPr/>
                        <a:lstStyle/>
                        <a:p>
                          <a:endParaRPr lang="nl-NL"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65540">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𝑇𝑖𝑚𝑒</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𝐴</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7</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2</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9</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3</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6</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4</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5</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5</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6</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6</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2</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7</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3</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8</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𝑇</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2</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6" name="Table 6">
                <a:extLst>
                  <a:ext uri="{FF2B5EF4-FFF2-40B4-BE49-F238E27FC236}">
                    <a16:creationId xmlns:a16="http://schemas.microsoft.com/office/drawing/2014/main" id="{F72BD6FC-4ED6-91E7-9B54-BC44BC9F7934}"/>
                  </a:ext>
                </a:extLst>
              </p:cNvPr>
              <p:cNvGraphicFramePr>
                <a:graphicFrameLocks noGrp="1"/>
              </p:cNvGraphicFramePr>
              <p:nvPr>
                <p:extLst>
                  <p:ext uri="{D42A27DB-BD31-4B8C-83A1-F6EECF244321}">
                    <p14:modId xmlns:p14="http://schemas.microsoft.com/office/powerpoint/2010/main" val="2606686979"/>
                  </p:ext>
                </p:extLst>
              </p:nvPr>
            </p:nvGraphicFramePr>
            <p:xfrm>
              <a:off x="1752600" y="989045"/>
              <a:ext cx="4874064" cy="558780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tblGrid>
                  <a:tr h="414241">
                    <a:tc>
                      <a:txBody>
                        <a:bodyPr/>
                        <a:lstStyle/>
                        <a:p>
                          <a:endParaRPr lang="nl-NL"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0">
                    <a:tc>
                      <a:txBody>
                        <a:bodyPr/>
                        <a:lstStyle/>
                        <a:p>
                          <a:endParaRPr lang="nl-NL"/>
                        </a:p>
                      </a:txBody>
                      <a:tcPr>
                        <a:lnT w="38103" cap="flat" cmpd="sng" algn="ctr">
                          <a:noFill/>
                          <a:prstDash val="solid"/>
                          <a:round/>
                          <a:headEnd type="none" w="med" len="med"/>
                          <a:tailEnd type="none" w="med" len="med"/>
                        </a:lnT>
                        <a:blipFill>
                          <a:blip r:embed="rId2"/>
                          <a:stretch>
                            <a:fillRect l="-375" t="-80000" r="-200749"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80000" r="-100749"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0375" t="-80000" r="-749" b="-901176"/>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201316" r="-200749" b="-907895"/>
                          </a:stretch>
                        </a:blipFill>
                      </a:tcPr>
                    </a:tc>
                    <a:tc>
                      <a:txBody>
                        <a:bodyPr/>
                        <a:lstStyle/>
                        <a:p>
                          <a:endParaRPr lang="nl-NL"/>
                        </a:p>
                      </a:txBody>
                      <a:tcPr>
                        <a:blipFill>
                          <a:blip r:embed="rId2"/>
                          <a:stretch>
                            <a:fillRect l="-100375" t="-201316" r="-100749" b="-907895"/>
                          </a:stretch>
                        </a:blipFill>
                      </a:tcPr>
                    </a:tc>
                    <a:tc>
                      <a:txBody>
                        <a:bodyPr/>
                        <a:lstStyle/>
                        <a:p>
                          <a:endParaRPr lang="nl-NL"/>
                        </a:p>
                      </a:txBody>
                      <a:tcPr>
                        <a:blipFill>
                          <a:blip r:embed="rId2"/>
                          <a:stretch>
                            <a:fillRect l="-200375" t="-201316"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7403" r="-200749" b="-796104"/>
                          </a:stretch>
                        </a:blipFill>
                      </a:tcPr>
                    </a:tc>
                    <a:tc>
                      <a:txBody>
                        <a:bodyPr/>
                        <a:lstStyle/>
                        <a:p>
                          <a:endParaRPr lang="nl-NL"/>
                        </a:p>
                      </a:txBody>
                      <a:tcPr>
                        <a:blipFill>
                          <a:blip r:embed="rId2"/>
                          <a:stretch>
                            <a:fillRect l="-100375" t="-297403" r="-100749" b="-796104"/>
                          </a:stretch>
                        </a:blipFill>
                      </a:tcPr>
                    </a:tc>
                    <a:tc>
                      <a:txBody>
                        <a:bodyPr/>
                        <a:lstStyle/>
                        <a:p>
                          <a:endParaRPr lang="nl-NL"/>
                        </a:p>
                      </a:txBody>
                      <a:tcPr>
                        <a:blipFill>
                          <a:blip r:embed="rId2"/>
                          <a:stretch>
                            <a:fillRect l="-200375" t="-297403" r="-749" b="-796104"/>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402632" r="-200749" b="-706579"/>
                          </a:stretch>
                        </a:blipFill>
                      </a:tcPr>
                    </a:tc>
                    <a:tc>
                      <a:txBody>
                        <a:bodyPr/>
                        <a:lstStyle/>
                        <a:p>
                          <a:endParaRPr lang="nl-NL"/>
                        </a:p>
                      </a:txBody>
                      <a:tcPr>
                        <a:blipFill>
                          <a:blip r:embed="rId2"/>
                          <a:stretch>
                            <a:fillRect l="-100375" t="-402632" r="-100749" b="-706579"/>
                          </a:stretch>
                        </a:blipFill>
                      </a:tcPr>
                    </a:tc>
                    <a:tc>
                      <a:txBody>
                        <a:bodyPr/>
                        <a:lstStyle/>
                        <a:p>
                          <a:endParaRPr lang="nl-NL"/>
                        </a:p>
                      </a:txBody>
                      <a:tcPr>
                        <a:blipFill>
                          <a:blip r:embed="rId2"/>
                          <a:stretch>
                            <a:fillRect l="-200375" t="-402632" r="-749" b="-706579"/>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6104" r="-200749" b="-597403"/>
                          </a:stretch>
                        </a:blipFill>
                      </a:tcPr>
                    </a:tc>
                    <a:tc>
                      <a:txBody>
                        <a:bodyPr/>
                        <a:lstStyle/>
                        <a:p>
                          <a:endParaRPr lang="nl-NL"/>
                        </a:p>
                      </a:txBody>
                      <a:tcPr>
                        <a:blipFill>
                          <a:blip r:embed="rId2"/>
                          <a:stretch>
                            <a:fillRect l="-100375" t="-496104" r="-100749" b="-597403"/>
                          </a:stretch>
                        </a:blipFill>
                      </a:tcPr>
                    </a:tc>
                    <a:tc>
                      <a:txBody>
                        <a:bodyPr/>
                        <a:lstStyle/>
                        <a:p>
                          <a:endParaRPr lang="nl-NL"/>
                        </a:p>
                      </a:txBody>
                      <a:tcPr>
                        <a:blipFill>
                          <a:blip r:embed="rId2"/>
                          <a:stretch>
                            <a:fillRect l="-200375" t="-496104" r="-749" b="-597403"/>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603947" r="-200749" b="-505263"/>
                          </a:stretch>
                        </a:blipFill>
                      </a:tcPr>
                    </a:tc>
                    <a:tc>
                      <a:txBody>
                        <a:bodyPr/>
                        <a:lstStyle/>
                        <a:p>
                          <a:endParaRPr lang="nl-NL"/>
                        </a:p>
                      </a:txBody>
                      <a:tcPr>
                        <a:blipFill>
                          <a:blip r:embed="rId2"/>
                          <a:stretch>
                            <a:fillRect l="-100375" t="-603947" r="-100749" b="-505263"/>
                          </a:stretch>
                        </a:blipFill>
                      </a:tcPr>
                    </a:tc>
                    <a:tc>
                      <a:txBody>
                        <a:bodyPr/>
                        <a:lstStyle/>
                        <a:p>
                          <a:endParaRPr lang="nl-NL"/>
                        </a:p>
                      </a:txBody>
                      <a:tcPr>
                        <a:blipFill>
                          <a:blip r:embed="rId2"/>
                          <a:stretch>
                            <a:fillRect l="-200375" t="-603947" r="-749" b="-505263"/>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703947" r="-200749" b="-405263"/>
                          </a:stretch>
                        </a:blipFill>
                      </a:tcPr>
                    </a:tc>
                    <a:tc>
                      <a:txBody>
                        <a:bodyPr/>
                        <a:lstStyle/>
                        <a:p>
                          <a:endParaRPr lang="nl-NL"/>
                        </a:p>
                      </a:txBody>
                      <a:tcPr>
                        <a:blipFill>
                          <a:blip r:embed="rId2"/>
                          <a:stretch>
                            <a:fillRect l="-100375" t="-703947" r="-100749" b="-405263"/>
                          </a:stretch>
                        </a:blipFill>
                      </a:tcPr>
                    </a:tc>
                    <a:tc>
                      <a:txBody>
                        <a:bodyPr/>
                        <a:lstStyle/>
                        <a:p>
                          <a:endParaRPr lang="nl-NL"/>
                        </a:p>
                      </a:txBody>
                      <a:tcPr>
                        <a:blipFill>
                          <a:blip r:embed="rId2"/>
                          <a:stretch>
                            <a:fillRect l="-200375" t="-703947"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93506" r="-200749" b="-300000"/>
                          </a:stretch>
                        </a:blipFill>
                      </a:tcPr>
                    </a:tc>
                    <a:tc>
                      <a:txBody>
                        <a:bodyPr/>
                        <a:lstStyle/>
                        <a:p>
                          <a:endParaRPr lang="nl-NL"/>
                        </a:p>
                      </a:txBody>
                      <a:tcPr>
                        <a:blipFill>
                          <a:blip r:embed="rId2"/>
                          <a:stretch>
                            <a:fillRect l="-100375" t="-793506" r="-100749" b="-300000"/>
                          </a:stretch>
                        </a:blipFill>
                      </a:tcPr>
                    </a:tc>
                    <a:tc>
                      <a:txBody>
                        <a:bodyPr/>
                        <a:lstStyle/>
                        <a:p>
                          <a:endParaRPr lang="nl-NL"/>
                        </a:p>
                      </a:txBody>
                      <a:tcPr>
                        <a:blipFill>
                          <a:blip r:embed="rId2"/>
                          <a:stretch>
                            <a:fillRect l="-200375" t="-793506"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5263" r="-200749" b="-203947"/>
                          </a:stretch>
                        </a:blipFill>
                      </a:tcPr>
                    </a:tc>
                    <a:tc>
                      <a:txBody>
                        <a:bodyPr/>
                        <a:lstStyle/>
                        <a:p>
                          <a:endParaRPr lang="nl-NL"/>
                        </a:p>
                      </a:txBody>
                      <a:tcPr>
                        <a:blipFill>
                          <a:blip r:embed="rId2"/>
                          <a:stretch>
                            <a:fillRect l="-100375" t="-905263" r="-100749" b="-203947"/>
                          </a:stretch>
                        </a:blipFill>
                      </a:tcPr>
                    </a:tc>
                    <a:tc>
                      <a:txBody>
                        <a:bodyPr/>
                        <a:lstStyle/>
                        <a:p>
                          <a:endParaRPr lang="nl-NL"/>
                        </a:p>
                      </a:txBody>
                      <a:tcPr>
                        <a:blipFill>
                          <a:blip r:embed="rId2"/>
                          <a:stretch>
                            <a:fillRect l="-200375" t="-905263"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92208" r="-200749" b="-101299"/>
                          </a:stretch>
                        </a:blipFill>
                      </a:tcPr>
                    </a:tc>
                    <a:tc>
                      <a:txBody>
                        <a:bodyPr/>
                        <a:lstStyle/>
                        <a:p>
                          <a:endParaRPr lang="nl-NL"/>
                        </a:p>
                      </a:txBody>
                      <a:tcPr>
                        <a:blipFill>
                          <a:blip r:embed="rId2"/>
                          <a:stretch>
                            <a:fillRect l="-100375" t="-992208" r="-100749" b="-101299"/>
                          </a:stretch>
                        </a:blipFill>
                      </a:tcPr>
                    </a:tc>
                    <a:tc>
                      <a:txBody>
                        <a:bodyPr/>
                        <a:lstStyle/>
                        <a:p>
                          <a:endParaRPr lang="nl-NL"/>
                        </a:p>
                      </a:txBody>
                      <a:tcPr>
                        <a:blipFill>
                          <a:blip r:embed="rId2"/>
                          <a:stretch>
                            <a:fillRect l="-200375" t="-992208"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6579" r="-200749" b="-2632"/>
                          </a:stretch>
                        </a:blipFill>
                      </a:tcPr>
                    </a:tc>
                    <a:tc>
                      <a:txBody>
                        <a:bodyPr/>
                        <a:lstStyle/>
                        <a:p>
                          <a:endParaRPr lang="nl-NL"/>
                        </a:p>
                      </a:txBody>
                      <a:tcPr>
                        <a:blipFill>
                          <a:blip r:embed="rId2"/>
                          <a:stretch>
                            <a:fillRect l="-100375" t="-1106579" r="-100749" b="-2632"/>
                          </a:stretch>
                        </a:blipFill>
                      </a:tcPr>
                    </a:tc>
                    <a:tc>
                      <a:txBody>
                        <a:bodyPr/>
                        <a:lstStyle/>
                        <a:p>
                          <a:endParaRPr lang="nl-NL"/>
                        </a:p>
                      </a:txBody>
                      <a:tcPr>
                        <a:blipFill>
                          <a:blip r:embed="rId2"/>
                          <a:stretch>
                            <a:fillRect l="-200375" t="-1106579" r="-749" b="-2632"/>
                          </a:stretch>
                        </a:blipFill>
                      </a:tcPr>
                    </a:tc>
                    <a:extLst>
                      <a:ext uri="{0D108BD9-81ED-4DB2-BD59-A6C34878D82A}">
                        <a16:rowId xmlns:a16="http://schemas.microsoft.com/office/drawing/2014/main" val="3378232694"/>
                      </a:ext>
                    </a:extLst>
                  </a:tr>
                </a:tbl>
              </a:graphicData>
            </a:graphic>
          </p:graphicFrame>
        </mc:Fallback>
      </mc:AlternateContent>
      <p:cxnSp>
        <p:nvCxnSpPr>
          <p:cNvPr id="3" name="Straight Connector 2">
            <a:extLst>
              <a:ext uri="{FF2B5EF4-FFF2-40B4-BE49-F238E27FC236}">
                <a16:creationId xmlns:a16="http://schemas.microsoft.com/office/drawing/2014/main" id="{024960B5-A950-3AD8-6D16-2CF4413D0404}"/>
              </a:ext>
            </a:extLst>
          </p:cNvPr>
          <p:cNvCxnSpPr/>
          <p:nvPr/>
        </p:nvCxnSpPr>
        <p:spPr>
          <a:xfrm>
            <a:off x="1752600" y="4246075"/>
            <a:ext cx="4874064"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9134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1443565791"/>
                  </p:ext>
                </p:extLst>
              </p:nvPr>
            </p:nvGraphicFramePr>
            <p:xfrm>
              <a:off x="1748347" y="989045"/>
              <a:ext cx="8123440" cy="559326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𝑇𝑖𝑚𝑒</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𝐴</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0</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1</m:t>
                                    </m:r>
                                  </m:sup>
                                </m:sSubSup>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𝑇</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1443565791"/>
                  </p:ext>
                </p:extLst>
              </p:nvPr>
            </p:nvGraphicFramePr>
            <p:xfrm>
              <a:off x="1748347" y="989045"/>
              <a:ext cx="8123440" cy="559326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23621">
                    <a:tc>
                      <a:txBody>
                        <a:bodyPr/>
                        <a:lstStyle/>
                        <a:p>
                          <a:endParaRPr lang="nl-NL"/>
                        </a:p>
                      </a:txBody>
                      <a:tcPr>
                        <a:lnT w="38103" cap="flat" cmpd="sng" algn="ctr">
                          <a:noFill/>
                          <a:prstDash val="solid"/>
                          <a:round/>
                          <a:headEnd type="none" w="med" len="med"/>
                          <a:tailEnd type="none" w="med" len="med"/>
                        </a:lnT>
                        <a:blipFill>
                          <a:blip r:embed="rId2"/>
                          <a:stretch>
                            <a:fillRect l="-375" t="-79070" r="-4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79070" r="-3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128" t="-79070" r="-201504"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0000" t="-79070" r="-100749"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400000" t="-79070" r="-749" b="-890698"/>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202632" r="-400375" b="-907895"/>
                          </a:stretch>
                        </a:blipFill>
                      </a:tcPr>
                    </a:tc>
                    <a:tc>
                      <a:txBody>
                        <a:bodyPr/>
                        <a:lstStyle/>
                        <a:p>
                          <a:endParaRPr lang="nl-NL"/>
                        </a:p>
                      </a:txBody>
                      <a:tcPr>
                        <a:blipFill>
                          <a:blip r:embed="rId2"/>
                          <a:stretch>
                            <a:fillRect l="-100375" t="-202632" r="-300375" b="-907895"/>
                          </a:stretch>
                        </a:blipFill>
                      </a:tcPr>
                    </a:tc>
                    <a:tc>
                      <a:txBody>
                        <a:bodyPr/>
                        <a:lstStyle/>
                        <a:p>
                          <a:endParaRPr lang="nl-NL"/>
                        </a:p>
                      </a:txBody>
                      <a:tcPr>
                        <a:blipFill>
                          <a:blip r:embed="rId2"/>
                          <a:stretch>
                            <a:fillRect l="-201128" t="-202632" r="-201504" b="-907895"/>
                          </a:stretch>
                        </a:blipFill>
                      </a:tcPr>
                    </a:tc>
                    <a:tc>
                      <a:txBody>
                        <a:bodyPr/>
                        <a:lstStyle/>
                        <a:p>
                          <a:endParaRPr lang="nl-NL"/>
                        </a:p>
                      </a:txBody>
                      <a:tcPr>
                        <a:blipFill>
                          <a:blip r:embed="rId2"/>
                          <a:stretch>
                            <a:fillRect l="-300000" t="-202632" r="-100749" b="-907895"/>
                          </a:stretch>
                        </a:blipFill>
                      </a:tcPr>
                    </a:tc>
                    <a:tc>
                      <a:txBody>
                        <a:bodyPr/>
                        <a:lstStyle/>
                        <a:p>
                          <a:endParaRPr lang="nl-NL"/>
                        </a:p>
                      </a:txBody>
                      <a:tcPr>
                        <a:blipFill>
                          <a:blip r:embed="rId2"/>
                          <a:stretch>
                            <a:fillRect l="-400000" t="-202632"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8701" r="-400375" b="-796104"/>
                          </a:stretch>
                        </a:blipFill>
                      </a:tcPr>
                    </a:tc>
                    <a:tc>
                      <a:txBody>
                        <a:bodyPr/>
                        <a:lstStyle/>
                        <a:p>
                          <a:endParaRPr lang="nl-NL"/>
                        </a:p>
                      </a:txBody>
                      <a:tcPr>
                        <a:blipFill>
                          <a:blip r:embed="rId2"/>
                          <a:stretch>
                            <a:fillRect l="-100375" t="-298701" r="-300375" b="-796104"/>
                          </a:stretch>
                        </a:blipFill>
                      </a:tcPr>
                    </a:tc>
                    <a:tc>
                      <a:txBody>
                        <a:bodyPr/>
                        <a:lstStyle/>
                        <a:p>
                          <a:endParaRPr lang="nl-NL"/>
                        </a:p>
                      </a:txBody>
                      <a:tcPr>
                        <a:blipFill>
                          <a:blip r:embed="rId2"/>
                          <a:stretch>
                            <a:fillRect l="-201128" t="-298701" r="-201504" b="-796104"/>
                          </a:stretch>
                        </a:blipFill>
                      </a:tcPr>
                    </a:tc>
                    <a:tc>
                      <a:txBody>
                        <a:bodyPr/>
                        <a:lstStyle/>
                        <a:p>
                          <a:endParaRPr lang="nl-NL"/>
                        </a:p>
                      </a:txBody>
                      <a:tcPr>
                        <a:blipFill>
                          <a:blip r:embed="rId2"/>
                          <a:stretch>
                            <a:fillRect l="-300000" t="-298701" r="-100749" b="-796104"/>
                          </a:stretch>
                        </a:blipFill>
                      </a:tcPr>
                    </a:tc>
                    <a:tc>
                      <a:txBody>
                        <a:bodyPr/>
                        <a:lstStyle/>
                        <a:p>
                          <a:endParaRPr lang="nl-NL"/>
                        </a:p>
                      </a:txBody>
                      <a:tcPr>
                        <a:blipFill>
                          <a:blip r:embed="rId2"/>
                          <a:stretch>
                            <a:fillRect l="-400000" t="-298701" r="-749" b="-796104"/>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403947" r="-400375" b="-706579"/>
                          </a:stretch>
                        </a:blipFill>
                      </a:tcPr>
                    </a:tc>
                    <a:tc>
                      <a:txBody>
                        <a:bodyPr/>
                        <a:lstStyle/>
                        <a:p>
                          <a:endParaRPr lang="nl-NL"/>
                        </a:p>
                      </a:txBody>
                      <a:tcPr>
                        <a:blipFill>
                          <a:blip r:embed="rId2"/>
                          <a:stretch>
                            <a:fillRect l="-100375" t="-403947" r="-300375" b="-706579"/>
                          </a:stretch>
                        </a:blipFill>
                      </a:tcPr>
                    </a:tc>
                    <a:tc>
                      <a:txBody>
                        <a:bodyPr/>
                        <a:lstStyle/>
                        <a:p>
                          <a:endParaRPr lang="nl-NL"/>
                        </a:p>
                      </a:txBody>
                      <a:tcPr>
                        <a:blipFill>
                          <a:blip r:embed="rId2"/>
                          <a:stretch>
                            <a:fillRect l="-201128" t="-403947" r="-201504" b="-706579"/>
                          </a:stretch>
                        </a:blipFill>
                      </a:tcPr>
                    </a:tc>
                    <a:tc>
                      <a:txBody>
                        <a:bodyPr/>
                        <a:lstStyle/>
                        <a:p>
                          <a:endParaRPr lang="nl-NL"/>
                        </a:p>
                      </a:txBody>
                      <a:tcPr>
                        <a:blipFill>
                          <a:blip r:embed="rId2"/>
                          <a:stretch>
                            <a:fillRect l="-300000" t="-403947" r="-100749" b="-706579"/>
                          </a:stretch>
                        </a:blipFill>
                      </a:tcPr>
                    </a:tc>
                    <a:tc>
                      <a:txBody>
                        <a:bodyPr/>
                        <a:lstStyle/>
                        <a:p>
                          <a:endParaRPr lang="nl-NL"/>
                        </a:p>
                      </a:txBody>
                      <a:tcPr>
                        <a:blipFill>
                          <a:blip r:embed="rId2"/>
                          <a:stretch>
                            <a:fillRect l="-400000" t="-403947" r="-749" b="-706579"/>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7403" r="-400375" b="-597403"/>
                          </a:stretch>
                        </a:blipFill>
                      </a:tcPr>
                    </a:tc>
                    <a:tc>
                      <a:txBody>
                        <a:bodyPr/>
                        <a:lstStyle/>
                        <a:p>
                          <a:endParaRPr lang="nl-NL"/>
                        </a:p>
                      </a:txBody>
                      <a:tcPr>
                        <a:blipFill>
                          <a:blip r:embed="rId2"/>
                          <a:stretch>
                            <a:fillRect l="-100375" t="-497403" r="-300375" b="-597403"/>
                          </a:stretch>
                        </a:blipFill>
                      </a:tcPr>
                    </a:tc>
                    <a:tc>
                      <a:txBody>
                        <a:bodyPr/>
                        <a:lstStyle/>
                        <a:p>
                          <a:endParaRPr lang="nl-NL"/>
                        </a:p>
                      </a:txBody>
                      <a:tcPr>
                        <a:blipFill>
                          <a:blip r:embed="rId2"/>
                          <a:stretch>
                            <a:fillRect l="-201128" t="-497403" r="-201504" b="-597403"/>
                          </a:stretch>
                        </a:blipFill>
                      </a:tcPr>
                    </a:tc>
                    <a:tc>
                      <a:txBody>
                        <a:bodyPr/>
                        <a:lstStyle/>
                        <a:p>
                          <a:endParaRPr lang="nl-NL"/>
                        </a:p>
                      </a:txBody>
                      <a:tcPr>
                        <a:blipFill>
                          <a:blip r:embed="rId2"/>
                          <a:stretch>
                            <a:fillRect l="-300000" t="-497403" r="-100749" b="-597403"/>
                          </a:stretch>
                        </a:blipFill>
                      </a:tcPr>
                    </a:tc>
                    <a:tc>
                      <a:txBody>
                        <a:bodyPr/>
                        <a:lstStyle/>
                        <a:p>
                          <a:endParaRPr lang="nl-NL"/>
                        </a:p>
                      </a:txBody>
                      <a:tcPr>
                        <a:blipFill>
                          <a:blip r:embed="rId2"/>
                          <a:stretch>
                            <a:fillRect l="-400000" t="-497403" r="-749" b="-597403"/>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605263" r="-400375" b="-505263"/>
                          </a:stretch>
                        </a:blipFill>
                      </a:tcPr>
                    </a:tc>
                    <a:tc>
                      <a:txBody>
                        <a:bodyPr/>
                        <a:lstStyle/>
                        <a:p>
                          <a:endParaRPr lang="nl-NL"/>
                        </a:p>
                      </a:txBody>
                      <a:tcPr>
                        <a:blipFill>
                          <a:blip r:embed="rId2"/>
                          <a:stretch>
                            <a:fillRect l="-100375" t="-605263" r="-300375" b="-505263"/>
                          </a:stretch>
                        </a:blipFill>
                      </a:tcPr>
                    </a:tc>
                    <a:tc>
                      <a:txBody>
                        <a:bodyPr/>
                        <a:lstStyle/>
                        <a:p>
                          <a:endParaRPr lang="nl-NL"/>
                        </a:p>
                      </a:txBody>
                      <a:tcPr>
                        <a:blipFill>
                          <a:blip r:embed="rId2"/>
                          <a:stretch>
                            <a:fillRect l="-201128" t="-605263" r="-201504" b="-505263"/>
                          </a:stretch>
                        </a:blipFill>
                      </a:tcPr>
                    </a:tc>
                    <a:tc>
                      <a:txBody>
                        <a:bodyPr/>
                        <a:lstStyle/>
                        <a:p>
                          <a:endParaRPr lang="nl-NL"/>
                        </a:p>
                      </a:txBody>
                      <a:tcPr>
                        <a:blipFill>
                          <a:blip r:embed="rId2"/>
                          <a:stretch>
                            <a:fillRect l="-300000" t="-605263" r="-100749" b="-505263"/>
                          </a:stretch>
                        </a:blipFill>
                      </a:tcPr>
                    </a:tc>
                    <a:tc>
                      <a:txBody>
                        <a:bodyPr/>
                        <a:lstStyle/>
                        <a:p>
                          <a:endParaRPr lang="nl-NL"/>
                        </a:p>
                      </a:txBody>
                      <a:tcPr>
                        <a:blipFill>
                          <a:blip r:embed="rId2"/>
                          <a:stretch>
                            <a:fillRect l="-400000" t="-605263" r="-749" b="-505263"/>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705263" r="-400375" b="-405263"/>
                          </a:stretch>
                        </a:blipFill>
                      </a:tcPr>
                    </a:tc>
                    <a:tc>
                      <a:txBody>
                        <a:bodyPr/>
                        <a:lstStyle/>
                        <a:p>
                          <a:endParaRPr lang="nl-NL"/>
                        </a:p>
                      </a:txBody>
                      <a:tcPr>
                        <a:blipFill>
                          <a:blip r:embed="rId2"/>
                          <a:stretch>
                            <a:fillRect l="-100375" t="-705263" r="-300375" b="-405263"/>
                          </a:stretch>
                        </a:blipFill>
                      </a:tcPr>
                    </a:tc>
                    <a:tc>
                      <a:txBody>
                        <a:bodyPr/>
                        <a:lstStyle/>
                        <a:p>
                          <a:endParaRPr lang="nl-NL"/>
                        </a:p>
                      </a:txBody>
                      <a:tcPr>
                        <a:blipFill>
                          <a:blip r:embed="rId2"/>
                          <a:stretch>
                            <a:fillRect l="-201128" t="-705263" r="-201504" b="-405263"/>
                          </a:stretch>
                        </a:blipFill>
                      </a:tcPr>
                    </a:tc>
                    <a:tc>
                      <a:txBody>
                        <a:bodyPr/>
                        <a:lstStyle/>
                        <a:p>
                          <a:endParaRPr lang="nl-NL"/>
                        </a:p>
                      </a:txBody>
                      <a:tcPr>
                        <a:blipFill>
                          <a:blip r:embed="rId2"/>
                          <a:stretch>
                            <a:fillRect l="-300000" t="-705263" r="-100749" b="-405263"/>
                          </a:stretch>
                        </a:blipFill>
                      </a:tcPr>
                    </a:tc>
                    <a:tc>
                      <a:txBody>
                        <a:bodyPr/>
                        <a:lstStyle/>
                        <a:p>
                          <a:endParaRPr lang="nl-NL"/>
                        </a:p>
                      </a:txBody>
                      <a:tcPr>
                        <a:blipFill>
                          <a:blip r:embed="rId2"/>
                          <a:stretch>
                            <a:fillRect l="-400000" t="-705263"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94805" r="-400375" b="-300000"/>
                          </a:stretch>
                        </a:blipFill>
                      </a:tcPr>
                    </a:tc>
                    <a:tc>
                      <a:txBody>
                        <a:bodyPr/>
                        <a:lstStyle/>
                        <a:p>
                          <a:endParaRPr lang="nl-NL"/>
                        </a:p>
                      </a:txBody>
                      <a:tcPr>
                        <a:blipFill>
                          <a:blip r:embed="rId2"/>
                          <a:stretch>
                            <a:fillRect l="-100375" t="-794805" r="-300375" b="-300000"/>
                          </a:stretch>
                        </a:blipFill>
                      </a:tcPr>
                    </a:tc>
                    <a:tc>
                      <a:txBody>
                        <a:bodyPr/>
                        <a:lstStyle/>
                        <a:p>
                          <a:endParaRPr lang="nl-NL"/>
                        </a:p>
                      </a:txBody>
                      <a:tcPr>
                        <a:blipFill>
                          <a:blip r:embed="rId2"/>
                          <a:stretch>
                            <a:fillRect l="-201128" t="-794805" r="-201504" b="-300000"/>
                          </a:stretch>
                        </a:blipFill>
                      </a:tcPr>
                    </a:tc>
                    <a:tc>
                      <a:txBody>
                        <a:bodyPr/>
                        <a:lstStyle/>
                        <a:p>
                          <a:endParaRPr lang="nl-NL"/>
                        </a:p>
                      </a:txBody>
                      <a:tcPr>
                        <a:blipFill>
                          <a:blip r:embed="rId2"/>
                          <a:stretch>
                            <a:fillRect l="-300000" t="-794805" r="-100749" b="-300000"/>
                          </a:stretch>
                        </a:blipFill>
                      </a:tcPr>
                    </a:tc>
                    <a:tc>
                      <a:txBody>
                        <a:bodyPr/>
                        <a:lstStyle/>
                        <a:p>
                          <a:endParaRPr lang="nl-NL"/>
                        </a:p>
                      </a:txBody>
                      <a:tcPr>
                        <a:blipFill>
                          <a:blip r:embed="rId2"/>
                          <a:stretch>
                            <a:fillRect l="-400000" t="-794805"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6579" r="-400375" b="-203947"/>
                          </a:stretch>
                        </a:blipFill>
                      </a:tcPr>
                    </a:tc>
                    <a:tc>
                      <a:txBody>
                        <a:bodyPr/>
                        <a:lstStyle/>
                        <a:p>
                          <a:endParaRPr lang="nl-NL"/>
                        </a:p>
                      </a:txBody>
                      <a:tcPr>
                        <a:blipFill>
                          <a:blip r:embed="rId2"/>
                          <a:stretch>
                            <a:fillRect l="-100375" t="-906579" r="-300375" b="-203947"/>
                          </a:stretch>
                        </a:blipFill>
                      </a:tcPr>
                    </a:tc>
                    <a:tc>
                      <a:txBody>
                        <a:bodyPr/>
                        <a:lstStyle/>
                        <a:p>
                          <a:endParaRPr lang="nl-NL"/>
                        </a:p>
                      </a:txBody>
                      <a:tcPr>
                        <a:blipFill>
                          <a:blip r:embed="rId2"/>
                          <a:stretch>
                            <a:fillRect l="-201128" t="-906579" r="-201504" b="-203947"/>
                          </a:stretch>
                        </a:blipFill>
                      </a:tcPr>
                    </a:tc>
                    <a:tc>
                      <a:txBody>
                        <a:bodyPr/>
                        <a:lstStyle/>
                        <a:p>
                          <a:endParaRPr lang="nl-NL"/>
                        </a:p>
                      </a:txBody>
                      <a:tcPr>
                        <a:blipFill>
                          <a:blip r:embed="rId2"/>
                          <a:stretch>
                            <a:fillRect l="-300000" t="-906579" r="-100749" b="-203947"/>
                          </a:stretch>
                        </a:blipFill>
                      </a:tcPr>
                    </a:tc>
                    <a:tc>
                      <a:txBody>
                        <a:bodyPr/>
                        <a:lstStyle/>
                        <a:p>
                          <a:endParaRPr lang="nl-NL"/>
                        </a:p>
                      </a:txBody>
                      <a:tcPr>
                        <a:blipFill>
                          <a:blip r:embed="rId2"/>
                          <a:stretch>
                            <a:fillRect l="-400000" t="-906579"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93506" r="-400375" b="-101299"/>
                          </a:stretch>
                        </a:blipFill>
                      </a:tcPr>
                    </a:tc>
                    <a:tc>
                      <a:txBody>
                        <a:bodyPr/>
                        <a:lstStyle/>
                        <a:p>
                          <a:endParaRPr lang="nl-NL"/>
                        </a:p>
                      </a:txBody>
                      <a:tcPr>
                        <a:blipFill>
                          <a:blip r:embed="rId2"/>
                          <a:stretch>
                            <a:fillRect l="-100375" t="-993506" r="-300375" b="-101299"/>
                          </a:stretch>
                        </a:blipFill>
                      </a:tcPr>
                    </a:tc>
                    <a:tc>
                      <a:txBody>
                        <a:bodyPr/>
                        <a:lstStyle/>
                        <a:p>
                          <a:endParaRPr lang="nl-NL"/>
                        </a:p>
                      </a:txBody>
                      <a:tcPr>
                        <a:blipFill>
                          <a:blip r:embed="rId2"/>
                          <a:stretch>
                            <a:fillRect l="-201128" t="-993506" r="-201504" b="-101299"/>
                          </a:stretch>
                        </a:blipFill>
                      </a:tcPr>
                    </a:tc>
                    <a:tc>
                      <a:txBody>
                        <a:bodyPr/>
                        <a:lstStyle/>
                        <a:p>
                          <a:endParaRPr lang="nl-NL"/>
                        </a:p>
                      </a:txBody>
                      <a:tcPr>
                        <a:blipFill>
                          <a:blip r:embed="rId2"/>
                          <a:stretch>
                            <a:fillRect l="-300000" t="-993506" r="-100749" b="-101299"/>
                          </a:stretch>
                        </a:blipFill>
                      </a:tcPr>
                    </a:tc>
                    <a:tc>
                      <a:txBody>
                        <a:bodyPr/>
                        <a:lstStyle/>
                        <a:p>
                          <a:endParaRPr lang="nl-NL"/>
                        </a:p>
                      </a:txBody>
                      <a:tcPr>
                        <a:blipFill>
                          <a:blip r:embed="rId2"/>
                          <a:stretch>
                            <a:fillRect l="-400000" t="-993506"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7895" r="-400375" b="-2632"/>
                          </a:stretch>
                        </a:blipFill>
                      </a:tcPr>
                    </a:tc>
                    <a:tc>
                      <a:txBody>
                        <a:bodyPr/>
                        <a:lstStyle/>
                        <a:p>
                          <a:endParaRPr lang="nl-NL"/>
                        </a:p>
                      </a:txBody>
                      <a:tcPr>
                        <a:blipFill>
                          <a:blip r:embed="rId2"/>
                          <a:stretch>
                            <a:fillRect l="-100375" t="-1107895" r="-300375" b="-2632"/>
                          </a:stretch>
                        </a:blipFill>
                      </a:tcPr>
                    </a:tc>
                    <a:tc>
                      <a:txBody>
                        <a:bodyPr/>
                        <a:lstStyle/>
                        <a:p>
                          <a:endParaRPr lang="nl-NL"/>
                        </a:p>
                      </a:txBody>
                      <a:tcPr>
                        <a:blipFill>
                          <a:blip r:embed="rId2"/>
                          <a:stretch>
                            <a:fillRect l="-201128" t="-1107895" r="-201504" b="-2632"/>
                          </a:stretch>
                        </a:blipFill>
                      </a:tcPr>
                    </a:tc>
                    <a:tc>
                      <a:txBody>
                        <a:bodyPr/>
                        <a:lstStyle/>
                        <a:p>
                          <a:endParaRPr lang="nl-NL"/>
                        </a:p>
                      </a:txBody>
                      <a:tcPr>
                        <a:blipFill>
                          <a:blip r:embed="rId2"/>
                          <a:stretch>
                            <a:fillRect l="-300000" t="-1107895" r="-100749" b="-2632"/>
                          </a:stretch>
                        </a:blipFill>
                      </a:tcPr>
                    </a:tc>
                    <a:tc>
                      <a:txBody>
                        <a:bodyPr/>
                        <a:lstStyle/>
                        <a:p>
                          <a:endParaRPr lang="nl-NL"/>
                        </a:p>
                      </a:txBody>
                      <a:tcPr>
                        <a:blipFill>
                          <a:blip r:embed="rId2"/>
                          <a:stretch>
                            <a:fillRect l="-400000" t="-1107895" r="-749" b="-2632"/>
                          </a:stretch>
                        </a:blipFill>
                      </a:tcPr>
                    </a:tc>
                    <a:extLst>
                      <a:ext uri="{0D108BD9-81ED-4DB2-BD59-A6C34878D82A}">
                        <a16:rowId xmlns:a16="http://schemas.microsoft.com/office/drawing/2014/main" val="3378232694"/>
                      </a:ext>
                    </a:extLst>
                  </a:tr>
                </a:tbl>
              </a:graphicData>
            </a:graphic>
          </p:graphicFrame>
        </mc:Fallback>
      </mc:AlternateContent>
      <p:cxnSp>
        <p:nvCxnSpPr>
          <p:cNvPr id="2" name="Straight Connector 1">
            <a:extLst>
              <a:ext uri="{FF2B5EF4-FFF2-40B4-BE49-F238E27FC236}">
                <a16:creationId xmlns:a16="http://schemas.microsoft.com/office/drawing/2014/main" id="{A9E3A762-AC31-C825-D7D1-3069B1572875}"/>
              </a:ext>
            </a:extLst>
          </p:cNvPr>
          <p:cNvCxnSpPr>
            <a:cxnSpLocks/>
          </p:cNvCxnSpPr>
          <p:nvPr/>
        </p:nvCxnSpPr>
        <p:spPr>
          <a:xfrm>
            <a:off x="1752600" y="4246075"/>
            <a:ext cx="811918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9121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Causal Effects of Policies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9"/>
                <a:ext cx="10515600" cy="4920102"/>
              </a:xfrm>
            </p:spPr>
            <p:txBody>
              <a:bodyPr>
                <a:normAutofit/>
              </a:bodyPr>
              <a:lstStyle/>
              <a:p>
                <a:pPr marL="0" lvl="0" indent="0">
                  <a:lnSpc>
                    <a:spcPct val="120000"/>
                  </a:lnSpc>
                  <a:buNone/>
                </a:pPr>
                <a:r>
                  <a:rPr lang="en-GB" sz="2400" dirty="0">
                    <a:solidFill>
                      <a:srgbClr val="404040"/>
                    </a:solidFill>
                    <a:latin typeface="Fira Sans" pitchFamily="34"/>
                  </a:rPr>
                  <a:t>We want to estimate the </a:t>
                </a:r>
                <a:r>
                  <a:rPr lang="en-GB" sz="2400" b="1" dirty="0">
                    <a:solidFill>
                      <a:srgbClr val="404040"/>
                    </a:solidFill>
                    <a:latin typeface="Fira Sans" pitchFamily="34"/>
                  </a:rPr>
                  <a:t>causal effect of the policy intervention</a:t>
                </a:r>
              </a:p>
              <a:p>
                <a:pPr marL="0" lvl="0" indent="0">
                  <a:lnSpc>
                    <a:spcPct val="120000"/>
                  </a:lnSpc>
                  <a:buNone/>
                </a:pPr>
                <a:endParaRPr lang="en-GB" sz="2400" b="1" dirty="0">
                  <a:solidFill>
                    <a:srgbClr val="404040"/>
                  </a:solidFill>
                  <a:latin typeface="Fira Sans" pitchFamily="34"/>
                </a:endParaRPr>
              </a:p>
              <a:p>
                <a:pPr marL="0" lvl="0" indent="0">
                  <a:lnSpc>
                    <a:spcPct val="120000"/>
                  </a:lnSpc>
                  <a:buNone/>
                </a:pPr>
                <a:r>
                  <a:rPr lang="en-GB" sz="2400" dirty="0">
                    <a:solidFill>
                      <a:srgbClr val="404040"/>
                    </a:solidFill>
                    <a:latin typeface="Fira Sans" pitchFamily="34"/>
                  </a:rPr>
                  <a:t>We think about this as the difference between</a:t>
                </a:r>
              </a:p>
              <a:p>
                <a:pPr marL="457200" lvl="0" indent="-457200">
                  <a:lnSpc>
                    <a:spcPct val="120000"/>
                  </a:lnSpc>
                  <a:buAutoNum type="alphaLcParenBoth"/>
                </a:pPr>
                <a:r>
                  <a:rPr lang="en-GB" sz="2400" dirty="0">
                    <a:solidFill>
                      <a:srgbClr val="404040"/>
                    </a:solidFill>
                    <a:latin typeface="Fira Sans" pitchFamily="34"/>
                  </a:rPr>
                  <a:t>the </a:t>
                </a:r>
                <a:r>
                  <a:rPr lang="en-GB" sz="2400" b="1" dirty="0">
                    <a:solidFill>
                      <a:srgbClr val="404040"/>
                    </a:solidFill>
                    <a:latin typeface="Fira Sans" pitchFamily="34"/>
                  </a:rPr>
                  <a:t>observed outcome</a:t>
                </a:r>
                <a:r>
                  <a:rPr lang="en-GB" sz="2400" dirty="0">
                    <a:solidFill>
                      <a:srgbClr val="404040"/>
                    </a:solidFill>
                    <a:latin typeface="Fira Sans" pitchFamily="34"/>
                  </a:rPr>
                  <a:t> after the policy was introduced</a:t>
                </a:r>
              </a:p>
              <a:p>
                <a:pPr marL="457200" lvl="0" indent="-457200">
                  <a:lnSpc>
                    <a:spcPct val="120000"/>
                  </a:lnSpc>
                  <a:buAutoNum type="alphaLcParenBoth"/>
                </a:pPr>
                <a:r>
                  <a:rPr lang="en-GB" sz="2400" dirty="0">
                    <a:solidFill>
                      <a:srgbClr val="404040"/>
                    </a:solidFill>
                    <a:latin typeface="Fira Sans" pitchFamily="34"/>
                  </a:rPr>
                  <a:t>What the outcome </a:t>
                </a:r>
                <a:r>
                  <a:rPr lang="en-GB" sz="2400" b="1" dirty="0">
                    <a:solidFill>
                      <a:srgbClr val="404040"/>
                    </a:solidFill>
                    <a:latin typeface="Fira Sans" pitchFamily="34"/>
                  </a:rPr>
                  <a:t>would have been</a:t>
                </a:r>
                <a:r>
                  <a:rPr lang="en-GB" sz="2400" dirty="0">
                    <a:solidFill>
                      <a:srgbClr val="404040"/>
                    </a:solidFill>
                    <a:latin typeface="Fira Sans" pitchFamily="34"/>
                  </a:rPr>
                  <a:t> without the intervention</a:t>
                </a:r>
                <a:br>
                  <a:rPr lang="en-GB" sz="2400" dirty="0">
                    <a:solidFill>
                      <a:srgbClr val="404040"/>
                    </a:solidFill>
                    <a:latin typeface="Fira Sans" pitchFamily="34"/>
                  </a:rPr>
                </a:br>
                <a:endParaRPr lang="en-GB" sz="2400" dirty="0">
                  <a:solidFill>
                    <a:srgbClr val="404040"/>
                  </a:solidFill>
                  <a:latin typeface="Fira Sans" pitchFamily="34"/>
                </a:endParaRPr>
              </a:p>
              <a:p>
                <a:pPr marL="0" lvl="0" indent="0">
                  <a:lnSpc>
                    <a:spcPct val="120000"/>
                  </a:lnSpc>
                  <a:buNone/>
                </a:pPr>
                <a14:m>
                  <m:oMathPara xmlns:m="http://schemas.openxmlformats.org/officeDocument/2006/math">
                    <m:oMathParaPr>
                      <m:jc m:val="centerGroup"/>
                    </m:oMathParaPr>
                    <m:oMath xmlns:m="http://schemas.openxmlformats.org/officeDocument/2006/math">
                      <m:r>
                        <a:rPr lang="en-GB" sz="3200" b="0" i="1" smtClean="0">
                          <a:solidFill>
                            <a:srgbClr val="404040"/>
                          </a:solidFill>
                          <a:latin typeface="Cambria Math" panose="02040503050406030204" pitchFamily="18" charset="0"/>
                        </a:rPr>
                        <m:t>𝐶</m:t>
                      </m:r>
                      <m:sSub>
                        <m:sSubPr>
                          <m:ctrlPr>
                            <a:rPr lang="en-GB" sz="3200" b="0" i="1" smtClean="0">
                              <a:solidFill>
                                <a:srgbClr val="404040"/>
                              </a:solidFill>
                              <a:latin typeface="Cambria Math" panose="02040503050406030204" pitchFamily="18" charset="0"/>
                            </a:rPr>
                          </m:ctrlPr>
                        </m:sSubPr>
                        <m:e>
                          <m:r>
                            <a:rPr lang="en-GB" sz="3200" b="0" i="1" smtClean="0">
                              <a:solidFill>
                                <a:srgbClr val="404040"/>
                              </a:solidFill>
                              <a:latin typeface="Cambria Math" panose="02040503050406030204" pitchFamily="18" charset="0"/>
                            </a:rPr>
                            <m:t>𝐸</m:t>
                          </m:r>
                        </m:e>
                        <m:sub>
                          <m:r>
                            <a:rPr lang="en-GB" sz="3200" b="0" i="1" smtClean="0">
                              <a:solidFill>
                                <a:srgbClr val="404040"/>
                              </a:solidFill>
                              <a:latin typeface="Cambria Math" panose="02040503050406030204" pitchFamily="18" charset="0"/>
                            </a:rPr>
                            <m:t>𝑡</m:t>
                          </m:r>
                        </m:sub>
                      </m:sSub>
                      <m:r>
                        <a:rPr lang="en-GB" sz="3200" b="0" i="1" smtClean="0">
                          <a:solidFill>
                            <a:srgbClr val="404040"/>
                          </a:solidFill>
                          <a:latin typeface="Cambria Math" panose="02040503050406030204" pitchFamily="18" charset="0"/>
                        </a:rPr>
                        <m:t>=</m:t>
                      </m:r>
                      <m:sSubSup>
                        <m:sSubSupPr>
                          <m:ctrlPr>
                            <a:rPr lang="en-GB" sz="3200" i="1" smtClean="0">
                              <a:solidFill>
                                <a:srgbClr val="FF0000"/>
                              </a:solidFill>
                              <a:latin typeface="Cambria Math" panose="02040503050406030204" pitchFamily="18" charset="0"/>
                            </a:rPr>
                          </m:ctrlPr>
                        </m:sSubSupPr>
                        <m:e>
                          <m:r>
                            <a:rPr lang="en-GB" sz="3200" i="1">
                              <a:solidFill>
                                <a:srgbClr val="FF0000"/>
                              </a:solidFill>
                              <a:latin typeface="Cambria Math" panose="02040503050406030204" pitchFamily="18" charset="0"/>
                            </a:rPr>
                            <m:t>𝑌</m:t>
                          </m:r>
                        </m:e>
                        <m:sub>
                          <m:r>
                            <a:rPr lang="en-GB" sz="3200" b="0" i="1" smtClean="0">
                              <a:solidFill>
                                <a:srgbClr val="FF0000"/>
                              </a:solidFill>
                              <a:latin typeface="Cambria Math" panose="02040503050406030204" pitchFamily="18" charset="0"/>
                            </a:rPr>
                            <m:t>𝑡</m:t>
                          </m:r>
                        </m:sub>
                        <m:sup>
                          <m:r>
                            <a:rPr lang="en-GB" sz="3200" i="1">
                              <a:solidFill>
                                <a:srgbClr val="FF0000"/>
                              </a:solidFill>
                              <a:latin typeface="Cambria Math" panose="02040503050406030204" pitchFamily="18" charset="0"/>
                            </a:rPr>
                            <m:t>1</m:t>
                          </m:r>
                        </m:sup>
                      </m:sSubSup>
                      <m:r>
                        <a:rPr lang="en-GB" sz="3200" b="0" i="1" smtClean="0">
                          <a:solidFill>
                            <a:srgbClr val="FF0000"/>
                          </a:solidFill>
                          <a:latin typeface="Cambria Math" panose="02040503050406030204" pitchFamily="18" charset="0"/>
                        </a:rPr>
                        <m:t> </m:t>
                      </m:r>
                      <m:r>
                        <a:rPr lang="en-GB" sz="3200" b="0" i="1" smtClean="0">
                          <a:solidFill>
                            <a:schemeClr val="tx1"/>
                          </a:solidFill>
                          <a:latin typeface="Cambria Math" panose="02040503050406030204" pitchFamily="18" charset="0"/>
                        </a:rPr>
                        <m:t>−</m:t>
                      </m:r>
                      <m:sSubSup>
                        <m:sSubSupPr>
                          <m:ctrlPr>
                            <a:rPr lang="en-GB" sz="3200" b="0" i="1" smtClean="0">
                              <a:solidFill>
                                <a:schemeClr val="accent1"/>
                              </a:solidFill>
                              <a:latin typeface="Cambria Math" panose="02040503050406030204" pitchFamily="18" charset="0"/>
                            </a:rPr>
                          </m:ctrlPr>
                        </m:sSubSupPr>
                        <m:e>
                          <m:r>
                            <a:rPr lang="en-GB" sz="3200" b="0" i="1" smtClean="0">
                              <a:solidFill>
                                <a:schemeClr val="accent1"/>
                              </a:solidFill>
                              <a:latin typeface="Cambria Math" panose="02040503050406030204" pitchFamily="18" charset="0"/>
                            </a:rPr>
                            <m:t>𝑌</m:t>
                          </m:r>
                        </m:e>
                        <m:sub>
                          <m:r>
                            <a:rPr lang="en-GB" sz="3200" b="0" i="1" smtClean="0">
                              <a:solidFill>
                                <a:schemeClr val="accent1"/>
                              </a:solidFill>
                              <a:latin typeface="Cambria Math" panose="02040503050406030204" pitchFamily="18" charset="0"/>
                            </a:rPr>
                            <m:t>𝑡</m:t>
                          </m:r>
                        </m:sub>
                        <m:sup>
                          <m:r>
                            <a:rPr lang="en-GB" sz="3200" b="0" i="1" smtClean="0">
                              <a:solidFill>
                                <a:schemeClr val="accent1"/>
                              </a:solidFill>
                              <a:latin typeface="Cambria Math" panose="02040503050406030204" pitchFamily="18" charset="0"/>
                            </a:rPr>
                            <m:t>0</m:t>
                          </m:r>
                        </m:sup>
                      </m:sSubSup>
                    </m:oMath>
                  </m:oMathPara>
                </a14:m>
                <a:endParaRPr lang="en-GB" sz="3200" dirty="0">
                  <a:solidFill>
                    <a:srgbClr val="404040"/>
                  </a:solidFill>
                  <a:latin typeface="Fira Sans" pitchFamily="34"/>
                </a:endParaRPr>
              </a:p>
              <a:p>
                <a:pPr marL="0" indent="0">
                  <a:lnSpc>
                    <a:spcPct val="120000"/>
                  </a:lnSpc>
                  <a:buNone/>
                </a:pPr>
                <a:r>
                  <a:rPr lang="en-GB" sz="2400" dirty="0">
                    <a:solidFill>
                      <a:srgbClr val="404040"/>
                    </a:solidFill>
                    <a:latin typeface="Fira Sans" pitchFamily="34"/>
                  </a:rPr>
                  <a:t>		where </a:t>
                </a:r>
                <a14:m>
                  <m:oMath xmlns:m="http://schemas.openxmlformats.org/officeDocument/2006/math">
                    <m:r>
                      <a:rPr lang="en-US" sz="2400" b="0" i="1" smtClean="0">
                        <a:solidFill>
                          <a:srgbClr val="404040"/>
                        </a:solidFill>
                        <a:latin typeface="Cambria Math" panose="02040503050406030204" pitchFamily="18" charset="0"/>
                      </a:rPr>
                      <m:t>𝑡</m:t>
                    </m:r>
                    <m:r>
                      <a:rPr lang="en-US" sz="2400" b="0" i="1" smtClean="0">
                        <a:solidFill>
                          <a:srgbClr val="404040"/>
                        </a:solidFill>
                        <a:latin typeface="Cambria Math" panose="02040503050406030204" pitchFamily="18" charset="0"/>
                      </a:rPr>
                      <m:t>&gt;</m:t>
                    </m:r>
                    <m:sSub>
                      <m:sSubPr>
                        <m:ctrlPr>
                          <a:rPr lang="en-US" sz="2400" b="0" i="1" smtClean="0">
                            <a:solidFill>
                              <a:srgbClr val="404040"/>
                            </a:solidFill>
                            <a:latin typeface="Cambria Math" panose="02040503050406030204" pitchFamily="18" charset="0"/>
                          </a:rPr>
                        </m:ctrlPr>
                      </m:sSubPr>
                      <m:e>
                        <m:r>
                          <a:rPr lang="en-US" sz="2400" b="0" i="1" smtClean="0">
                            <a:solidFill>
                              <a:srgbClr val="404040"/>
                            </a:solidFill>
                            <a:latin typeface="Cambria Math" panose="02040503050406030204" pitchFamily="18" charset="0"/>
                          </a:rPr>
                          <m:t>𝑇</m:t>
                        </m:r>
                      </m:e>
                      <m:sub>
                        <m:r>
                          <a:rPr lang="en-US" sz="2400" b="0" i="1" smtClean="0">
                            <a:solidFill>
                              <a:srgbClr val="404040"/>
                            </a:solidFill>
                            <a:latin typeface="Cambria Math" panose="02040503050406030204" pitchFamily="18" charset="0"/>
                          </a:rPr>
                          <m:t>0</m:t>
                        </m:r>
                      </m:sub>
                    </m:sSub>
                  </m:oMath>
                </a14:m>
                <a:r>
                  <a:rPr lang="en-GB" sz="2400" dirty="0">
                    <a:solidFill>
                      <a:srgbClr val="404040"/>
                    </a:solidFill>
                    <a:latin typeface="Fira Sans" pitchFamily="34"/>
                  </a:rPr>
                  <a:t> (i.e., the post-intervention time period) </a:t>
                </a:r>
              </a:p>
              <a:p>
                <a:pPr marL="0" lvl="0" indent="0">
                  <a:lnSpc>
                    <a:spcPct val="120000"/>
                  </a:lnSpc>
                  <a:buNone/>
                </a:pPr>
                <a:endParaRPr lang="en-GB" sz="24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E0C0D39-8FC9-4533-85CA-F2063B4FD172}"/>
                  </a:ext>
                </a:extLst>
              </p:cNvPr>
              <p:cNvSpPr txBox="1">
                <a:spLocks noGrp="1" noRot="1" noChangeAspect="1" noMove="1" noResize="1" noEditPoints="1" noAdjustHandles="1" noChangeArrowheads="1" noChangeShapeType="1" noTextEdit="1"/>
              </p:cNvSpPr>
              <p:nvPr>
                <p:ph idx="1"/>
              </p:nvPr>
            </p:nvSpPr>
            <p:spPr>
              <a:xfrm>
                <a:off x="838203" y="1572769"/>
                <a:ext cx="10515600" cy="4920102"/>
              </a:xfrm>
              <a:blipFill>
                <a:blip r:embed="rId3"/>
                <a:stretch>
                  <a:fillRect l="-928" t="-124"/>
                </a:stretch>
              </a:blipFill>
            </p:spPr>
            <p:txBody>
              <a:bodyPr/>
              <a:lstStyle/>
              <a:p>
                <a:r>
                  <a:rPr lang="nl-NL">
                    <a:noFill/>
                  </a:rPr>
                  <a:t> </a:t>
                </a:r>
              </a:p>
            </p:txBody>
          </p:sp>
        </mc:Fallback>
      </mc:AlternateContent>
    </p:spTree>
    <p:extLst>
      <p:ext uri="{BB962C8B-B14F-4D97-AF65-F5344CB8AC3E}">
        <p14:creationId xmlns:p14="http://schemas.microsoft.com/office/powerpoint/2010/main" val="3866469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2170296223"/>
                  </p:ext>
                </p:extLst>
              </p:nvPr>
            </p:nvGraphicFramePr>
            <p:xfrm>
              <a:off x="1748347" y="989045"/>
              <a:ext cx="8123440" cy="559326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𝑇𝑖𝑚𝑒</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𝐴</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0</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1</m:t>
                                    </m:r>
                                  </m:sup>
                                </m:sSubSup>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1</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7</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bg2"/>
                                    </a:solidFill>
                                    <a:latin typeface="Cambria Math" panose="02040503050406030204" pitchFamily="18" charset="0"/>
                                  </a:rPr>
                                  <m:t>0</m:t>
                                </m:r>
                              </m:oMath>
                            </m:oMathPara>
                          </a14:m>
                          <a:endParaRPr lang="nl-NL" sz="20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7</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𝑁𝐴</m:t>
                                </m:r>
                              </m:oMath>
                            </m:oMathPara>
                          </a14:m>
                          <a:endParaRPr lang="nl-NL" sz="2100" dirty="0">
                            <a:solidFill>
                              <a:schemeClr val="bg2"/>
                            </a:solidFill>
                          </a:endParaRPr>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2</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9</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bg2"/>
                                    </a:solidFill>
                                    <a:latin typeface="Cambria Math" panose="02040503050406030204" pitchFamily="18" charset="0"/>
                                  </a:rPr>
                                  <m:t>0</m:t>
                                </m:r>
                              </m:oMath>
                            </m:oMathPara>
                          </a14:m>
                          <a:endParaRPr lang="nl-NL" sz="20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9</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𝑁𝐴</m:t>
                                </m:r>
                              </m:oMath>
                            </m:oMathPara>
                          </a14:m>
                          <a:endParaRPr lang="nl-NL" sz="2100" dirty="0">
                            <a:solidFill>
                              <a:schemeClr val="bg2"/>
                            </a:solidFill>
                          </a:endParaRPr>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3</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6</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bg2"/>
                                    </a:solidFill>
                                    <a:latin typeface="Cambria Math" panose="02040503050406030204" pitchFamily="18" charset="0"/>
                                  </a:rPr>
                                  <m:t>0</m:t>
                                </m:r>
                              </m:oMath>
                            </m:oMathPara>
                          </a14:m>
                          <a:endParaRPr lang="nl-NL" sz="20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6</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𝑁𝐴</m:t>
                                </m:r>
                              </m:oMath>
                            </m:oMathPara>
                          </a14:m>
                          <a:endParaRPr lang="nl-NL" sz="2100" dirty="0">
                            <a:solidFill>
                              <a:schemeClr val="bg2"/>
                            </a:solidFill>
                          </a:endParaRPr>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4</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5</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bg2"/>
                                    </a:solidFill>
                                    <a:latin typeface="Cambria Math" panose="02040503050406030204" pitchFamily="18" charset="0"/>
                                  </a:rPr>
                                  <m:t>0</m:t>
                                </m:r>
                              </m:oMath>
                            </m:oMathPara>
                          </a14:m>
                          <a:endParaRPr lang="nl-NL" sz="20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5</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𝑁𝐴</m:t>
                                </m:r>
                              </m:oMath>
                            </m:oMathPara>
                          </a14:m>
                          <a:endParaRPr lang="nl-NL" sz="2100" dirty="0">
                            <a:solidFill>
                              <a:schemeClr val="bg2"/>
                            </a:solidFill>
                          </a:endParaRPr>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5</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6</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bg2"/>
                                    </a:solidFill>
                                    <a:latin typeface="Cambria Math" panose="02040503050406030204" pitchFamily="18" charset="0"/>
                                  </a:rPr>
                                  <m:t>0</m:t>
                                </m:r>
                              </m:oMath>
                            </m:oMathPara>
                          </a14:m>
                          <a:endParaRPr lang="nl-NL" sz="20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6</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𝑁𝐴</m:t>
                                </m:r>
                              </m:oMath>
                            </m:oMathPara>
                          </a14:m>
                          <a:endParaRPr lang="nl-NL" sz="2100" dirty="0">
                            <a:solidFill>
                              <a:schemeClr val="bg2"/>
                            </a:solidFill>
                          </a:endParaRPr>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0070C0"/>
                                    </a:solidFill>
                                    <a:latin typeface="Cambria Math" panose="02040503050406030204" pitchFamily="18" charset="0"/>
                                  </a:rPr>
                                  <m:t>𝑁𝐴</m:t>
                                </m:r>
                              </m:oMath>
                            </m:oMathPara>
                          </a14:m>
                          <a:endParaRPr lang="nl-NL" sz="2100" dirty="0">
                            <a:solidFill>
                              <a:srgbClr val="0070C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0070C0"/>
                                    </a:solidFill>
                                    <a:latin typeface="Cambria Math" panose="02040503050406030204" pitchFamily="18" charset="0"/>
                                  </a:rPr>
                                  <m:t>𝑁𝐴</m:t>
                                </m:r>
                              </m:oMath>
                            </m:oMathPara>
                          </a14:m>
                          <a:endParaRPr lang="nl-NL" sz="2100" dirty="0">
                            <a:solidFill>
                              <a:srgbClr val="0070C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3</m:t>
                                </m:r>
                              </m:oMath>
                            </m:oMathPara>
                          </a14:m>
                          <a:endParaRPr lang="nl-NL" sz="2100" dirty="0">
                            <a:solidFill>
                              <a:srgbClr val="FF0000"/>
                            </a:solidFill>
                          </a:endParaRPr>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0070C0"/>
                                    </a:solidFill>
                                    <a:latin typeface="Cambria Math" panose="02040503050406030204" pitchFamily="18" charset="0"/>
                                  </a:rPr>
                                  <m:t>𝑁𝐴</m:t>
                                </m:r>
                              </m:oMath>
                            </m:oMathPara>
                          </a14:m>
                          <a:endParaRPr lang="nl-NL" sz="2100" dirty="0">
                            <a:solidFill>
                              <a:srgbClr val="0070C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1</m:t>
                                </m:r>
                              </m:oMath>
                            </m:oMathPara>
                          </a14:m>
                          <a:endParaRPr lang="nl-NL" sz="2100" dirty="0">
                            <a:solidFill>
                              <a:srgbClr val="FF0000"/>
                            </a:solidFill>
                          </a:endParaRPr>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0070C0"/>
                                    </a:solidFill>
                                    <a:latin typeface="Cambria Math" panose="02040503050406030204" pitchFamily="18" charset="0"/>
                                  </a:rPr>
                                  <m:t>...</m:t>
                                </m:r>
                              </m:oMath>
                            </m:oMathPara>
                          </a14:m>
                          <a:endParaRPr lang="nl-NL" sz="2100" dirty="0">
                            <a:solidFill>
                              <a:srgbClr val="0070C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m:t>
                                </m:r>
                              </m:oMath>
                            </m:oMathPara>
                          </a14:m>
                          <a:endParaRPr lang="nl-NL" sz="2100" dirty="0">
                            <a:solidFill>
                              <a:srgbClr val="FF0000"/>
                            </a:solidFill>
                          </a:endParaRPr>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𝐼</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0070C0"/>
                                    </a:solidFill>
                                    <a:latin typeface="Cambria Math" panose="02040503050406030204" pitchFamily="18" charset="0"/>
                                  </a:rPr>
                                  <m:t>𝑁𝐴</m:t>
                                </m:r>
                              </m:oMath>
                            </m:oMathPara>
                          </a14:m>
                          <a:endParaRPr lang="nl-NL" sz="2100" dirty="0">
                            <a:solidFill>
                              <a:srgbClr val="0070C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2170296223"/>
                  </p:ext>
                </p:extLst>
              </p:nvPr>
            </p:nvGraphicFramePr>
            <p:xfrm>
              <a:off x="1748347" y="989045"/>
              <a:ext cx="8123440" cy="559326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23621">
                    <a:tc>
                      <a:txBody>
                        <a:bodyPr/>
                        <a:lstStyle/>
                        <a:p>
                          <a:endParaRPr lang="nl-NL"/>
                        </a:p>
                      </a:txBody>
                      <a:tcPr>
                        <a:lnT w="38103" cap="flat" cmpd="sng" algn="ctr">
                          <a:noFill/>
                          <a:prstDash val="solid"/>
                          <a:round/>
                          <a:headEnd type="none" w="med" len="med"/>
                          <a:tailEnd type="none" w="med" len="med"/>
                        </a:lnT>
                        <a:blipFill>
                          <a:blip r:embed="rId2"/>
                          <a:stretch>
                            <a:fillRect l="-375" t="-79070" r="-4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79070" r="-3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128" t="-79070" r="-201504"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0000" t="-79070" r="-100749"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400000" t="-79070" r="-749" b="-890698"/>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202632" r="-400375" b="-907895"/>
                          </a:stretch>
                        </a:blipFill>
                      </a:tcPr>
                    </a:tc>
                    <a:tc>
                      <a:txBody>
                        <a:bodyPr/>
                        <a:lstStyle/>
                        <a:p>
                          <a:endParaRPr lang="nl-NL"/>
                        </a:p>
                      </a:txBody>
                      <a:tcPr>
                        <a:blipFill>
                          <a:blip r:embed="rId2"/>
                          <a:stretch>
                            <a:fillRect l="-100375" t="-202632" r="-300375" b="-907895"/>
                          </a:stretch>
                        </a:blipFill>
                      </a:tcPr>
                    </a:tc>
                    <a:tc>
                      <a:txBody>
                        <a:bodyPr/>
                        <a:lstStyle/>
                        <a:p>
                          <a:endParaRPr lang="nl-NL"/>
                        </a:p>
                      </a:txBody>
                      <a:tcPr>
                        <a:blipFill>
                          <a:blip r:embed="rId2"/>
                          <a:stretch>
                            <a:fillRect l="-201128" t="-202632" r="-201504" b="-907895"/>
                          </a:stretch>
                        </a:blipFill>
                      </a:tcPr>
                    </a:tc>
                    <a:tc>
                      <a:txBody>
                        <a:bodyPr/>
                        <a:lstStyle/>
                        <a:p>
                          <a:endParaRPr lang="nl-NL"/>
                        </a:p>
                      </a:txBody>
                      <a:tcPr>
                        <a:blipFill>
                          <a:blip r:embed="rId2"/>
                          <a:stretch>
                            <a:fillRect l="-300000" t="-202632" r="-100749" b="-907895"/>
                          </a:stretch>
                        </a:blipFill>
                      </a:tcPr>
                    </a:tc>
                    <a:tc>
                      <a:txBody>
                        <a:bodyPr/>
                        <a:lstStyle/>
                        <a:p>
                          <a:endParaRPr lang="nl-NL"/>
                        </a:p>
                      </a:txBody>
                      <a:tcPr>
                        <a:blipFill>
                          <a:blip r:embed="rId2"/>
                          <a:stretch>
                            <a:fillRect l="-400000" t="-202632"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8701" r="-400375" b="-796104"/>
                          </a:stretch>
                        </a:blipFill>
                      </a:tcPr>
                    </a:tc>
                    <a:tc>
                      <a:txBody>
                        <a:bodyPr/>
                        <a:lstStyle/>
                        <a:p>
                          <a:endParaRPr lang="nl-NL"/>
                        </a:p>
                      </a:txBody>
                      <a:tcPr>
                        <a:blipFill>
                          <a:blip r:embed="rId2"/>
                          <a:stretch>
                            <a:fillRect l="-100375" t="-298701" r="-300375" b="-796104"/>
                          </a:stretch>
                        </a:blipFill>
                      </a:tcPr>
                    </a:tc>
                    <a:tc>
                      <a:txBody>
                        <a:bodyPr/>
                        <a:lstStyle/>
                        <a:p>
                          <a:endParaRPr lang="nl-NL"/>
                        </a:p>
                      </a:txBody>
                      <a:tcPr>
                        <a:blipFill>
                          <a:blip r:embed="rId2"/>
                          <a:stretch>
                            <a:fillRect l="-201128" t="-298701" r="-201504" b="-796104"/>
                          </a:stretch>
                        </a:blipFill>
                      </a:tcPr>
                    </a:tc>
                    <a:tc>
                      <a:txBody>
                        <a:bodyPr/>
                        <a:lstStyle/>
                        <a:p>
                          <a:endParaRPr lang="nl-NL"/>
                        </a:p>
                      </a:txBody>
                      <a:tcPr>
                        <a:blipFill>
                          <a:blip r:embed="rId2"/>
                          <a:stretch>
                            <a:fillRect l="-300000" t="-298701" r="-100749" b="-796104"/>
                          </a:stretch>
                        </a:blipFill>
                      </a:tcPr>
                    </a:tc>
                    <a:tc>
                      <a:txBody>
                        <a:bodyPr/>
                        <a:lstStyle/>
                        <a:p>
                          <a:endParaRPr lang="nl-NL"/>
                        </a:p>
                      </a:txBody>
                      <a:tcPr>
                        <a:blipFill>
                          <a:blip r:embed="rId2"/>
                          <a:stretch>
                            <a:fillRect l="-400000" t="-298701" r="-749" b="-796104"/>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403947" r="-400375" b="-706579"/>
                          </a:stretch>
                        </a:blipFill>
                      </a:tcPr>
                    </a:tc>
                    <a:tc>
                      <a:txBody>
                        <a:bodyPr/>
                        <a:lstStyle/>
                        <a:p>
                          <a:endParaRPr lang="nl-NL"/>
                        </a:p>
                      </a:txBody>
                      <a:tcPr>
                        <a:blipFill>
                          <a:blip r:embed="rId2"/>
                          <a:stretch>
                            <a:fillRect l="-100375" t="-403947" r="-300375" b="-706579"/>
                          </a:stretch>
                        </a:blipFill>
                      </a:tcPr>
                    </a:tc>
                    <a:tc>
                      <a:txBody>
                        <a:bodyPr/>
                        <a:lstStyle/>
                        <a:p>
                          <a:endParaRPr lang="nl-NL"/>
                        </a:p>
                      </a:txBody>
                      <a:tcPr>
                        <a:blipFill>
                          <a:blip r:embed="rId2"/>
                          <a:stretch>
                            <a:fillRect l="-201128" t="-403947" r="-201504" b="-706579"/>
                          </a:stretch>
                        </a:blipFill>
                      </a:tcPr>
                    </a:tc>
                    <a:tc>
                      <a:txBody>
                        <a:bodyPr/>
                        <a:lstStyle/>
                        <a:p>
                          <a:endParaRPr lang="nl-NL"/>
                        </a:p>
                      </a:txBody>
                      <a:tcPr>
                        <a:blipFill>
                          <a:blip r:embed="rId2"/>
                          <a:stretch>
                            <a:fillRect l="-300000" t="-403947" r="-100749" b="-706579"/>
                          </a:stretch>
                        </a:blipFill>
                      </a:tcPr>
                    </a:tc>
                    <a:tc>
                      <a:txBody>
                        <a:bodyPr/>
                        <a:lstStyle/>
                        <a:p>
                          <a:endParaRPr lang="nl-NL"/>
                        </a:p>
                      </a:txBody>
                      <a:tcPr>
                        <a:blipFill>
                          <a:blip r:embed="rId2"/>
                          <a:stretch>
                            <a:fillRect l="-400000" t="-403947" r="-749" b="-706579"/>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7403" r="-400375" b="-597403"/>
                          </a:stretch>
                        </a:blipFill>
                      </a:tcPr>
                    </a:tc>
                    <a:tc>
                      <a:txBody>
                        <a:bodyPr/>
                        <a:lstStyle/>
                        <a:p>
                          <a:endParaRPr lang="nl-NL"/>
                        </a:p>
                      </a:txBody>
                      <a:tcPr>
                        <a:blipFill>
                          <a:blip r:embed="rId2"/>
                          <a:stretch>
                            <a:fillRect l="-100375" t="-497403" r="-300375" b="-597403"/>
                          </a:stretch>
                        </a:blipFill>
                      </a:tcPr>
                    </a:tc>
                    <a:tc>
                      <a:txBody>
                        <a:bodyPr/>
                        <a:lstStyle/>
                        <a:p>
                          <a:endParaRPr lang="nl-NL"/>
                        </a:p>
                      </a:txBody>
                      <a:tcPr>
                        <a:blipFill>
                          <a:blip r:embed="rId2"/>
                          <a:stretch>
                            <a:fillRect l="-201128" t="-497403" r="-201504" b="-597403"/>
                          </a:stretch>
                        </a:blipFill>
                      </a:tcPr>
                    </a:tc>
                    <a:tc>
                      <a:txBody>
                        <a:bodyPr/>
                        <a:lstStyle/>
                        <a:p>
                          <a:endParaRPr lang="nl-NL"/>
                        </a:p>
                      </a:txBody>
                      <a:tcPr>
                        <a:blipFill>
                          <a:blip r:embed="rId2"/>
                          <a:stretch>
                            <a:fillRect l="-300000" t="-497403" r="-100749" b="-597403"/>
                          </a:stretch>
                        </a:blipFill>
                      </a:tcPr>
                    </a:tc>
                    <a:tc>
                      <a:txBody>
                        <a:bodyPr/>
                        <a:lstStyle/>
                        <a:p>
                          <a:endParaRPr lang="nl-NL"/>
                        </a:p>
                      </a:txBody>
                      <a:tcPr>
                        <a:blipFill>
                          <a:blip r:embed="rId2"/>
                          <a:stretch>
                            <a:fillRect l="-400000" t="-497403" r="-749" b="-597403"/>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605263" r="-400375" b="-505263"/>
                          </a:stretch>
                        </a:blipFill>
                      </a:tcPr>
                    </a:tc>
                    <a:tc>
                      <a:txBody>
                        <a:bodyPr/>
                        <a:lstStyle/>
                        <a:p>
                          <a:endParaRPr lang="nl-NL"/>
                        </a:p>
                      </a:txBody>
                      <a:tcPr>
                        <a:blipFill>
                          <a:blip r:embed="rId2"/>
                          <a:stretch>
                            <a:fillRect l="-100375" t="-605263" r="-300375" b="-505263"/>
                          </a:stretch>
                        </a:blipFill>
                      </a:tcPr>
                    </a:tc>
                    <a:tc>
                      <a:txBody>
                        <a:bodyPr/>
                        <a:lstStyle/>
                        <a:p>
                          <a:endParaRPr lang="nl-NL"/>
                        </a:p>
                      </a:txBody>
                      <a:tcPr>
                        <a:blipFill>
                          <a:blip r:embed="rId2"/>
                          <a:stretch>
                            <a:fillRect l="-201128" t="-605263" r="-201504" b="-505263"/>
                          </a:stretch>
                        </a:blipFill>
                      </a:tcPr>
                    </a:tc>
                    <a:tc>
                      <a:txBody>
                        <a:bodyPr/>
                        <a:lstStyle/>
                        <a:p>
                          <a:endParaRPr lang="nl-NL"/>
                        </a:p>
                      </a:txBody>
                      <a:tcPr>
                        <a:blipFill>
                          <a:blip r:embed="rId2"/>
                          <a:stretch>
                            <a:fillRect l="-300000" t="-605263" r="-100749" b="-505263"/>
                          </a:stretch>
                        </a:blipFill>
                      </a:tcPr>
                    </a:tc>
                    <a:tc>
                      <a:txBody>
                        <a:bodyPr/>
                        <a:lstStyle/>
                        <a:p>
                          <a:endParaRPr lang="nl-NL"/>
                        </a:p>
                      </a:txBody>
                      <a:tcPr>
                        <a:blipFill>
                          <a:blip r:embed="rId2"/>
                          <a:stretch>
                            <a:fillRect l="-400000" t="-605263" r="-749" b="-505263"/>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705263" r="-400375" b="-405263"/>
                          </a:stretch>
                        </a:blipFill>
                      </a:tcPr>
                    </a:tc>
                    <a:tc>
                      <a:txBody>
                        <a:bodyPr/>
                        <a:lstStyle/>
                        <a:p>
                          <a:endParaRPr lang="nl-NL"/>
                        </a:p>
                      </a:txBody>
                      <a:tcPr>
                        <a:blipFill>
                          <a:blip r:embed="rId2"/>
                          <a:stretch>
                            <a:fillRect l="-100375" t="-705263" r="-300375" b="-405263"/>
                          </a:stretch>
                        </a:blipFill>
                      </a:tcPr>
                    </a:tc>
                    <a:tc>
                      <a:txBody>
                        <a:bodyPr/>
                        <a:lstStyle/>
                        <a:p>
                          <a:endParaRPr lang="nl-NL"/>
                        </a:p>
                      </a:txBody>
                      <a:tcPr>
                        <a:blipFill>
                          <a:blip r:embed="rId2"/>
                          <a:stretch>
                            <a:fillRect l="-201128" t="-705263" r="-201504" b="-405263"/>
                          </a:stretch>
                        </a:blipFill>
                      </a:tcPr>
                    </a:tc>
                    <a:tc>
                      <a:txBody>
                        <a:bodyPr/>
                        <a:lstStyle/>
                        <a:p>
                          <a:endParaRPr lang="nl-NL"/>
                        </a:p>
                      </a:txBody>
                      <a:tcPr>
                        <a:blipFill>
                          <a:blip r:embed="rId2"/>
                          <a:stretch>
                            <a:fillRect l="-300000" t="-705263" r="-100749" b="-405263"/>
                          </a:stretch>
                        </a:blipFill>
                      </a:tcPr>
                    </a:tc>
                    <a:tc>
                      <a:txBody>
                        <a:bodyPr/>
                        <a:lstStyle/>
                        <a:p>
                          <a:endParaRPr lang="nl-NL"/>
                        </a:p>
                      </a:txBody>
                      <a:tcPr>
                        <a:blipFill>
                          <a:blip r:embed="rId2"/>
                          <a:stretch>
                            <a:fillRect l="-400000" t="-705263"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94805" r="-400375" b="-300000"/>
                          </a:stretch>
                        </a:blipFill>
                      </a:tcPr>
                    </a:tc>
                    <a:tc>
                      <a:txBody>
                        <a:bodyPr/>
                        <a:lstStyle/>
                        <a:p>
                          <a:endParaRPr lang="nl-NL"/>
                        </a:p>
                      </a:txBody>
                      <a:tcPr>
                        <a:blipFill>
                          <a:blip r:embed="rId2"/>
                          <a:stretch>
                            <a:fillRect l="-100375" t="-794805" r="-300375" b="-300000"/>
                          </a:stretch>
                        </a:blipFill>
                      </a:tcPr>
                    </a:tc>
                    <a:tc>
                      <a:txBody>
                        <a:bodyPr/>
                        <a:lstStyle/>
                        <a:p>
                          <a:endParaRPr lang="nl-NL"/>
                        </a:p>
                      </a:txBody>
                      <a:tcPr>
                        <a:blipFill>
                          <a:blip r:embed="rId2"/>
                          <a:stretch>
                            <a:fillRect l="-201128" t="-794805" r="-201504" b="-300000"/>
                          </a:stretch>
                        </a:blipFill>
                      </a:tcPr>
                    </a:tc>
                    <a:tc>
                      <a:txBody>
                        <a:bodyPr/>
                        <a:lstStyle/>
                        <a:p>
                          <a:endParaRPr lang="nl-NL"/>
                        </a:p>
                      </a:txBody>
                      <a:tcPr>
                        <a:blipFill>
                          <a:blip r:embed="rId2"/>
                          <a:stretch>
                            <a:fillRect l="-300000" t="-794805" r="-100749" b="-300000"/>
                          </a:stretch>
                        </a:blipFill>
                      </a:tcPr>
                    </a:tc>
                    <a:tc>
                      <a:txBody>
                        <a:bodyPr/>
                        <a:lstStyle/>
                        <a:p>
                          <a:endParaRPr lang="nl-NL"/>
                        </a:p>
                      </a:txBody>
                      <a:tcPr>
                        <a:blipFill>
                          <a:blip r:embed="rId2"/>
                          <a:stretch>
                            <a:fillRect l="-400000" t="-794805"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6579" r="-400375" b="-203947"/>
                          </a:stretch>
                        </a:blipFill>
                      </a:tcPr>
                    </a:tc>
                    <a:tc>
                      <a:txBody>
                        <a:bodyPr/>
                        <a:lstStyle/>
                        <a:p>
                          <a:endParaRPr lang="nl-NL"/>
                        </a:p>
                      </a:txBody>
                      <a:tcPr>
                        <a:blipFill>
                          <a:blip r:embed="rId2"/>
                          <a:stretch>
                            <a:fillRect l="-100375" t="-906579" r="-300375" b="-203947"/>
                          </a:stretch>
                        </a:blipFill>
                      </a:tcPr>
                    </a:tc>
                    <a:tc>
                      <a:txBody>
                        <a:bodyPr/>
                        <a:lstStyle/>
                        <a:p>
                          <a:endParaRPr lang="nl-NL"/>
                        </a:p>
                      </a:txBody>
                      <a:tcPr>
                        <a:blipFill>
                          <a:blip r:embed="rId2"/>
                          <a:stretch>
                            <a:fillRect l="-201128" t="-906579" r="-201504" b="-203947"/>
                          </a:stretch>
                        </a:blipFill>
                      </a:tcPr>
                    </a:tc>
                    <a:tc>
                      <a:txBody>
                        <a:bodyPr/>
                        <a:lstStyle/>
                        <a:p>
                          <a:endParaRPr lang="nl-NL"/>
                        </a:p>
                      </a:txBody>
                      <a:tcPr>
                        <a:blipFill>
                          <a:blip r:embed="rId2"/>
                          <a:stretch>
                            <a:fillRect l="-300000" t="-906579" r="-100749" b="-203947"/>
                          </a:stretch>
                        </a:blipFill>
                      </a:tcPr>
                    </a:tc>
                    <a:tc>
                      <a:txBody>
                        <a:bodyPr/>
                        <a:lstStyle/>
                        <a:p>
                          <a:endParaRPr lang="nl-NL"/>
                        </a:p>
                      </a:txBody>
                      <a:tcPr>
                        <a:blipFill>
                          <a:blip r:embed="rId2"/>
                          <a:stretch>
                            <a:fillRect l="-400000" t="-906579"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93506" r="-400375" b="-101299"/>
                          </a:stretch>
                        </a:blipFill>
                      </a:tcPr>
                    </a:tc>
                    <a:tc>
                      <a:txBody>
                        <a:bodyPr/>
                        <a:lstStyle/>
                        <a:p>
                          <a:endParaRPr lang="nl-NL"/>
                        </a:p>
                      </a:txBody>
                      <a:tcPr>
                        <a:blipFill>
                          <a:blip r:embed="rId2"/>
                          <a:stretch>
                            <a:fillRect l="-100375" t="-993506" r="-300375" b="-101299"/>
                          </a:stretch>
                        </a:blipFill>
                      </a:tcPr>
                    </a:tc>
                    <a:tc>
                      <a:txBody>
                        <a:bodyPr/>
                        <a:lstStyle/>
                        <a:p>
                          <a:endParaRPr lang="nl-NL"/>
                        </a:p>
                      </a:txBody>
                      <a:tcPr>
                        <a:blipFill>
                          <a:blip r:embed="rId2"/>
                          <a:stretch>
                            <a:fillRect l="-201128" t="-993506" r="-201504" b="-101299"/>
                          </a:stretch>
                        </a:blipFill>
                      </a:tcPr>
                    </a:tc>
                    <a:tc>
                      <a:txBody>
                        <a:bodyPr/>
                        <a:lstStyle/>
                        <a:p>
                          <a:endParaRPr lang="nl-NL"/>
                        </a:p>
                      </a:txBody>
                      <a:tcPr>
                        <a:blipFill>
                          <a:blip r:embed="rId2"/>
                          <a:stretch>
                            <a:fillRect l="-300000" t="-993506" r="-100749" b="-101299"/>
                          </a:stretch>
                        </a:blipFill>
                      </a:tcPr>
                    </a:tc>
                    <a:tc>
                      <a:txBody>
                        <a:bodyPr/>
                        <a:lstStyle/>
                        <a:p>
                          <a:endParaRPr lang="nl-NL"/>
                        </a:p>
                      </a:txBody>
                      <a:tcPr>
                        <a:blipFill>
                          <a:blip r:embed="rId2"/>
                          <a:stretch>
                            <a:fillRect l="-400000" t="-993506"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7895" r="-400375" b="-2632"/>
                          </a:stretch>
                        </a:blipFill>
                      </a:tcPr>
                    </a:tc>
                    <a:tc>
                      <a:txBody>
                        <a:bodyPr/>
                        <a:lstStyle/>
                        <a:p>
                          <a:endParaRPr lang="nl-NL"/>
                        </a:p>
                      </a:txBody>
                      <a:tcPr>
                        <a:blipFill>
                          <a:blip r:embed="rId2"/>
                          <a:stretch>
                            <a:fillRect l="-100375" t="-1107895" r="-300375" b="-2632"/>
                          </a:stretch>
                        </a:blipFill>
                      </a:tcPr>
                    </a:tc>
                    <a:tc>
                      <a:txBody>
                        <a:bodyPr/>
                        <a:lstStyle/>
                        <a:p>
                          <a:endParaRPr lang="nl-NL"/>
                        </a:p>
                      </a:txBody>
                      <a:tcPr>
                        <a:blipFill>
                          <a:blip r:embed="rId2"/>
                          <a:stretch>
                            <a:fillRect l="-201128" t="-1107895" r="-201504" b="-2632"/>
                          </a:stretch>
                        </a:blipFill>
                      </a:tcPr>
                    </a:tc>
                    <a:tc>
                      <a:txBody>
                        <a:bodyPr/>
                        <a:lstStyle/>
                        <a:p>
                          <a:endParaRPr lang="nl-NL"/>
                        </a:p>
                      </a:txBody>
                      <a:tcPr>
                        <a:blipFill>
                          <a:blip r:embed="rId2"/>
                          <a:stretch>
                            <a:fillRect l="-300000" t="-1107895" r="-100749" b="-2632"/>
                          </a:stretch>
                        </a:blipFill>
                      </a:tcPr>
                    </a:tc>
                    <a:tc>
                      <a:txBody>
                        <a:bodyPr/>
                        <a:lstStyle/>
                        <a:p>
                          <a:endParaRPr lang="nl-NL"/>
                        </a:p>
                      </a:txBody>
                      <a:tcPr>
                        <a:blipFill>
                          <a:blip r:embed="rId2"/>
                          <a:stretch>
                            <a:fillRect l="-400000" t="-1107895" r="-749" b="-2632"/>
                          </a:stretch>
                        </a:blipFill>
                      </a:tcPr>
                    </a:tc>
                    <a:extLst>
                      <a:ext uri="{0D108BD9-81ED-4DB2-BD59-A6C34878D82A}">
                        <a16:rowId xmlns:a16="http://schemas.microsoft.com/office/drawing/2014/main" val="3378232694"/>
                      </a:ext>
                    </a:extLst>
                  </a:tr>
                </a:tbl>
              </a:graphicData>
            </a:graphic>
          </p:graphicFrame>
        </mc:Fallback>
      </mc:AlternateContent>
    </p:spTree>
    <p:extLst>
      <p:ext uri="{BB962C8B-B14F-4D97-AF65-F5344CB8AC3E}">
        <p14:creationId xmlns:p14="http://schemas.microsoft.com/office/powerpoint/2010/main" val="4201840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52">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Running Example: Proposition 99</a:t>
            </a:r>
            <a:endParaRPr lang="en-GB" sz="1800" kern="0" dirty="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GB" sz="3200" dirty="0">
                <a:solidFill>
                  <a:srgbClr val="404040"/>
                </a:solidFill>
                <a:latin typeface="Fira Sans" pitchFamily="34"/>
              </a:rPr>
              <a:t>A famous example in causal inference literature</a:t>
            </a:r>
          </a:p>
          <a:p>
            <a:pPr>
              <a:lnSpc>
                <a:spcPct val="100000"/>
              </a:lnSpc>
            </a:pPr>
            <a:endParaRPr lang="en-GB" sz="3200" dirty="0">
              <a:solidFill>
                <a:srgbClr val="404040"/>
              </a:solidFill>
              <a:latin typeface="Fira Sans" pitchFamily="34"/>
            </a:endParaRPr>
          </a:p>
          <a:p>
            <a:pPr marL="0" indent="0">
              <a:lnSpc>
                <a:spcPct val="100000"/>
              </a:lnSpc>
              <a:buNone/>
            </a:pPr>
            <a:endParaRPr lang="en-GB" sz="3200" dirty="0">
              <a:solidFill>
                <a:srgbClr val="404040"/>
              </a:solidFill>
              <a:latin typeface="Fira Sans" pitchFamily="34"/>
            </a:endParaRPr>
          </a:p>
          <a:p>
            <a:pPr>
              <a:lnSpc>
                <a:spcPct val="100000"/>
              </a:lnSpc>
            </a:pPr>
            <a:endParaRPr lang="en-GB" sz="3200" dirty="0">
              <a:solidFill>
                <a:srgbClr val="404040"/>
              </a:solidFill>
              <a:latin typeface="Fira Sans" pitchFamily="34"/>
            </a:endParaRPr>
          </a:p>
          <a:p>
            <a:pPr>
              <a:lnSpc>
                <a:spcPct val="100000"/>
              </a:lnSpc>
            </a:pPr>
            <a:r>
              <a:rPr lang="en-GB" sz="3200" dirty="0">
                <a:solidFill>
                  <a:srgbClr val="404040"/>
                </a:solidFill>
                <a:latin typeface="Fira Sans" pitchFamily="34"/>
              </a:rPr>
              <a:t>In 1988, the state of California imposed a 25% tax on tobacco cigarettes</a:t>
            </a:r>
          </a:p>
          <a:p>
            <a:pPr>
              <a:lnSpc>
                <a:spcPct val="100000"/>
              </a:lnSpc>
            </a:pPr>
            <a:r>
              <a:rPr lang="en-US" sz="3200" dirty="0">
                <a:solidFill>
                  <a:srgbClr val="404040"/>
                </a:solidFill>
                <a:latin typeface="Fira Sans" pitchFamily="34"/>
              </a:rPr>
              <a:t>Total savings in personal health care expenditure until 2004 is $86 billion (Lightwood et al., 2008)</a:t>
            </a:r>
            <a:endParaRPr lang="en-GB" sz="3200" dirty="0">
              <a:solidFill>
                <a:srgbClr val="404040"/>
              </a:solidFill>
              <a:latin typeface="Fira Sans" pitchFamily="34"/>
            </a:endParaRPr>
          </a:p>
        </p:txBody>
      </p:sp>
      <p:sp>
        <p:nvSpPr>
          <p:cNvPr id="5" name="TextBox 4">
            <a:extLst>
              <a:ext uri="{FF2B5EF4-FFF2-40B4-BE49-F238E27FC236}">
                <a16:creationId xmlns:a16="http://schemas.microsoft.com/office/drawing/2014/main" id="{20621E30-72C1-6898-8F58-3037A4BA826E}"/>
              </a:ext>
            </a:extLst>
          </p:cNvPr>
          <p:cNvSpPr txBox="1"/>
          <p:nvPr/>
        </p:nvSpPr>
        <p:spPr>
          <a:xfrm>
            <a:off x="1682750" y="2437537"/>
            <a:ext cx="8013700" cy="1477328"/>
          </a:xfrm>
          <a:prstGeom prst="rect">
            <a:avLst/>
          </a:prstGeom>
          <a:noFill/>
        </p:spPr>
        <p:txBody>
          <a:bodyPr wrap="square">
            <a:spAutoFit/>
          </a:bodyPr>
          <a:lstStyle/>
          <a:p>
            <a:pPr marL="0" indent="0">
              <a:lnSpc>
                <a:spcPct val="100000"/>
              </a:lnSpc>
              <a:buNone/>
            </a:pPr>
            <a:endParaRPr lang="en-GB" dirty="0">
              <a:solidFill>
                <a:srgbClr val="404040"/>
              </a:solidFill>
              <a:latin typeface="Fira Sans" pitchFamily="34"/>
            </a:endParaRPr>
          </a:p>
          <a:p>
            <a:pPr marL="0" indent="0">
              <a:lnSpc>
                <a:spcPct val="100000"/>
              </a:lnSpc>
              <a:buNone/>
            </a:pPr>
            <a:r>
              <a:rPr lang="en-US" i="1" dirty="0">
                <a:solidFill>
                  <a:srgbClr val="404040"/>
                </a:solidFill>
                <a:latin typeface="Fira Sans" pitchFamily="34"/>
              </a:rPr>
              <a:t>Abadie, A., Diamond, A., &amp; </a:t>
            </a:r>
            <a:r>
              <a:rPr lang="en-US" i="1" dirty="0" err="1">
                <a:solidFill>
                  <a:srgbClr val="404040"/>
                </a:solidFill>
                <a:latin typeface="Fira Sans" pitchFamily="34"/>
              </a:rPr>
              <a:t>Hainmueller</a:t>
            </a:r>
            <a:r>
              <a:rPr lang="en-US" i="1" dirty="0">
                <a:solidFill>
                  <a:srgbClr val="404040"/>
                </a:solidFill>
                <a:latin typeface="Fira Sans" pitchFamily="34"/>
              </a:rPr>
              <a:t>, J. (2010). Synthetic control methods for comparative case studies: </a:t>
            </a:r>
            <a:r>
              <a:rPr lang="en-US" b="1" i="1" dirty="0">
                <a:solidFill>
                  <a:srgbClr val="006388"/>
                </a:solidFill>
                <a:latin typeface="Fira Sans" pitchFamily="34"/>
              </a:rPr>
              <a:t>Estimating the effect of California’s tobacco control program</a:t>
            </a:r>
            <a:r>
              <a:rPr lang="en-US" i="1" dirty="0">
                <a:solidFill>
                  <a:srgbClr val="404040"/>
                </a:solidFill>
                <a:latin typeface="Fira Sans" pitchFamily="34"/>
              </a:rPr>
              <a:t>. Journal of the American statistical Association, 105(490), 493-505.</a:t>
            </a:r>
          </a:p>
        </p:txBody>
      </p:sp>
    </p:spTree>
    <p:extLst>
      <p:ext uri="{BB962C8B-B14F-4D97-AF65-F5344CB8AC3E}">
        <p14:creationId xmlns:p14="http://schemas.microsoft.com/office/powerpoint/2010/main" val="1034235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We prepared a dataset for this workshop:</a:t>
            </a: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r>
              <a:rPr lang="en-US" sz="3200" b="1" dirty="0">
                <a:solidFill>
                  <a:srgbClr val="404040"/>
                </a:solidFill>
                <a:latin typeface="Fira Code" panose="020B0809050000020004" pitchFamily="49" charset="0"/>
                <a:ea typeface="Fira Code" panose="020B0809050000020004" pitchFamily="49" charset="0"/>
              </a:rPr>
              <a:t>proposition99.rds</a:t>
            </a: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Panel (i.e. longitudinal) dataset</a:t>
            </a:r>
          </a:p>
          <a:p>
            <a:pPr>
              <a:lnSpc>
                <a:spcPct val="100000"/>
              </a:lnSpc>
            </a:pPr>
            <a:r>
              <a:rPr lang="en-US" sz="3200" dirty="0">
                <a:solidFill>
                  <a:srgbClr val="404040"/>
                </a:solidFill>
                <a:latin typeface="Fira Sans" pitchFamily="34"/>
              </a:rPr>
              <a:t>Can be downloaded from the website</a:t>
            </a:r>
          </a:p>
          <a:p>
            <a:pPr>
              <a:lnSpc>
                <a:spcPct val="100000"/>
              </a:lnSpc>
            </a:pPr>
            <a:r>
              <a:rPr lang="en-US" sz="3200" dirty="0">
                <a:solidFill>
                  <a:srgbClr val="404040"/>
                </a:solidFill>
                <a:latin typeface="Fira Sans" pitchFamily="34"/>
              </a:rPr>
              <a:t>Let’s explore!</a:t>
            </a:r>
          </a:p>
          <a:p>
            <a:pPr marL="0" indent="0">
              <a:lnSpc>
                <a:spcPct val="100000"/>
              </a:lnSpc>
              <a:buNone/>
            </a:pPr>
            <a:endParaRPr lang="en-US" sz="3200" dirty="0">
              <a:solidFill>
                <a:srgbClr val="404040"/>
              </a:solidFill>
              <a:latin typeface="Fira Sans" pitchFamily="34"/>
            </a:endParaRP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endParaRPr lang="en-GB" sz="3200" b="1" dirty="0">
              <a:solidFill>
                <a:srgbClr val="404040"/>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918023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765FCFC2-80D6-286B-D4DC-009DC06AC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46" y="527050"/>
            <a:ext cx="8953508" cy="5969005"/>
          </a:xfrm>
          <a:prstGeom prst="rect">
            <a:avLst/>
          </a:prstGeom>
        </p:spPr>
      </p:pic>
    </p:spTree>
    <p:extLst>
      <p:ext uri="{BB962C8B-B14F-4D97-AF65-F5344CB8AC3E}">
        <p14:creationId xmlns:p14="http://schemas.microsoft.com/office/powerpoint/2010/main" val="1397935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0009" y="1756557"/>
            <a:ext cx="8326328" cy="4060043"/>
          </a:xfrm>
          <a:prstGeom prst="rect">
            <a:avLst/>
          </a:prstGeom>
        </p:spPr>
      </p:pic>
    </p:spTree>
    <p:extLst>
      <p:ext uri="{BB962C8B-B14F-4D97-AF65-F5344CB8AC3E}">
        <p14:creationId xmlns:p14="http://schemas.microsoft.com/office/powerpoint/2010/main" val="1221665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b="1" dirty="0">
                <a:solidFill>
                  <a:srgbClr val="404040"/>
                </a:solidFill>
                <a:latin typeface="Fira Sans" pitchFamily="34"/>
              </a:rPr>
              <a:t>state</a:t>
            </a:r>
            <a:r>
              <a:rPr lang="en-US" sz="3200" dirty="0">
                <a:solidFill>
                  <a:srgbClr val="404040"/>
                </a:solidFill>
                <a:latin typeface="Fira Sans" pitchFamily="34"/>
              </a:rPr>
              <a:t>: 39 different states, used in Abadie et al. (2010)</a:t>
            </a:r>
          </a:p>
          <a:p>
            <a:pPr marL="0" indent="0">
              <a:lnSpc>
                <a:spcPct val="100000"/>
              </a:lnSpc>
              <a:buNone/>
            </a:pPr>
            <a:r>
              <a:rPr lang="en-US" sz="3200" b="1" dirty="0">
                <a:solidFill>
                  <a:srgbClr val="404040"/>
                </a:solidFill>
                <a:latin typeface="Fira Sans" pitchFamily="34"/>
              </a:rPr>
              <a:t>year</a:t>
            </a:r>
            <a:r>
              <a:rPr lang="en-US" sz="3200" dirty="0">
                <a:solidFill>
                  <a:srgbClr val="404040"/>
                </a:solidFill>
                <a:latin typeface="Fira Sans" pitchFamily="34"/>
              </a:rPr>
              <a:t>: 1970 until 2000</a:t>
            </a:r>
          </a:p>
          <a:p>
            <a:pPr marL="0" indent="0">
              <a:lnSpc>
                <a:spcPct val="100000"/>
              </a:lnSpc>
              <a:buNone/>
            </a:pPr>
            <a:r>
              <a:rPr lang="en-US" sz="3200" b="1" dirty="0" err="1">
                <a:solidFill>
                  <a:srgbClr val="404040"/>
                </a:solidFill>
                <a:latin typeface="Fira Sans" pitchFamily="34"/>
              </a:rPr>
              <a:t>cigsale</a:t>
            </a:r>
            <a:r>
              <a:rPr lang="en-US" sz="3200" dirty="0">
                <a:solidFill>
                  <a:srgbClr val="404040"/>
                </a:solidFill>
                <a:latin typeface="Fira Sans" pitchFamily="34"/>
              </a:rPr>
              <a:t>: packs of cigarettes per 100 000 people</a:t>
            </a:r>
          </a:p>
          <a:p>
            <a:pPr marL="0" indent="0">
              <a:lnSpc>
                <a:spcPct val="100000"/>
              </a:lnSpc>
              <a:buNone/>
            </a:pPr>
            <a:r>
              <a:rPr lang="en-US" sz="3200" b="1" dirty="0" err="1">
                <a:solidFill>
                  <a:srgbClr val="404040"/>
                </a:solidFill>
                <a:latin typeface="Fira Sans" pitchFamily="34"/>
              </a:rPr>
              <a:t>lnincome</a:t>
            </a:r>
            <a:r>
              <a:rPr lang="en-US" sz="3200" dirty="0">
                <a:solidFill>
                  <a:srgbClr val="404040"/>
                </a:solidFill>
                <a:latin typeface="Fira Sans" pitchFamily="34"/>
              </a:rPr>
              <a:t>: natural log of mean income</a:t>
            </a:r>
          </a:p>
          <a:p>
            <a:pPr marL="0" indent="0">
              <a:lnSpc>
                <a:spcPct val="100000"/>
              </a:lnSpc>
              <a:buNone/>
            </a:pPr>
            <a:r>
              <a:rPr lang="en-US" sz="3200" b="1" dirty="0">
                <a:solidFill>
                  <a:srgbClr val="404040"/>
                </a:solidFill>
                <a:latin typeface="Fira Sans" pitchFamily="34"/>
              </a:rPr>
              <a:t>beer</a:t>
            </a:r>
            <a:r>
              <a:rPr lang="en-US" sz="3200" dirty="0">
                <a:solidFill>
                  <a:srgbClr val="404040"/>
                </a:solidFill>
                <a:latin typeface="Fira Sans" pitchFamily="34"/>
              </a:rPr>
              <a:t>: beer sales per 100 000 people</a:t>
            </a:r>
          </a:p>
          <a:p>
            <a:pPr marL="0" indent="0">
              <a:lnSpc>
                <a:spcPct val="100000"/>
              </a:lnSpc>
              <a:buNone/>
            </a:pPr>
            <a:r>
              <a:rPr lang="en-US" sz="3200" b="1" dirty="0">
                <a:solidFill>
                  <a:srgbClr val="404040"/>
                </a:solidFill>
                <a:latin typeface="Fira Sans" pitchFamily="34"/>
              </a:rPr>
              <a:t>age15to24</a:t>
            </a:r>
            <a:r>
              <a:rPr lang="en-US" sz="3200" dirty="0">
                <a:solidFill>
                  <a:srgbClr val="404040"/>
                </a:solidFill>
                <a:latin typeface="Fira Sans" pitchFamily="34"/>
              </a:rPr>
              <a:t>: proportion of people between 15 &amp; 24</a:t>
            </a:r>
          </a:p>
          <a:p>
            <a:pPr marL="0" indent="0">
              <a:lnSpc>
                <a:spcPct val="100000"/>
              </a:lnSpc>
              <a:buNone/>
            </a:pPr>
            <a:r>
              <a:rPr lang="en-US" sz="3200" b="1" dirty="0" err="1">
                <a:solidFill>
                  <a:srgbClr val="404040"/>
                </a:solidFill>
                <a:latin typeface="Fira Sans" pitchFamily="34"/>
              </a:rPr>
              <a:t>retprice</a:t>
            </a:r>
            <a:r>
              <a:rPr lang="en-US" sz="3200" dirty="0">
                <a:solidFill>
                  <a:srgbClr val="404040"/>
                </a:solidFill>
                <a:latin typeface="Fira Sans" pitchFamily="34"/>
              </a:rPr>
              <a:t>: retail price of a box of cigarettes</a:t>
            </a:r>
          </a:p>
          <a:p>
            <a:pPr marL="0" indent="0">
              <a:lnSpc>
                <a:spcPct val="100000"/>
              </a:lnSpc>
              <a:buNone/>
            </a:pPr>
            <a:endParaRPr lang="en-US" sz="3200" dirty="0">
              <a:solidFill>
                <a:srgbClr val="404040"/>
              </a:solidFill>
              <a:latin typeface="Fira Sans" pitchFamily="34"/>
            </a:endParaRP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endParaRPr lang="en-GB" sz="3200" b="1" dirty="0">
              <a:solidFill>
                <a:srgbClr val="404040"/>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183523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DAD-7D51-496D-A8D5-5E58759DC03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Today’s Goal</a:t>
            </a:r>
            <a:endParaRPr lang="en-GB" sz="1800" kern="0" dirty="0"/>
          </a:p>
        </p:txBody>
      </p:sp>
      <p:sp>
        <p:nvSpPr>
          <p:cNvPr id="4" name="Content Placeholder 2">
            <a:extLst>
              <a:ext uri="{FF2B5EF4-FFF2-40B4-BE49-F238E27FC236}">
                <a16:creationId xmlns:a16="http://schemas.microsoft.com/office/drawing/2014/main" id="{6A465D5B-CF66-0783-9C5A-A17CF6A28DA8}"/>
              </a:ext>
            </a:extLst>
          </p:cNvPr>
          <p:cNvSpPr txBox="1">
            <a:spLocks noGrp="1"/>
          </p:cNvSpPr>
          <p:nvPr>
            <p:ph idx="1"/>
          </p:nvPr>
        </p:nvSpPr>
        <p:spPr>
          <a:xfrm>
            <a:off x="838203" y="1825627"/>
            <a:ext cx="10515600" cy="4667243"/>
          </a:xfrm>
        </p:spPr>
        <p:txBody>
          <a:bodyPr>
            <a:normAutofit lnSpcReduction="10000"/>
          </a:bodyPr>
          <a:lstStyle/>
          <a:p>
            <a:pPr marL="0" lvl="0" indent="0">
              <a:lnSpc>
                <a:spcPct val="100000"/>
              </a:lnSpc>
              <a:buNone/>
            </a:pPr>
            <a:r>
              <a:rPr lang="en-GB" dirty="0">
                <a:solidFill>
                  <a:srgbClr val="404040"/>
                </a:solidFill>
                <a:latin typeface="Fira Sans" pitchFamily="34"/>
              </a:rPr>
              <a:t>A brief survey and practical introduction to the</a:t>
            </a:r>
          </a:p>
          <a:p>
            <a:pPr>
              <a:lnSpc>
                <a:spcPct val="100000"/>
              </a:lnSpc>
            </a:pPr>
            <a:r>
              <a:rPr lang="en-GB" dirty="0">
                <a:solidFill>
                  <a:srgbClr val="404040"/>
                </a:solidFill>
                <a:latin typeface="Fira Sans" pitchFamily="34"/>
              </a:rPr>
              <a:t>Core concepts</a:t>
            </a:r>
          </a:p>
          <a:p>
            <a:pPr>
              <a:lnSpc>
                <a:spcPct val="100000"/>
              </a:lnSpc>
            </a:pPr>
            <a:r>
              <a:rPr lang="en-GB" dirty="0">
                <a:solidFill>
                  <a:srgbClr val="404040"/>
                </a:solidFill>
                <a:latin typeface="Fira Sans" pitchFamily="34"/>
              </a:rPr>
              <a:t>Key assumptions </a:t>
            </a:r>
          </a:p>
          <a:p>
            <a:pPr>
              <a:lnSpc>
                <a:spcPct val="100000"/>
              </a:lnSpc>
            </a:pPr>
            <a:r>
              <a:rPr lang="en-GB" dirty="0">
                <a:solidFill>
                  <a:srgbClr val="404040"/>
                </a:solidFill>
                <a:latin typeface="Fira Sans" pitchFamily="34"/>
              </a:rPr>
              <a:t>Different statistical methods </a:t>
            </a:r>
          </a:p>
          <a:p>
            <a:pPr marL="0" indent="0">
              <a:lnSpc>
                <a:spcPct val="100000"/>
              </a:lnSpc>
              <a:buNone/>
            </a:pPr>
            <a:r>
              <a:rPr lang="en-GB" dirty="0">
                <a:solidFill>
                  <a:srgbClr val="404040"/>
                </a:solidFill>
                <a:latin typeface="Fira Sans" pitchFamily="34"/>
              </a:rPr>
              <a:t>used to evaluate the </a:t>
            </a:r>
            <a:r>
              <a:rPr lang="en-GB" b="1" dirty="0">
                <a:solidFill>
                  <a:srgbClr val="404040"/>
                </a:solidFill>
                <a:latin typeface="Fira Sans" pitchFamily="34"/>
              </a:rPr>
              <a:t>causal effects </a:t>
            </a:r>
            <a:r>
              <a:rPr lang="en-GB" dirty="0">
                <a:solidFill>
                  <a:srgbClr val="404040"/>
                </a:solidFill>
                <a:latin typeface="Fira Sans" pitchFamily="34"/>
              </a:rPr>
              <a:t>of </a:t>
            </a:r>
            <a:r>
              <a:rPr lang="en-GB" b="1" dirty="0">
                <a:solidFill>
                  <a:srgbClr val="404040"/>
                </a:solidFill>
                <a:latin typeface="Fira Sans" pitchFamily="34"/>
              </a:rPr>
              <a:t>policy interventions</a:t>
            </a:r>
          </a:p>
          <a:p>
            <a:pPr marL="0" indent="0">
              <a:lnSpc>
                <a:spcPct val="100000"/>
              </a:lnSpc>
              <a:buNone/>
            </a:pPr>
            <a:endParaRPr lang="en-GB" u="sng" dirty="0">
              <a:solidFill>
                <a:srgbClr val="404040"/>
              </a:solidFill>
              <a:latin typeface="Fira Sans" pitchFamily="34"/>
            </a:endParaRPr>
          </a:p>
          <a:p>
            <a:pPr marL="0" indent="0">
              <a:lnSpc>
                <a:spcPct val="100000"/>
              </a:lnSpc>
              <a:buNone/>
            </a:pPr>
            <a:r>
              <a:rPr lang="en-GB" b="1" u="sng" dirty="0">
                <a:solidFill>
                  <a:srgbClr val="404040"/>
                </a:solidFill>
                <a:latin typeface="Fira Sans" pitchFamily="34"/>
              </a:rPr>
              <a:t>Disclaimer</a:t>
            </a:r>
            <a:r>
              <a:rPr lang="en-GB" u="sng" dirty="0">
                <a:solidFill>
                  <a:srgbClr val="404040"/>
                </a:solidFill>
                <a:latin typeface="Fira Sans" pitchFamily="34"/>
              </a:rPr>
              <a:t>:</a:t>
            </a:r>
          </a:p>
          <a:p>
            <a:pPr marL="0" indent="0">
              <a:lnSpc>
                <a:spcPct val="100000"/>
              </a:lnSpc>
              <a:buNone/>
            </a:pPr>
            <a:r>
              <a:rPr lang="en-GB" dirty="0">
                <a:solidFill>
                  <a:srgbClr val="404040"/>
                </a:solidFill>
                <a:latin typeface="Fira Sans" pitchFamily="34"/>
              </a:rPr>
              <a:t>We take a “wide” instead of “deep” view</a:t>
            </a:r>
          </a:p>
          <a:p>
            <a:pPr marL="0" indent="0">
              <a:lnSpc>
                <a:spcPct val="100000"/>
              </a:lnSpc>
              <a:buNone/>
            </a:pPr>
            <a:r>
              <a:rPr lang="en-GB" dirty="0">
                <a:solidFill>
                  <a:srgbClr val="404040"/>
                </a:solidFill>
                <a:latin typeface="Fira Sans" pitchFamily="34"/>
              </a:rPr>
              <a:t>Many details / extensions / advanced topics omitted!</a:t>
            </a:r>
          </a:p>
          <a:p>
            <a:pPr marL="0" indent="0">
              <a:lnSpc>
                <a:spcPct val="100000"/>
              </a:lnSpc>
              <a:buNone/>
            </a:pPr>
            <a:endParaRPr lang="en-GB" dirty="0">
              <a:solidFill>
                <a:srgbClr val="404040"/>
              </a:solidFill>
              <a:latin typeface="Fira Sans" pitchFamily="34"/>
            </a:endParaRPr>
          </a:p>
        </p:txBody>
      </p:sp>
    </p:spTree>
    <p:extLst>
      <p:ext uri="{BB962C8B-B14F-4D97-AF65-F5344CB8AC3E}">
        <p14:creationId xmlns:p14="http://schemas.microsoft.com/office/powerpoint/2010/main" val="2995801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E54081-343D-EF3A-1AD2-429CF2C819C5}"/>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Which state sold the least cigarettes per capita?</a:t>
            </a:r>
          </a:p>
          <a:p>
            <a:pPr>
              <a:lnSpc>
                <a:spcPct val="100000"/>
              </a:lnSpc>
            </a:pPr>
            <a:r>
              <a:rPr lang="en-US" sz="3200" dirty="0">
                <a:solidFill>
                  <a:srgbClr val="404040"/>
                </a:solidFill>
                <a:latin typeface="Fira Sans" pitchFamily="34"/>
                <a:ea typeface="Fira Code" panose="020B0809050000020004" pitchFamily="49" charset="0"/>
              </a:rPr>
              <a:t>We make use of </a:t>
            </a:r>
            <a:r>
              <a:rPr lang="en-US" sz="3200" b="1" dirty="0" err="1">
                <a:solidFill>
                  <a:srgbClr val="404040"/>
                </a:solidFill>
                <a:latin typeface="Fira Sans" pitchFamily="34"/>
                <a:ea typeface="Fira Code" panose="020B0809050000020004" pitchFamily="49" charset="0"/>
              </a:rPr>
              <a:t>tidyverse</a:t>
            </a:r>
            <a:r>
              <a:rPr lang="en-US" sz="3200" b="1" dirty="0">
                <a:solidFill>
                  <a:srgbClr val="404040"/>
                </a:solidFill>
                <a:latin typeface="Fira Sans" pitchFamily="34"/>
                <a:ea typeface="Fira Code" panose="020B0809050000020004" pitchFamily="49" charset="0"/>
              </a:rPr>
              <a:t>:</a:t>
            </a: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r>
              <a:rPr lang="en-US" sz="3200" dirty="0">
                <a:solidFill>
                  <a:srgbClr val="404040"/>
                </a:solidFill>
                <a:latin typeface="Fira Sans" pitchFamily="34"/>
                <a:ea typeface="Fira Code" panose="020B0809050000020004" pitchFamily="49" charset="0"/>
              </a:rPr>
              <a:t>This works well with our prepared dataset</a:t>
            </a: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0009" y="3429000"/>
            <a:ext cx="8326328" cy="1351728"/>
          </a:xfrm>
          <a:prstGeom prst="rect">
            <a:avLst/>
          </a:prstGeom>
        </p:spPr>
      </p:pic>
    </p:spTree>
    <p:extLst>
      <p:ext uri="{BB962C8B-B14F-4D97-AF65-F5344CB8AC3E}">
        <p14:creationId xmlns:p14="http://schemas.microsoft.com/office/powerpoint/2010/main" val="1811350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rotWithShape="1">
          <a:blip r:embed="rId3">
            <a:extLst>
              <a:ext uri="{28A0092B-C50C-407E-A947-70E740481C1C}">
                <a14:useLocalDpi xmlns:a14="http://schemas.microsoft.com/office/drawing/2010/main" val="0"/>
              </a:ext>
            </a:extLst>
          </a:blip>
          <a:srcRect t="1154"/>
          <a:stretch/>
        </p:blipFill>
        <p:spPr>
          <a:xfrm>
            <a:off x="939465" y="1752600"/>
            <a:ext cx="6788816" cy="4013200"/>
          </a:xfrm>
          <a:prstGeom prst="rect">
            <a:avLst/>
          </a:prstGeom>
        </p:spPr>
      </p:pic>
      <p:cxnSp>
        <p:nvCxnSpPr>
          <p:cNvPr id="4" name="Straight Arrow Connector 3">
            <a:extLst>
              <a:ext uri="{FF2B5EF4-FFF2-40B4-BE49-F238E27FC236}">
                <a16:creationId xmlns:a16="http://schemas.microsoft.com/office/drawing/2014/main" id="{C04E5D7B-C923-22EE-A283-499A804E9391}"/>
              </a:ext>
            </a:extLst>
          </p:cNvPr>
          <p:cNvCxnSpPr>
            <a:cxnSpLocks/>
          </p:cNvCxnSpPr>
          <p:nvPr/>
        </p:nvCxnSpPr>
        <p:spPr>
          <a:xfrm flipH="1">
            <a:off x="5384800" y="3238500"/>
            <a:ext cx="1993900"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758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4C08-D2D3-4847-9593-818BE0A13B4B}"/>
              </a:ext>
            </a:extLst>
          </p:cNvPr>
          <p:cNvSpPr txBox="1">
            <a:spLocks noGrp="1"/>
          </p:cNvSpPr>
          <p:nvPr>
            <p:ph type="title"/>
          </p:nvPr>
        </p:nvSpPr>
        <p:spPr>
          <a:xfrm>
            <a:off x="838203" y="1798551"/>
            <a:ext cx="10515600" cy="1325559"/>
          </a:xfrm>
        </p:spPr>
        <p:txBody>
          <a:bodyPr>
            <a:noAutofit/>
          </a:bodyPr>
          <a:lstStyle/>
          <a:p>
            <a:pPr lvl="0">
              <a:lnSpc>
                <a:spcPct val="100000"/>
              </a:lnSpc>
            </a:pPr>
            <a:r>
              <a:rPr lang="en-GB" sz="4800" b="1" kern="0" dirty="0">
                <a:solidFill>
                  <a:srgbClr val="006388"/>
                </a:solidFill>
                <a:latin typeface="Fira Sans" pitchFamily="34"/>
                <a:ea typeface="Fira Code" pitchFamily="49"/>
              </a:rPr>
              <a:t>Practical: set-up and data</a:t>
            </a:r>
            <a:endParaRPr lang="en-GB" sz="4800" dirty="0"/>
          </a:p>
        </p:txBody>
      </p:sp>
      <p:sp>
        <p:nvSpPr>
          <p:cNvPr id="3" name="Title 1">
            <a:extLst>
              <a:ext uri="{FF2B5EF4-FFF2-40B4-BE49-F238E27FC236}">
                <a16:creationId xmlns:a16="http://schemas.microsoft.com/office/drawing/2014/main" id="{0E8FBB61-0675-4827-B00A-B2ADDB6105DF}"/>
              </a:ext>
            </a:extLst>
          </p:cNvPr>
          <p:cNvSpPr txBox="1"/>
          <p:nvPr/>
        </p:nvSpPr>
        <p:spPr>
          <a:xfrm>
            <a:off x="838200" y="2784865"/>
            <a:ext cx="10515600" cy="1898052"/>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1" i="0" u="none" strike="noStrike" kern="0" cap="none" spc="0" baseline="0" dirty="0">
                <a:solidFill>
                  <a:srgbClr val="7F7F7F"/>
                </a:solidFill>
                <a:uFillTx/>
                <a:latin typeface="Fira Sans" pitchFamily="34"/>
                <a:ea typeface="Fira Code" pitchFamily="49"/>
              </a:rPr>
              <a:t>Work in pairs/groups!</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1" i="0" u="none" strike="noStrike" kern="0" cap="none" spc="0" baseline="0" dirty="0">
                <a:solidFill>
                  <a:srgbClr val="7F7F7F"/>
                </a:solidFill>
                <a:uFillTx/>
                <a:latin typeface="Fira Sans" pitchFamily="34"/>
                <a:ea typeface="Fira Code" pitchFamily="49"/>
              </a:rPr>
              <a:t>Exercises 1</a:t>
            </a:r>
            <a:r>
              <a:rPr lang="en-GB" sz="4000" b="1" kern="0" dirty="0">
                <a:solidFill>
                  <a:srgbClr val="7F7F7F"/>
                </a:solidFill>
                <a:latin typeface="Fira Sans" pitchFamily="34"/>
                <a:ea typeface="Fira Code" pitchFamily="49"/>
              </a:rPr>
              <a:t> – 3</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dirty="0">
                <a:solidFill>
                  <a:srgbClr val="7F7F7F"/>
                </a:solidFill>
                <a:latin typeface="Calibri Light"/>
                <a:hlinkClick r:id="rId2"/>
              </a:rPr>
              <a:t>c</a:t>
            </a:r>
            <a:r>
              <a:rPr lang="en-GB" sz="4000" b="0" i="0" u="none" strike="noStrike" kern="1200" cap="none" spc="0" baseline="0" dirty="0">
                <a:solidFill>
                  <a:srgbClr val="7F7F7F"/>
                </a:solidFill>
                <a:uFillTx/>
                <a:latin typeface="Calibri Light"/>
                <a:hlinkClick r:id="rId2"/>
              </a:rPr>
              <a:t>ausalpolicy.nl</a:t>
            </a:r>
            <a:endParaRPr lang="en-GB" sz="4000" b="0" i="0" u="none" strike="noStrike" kern="1200" cap="none" spc="0" baseline="0" dirty="0">
              <a:solidFill>
                <a:srgbClr val="7F7F7F"/>
              </a:solidFill>
              <a:uFillTx/>
              <a:latin typeface="Calibri Light"/>
            </a:endParaRPr>
          </a:p>
        </p:txBody>
      </p:sp>
    </p:spTree>
    <p:extLst>
      <p:ext uri="{BB962C8B-B14F-4D97-AF65-F5344CB8AC3E}">
        <p14:creationId xmlns:p14="http://schemas.microsoft.com/office/powerpoint/2010/main" val="923320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6A53B518-72AB-48DA-A784-E23AEC5AD3FA}"/>
              </a:ext>
            </a:extLst>
          </p:cNvPr>
          <p:cNvSpPr txBox="1"/>
          <p:nvPr/>
        </p:nvSpPr>
        <p:spPr>
          <a:xfrm>
            <a:off x="941561" y="1906436"/>
            <a:ext cx="9675138" cy="92333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1" dirty="0">
                <a:solidFill>
                  <a:srgbClr val="006388"/>
                </a:solidFill>
                <a:latin typeface="Fira Sans" pitchFamily="34"/>
                <a:ea typeface="Fira Code" pitchFamily="49"/>
              </a:rPr>
              <a:t>Estimating the causal effect</a:t>
            </a:r>
            <a:endParaRPr lang="en-GB" sz="5400" b="1" i="0" u="none" strike="noStrike" kern="1200" cap="none" spc="0" baseline="0" dirty="0">
              <a:solidFill>
                <a:srgbClr val="006388"/>
              </a:solidFill>
              <a:uFillTx/>
              <a:latin typeface="Fira Sans" pitchFamily="34"/>
              <a:ea typeface="Fira Code" pitchFamily="49"/>
            </a:endParaRPr>
          </a:p>
        </p:txBody>
      </p:sp>
      <p:sp>
        <p:nvSpPr>
          <p:cNvPr id="4" name="Title 1">
            <a:extLst>
              <a:ext uri="{FF2B5EF4-FFF2-40B4-BE49-F238E27FC236}">
                <a16:creationId xmlns:a16="http://schemas.microsoft.com/office/drawing/2014/main" id="{E4667E13-EE5D-47FD-B212-2BD2D0DF01F4}"/>
              </a:ext>
            </a:extLst>
          </p:cNvPr>
          <p:cNvSpPr txBox="1"/>
          <p:nvPr/>
        </p:nvSpPr>
        <p:spPr>
          <a:xfrm>
            <a:off x="941561" y="2758748"/>
            <a:ext cx="9675138" cy="89658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400" b="1" i="0" u="none" strike="noStrike" kern="0" cap="none" spc="0" baseline="0" dirty="0">
                <a:solidFill>
                  <a:srgbClr val="7F7F7F"/>
                </a:solidFill>
                <a:uFillTx/>
                <a:latin typeface="Fira Sans" pitchFamily="34"/>
                <a:ea typeface="Fira Code" pitchFamily="49"/>
              </a:rPr>
              <a:t>Basic methods</a:t>
            </a:r>
            <a:endParaRPr lang="en-GB" sz="4400" b="0" i="0" u="none" strike="noStrike" kern="1200" cap="none" spc="0" baseline="0" dirty="0">
              <a:solidFill>
                <a:srgbClr val="7F7F7F"/>
              </a:solidFill>
              <a:uFillTx/>
              <a:latin typeface="Calibri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B44B798C-FF26-2BC0-6FF8-AAAB06423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4" y="384079"/>
            <a:ext cx="10258425" cy="5669010"/>
          </a:xfrm>
          <a:prstGeom prst="rect">
            <a:avLst/>
          </a:prstGeom>
        </p:spPr>
      </p:pic>
    </p:spTree>
    <p:extLst>
      <p:ext uri="{BB962C8B-B14F-4D97-AF65-F5344CB8AC3E}">
        <p14:creationId xmlns:p14="http://schemas.microsoft.com/office/powerpoint/2010/main" val="2513160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B44B798C-FF26-2BC0-6FF8-AAAB06423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4" y="384079"/>
            <a:ext cx="10258425" cy="5669010"/>
          </a:xfrm>
          <a:prstGeom prst="rect">
            <a:avLst/>
          </a:prstGeom>
        </p:spPr>
      </p:pic>
      <p:sp>
        <p:nvSpPr>
          <p:cNvPr id="2" name="Rectangle 1">
            <a:extLst>
              <a:ext uri="{FF2B5EF4-FFF2-40B4-BE49-F238E27FC236}">
                <a16:creationId xmlns:a16="http://schemas.microsoft.com/office/drawing/2014/main" id="{61D77E4E-106C-334A-5A14-7CF216AAD139}"/>
              </a:ext>
            </a:extLst>
          </p:cNvPr>
          <p:cNvSpPr/>
          <p:nvPr/>
        </p:nvSpPr>
        <p:spPr>
          <a:xfrm>
            <a:off x="2888055" y="1699491"/>
            <a:ext cx="5378490" cy="144206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79857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Pre-Post Estimator</a:t>
            </a:r>
          </a:p>
        </p:txBody>
      </p:sp>
    </p:spTree>
    <p:extLst>
      <p:ext uri="{BB962C8B-B14F-4D97-AF65-F5344CB8AC3E}">
        <p14:creationId xmlns:p14="http://schemas.microsoft.com/office/powerpoint/2010/main" val="5098059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4" y="1825628"/>
            <a:ext cx="3289296" cy="4667243"/>
          </a:xfrm>
        </p:spPr>
        <p:txBody>
          <a:bodyPr>
            <a:normAutofit/>
          </a:bodyPr>
          <a:lstStyle/>
          <a:p>
            <a:pPr marL="0" indent="0">
              <a:lnSpc>
                <a:spcPct val="100000"/>
              </a:lnSpc>
              <a:buNone/>
            </a:pPr>
            <a:r>
              <a:rPr lang="en-US" sz="3200" dirty="0">
                <a:solidFill>
                  <a:srgbClr val="404040"/>
                </a:solidFill>
                <a:latin typeface="Fira Sans" pitchFamily="34"/>
              </a:rPr>
              <a:t>We use only the cigarette sales time series for California</a:t>
            </a:r>
          </a:p>
        </p:txBody>
      </p:sp>
      <p:pic>
        <p:nvPicPr>
          <p:cNvPr id="6" name="Picture 5">
            <a:extLst>
              <a:ext uri="{FF2B5EF4-FFF2-40B4-BE49-F238E27FC236}">
                <a16:creationId xmlns:a16="http://schemas.microsoft.com/office/drawing/2014/main" id="{D045440C-E8F4-AEDB-1DDB-3FDF285009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57675" y="1825628"/>
            <a:ext cx="6791331" cy="4527553"/>
          </a:xfrm>
          <a:prstGeom prst="rect">
            <a:avLst/>
          </a:prstGeom>
        </p:spPr>
      </p:pic>
    </p:spTree>
    <p:extLst>
      <p:ext uri="{BB962C8B-B14F-4D97-AF65-F5344CB8AC3E}">
        <p14:creationId xmlns:p14="http://schemas.microsoft.com/office/powerpoint/2010/main" val="1966628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We want to estimate the following quantity:</a:t>
                </a:r>
              </a:p>
              <a:p>
                <a:pPr>
                  <a:lnSpc>
                    <a:spcPct val="100000"/>
                  </a:lnSpc>
                </a:pPr>
                <a:endParaRPr lang="en-US" sz="3200" b="0" i="1" dirty="0">
                  <a:solidFill>
                    <a:schemeClr val="tx1">
                      <a:lumMod val="75000"/>
                      <a:lumOff val="25000"/>
                    </a:schemeClr>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m:oMathPara>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But we cannot observe </a:t>
                </a:r>
                <a14:m>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oMath>
                </a14:m>
                <a:r>
                  <a:rPr lang="en-US" sz="3200" dirty="0">
                    <a:solidFill>
                      <a:srgbClr val="404040"/>
                    </a:solidFill>
                    <a:latin typeface="Fira Sans" pitchFamily="34"/>
                  </a:rPr>
                  <a:t>!</a:t>
                </a:r>
              </a:p>
              <a:p>
                <a:pPr>
                  <a:lnSpc>
                    <a:spcPct val="100000"/>
                  </a:lnSpc>
                </a:pPr>
                <a:r>
                  <a:rPr lang="en-US" sz="3200" dirty="0">
                    <a:solidFill>
                      <a:srgbClr val="404040"/>
                    </a:solidFill>
                    <a:latin typeface="Fira Sans" pitchFamily="34"/>
                  </a:rPr>
                  <a:t>Solution: replace </a:t>
                </a:r>
                <a14:m>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b="1" i="1" smtClean="0">
                            <a:solidFill>
                              <a:srgbClr val="006388"/>
                            </a:solidFill>
                            <a:latin typeface="Cambria Math" panose="02040503050406030204" pitchFamily="18" charset="0"/>
                          </a:rPr>
                          <m:t>𝒑𝒐𝒔𝒕</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 </m:t>
                    </m:r>
                  </m:oMath>
                </a14:m>
                <a:r>
                  <a:rPr lang="en-US" sz="3200" dirty="0">
                    <a:solidFill>
                      <a:srgbClr val="404040"/>
                    </a:solidFill>
                    <a:latin typeface="Fira Sans" pitchFamily="34"/>
                  </a:rPr>
                  <a:t>by </a:t>
                </a:r>
                <a14:m>
                  <m:oMath xmlns:m="http://schemas.openxmlformats.org/officeDocument/2006/math">
                    <m:sSubSup>
                      <m:sSubSupPr>
                        <m:ctrlPr>
                          <a:rPr lang="en-US" sz="3200" i="1" smtClean="0">
                            <a:solidFill>
                              <a:srgbClr val="404040"/>
                            </a:solidFill>
                            <a:latin typeface="Cambria Math" panose="02040503050406030204" pitchFamily="18" charset="0"/>
                          </a:rPr>
                        </m:ctrlPr>
                      </m:sSubSup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1" i="1" smtClean="0">
                            <a:solidFill>
                              <a:srgbClr val="006388"/>
                            </a:solidFill>
                            <a:latin typeface="Cambria Math" panose="02040503050406030204" pitchFamily="18" charset="0"/>
                          </a:rPr>
                          <m:t>𝒑𝒓𝒆</m:t>
                        </m:r>
                      </m:sub>
                      <m:sup>
                        <m:r>
                          <a:rPr lang="en-US" sz="3200" i="1">
                            <a:solidFill>
                              <a:srgbClr val="404040"/>
                            </a:solidFill>
                            <a:latin typeface="Cambria Math" panose="02040503050406030204" pitchFamily="18" charset="0"/>
                          </a:rPr>
                          <m:t>0</m:t>
                        </m:r>
                      </m:sup>
                    </m:sSubSup>
                  </m:oMath>
                </a14:m>
                <a:r>
                  <a:rPr lang="en-US" sz="3200" dirty="0">
                    <a:solidFill>
                      <a:srgbClr val="404040"/>
                    </a:solidFill>
                    <a:latin typeface="Fira Sans" pitchFamily="34"/>
                  </a:rPr>
                  <a:t>, which is observable</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smtClean="0">
                              <a:solidFill>
                                <a:schemeClr val="tx1">
                                  <a:lumMod val="75000"/>
                                  <a:lumOff val="25000"/>
                                </a:schemeClr>
                              </a:solidFill>
                              <a:latin typeface="Cambria Math" panose="02040503050406030204" pitchFamily="18" charset="0"/>
                            </a:rPr>
                          </m:ctrlPr>
                        </m:sSubPr>
                        <m:e>
                          <m:r>
                            <a:rPr lang="en-US" sz="3200" b="0" i="1" smtClean="0">
                              <a:solidFill>
                                <a:schemeClr val="tx1">
                                  <a:lumMod val="75000"/>
                                  <a:lumOff val="25000"/>
                                </a:schemeClr>
                              </a:solidFill>
                              <a:latin typeface="Cambria Math" panose="02040503050406030204" pitchFamily="18" charset="0"/>
                            </a:rPr>
                            <m:t>𝐶𝐸</m:t>
                          </m:r>
                        </m:e>
                        <m:sub>
                          <m:r>
                            <a:rPr lang="en-US" sz="3200" i="1">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rgbClr val="404040"/>
                              </a:solidFill>
                              <a:latin typeface="Cambria Math" panose="02040503050406030204" pitchFamily="18" charset="0"/>
                            </a:rPr>
                          </m:ctrlPr>
                        </m:sSubSup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a:solidFill>
                                <a:srgbClr val="404040"/>
                              </a:solidFill>
                              <a:latin typeface="Cambria Math" panose="02040503050406030204" pitchFamily="18" charset="0"/>
                            </a:rPr>
                            <m:t>𝑝𝑟𝑒</m:t>
                          </m:r>
                        </m:sub>
                        <m:sup>
                          <m:r>
                            <a:rPr lang="en-US" sz="3200" i="1">
                              <a:solidFill>
                                <a:srgbClr val="404040"/>
                              </a:solidFill>
                              <a:latin typeface="Cambria Math" panose="02040503050406030204" pitchFamily="18" charset="0"/>
                            </a:rPr>
                            <m:t>0</m:t>
                          </m:r>
                        </m:sup>
                      </m:sSubSup>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742"/>
                </a:stretch>
              </a:blipFill>
            </p:spPr>
            <p:txBody>
              <a:bodyPr/>
              <a:lstStyle/>
              <a:p>
                <a:r>
                  <a:rPr lang="en-NL">
                    <a:noFill/>
                  </a:rPr>
                  <a:t> </a:t>
                </a:r>
              </a:p>
            </p:txBody>
          </p:sp>
        </mc:Fallback>
      </mc:AlternateContent>
    </p:spTree>
    <p:extLst>
      <p:ext uri="{BB962C8B-B14F-4D97-AF65-F5344CB8AC3E}">
        <p14:creationId xmlns:p14="http://schemas.microsoft.com/office/powerpoint/2010/main" val="25480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1996194" y="529063"/>
              <a:ext cx="8123440" cy="556002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𝑇𝑖𝑚𝑒</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𝐴</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0</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1</m:t>
                                    </m:r>
                                  </m:sup>
                                </m:sSubSup>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7</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9</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6</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5</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6</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3</m:t>
                                </m:r>
                              </m:oMath>
                            </m:oMathPara>
                          </a14:m>
                          <a:endParaRPr lang="nl-NL" sz="2100" dirty="0">
                            <a:solidFill>
                              <a:srgbClr val="FF0000"/>
                            </a:solidFill>
                          </a:endParaRPr>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1</m:t>
                                </m:r>
                              </m:oMath>
                            </m:oMathPara>
                          </a14:m>
                          <a:endParaRPr lang="nl-NL" sz="2100" dirty="0">
                            <a:solidFill>
                              <a:srgbClr val="FF0000"/>
                            </a:solidFill>
                          </a:endParaRPr>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m:t>
                                </m:r>
                              </m:oMath>
                            </m:oMathPara>
                          </a14:m>
                          <a:endParaRPr lang="nl-NL" sz="2100" dirty="0">
                            <a:solidFill>
                              <a:srgbClr val="FF0000"/>
                            </a:solidFill>
                          </a:endParaRPr>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𝑇</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3281537089"/>
                  </p:ext>
                </p:extLst>
              </p:nvPr>
            </p:nvGraphicFramePr>
            <p:xfrm>
              <a:off x="1996194" y="529063"/>
              <a:ext cx="8123440" cy="556002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38100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23621">
                    <a:tc>
                      <a:txBody>
                        <a:bodyPr/>
                        <a:lstStyle/>
                        <a:p>
                          <a:endParaRPr lang="nl-NL"/>
                        </a:p>
                      </a:txBody>
                      <a:tcPr>
                        <a:lnT w="38103" cap="flat" cmpd="sng" algn="ctr">
                          <a:noFill/>
                          <a:prstDash val="solid"/>
                          <a:round/>
                          <a:headEnd type="none" w="med" len="med"/>
                          <a:tailEnd type="none" w="med" len="med"/>
                        </a:lnT>
                        <a:blipFill>
                          <a:blip r:embed="rId2"/>
                          <a:stretch>
                            <a:fillRect l="-375" t="-73256" r="-4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73256" r="-3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128" t="-73256" r="-201504"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0000" t="-73256" r="-100749"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400000" t="-73256" r="-749" b="-890698"/>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196053" r="-400375" b="-907895"/>
                          </a:stretch>
                        </a:blipFill>
                      </a:tcPr>
                    </a:tc>
                    <a:tc>
                      <a:txBody>
                        <a:bodyPr/>
                        <a:lstStyle/>
                        <a:p>
                          <a:endParaRPr lang="nl-NL"/>
                        </a:p>
                      </a:txBody>
                      <a:tcPr>
                        <a:blipFill>
                          <a:blip r:embed="rId2"/>
                          <a:stretch>
                            <a:fillRect l="-100375" t="-196053" r="-300375" b="-907895"/>
                          </a:stretch>
                        </a:blipFill>
                      </a:tcPr>
                    </a:tc>
                    <a:tc>
                      <a:txBody>
                        <a:bodyPr/>
                        <a:lstStyle/>
                        <a:p>
                          <a:endParaRPr lang="nl-NL"/>
                        </a:p>
                      </a:txBody>
                      <a:tcPr>
                        <a:blipFill>
                          <a:blip r:embed="rId2"/>
                          <a:stretch>
                            <a:fillRect l="-201128" t="-196053" r="-201504" b="-907895"/>
                          </a:stretch>
                        </a:blipFill>
                      </a:tcPr>
                    </a:tc>
                    <a:tc>
                      <a:txBody>
                        <a:bodyPr/>
                        <a:lstStyle/>
                        <a:p>
                          <a:endParaRPr lang="nl-NL"/>
                        </a:p>
                      </a:txBody>
                      <a:tcPr>
                        <a:blipFill>
                          <a:blip r:embed="rId2"/>
                          <a:stretch>
                            <a:fillRect l="-300000" t="-196053" r="-100749" b="-907895"/>
                          </a:stretch>
                        </a:blipFill>
                      </a:tcPr>
                    </a:tc>
                    <a:tc>
                      <a:txBody>
                        <a:bodyPr/>
                        <a:lstStyle/>
                        <a:p>
                          <a:endParaRPr lang="nl-NL"/>
                        </a:p>
                      </a:txBody>
                      <a:tcPr>
                        <a:blipFill>
                          <a:blip r:embed="rId2"/>
                          <a:stretch>
                            <a:fillRect l="-400000" t="-196053"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6053" r="-400375" b="-807895"/>
                          </a:stretch>
                        </a:blipFill>
                      </a:tcPr>
                    </a:tc>
                    <a:tc>
                      <a:txBody>
                        <a:bodyPr/>
                        <a:lstStyle/>
                        <a:p>
                          <a:endParaRPr lang="nl-NL"/>
                        </a:p>
                      </a:txBody>
                      <a:tcPr>
                        <a:blipFill>
                          <a:blip r:embed="rId2"/>
                          <a:stretch>
                            <a:fillRect l="-100375" t="-296053" r="-300375" b="-807895"/>
                          </a:stretch>
                        </a:blipFill>
                      </a:tcPr>
                    </a:tc>
                    <a:tc>
                      <a:txBody>
                        <a:bodyPr/>
                        <a:lstStyle/>
                        <a:p>
                          <a:endParaRPr lang="nl-NL"/>
                        </a:p>
                      </a:txBody>
                      <a:tcPr>
                        <a:blipFill>
                          <a:blip r:embed="rId2"/>
                          <a:stretch>
                            <a:fillRect l="-201128" t="-296053" r="-201504" b="-807895"/>
                          </a:stretch>
                        </a:blipFill>
                      </a:tcPr>
                    </a:tc>
                    <a:tc>
                      <a:txBody>
                        <a:bodyPr/>
                        <a:lstStyle/>
                        <a:p>
                          <a:endParaRPr lang="nl-NL"/>
                        </a:p>
                      </a:txBody>
                      <a:tcPr>
                        <a:blipFill>
                          <a:blip r:embed="rId2"/>
                          <a:stretch>
                            <a:fillRect l="-300000" t="-296053" r="-100749" b="-807895"/>
                          </a:stretch>
                        </a:blipFill>
                      </a:tcPr>
                    </a:tc>
                    <a:tc>
                      <a:txBody>
                        <a:bodyPr/>
                        <a:lstStyle/>
                        <a:p>
                          <a:endParaRPr lang="nl-NL"/>
                        </a:p>
                      </a:txBody>
                      <a:tcPr>
                        <a:blipFill>
                          <a:blip r:embed="rId2"/>
                          <a:stretch>
                            <a:fillRect l="-400000" t="-296053" r="-749" b="-807895"/>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390909" r="-400375" b="-697403"/>
                          </a:stretch>
                        </a:blipFill>
                      </a:tcPr>
                    </a:tc>
                    <a:tc>
                      <a:txBody>
                        <a:bodyPr/>
                        <a:lstStyle/>
                        <a:p>
                          <a:endParaRPr lang="nl-NL"/>
                        </a:p>
                      </a:txBody>
                      <a:tcPr>
                        <a:blipFill>
                          <a:blip r:embed="rId2"/>
                          <a:stretch>
                            <a:fillRect l="-100375" t="-390909" r="-300375" b="-697403"/>
                          </a:stretch>
                        </a:blipFill>
                      </a:tcPr>
                    </a:tc>
                    <a:tc>
                      <a:txBody>
                        <a:bodyPr/>
                        <a:lstStyle/>
                        <a:p>
                          <a:endParaRPr lang="nl-NL"/>
                        </a:p>
                      </a:txBody>
                      <a:tcPr>
                        <a:blipFill>
                          <a:blip r:embed="rId2"/>
                          <a:stretch>
                            <a:fillRect l="-201128" t="-390909" r="-201504" b="-697403"/>
                          </a:stretch>
                        </a:blipFill>
                      </a:tcPr>
                    </a:tc>
                    <a:tc>
                      <a:txBody>
                        <a:bodyPr/>
                        <a:lstStyle/>
                        <a:p>
                          <a:endParaRPr lang="nl-NL"/>
                        </a:p>
                      </a:txBody>
                      <a:tcPr>
                        <a:blipFill>
                          <a:blip r:embed="rId2"/>
                          <a:stretch>
                            <a:fillRect l="-300000" t="-390909" r="-100749" b="-697403"/>
                          </a:stretch>
                        </a:blipFill>
                      </a:tcPr>
                    </a:tc>
                    <a:tc>
                      <a:txBody>
                        <a:bodyPr/>
                        <a:lstStyle/>
                        <a:p>
                          <a:endParaRPr lang="nl-NL"/>
                        </a:p>
                      </a:txBody>
                      <a:tcPr>
                        <a:blipFill>
                          <a:blip r:embed="rId2"/>
                          <a:stretch>
                            <a:fillRect l="-400000" t="-390909" r="-749" b="-697403"/>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7368" r="-400375" b="-606579"/>
                          </a:stretch>
                        </a:blipFill>
                      </a:tcPr>
                    </a:tc>
                    <a:tc>
                      <a:txBody>
                        <a:bodyPr/>
                        <a:lstStyle/>
                        <a:p>
                          <a:endParaRPr lang="nl-NL"/>
                        </a:p>
                      </a:txBody>
                      <a:tcPr>
                        <a:blipFill>
                          <a:blip r:embed="rId2"/>
                          <a:stretch>
                            <a:fillRect l="-100375" t="-497368" r="-300375" b="-606579"/>
                          </a:stretch>
                        </a:blipFill>
                      </a:tcPr>
                    </a:tc>
                    <a:tc>
                      <a:txBody>
                        <a:bodyPr/>
                        <a:lstStyle/>
                        <a:p>
                          <a:endParaRPr lang="nl-NL"/>
                        </a:p>
                      </a:txBody>
                      <a:tcPr>
                        <a:blipFill>
                          <a:blip r:embed="rId2"/>
                          <a:stretch>
                            <a:fillRect l="-201128" t="-497368" r="-201504" b="-606579"/>
                          </a:stretch>
                        </a:blipFill>
                      </a:tcPr>
                    </a:tc>
                    <a:tc>
                      <a:txBody>
                        <a:bodyPr/>
                        <a:lstStyle/>
                        <a:p>
                          <a:endParaRPr lang="nl-NL"/>
                        </a:p>
                      </a:txBody>
                      <a:tcPr>
                        <a:blipFill>
                          <a:blip r:embed="rId2"/>
                          <a:stretch>
                            <a:fillRect l="-300000" t="-497368" r="-100749" b="-606579"/>
                          </a:stretch>
                        </a:blipFill>
                      </a:tcPr>
                    </a:tc>
                    <a:tc>
                      <a:txBody>
                        <a:bodyPr/>
                        <a:lstStyle/>
                        <a:p>
                          <a:endParaRPr lang="nl-NL"/>
                        </a:p>
                      </a:txBody>
                      <a:tcPr>
                        <a:blipFill>
                          <a:blip r:embed="rId2"/>
                          <a:stretch>
                            <a:fillRect l="-400000" t="-497368" r="-749" b="-606579"/>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589610" r="-400375" b="-498701"/>
                          </a:stretch>
                        </a:blipFill>
                      </a:tcPr>
                    </a:tc>
                    <a:tc>
                      <a:txBody>
                        <a:bodyPr/>
                        <a:lstStyle/>
                        <a:p>
                          <a:endParaRPr lang="nl-NL"/>
                        </a:p>
                      </a:txBody>
                      <a:tcPr>
                        <a:blipFill>
                          <a:blip r:embed="rId2"/>
                          <a:stretch>
                            <a:fillRect l="-100375" t="-589610" r="-300375" b="-498701"/>
                          </a:stretch>
                        </a:blipFill>
                      </a:tcPr>
                    </a:tc>
                    <a:tc>
                      <a:txBody>
                        <a:bodyPr/>
                        <a:lstStyle/>
                        <a:p>
                          <a:endParaRPr lang="nl-NL"/>
                        </a:p>
                      </a:txBody>
                      <a:tcPr>
                        <a:blipFill>
                          <a:blip r:embed="rId2"/>
                          <a:stretch>
                            <a:fillRect l="-201128" t="-589610" r="-201504" b="-498701"/>
                          </a:stretch>
                        </a:blipFill>
                      </a:tcPr>
                    </a:tc>
                    <a:tc>
                      <a:txBody>
                        <a:bodyPr/>
                        <a:lstStyle/>
                        <a:p>
                          <a:endParaRPr lang="nl-NL"/>
                        </a:p>
                      </a:txBody>
                      <a:tcPr>
                        <a:blipFill>
                          <a:blip r:embed="rId2"/>
                          <a:stretch>
                            <a:fillRect l="-300000" t="-589610" r="-100749" b="-498701"/>
                          </a:stretch>
                        </a:blipFill>
                      </a:tcPr>
                    </a:tc>
                    <a:tc>
                      <a:txBody>
                        <a:bodyPr/>
                        <a:lstStyle/>
                        <a:p>
                          <a:endParaRPr lang="nl-NL"/>
                        </a:p>
                      </a:txBody>
                      <a:tcPr>
                        <a:blipFill>
                          <a:blip r:embed="rId2"/>
                          <a:stretch>
                            <a:fillRect l="-400000" t="-589610" r="-749" b="-498701"/>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698684" r="-400375" b="-405263"/>
                          </a:stretch>
                        </a:blipFill>
                      </a:tcPr>
                    </a:tc>
                    <a:tc>
                      <a:txBody>
                        <a:bodyPr/>
                        <a:lstStyle/>
                        <a:p>
                          <a:endParaRPr lang="nl-NL"/>
                        </a:p>
                      </a:txBody>
                      <a:tcPr>
                        <a:blipFill>
                          <a:blip r:embed="rId2"/>
                          <a:stretch>
                            <a:fillRect l="-100375" t="-698684" r="-300375" b="-405263"/>
                          </a:stretch>
                        </a:blipFill>
                      </a:tcPr>
                    </a:tc>
                    <a:tc>
                      <a:txBody>
                        <a:bodyPr/>
                        <a:lstStyle/>
                        <a:p>
                          <a:endParaRPr lang="nl-NL"/>
                        </a:p>
                      </a:txBody>
                      <a:tcPr>
                        <a:blipFill>
                          <a:blip r:embed="rId2"/>
                          <a:stretch>
                            <a:fillRect l="-201128" t="-698684" r="-201504" b="-405263"/>
                          </a:stretch>
                        </a:blipFill>
                      </a:tcPr>
                    </a:tc>
                    <a:tc>
                      <a:txBody>
                        <a:bodyPr/>
                        <a:lstStyle/>
                        <a:p>
                          <a:endParaRPr lang="nl-NL"/>
                        </a:p>
                      </a:txBody>
                      <a:tcPr>
                        <a:blipFill>
                          <a:blip r:embed="rId2"/>
                          <a:stretch>
                            <a:fillRect l="-300000" t="-698684" r="-100749" b="-405263"/>
                          </a:stretch>
                        </a:blipFill>
                      </a:tcPr>
                    </a:tc>
                    <a:tc>
                      <a:txBody>
                        <a:bodyPr/>
                        <a:lstStyle/>
                        <a:p>
                          <a:endParaRPr lang="nl-NL"/>
                        </a:p>
                      </a:txBody>
                      <a:tcPr>
                        <a:blipFill>
                          <a:blip r:embed="rId2"/>
                          <a:stretch>
                            <a:fillRect l="-400000" t="-698684"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88312" r="-400375" b="-300000"/>
                          </a:stretch>
                        </a:blipFill>
                      </a:tcPr>
                    </a:tc>
                    <a:tc>
                      <a:txBody>
                        <a:bodyPr/>
                        <a:lstStyle/>
                        <a:p>
                          <a:endParaRPr lang="nl-NL"/>
                        </a:p>
                      </a:txBody>
                      <a:tcPr>
                        <a:blipFill>
                          <a:blip r:embed="rId2"/>
                          <a:stretch>
                            <a:fillRect l="-100375" t="-788312" r="-300375" b="-300000"/>
                          </a:stretch>
                        </a:blipFill>
                      </a:tcPr>
                    </a:tc>
                    <a:tc>
                      <a:txBody>
                        <a:bodyPr/>
                        <a:lstStyle/>
                        <a:p>
                          <a:endParaRPr lang="nl-NL"/>
                        </a:p>
                      </a:txBody>
                      <a:tcPr>
                        <a:blipFill>
                          <a:blip r:embed="rId2"/>
                          <a:stretch>
                            <a:fillRect l="-201128" t="-788312" r="-201504" b="-300000"/>
                          </a:stretch>
                        </a:blipFill>
                      </a:tcPr>
                    </a:tc>
                    <a:tc>
                      <a:txBody>
                        <a:bodyPr/>
                        <a:lstStyle/>
                        <a:p>
                          <a:endParaRPr lang="nl-NL"/>
                        </a:p>
                      </a:txBody>
                      <a:tcPr>
                        <a:blipFill>
                          <a:blip r:embed="rId2"/>
                          <a:stretch>
                            <a:fillRect l="-300000" t="-788312" r="-100749" b="-300000"/>
                          </a:stretch>
                        </a:blipFill>
                      </a:tcPr>
                    </a:tc>
                    <a:tc>
                      <a:txBody>
                        <a:bodyPr/>
                        <a:lstStyle/>
                        <a:p>
                          <a:endParaRPr lang="nl-NL"/>
                        </a:p>
                      </a:txBody>
                      <a:tcPr>
                        <a:blipFill>
                          <a:blip r:embed="rId2"/>
                          <a:stretch>
                            <a:fillRect l="-400000" t="-788312"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0000" r="-400375" b="-203947"/>
                          </a:stretch>
                        </a:blipFill>
                      </a:tcPr>
                    </a:tc>
                    <a:tc>
                      <a:txBody>
                        <a:bodyPr/>
                        <a:lstStyle/>
                        <a:p>
                          <a:endParaRPr lang="nl-NL"/>
                        </a:p>
                      </a:txBody>
                      <a:tcPr>
                        <a:blipFill>
                          <a:blip r:embed="rId2"/>
                          <a:stretch>
                            <a:fillRect l="-100375" t="-900000" r="-300375" b="-203947"/>
                          </a:stretch>
                        </a:blipFill>
                      </a:tcPr>
                    </a:tc>
                    <a:tc>
                      <a:txBody>
                        <a:bodyPr/>
                        <a:lstStyle/>
                        <a:p>
                          <a:endParaRPr lang="nl-NL"/>
                        </a:p>
                      </a:txBody>
                      <a:tcPr>
                        <a:blipFill>
                          <a:blip r:embed="rId2"/>
                          <a:stretch>
                            <a:fillRect l="-201128" t="-900000" r="-201504" b="-203947"/>
                          </a:stretch>
                        </a:blipFill>
                      </a:tcPr>
                    </a:tc>
                    <a:tc>
                      <a:txBody>
                        <a:bodyPr/>
                        <a:lstStyle/>
                        <a:p>
                          <a:endParaRPr lang="nl-NL"/>
                        </a:p>
                      </a:txBody>
                      <a:tcPr>
                        <a:blipFill>
                          <a:blip r:embed="rId2"/>
                          <a:stretch>
                            <a:fillRect l="-300000" t="-900000" r="-100749" b="-203947"/>
                          </a:stretch>
                        </a:blipFill>
                      </a:tcPr>
                    </a:tc>
                    <a:tc>
                      <a:txBody>
                        <a:bodyPr/>
                        <a:lstStyle/>
                        <a:p>
                          <a:endParaRPr lang="nl-NL"/>
                        </a:p>
                      </a:txBody>
                      <a:tcPr>
                        <a:blipFill>
                          <a:blip r:embed="rId2"/>
                          <a:stretch>
                            <a:fillRect l="-400000" t="-900000"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87013" r="-400375" b="-101299"/>
                          </a:stretch>
                        </a:blipFill>
                      </a:tcPr>
                    </a:tc>
                    <a:tc>
                      <a:txBody>
                        <a:bodyPr/>
                        <a:lstStyle/>
                        <a:p>
                          <a:endParaRPr lang="nl-NL"/>
                        </a:p>
                      </a:txBody>
                      <a:tcPr>
                        <a:blipFill>
                          <a:blip r:embed="rId2"/>
                          <a:stretch>
                            <a:fillRect l="-100375" t="-987013" r="-300375" b="-101299"/>
                          </a:stretch>
                        </a:blipFill>
                      </a:tcPr>
                    </a:tc>
                    <a:tc>
                      <a:txBody>
                        <a:bodyPr/>
                        <a:lstStyle/>
                        <a:p>
                          <a:endParaRPr lang="nl-NL"/>
                        </a:p>
                      </a:txBody>
                      <a:tcPr>
                        <a:blipFill>
                          <a:blip r:embed="rId2"/>
                          <a:stretch>
                            <a:fillRect l="-201128" t="-987013" r="-201504" b="-101299"/>
                          </a:stretch>
                        </a:blipFill>
                      </a:tcPr>
                    </a:tc>
                    <a:tc>
                      <a:txBody>
                        <a:bodyPr/>
                        <a:lstStyle/>
                        <a:p>
                          <a:endParaRPr lang="nl-NL"/>
                        </a:p>
                      </a:txBody>
                      <a:tcPr>
                        <a:blipFill>
                          <a:blip r:embed="rId2"/>
                          <a:stretch>
                            <a:fillRect l="-300000" t="-987013" r="-100749" b="-101299"/>
                          </a:stretch>
                        </a:blipFill>
                      </a:tcPr>
                    </a:tc>
                    <a:tc>
                      <a:txBody>
                        <a:bodyPr/>
                        <a:lstStyle/>
                        <a:p>
                          <a:endParaRPr lang="nl-NL"/>
                        </a:p>
                      </a:txBody>
                      <a:tcPr>
                        <a:blipFill>
                          <a:blip r:embed="rId2"/>
                          <a:stretch>
                            <a:fillRect l="-400000" t="-987013"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1316" r="-400375" b="-2632"/>
                          </a:stretch>
                        </a:blipFill>
                      </a:tcPr>
                    </a:tc>
                    <a:tc>
                      <a:txBody>
                        <a:bodyPr/>
                        <a:lstStyle/>
                        <a:p>
                          <a:endParaRPr lang="nl-NL"/>
                        </a:p>
                      </a:txBody>
                      <a:tcPr>
                        <a:blipFill>
                          <a:blip r:embed="rId2"/>
                          <a:stretch>
                            <a:fillRect l="-100375" t="-1101316" r="-300375" b="-2632"/>
                          </a:stretch>
                        </a:blipFill>
                      </a:tcPr>
                    </a:tc>
                    <a:tc>
                      <a:txBody>
                        <a:bodyPr/>
                        <a:lstStyle/>
                        <a:p>
                          <a:endParaRPr lang="nl-NL"/>
                        </a:p>
                      </a:txBody>
                      <a:tcPr>
                        <a:blipFill>
                          <a:blip r:embed="rId2"/>
                          <a:stretch>
                            <a:fillRect l="-201128" t="-1101316" r="-201504" b="-2632"/>
                          </a:stretch>
                        </a:blipFill>
                      </a:tcPr>
                    </a:tc>
                    <a:tc>
                      <a:txBody>
                        <a:bodyPr/>
                        <a:lstStyle/>
                        <a:p>
                          <a:endParaRPr lang="nl-NL"/>
                        </a:p>
                      </a:txBody>
                      <a:tcPr>
                        <a:blipFill>
                          <a:blip r:embed="rId2"/>
                          <a:stretch>
                            <a:fillRect l="-300000" t="-1101316" r="-100749" b="-2632"/>
                          </a:stretch>
                        </a:blipFill>
                      </a:tcPr>
                    </a:tc>
                    <a:tc>
                      <a:txBody>
                        <a:bodyPr/>
                        <a:lstStyle/>
                        <a:p>
                          <a:endParaRPr lang="nl-NL"/>
                        </a:p>
                      </a:txBody>
                      <a:tcPr>
                        <a:blipFill>
                          <a:blip r:embed="rId2"/>
                          <a:stretch>
                            <a:fillRect l="-400000" t="-1101316" r="-749" b="-2632"/>
                          </a:stretch>
                        </a:blip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p:nvPr/>
        </p:nvCxnSpPr>
        <p:spPr>
          <a:xfrm>
            <a:off x="1958109" y="3777672"/>
            <a:ext cx="81996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43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ED48-2CC3-4039-BBFB-37F4AF6B7BC2}"/>
              </a:ext>
            </a:extLst>
          </p:cNvPr>
          <p:cNvSpPr txBox="1">
            <a:spLocks noGrp="1"/>
          </p:cNvSpPr>
          <p:nvPr>
            <p:ph type="title"/>
          </p:nvPr>
        </p:nvSpPr>
        <p:spPr>
          <a:xfrm>
            <a:off x="838203" y="2766215"/>
            <a:ext cx="10515600" cy="1325559"/>
          </a:xfrm>
        </p:spPr>
        <p:txBody>
          <a:bodyPr anchorCtr="1">
            <a:noAutofit/>
          </a:bodyPr>
          <a:lstStyle/>
          <a:p>
            <a:pPr lvl="0" algn="ctr">
              <a:lnSpc>
                <a:spcPct val="100000"/>
              </a:lnSpc>
            </a:pPr>
            <a:r>
              <a:rPr lang="en-GB" sz="6000" b="1" kern="0" dirty="0">
                <a:solidFill>
                  <a:srgbClr val="FFFFFF"/>
                </a:solidFill>
                <a:latin typeface="Fira Sans" pitchFamily="34"/>
                <a:ea typeface="Fira Code" pitchFamily="49"/>
              </a:rPr>
              <a:t>causalpolicy.nl</a:t>
            </a:r>
            <a:endParaRPr lang="en-GB" sz="1800" kern="0" dirty="0">
              <a:solidFill>
                <a:srgbClr val="FFFFFF"/>
              </a:solidFill>
            </a:endParaRPr>
          </a:p>
        </p:txBody>
      </p:sp>
    </p:spTree>
    <p:extLst>
      <p:ext uri="{BB962C8B-B14F-4D97-AF65-F5344CB8AC3E}">
        <p14:creationId xmlns:p14="http://schemas.microsoft.com/office/powerpoint/2010/main" val="40843880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684631" y="1000119"/>
              <a:ext cx="6406215" cy="4348993"/>
            </p:xfrm>
            <a:graphic>
              <a:graphicData uri="http://schemas.openxmlformats.org/drawingml/2006/table">
                <a:tbl>
                  <a:tblPr firstRow="1" bandRow="1">
                    <a:tableStyleId>{5C22544A-7EE6-4342-B048-85BDC9FD1C3A}</a:tableStyleId>
                  </a:tblPr>
                  <a:tblGrid>
                    <a:gridCol w="1281243">
                      <a:extLst>
                        <a:ext uri="{9D8B030D-6E8A-4147-A177-3AD203B41FA5}">
                          <a16:colId xmlns:a16="http://schemas.microsoft.com/office/drawing/2014/main" val="1284712509"/>
                        </a:ext>
                      </a:extLst>
                    </a:gridCol>
                    <a:gridCol w="1281243">
                      <a:extLst>
                        <a:ext uri="{9D8B030D-6E8A-4147-A177-3AD203B41FA5}">
                          <a16:colId xmlns:a16="http://schemas.microsoft.com/office/drawing/2014/main" val="3384408917"/>
                        </a:ext>
                      </a:extLst>
                    </a:gridCol>
                    <a:gridCol w="1281243">
                      <a:extLst>
                        <a:ext uri="{9D8B030D-6E8A-4147-A177-3AD203B41FA5}">
                          <a16:colId xmlns:a16="http://schemas.microsoft.com/office/drawing/2014/main" val="3475929590"/>
                        </a:ext>
                      </a:extLst>
                    </a:gridCol>
                    <a:gridCol w="1281243">
                      <a:extLst>
                        <a:ext uri="{9D8B030D-6E8A-4147-A177-3AD203B41FA5}">
                          <a16:colId xmlns:a16="http://schemas.microsoft.com/office/drawing/2014/main" val="2809065463"/>
                        </a:ext>
                      </a:extLst>
                    </a:gridCol>
                    <a:gridCol w="1281243">
                      <a:extLst>
                        <a:ext uri="{9D8B030D-6E8A-4147-A177-3AD203B41FA5}">
                          <a16:colId xmlns:a16="http://schemas.microsoft.com/office/drawing/2014/main" val="3102601274"/>
                        </a:ext>
                      </a:extLst>
                    </a:gridCol>
                  </a:tblGrid>
                  <a:tr h="300460">
                    <a:tc>
                      <a:txBody>
                        <a:bodyPr/>
                        <a:lstStyle/>
                        <a:p>
                          <a:endParaRPr lang="nl-NL" sz="1500" dirty="0"/>
                        </a:p>
                      </a:txBody>
                      <a:tcPr marL="72110" marR="72110" marT="36055" marB="36055">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12932">
                    <a:tc>
                      <a:txBody>
                        <a:bodyPr/>
                        <a:lstStyle/>
                        <a:p>
                          <a:pPr/>
                          <a14:m>
                            <m:oMathPara xmlns:m="http://schemas.openxmlformats.org/officeDocument/2006/math">
                              <m:oMathParaPr>
                                <m:jc m:val="centerGroup"/>
                              </m:oMathParaPr>
                              <m:oMath xmlns:m="http://schemas.openxmlformats.org/officeDocument/2006/math">
                                <m:r>
                                  <a:rPr lang="en-GB" sz="2200" b="0" i="1" smtClean="0">
                                    <a:latin typeface="Cambria Math" panose="02040503050406030204" pitchFamily="18" charset="0"/>
                                  </a:rPr>
                                  <m:t>𝑇𝑖𝑚𝑒</m:t>
                                </m:r>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Sub>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𝐴</m:t>
                                    </m:r>
                                  </m:e>
                                  <m:sub>
                                    <m:r>
                                      <a:rPr lang="en-GB" sz="2200" b="0" i="1" smtClean="0">
                                        <a:latin typeface="Cambria Math" panose="02040503050406030204" pitchFamily="18" charset="0"/>
                                      </a:rPr>
                                      <m:t>𝑡</m:t>
                                    </m:r>
                                  </m:sub>
                                </m:sSub>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200" b="0" i="1" smtClean="0">
                                        <a:latin typeface="Cambria Math" panose="02040503050406030204" pitchFamily="18" charset="0"/>
                                      </a:rPr>
                                    </m:ctrlPr>
                                  </m:sSubSup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up>
                                    <m:r>
                                      <a:rPr lang="en-GB" sz="2200" b="0" i="1" smtClean="0">
                                        <a:latin typeface="Cambria Math" panose="02040503050406030204" pitchFamily="18" charset="0"/>
                                      </a:rPr>
                                      <m:t>0</m:t>
                                    </m:r>
                                  </m:sup>
                                </m:sSubSup>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200" b="0" i="1" smtClean="0">
                                        <a:latin typeface="Cambria Math" panose="02040503050406030204" pitchFamily="18" charset="0"/>
                                      </a:rPr>
                                    </m:ctrlPr>
                                  </m:sSubSup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up>
                                    <m:r>
                                      <a:rPr lang="en-GB" sz="2200" b="0" i="1" smtClean="0">
                                        <a:latin typeface="Cambria Math" panose="02040503050406030204" pitchFamily="18" charset="0"/>
                                      </a:rPr>
                                      <m:t>1</m:t>
                                    </m:r>
                                  </m:sup>
                                </m:sSubSup>
                              </m:oMath>
                            </m:oMathPara>
                          </a14:m>
                          <a:endParaRPr lang="nl-NL" sz="2200" dirty="0"/>
                        </a:p>
                      </a:txBody>
                      <a:tcPr marL="72110" marR="72110" marT="36055" marB="36055">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0">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1</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7</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7</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390264655"/>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9</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9</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22443063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3</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6</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34676374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4</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5</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5</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877257161"/>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5</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6</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496063903"/>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2</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305272429"/>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7</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3</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3</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137048644"/>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8</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1</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1</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712240706"/>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20180978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𝑇</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2</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3179234070"/>
                  </p:ext>
                </p:extLst>
              </p:nvPr>
            </p:nvGraphicFramePr>
            <p:xfrm>
              <a:off x="684631" y="1000119"/>
              <a:ext cx="6406215" cy="4348993"/>
            </p:xfrm>
            <a:graphic>
              <a:graphicData uri="http://schemas.openxmlformats.org/drawingml/2006/table">
                <a:tbl>
                  <a:tblPr firstRow="1" bandRow="1">
                    <a:tableStyleId>{5C22544A-7EE6-4342-B048-85BDC9FD1C3A}</a:tableStyleId>
                  </a:tblPr>
                  <a:tblGrid>
                    <a:gridCol w="1281243">
                      <a:extLst>
                        <a:ext uri="{9D8B030D-6E8A-4147-A177-3AD203B41FA5}">
                          <a16:colId xmlns:a16="http://schemas.microsoft.com/office/drawing/2014/main" val="1284712509"/>
                        </a:ext>
                      </a:extLst>
                    </a:gridCol>
                    <a:gridCol w="1281243">
                      <a:extLst>
                        <a:ext uri="{9D8B030D-6E8A-4147-A177-3AD203B41FA5}">
                          <a16:colId xmlns:a16="http://schemas.microsoft.com/office/drawing/2014/main" val="3384408917"/>
                        </a:ext>
                      </a:extLst>
                    </a:gridCol>
                    <a:gridCol w="1281243">
                      <a:extLst>
                        <a:ext uri="{9D8B030D-6E8A-4147-A177-3AD203B41FA5}">
                          <a16:colId xmlns:a16="http://schemas.microsoft.com/office/drawing/2014/main" val="3475929590"/>
                        </a:ext>
                      </a:extLst>
                    </a:gridCol>
                    <a:gridCol w="1281243">
                      <a:extLst>
                        <a:ext uri="{9D8B030D-6E8A-4147-A177-3AD203B41FA5}">
                          <a16:colId xmlns:a16="http://schemas.microsoft.com/office/drawing/2014/main" val="2809065463"/>
                        </a:ext>
                      </a:extLst>
                    </a:gridCol>
                    <a:gridCol w="1281243">
                      <a:extLst>
                        <a:ext uri="{9D8B030D-6E8A-4147-A177-3AD203B41FA5}">
                          <a16:colId xmlns:a16="http://schemas.microsoft.com/office/drawing/2014/main" val="3102601274"/>
                        </a:ext>
                      </a:extLst>
                    </a:gridCol>
                  </a:tblGrid>
                  <a:tr h="300710">
                    <a:tc>
                      <a:txBody>
                        <a:bodyPr/>
                        <a:lstStyle/>
                        <a:p>
                          <a:endParaRPr lang="nl-NL" sz="1500" dirty="0"/>
                        </a:p>
                      </a:txBody>
                      <a:tcPr marL="72110" marR="72110" marT="36055" marB="36055">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12932">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476" t="-72059" r="-401905"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100000" t="-72059" r="-300000"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200952" t="-72059" r="-201429"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299526" t="-72059" r="-100474"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401429" t="-72059" r="-952" b="-880882"/>
                          </a:stretch>
                        </a:blipFill>
                      </a:tcPr>
                    </a:tc>
                    <a:extLst>
                      <a:ext uri="{0D108BD9-81ED-4DB2-BD59-A6C34878D82A}">
                        <a16:rowId xmlns:a16="http://schemas.microsoft.com/office/drawing/2014/main" val="1687714552"/>
                      </a:ext>
                    </a:extLst>
                  </a:tr>
                  <a:tr h="331190">
                    <a:tc>
                      <a:txBody>
                        <a:bodyPr/>
                        <a:lstStyle/>
                        <a:p>
                          <a:endParaRPr lang="nl-NL"/>
                        </a:p>
                      </a:txBody>
                      <a:tcPr marL="72110" marR="72110" marT="36055" marB="36055">
                        <a:blipFill>
                          <a:blip r:embed="rId2"/>
                          <a:stretch>
                            <a:fillRect l="-476" t="-212727" r="-401905" b="-989091"/>
                          </a:stretch>
                        </a:blipFill>
                      </a:tcPr>
                    </a:tc>
                    <a:tc>
                      <a:txBody>
                        <a:bodyPr/>
                        <a:lstStyle/>
                        <a:p>
                          <a:endParaRPr lang="nl-NL"/>
                        </a:p>
                      </a:txBody>
                      <a:tcPr marL="72110" marR="72110" marT="36055" marB="36055">
                        <a:blipFill>
                          <a:blip r:embed="rId2"/>
                          <a:stretch>
                            <a:fillRect l="-100000" t="-212727" r="-300000" b="-989091"/>
                          </a:stretch>
                        </a:blipFill>
                      </a:tcPr>
                    </a:tc>
                    <a:tc>
                      <a:txBody>
                        <a:bodyPr/>
                        <a:lstStyle/>
                        <a:p>
                          <a:endParaRPr lang="nl-NL"/>
                        </a:p>
                      </a:txBody>
                      <a:tcPr marL="72110" marR="72110" marT="36055" marB="36055">
                        <a:blipFill>
                          <a:blip r:embed="rId2"/>
                          <a:stretch>
                            <a:fillRect l="-200952" t="-212727" r="-201429" b="-989091"/>
                          </a:stretch>
                        </a:blipFill>
                      </a:tcPr>
                    </a:tc>
                    <a:tc>
                      <a:txBody>
                        <a:bodyPr/>
                        <a:lstStyle/>
                        <a:p>
                          <a:endParaRPr lang="nl-NL"/>
                        </a:p>
                      </a:txBody>
                      <a:tcPr marL="72110" marR="72110" marT="36055" marB="36055">
                        <a:blipFill>
                          <a:blip r:embed="rId2"/>
                          <a:stretch>
                            <a:fillRect l="-299526" t="-212727" r="-100474" b="-989091"/>
                          </a:stretch>
                        </a:blipFill>
                      </a:tcPr>
                    </a:tc>
                    <a:tc>
                      <a:txBody>
                        <a:bodyPr/>
                        <a:lstStyle/>
                        <a:p>
                          <a:endParaRPr lang="nl-NL"/>
                        </a:p>
                      </a:txBody>
                      <a:tcPr marL="72110" marR="72110" marT="36055" marB="36055">
                        <a:blipFill>
                          <a:blip r:embed="rId2"/>
                          <a:stretch>
                            <a:fillRect l="-401429" t="-212727" r="-952" b="-989091"/>
                          </a:stretch>
                        </a:blipFill>
                      </a:tcPr>
                    </a:tc>
                    <a:extLst>
                      <a:ext uri="{0D108BD9-81ED-4DB2-BD59-A6C34878D82A}">
                        <a16:rowId xmlns:a16="http://schemas.microsoft.com/office/drawing/2014/main" val="390264655"/>
                      </a:ext>
                    </a:extLst>
                  </a:tr>
                  <a:tr h="367129">
                    <a:tc>
                      <a:txBody>
                        <a:bodyPr/>
                        <a:lstStyle/>
                        <a:p>
                          <a:endParaRPr lang="nl-NL"/>
                        </a:p>
                      </a:txBody>
                      <a:tcPr marL="72110" marR="72110" marT="36055" marB="36055">
                        <a:blipFill>
                          <a:blip r:embed="rId2"/>
                          <a:stretch>
                            <a:fillRect l="-476" t="-286667" r="-401905" b="-806667"/>
                          </a:stretch>
                        </a:blipFill>
                      </a:tcPr>
                    </a:tc>
                    <a:tc>
                      <a:txBody>
                        <a:bodyPr/>
                        <a:lstStyle/>
                        <a:p>
                          <a:endParaRPr lang="nl-NL"/>
                        </a:p>
                      </a:txBody>
                      <a:tcPr marL="72110" marR="72110" marT="36055" marB="36055">
                        <a:blipFill>
                          <a:blip r:embed="rId2"/>
                          <a:stretch>
                            <a:fillRect l="-100000" t="-286667" r="-300000" b="-806667"/>
                          </a:stretch>
                        </a:blipFill>
                      </a:tcPr>
                    </a:tc>
                    <a:tc>
                      <a:txBody>
                        <a:bodyPr/>
                        <a:lstStyle/>
                        <a:p>
                          <a:endParaRPr lang="nl-NL"/>
                        </a:p>
                      </a:txBody>
                      <a:tcPr marL="72110" marR="72110" marT="36055" marB="36055">
                        <a:blipFill>
                          <a:blip r:embed="rId2"/>
                          <a:stretch>
                            <a:fillRect l="-200952" t="-286667" r="-201429" b="-806667"/>
                          </a:stretch>
                        </a:blipFill>
                      </a:tcPr>
                    </a:tc>
                    <a:tc>
                      <a:txBody>
                        <a:bodyPr/>
                        <a:lstStyle/>
                        <a:p>
                          <a:endParaRPr lang="nl-NL"/>
                        </a:p>
                      </a:txBody>
                      <a:tcPr marL="72110" marR="72110" marT="36055" marB="36055">
                        <a:blipFill>
                          <a:blip r:embed="rId2"/>
                          <a:stretch>
                            <a:fillRect l="-299526" t="-286667" r="-100474" b="-806667"/>
                          </a:stretch>
                        </a:blipFill>
                      </a:tcPr>
                    </a:tc>
                    <a:tc>
                      <a:txBody>
                        <a:bodyPr/>
                        <a:lstStyle/>
                        <a:p>
                          <a:endParaRPr lang="nl-NL"/>
                        </a:p>
                      </a:txBody>
                      <a:tcPr marL="72110" marR="72110" marT="36055" marB="36055">
                        <a:blipFill>
                          <a:blip r:embed="rId2"/>
                          <a:stretch>
                            <a:fillRect l="-401429" t="-286667" r="-952" b="-806667"/>
                          </a:stretch>
                        </a:blipFill>
                      </a:tcPr>
                    </a:tc>
                    <a:extLst>
                      <a:ext uri="{0D108BD9-81ED-4DB2-BD59-A6C34878D82A}">
                        <a16:rowId xmlns:a16="http://schemas.microsoft.com/office/drawing/2014/main" val="2224430632"/>
                      </a:ext>
                    </a:extLst>
                  </a:tr>
                  <a:tr h="367129">
                    <a:tc>
                      <a:txBody>
                        <a:bodyPr/>
                        <a:lstStyle/>
                        <a:p>
                          <a:endParaRPr lang="nl-NL"/>
                        </a:p>
                      </a:txBody>
                      <a:tcPr marL="72110" marR="72110" marT="36055" marB="36055">
                        <a:blipFill>
                          <a:blip r:embed="rId2"/>
                          <a:stretch>
                            <a:fillRect l="-476" t="-386667" r="-401905" b="-706667"/>
                          </a:stretch>
                        </a:blipFill>
                      </a:tcPr>
                    </a:tc>
                    <a:tc>
                      <a:txBody>
                        <a:bodyPr/>
                        <a:lstStyle/>
                        <a:p>
                          <a:endParaRPr lang="nl-NL"/>
                        </a:p>
                      </a:txBody>
                      <a:tcPr marL="72110" marR="72110" marT="36055" marB="36055">
                        <a:blipFill>
                          <a:blip r:embed="rId2"/>
                          <a:stretch>
                            <a:fillRect l="-100000" t="-386667" r="-300000" b="-706667"/>
                          </a:stretch>
                        </a:blipFill>
                      </a:tcPr>
                    </a:tc>
                    <a:tc>
                      <a:txBody>
                        <a:bodyPr/>
                        <a:lstStyle/>
                        <a:p>
                          <a:endParaRPr lang="nl-NL"/>
                        </a:p>
                      </a:txBody>
                      <a:tcPr marL="72110" marR="72110" marT="36055" marB="36055">
                        <a:blipFill>
                          <a:blip r:embed="rId2"/>
                          <a:stretch>
                            <a:fillRect l="-200952" t="-386667" r="-201429" b="-706667"/>
                          </a:stretch>
                        </a:blipFill>
                      </a:tcPr>
                    </a:tc>
                    <a:tc>
                      <a:txBody>
                        <a:bodyPr/>
                        <a:lstStyle/>
                        <a:p>
                          <a:endParaRPr lang="nl-NL"/>
                        </a:p>
                      </a:txBody>
                      <a:tcPr marL="72110" marR="72110" marT="36055" marB="36055">
                        <a:blipFill>
                          <a:blip r:embed="rId2"/>
                          <a:stretch>
                            <a:fillRect l="-299526" t="-386667" r="-100474" b="-706667"/>
                          </a:stretch>
                        </a:blipFill>
                      </a:tcPr>
                    </a:tc>
                    <a:tc>
                      <a:txBody>
                        <a:bodyPr/>
                        <a:lstStyle/>
                        <a:p>
                          <a:endParaRPr lang="nl-NL"/>
                        </a:p>
                      </a:txBody>
                      <a:tcPr marL="72110" marR="72110" marT="36055" marB="36055">
                        <a:blipFill>
                          <a:blip r:embed="rId2"/>
                          <a:stretch>
                            <a:fillRect l="-401429" t="-386667" r="-952" b="-706667"/>
                          </a:stretch>
                        </a:blipFill>
                      </a:tcPr>
                    </a:tc>
                    <a:extLst>
                      <a:ext uri="{0D108BD9-81ED-4DB2-BD59-A6C34878D82A}">
                        <a16:rowId xmlns:a16="http://schemas.microsoft.com/office/drawing/2014/main" val="2346763742"/>
                      </a:ext>
                    </a:extLst>
                  </a:tr>
                  <a:tr h="367129">
                    <a:tc>
                      <a:txBody>
                        <a:bodyPr/>
                        <a:lstStyle/>
                        <a:p>
                          <a:endParaRPr lang="nl-NL"/>
                        </a:p>
                      </a:txBody>
                      <a:tcPr marL="72110" marR="72110" marT="36055" marB="36055">
                        <a:blipFill>
                          <a:blip r:embed="rId2"/>
                          <a:stretch>
                            <a:fillRect l="-476" t="-486667" r="-401905" b="-606667"/>
                          </a:stretch>
                        </a:blipFill>
                      </a:tcPr>
                    </a:tc>
                    <a:tc>
                      <a:txBody>
                        <a:bodyPr/>
                        <a:lstStyle/>
                        <a:p>
                          <a:endParaRPr lang="nl-NL"/>
                        </a:p>
                      </a:txBody>
                      <a:tcPr marL="72110" marR="72110" marT="36055" marB="36055">
                        <a:blipFill>
                          <a:blip r:embed="rId2"/>
                          <a:stretch>
                            <a:fillRect l="-100000" t="-486667" r="-300000" b="-606667"/>
                          </a:stretch>
                        </a:blipFill>
                      </a:tcPr>
                    </a:tc>
                    <a:tc>
                      <a:txBody>
                        <a:bodyPr/>
                        <a:lstStyle/>
                        <a:p>
                          <a:endParaRPr lang="nl-NL"/>
                        </a:p>
                      </a:txBody>
                      <a:tcPr marL="72110" marR="72110" marT="36055" marB="36055">
                        <a:blipFill>
                          <a:blip r:embed="rId2"/>
                          <a:stretch>
                            <a:fillRect l="-200952" t="-486667" r="-201429" b="-606667"/>
                          </a:stretch>
                        </a:blipFill>
                      </a:tcPr>
                    </a:tc>
                    <a:tc>
                      <a:txBody>
                        <a:bodyPr/>
                        <a:lstStyle/>
                        <a:p>
                          <a:endParaRPr lang="nl-NL"/>
                        </a:p>
                      </a:txBody>
                      <a:tcPr marL="72110" marR="72110" marT="36055" marB="36055">
                        <a:blipFill>
                          <a:blip r:embed="rId2"/>
                          <a:stretch>
                            <a:fillRect l="-299526" t="-486667" r="-100474" b="-606667"/>
                          </a:stretch>
                        </a:blipFill>
                      </a:tcPr>
                    </a:tc>
                    <a:tc>
                      <a:txBody>
                        <a:bodyPr/>
                        <a:lstStyle/>
                        <a:p>
                          <a:endParaRPr lang="nl-NL"/>
                        </a:p>
                      </a:txBody>
                      <a:tcPr marL="72110" marR="72110" marT="36055" marB="36055">
                        <a:blipFill>
                          <a:blip r:embed="rId2"/>
                          <a:stretch>
                            <a:fillRect l="-401429" t="-486667" r="-952" b="-606667"/>
                          </a:stretch>
                        </a:blipFill>
                      </a:tcPr>
                    </a:tc>
                    <a:extLst>
                      <a:ext uri="{0D108BD9-81ED-4DB2-BD59-A6C34878D82A}">
                        <a16:rowId xmlns:a16="http://schemas.microsoft.com/office/drawing/2014/main" val="877257161"/>
                      </a:ext>
                    </a:extLst>
                  </a:tr>
                  <a:tr h="367129">
                    <a:tc>
                      <a:txBody>
                        <a:bodyPr/>
                        <a:lstStyle/>
                        <a:p>
                          <a:endParaRPr lang="nl-NL"/>
                        </a:p>
                      </a:txBody>
                      <a:tcPr marL="72110" marR="72110" marT="36055" marB="36055">
                        <a:blipFill>
                          <a:blip r:embed="rId2"/>
                          <a:stretch>
                            <a:fillRect l="-476" t="-577049" r="-401905" b="-496721"/>
                          </a:stretch>
                        </a:blipFill>
                      </a:tcPr>
                    </a:tc>
                    <a:tc>
                      <a:txBody>
                        <a:bodyPr/>
                        <a:lstStyle/>
                        <a:p>
                          <a:endParaRPr lang="nl-NL"/>
                        </a:p>
                      </a:txBody>
                      <a:tcPr marL="72110" marR="72110" marT="36055" marB="36055">
                        <a:blipFill>
                          <a:blip r:embed="rId2"/>
                          <a:stretch>
                            <a:fillRect l="-100000" t="-577049" r="-300000" b="-496721"/>
                          </a:stretch>
                        </a:blipFill>
                      </a:tcPr>
                    </a:tc>
                    <a:tc>
                      <a:txBody>
                        <a:bodyPr/>
                        <a:lstStyle/>
                        <a:p>
                          <a:endParaRPr lang="nl-NL"/>
                        </a:p>
                      </a:txBody>
                      <a:tcPr marL="72110" marR="72110" marT="36055" marB="36055">
                        <a:blipFill>
                          <a:blip r:embed="rId2"/>
                          <a:stretch>
                            <a:fillRect l="-200952" t="-577049" r="-201429" b="-496721"/>
                          </a:stretch>
                        </a:blipFill>
                      </a:tcPr>
                    </a:tc>
                    <a:tc>
                      <a:txBody>
                        <a:bodyPr/>
                        <a:lstStyle/>
                        <a:p>
                          <a:endParaRPr lang="nl-NL"/>
                        </a:p>
                      </a:txBody>
                      <a:tcPr marL="72110" marR="72110" marT="36055" marB="36055">
                        <a:blipFill>
                          <a:blip r:embed="rId2"/>
                          <a:stretch>
                            <a:fillRect l="-299526" t="-577049" r="-100474" b="-496721"/>
                          </a:stretch>
                        </a:blipFill>
                      </a:tcPr>
                    </a:tc>
                    <a:tc>
                      <a:txBody>
                        <a:bodyPr/>
                        <a:lstStyle/>
                        <a:p>
                          <a:endParaRPr lang="nl-NL"/>
                        </a:p>
                      </a:txBody>
                      <a:tcPr marL="72110" marR="72110" marT="36055" marB="36055">
                        <a:blipFill>
                          <a:blip r:embed="rId2"/>
                          <a:stretch>
                            <a:fillRect l="-401429" t="-577049" r="-952" b="-496721"/>
                          </a:stretch>
                        </a:blipFill>
                      </a:tcPr>
                    </a:tc>
                    <a:extLst>
                      <a:ext uri="{0D108BD9-81ED-4DB2-BD59-A6C34878D82A}">
                        <a16:rowId xmlns:a16="http://schemas.microsoft.com/office/drawing/2014/main" val="2496063903"/>
                      </a:ext>
                    </a:extLst>
                  </a:tr>
                  <a:tr h="367129">
                    <a:tc>
                      <a:txBody>
                        <a:bodyPr/>
                        <a:lstStyle/>
                        <a:p>
                          <a:endParaRPr lang="nl-NL"/>
                        </a:p>
                      </a:txBody>
                      <a:tcPr marL="72110" marR="72110" marT="36055" marB="36055">
                        <a:blipFill>
                          <a:blip r:embed="rId2"/>
                          <a:stretch>
                            <a:fillRect l="-476" t="-688333" r="-401905" b="-405000"/>
                          </a:stretch>
                        </a:blipFill>
                      </a:tcPr>
                    </a:tc>
                    <a:tc>
                      <a:txBody>
                        <a:bodyPr/>
                        <a:lstStyle/>
                        <a:p>
                          <a:endParaRPr lang="nl-NL"/>
                        </a:p>
                      </a:txBody>
                      <a:tcPr marL="72110" marR="72110" marT="36055" marB="36055">
                        <a:blipFill>
                          <a:blip r:embed="rId2"/>
                          <a:stretch>
                            <a:fillRect l="-100000" t="-688333" r="-300000" b="-405000"/>
                          </a:stretch>
                        </a:blipFill>
                      </a:tcPr>
                    </a:tc>
                    <a:tc>
                      <a:txBody>
                        <a:bodyPr/>
                        <a:lstStyle/>
                        <a:p>
                          <a:endParaRPr lang="nl-NL"/>
                        </a:p>
                      </a:txBody>
                      <a:tcPr marL="72110" marR="72110" marT="36055" marB="36055">
                        <a:blipFill>
                          <a:blip r:embed="rId2"/>
                          <a:stretch>
                            <a:fillRect l="-200952" t="-688333" r="-201429" b="-405000"/>
                          </a:stretch>
                        </a:blipFill>
                      </a:tcPr>
                    </a:tc>
                    <a:tc>
                      <a:txBody>
                        <a:bodyPr/>
                        <a:lstStyle/>
                        <a:p>
                          <a:endParaRPr lang="nl-NL"/>
                        </a:p>
                      </a:txBody>
                      <a:tcPr marL="72110" marR="72110" marT="36055" marB="36055">
                        <a:blipFill>
                          <a:blip r:embed="rId2"/>
                          <a:stretch>
                            <a:fillRect l="-299526" t="-688333" r="-100474" b="-405000"/>
                          </a:stretch>
                        </a:blipFill>
                      </a:tcPr>
                    </a:tc>
                    <a:tc>
                      <a:txBody>
                        <a:bodyPr/>
                        <a:lstStyle/>
                        <a:p>
                          <a:endParaRPr lang="nl-NL"/>
                        </a:p>
                      </a:txBody>
                      <a:tcPr marL="72110" marR="72110" marT="36055" marB="36055">
                        <a:blipFill>
                          <a:blip r:embed="rId2"/>
                          <a:stretch>
                            <a:fillRect l="-401429" t="-688333" r="-952" b="-405000"/>
                          </a:stretch>
                        </a:blipFill>
                      </a:tcPr>
                    </a:tc>
                    <a:extLst>
                      <a:ext uri="{0D108BD9-81ED-4DB2-BD59-A6C34878D82A}">
                        <a16:rowId xmlns:a16="http://schemas.microsoft.com/office/drawing/2014/main" val="305272429"/>
                      </a:ext>
                    </a:extLst>
                  </a:tr>
                  <a:tr h="367129">
                    <a:tc>
                      <a:txBody>
                        <a:bodyPr/>
                        <a:lstStyle/>
                        <a:p>
                          <a:endParaRPr lang="nl-NL"/>
                        </a:p>
                      </a:txBody>
                      <a:tcPr marL="72110" marR="72110" marT="36055" marB="36055">
                        <a:blipFill>
                          <a:blip r:embed="rId2"/>
                          <a:stretch>
                            <a:fillRect l="-476" t="-788333" r="-401905" b="-305000"/>
                          </a:stretch>
                        </a:blipFill>
                      </a:tcPr>
                    </a:tc>
                    <a:tc>
                      <a:txBody>
                        <a:bodyPr/>
                        <a:lstStyle/>
                        <a:p>
                          <a:endParaRPr lang="nl-NL"/>
                        </a:p>
                      </a:txBody>
                      <a:tcPr marL="72110" marR="72110" marT="36055" marB="36055">
                        <a:blipFill>
                          <a:blip r:embed="rId2"/>
                          <a:stretch>
                            <a:fillRect l="-100000" t="-788333" r="-300000" b="-305000"/>
                          </a:stretch>
                        </a:blipFill>
                      </a:tcPr>
                    </a:tc>
                    <a:tc>
                      <a:txBody>
                        <a:bodyPr/>
                        <a:lstStyle/>
                        <a:p>
                          <a:endParaRPr lang="nl-NL"/>
                        </a:p>
                      </a:txBody>
                      <a:tcPr marL="72110" marR="72110" marT="36055" marB="36055">
                        <a:blipFill>
                          <a:blip r:embed="rId2"/>
                          <a:stretch>
                            <a:fillRect l="-200952" t="-788333" r="-201429" b="-305000"/>
                          </a:stretch>
                        </a:blipFill>
                      </a:tcPr>
                    </a:tc>
                    <a:tc>
                      <a:txBody>
                        <a:bodyPr/>
                        <a:lstStyle/>
                        <a:p>
                          <a:endParaRPr lang="nl-NL"/>
                        </a:p>
                      </a:txBody>
                      <a:tcPr marL="72110" marR="72110" marT="36055" marB="36055">
                        <a:blipFill>
                          <a:blip r:embed="rId2"/>
                          <a:stretch>
                            <a:fillRect l="-299526" t="-788333" r="-100474" b="-305000"/>
                          </a:stretch>
                        </a:blipFill>
                      </a:tcPr>
                    </a:tc>
                    <a:tc>
                      <a:txBody>
                        <a:bodyPr/>
                        <a:lstStyle/>
                        <a:p>
                          <a:endParaRPr lang="nl-NL"/>
                        </a:p>
                      </a:txBody>
                      <a:tcPr marL="72110" marR="72110" marT="36055" marB="36055">
                        <a:blipFill>
                          <a:blip r:embed="rId2"/>
                          <a:stretch>
                            <a:fillRect l="-401429" t="-788333" r="-952" b="-305000"/>
                          </a:stretch>
                        </a:blipFill>
                      </a:tcPr>
                    </a:tc>
                    <a:extLst>
                      <a:ext uri="{0D108BD9-81ED-4DB2-BD59-A6C34878D82A}">
                        <a16:rowId xmlns:a16="http://schemas.microsoft.com/office/drawing/2014/main" val="1137048644"/>
                      </a:ext>
                    </a:extLst>
                  </a:tr>
                  <a:tr h="367129">
                    <a:tc>
                      <a:txBody>
                        <a:bodyPr/>
                        <a:lstStyle/>
                        <a:p>
                          <a:endParaRPr lang="nl-NL"/>
                        </a:p>
                      </a:txBody>
                      <a:tcPr marL="72110" marR="72110" marT="36055" marB="36055">
                        <a:blipFill>
                          <a:blip r:embed="rId2"/>
                          <a:stretch>
                            <a:fillRect l="-476" t="-888333" r="-401905" b="-205000"/>
                          </a:stretch>
                        </a:blipFill>
                      </a:tcPr>
                    </a:tc>
                    <a:tc>
                      <a:txBody>
                        <a:bodyPr/>
                        <a:lstStyle/>
                        <a:p>
                          <a:endParaRPr lang="nl-NL"/>
                        </a:p>
                      </a:txBody>
                      <a:tcPr marL="72110" marR="72110" marT="36055" marB="36055">
                        <a:blipFill>
                          <a:blip r:embed="rId2"/>
                          <a:stretch>
                            <a:fillRect l="-100000" t="-888333" r="-300000" b="-205000"/>
                          </a:stretch>
                        </a:blipFill>
                      </a:tcPr>
                    </a:tc>
                    <a:tc>
                      <a:txBody>
                        <a:bodyPr/>
                        <a:lstStyle/>
                        <a:p>
                          <a:endParaRPr lang="nl-NL"/>
                        </a:p>
                      </a:txBody>
                      <a:tcPr marL="72110" marR="72110" marT="36055" marB="36055">
                        <a:blipFill>
                          <a:blip r:embed="rId2"/>
                          <a:stretch>
                            <a:fillRect l="-200952" t="-888333" r="-201429" b="-205000"/>
                          </a:stretch>
                        </a:blipFill>
                      </a:tcPr>
                    </a:tc>
                    <a:tc>
                      <a:txBody>
                        <a:bodyPr/>
                        <a:lstStyle/>
                        <a:p>
                          <a:endParaRPr lang="nl-NL"/>
                        </a:p>
                      </a:txBody>
                      <a:tcPr marL="72110" marR="72110" marT="36055" marB="36055">
                        <a:blipFill>
                          <a:blip r:embed="rId2"/>
                          <a:stretch>
                            <a:fillRect l="-299526" t="-888333" r="-100474" b="-205000"/>
                          </a:stretch>
                        </a:blipFill>
                      </a:tcPr>
                    </a:tc>
                    <a:tc>
                      <a:txBody>
                        <a:bodyPr/>
                        <a:lstStyle/>
                        <a:p>
                          <a:endParaRPr lang="nl-NL"/>
                        </a:p>
                      </a:txBody>
                      <a:tcPr marL="72110" marR="72110" marT="36055" marB="36055">
                        <a:blipFill>
                          <a:blip r:embed="rId2"/>
                          <a:stretch>
                            <a:fillRect l="-401429" t="-888333" r="-952" b="-205000"/>
                          </a:stretch>
                        </a:blipFill>
                      </a:tcPr>
                    </a:tc>
                    <a:extLst>
                      <a:ext uri="{0D108BD9-81ED-4DB2-BD59-A6C34878D82A}">
                        <a16:rowId xmlns:a16="http://schemas.microsoft.com/office/drawing/2014/main" val="1712240706"/>
                      </a:ext>
                    </a:extLst>
                  </a:tr>
                  <a:tr h="367129">
                    <a:tc>
                      <a:txBody>
                        <a:bodyPr/>
                        <a:lstStyle/>
                        <a:p>
                          <a:endParaRPr lang="nl-NL"/>
                        </a:p>
                      </a:txBody>
                      <a:tcPr marL="72110" marR="72110" marT="36055" marB="36055">
                        <a:blipFill>
                          <a:blip r:embed="rId2"/>
                          <a:stretch>
                            <a:fillRect l="-476" t="-972131" r="-401905" b="-101639"/>
                          </a:stretch>
                        </a:blipFill>
                      </a:tcPr>
                    </a:tc>
                    <a:tc>
                      <a:txBody>
                        <a:bodyPr/>
                        <a:lstStyle/>
                        <a:p>
                          <a:endParaRPr lang="nl-NL"/>
                        </a:p>
                      </a:txBody>
                      <a:tcPr marL="72110" marR="72110" marT="36055" marB="36055">
                        <a:blipFill>
                          <a:blip r:embed="rId2"/>
                          <a:stretch>
                            <a:fillRect l="-100000" t="-972131" r="-300000" b="-101639"/>
                          </a:stretch>
                        </a:blipFill>
                      </a:tcPr>
                    </a:tc>
                    <a:tc>
                      <a:txBody>
                        <a:bodyPr/>
                        <a:lstStyle/>
                        <a:p>
                          <a:endParaRPr lang="nl-NL"/>
                        </a:p>
                      </a:txBody>
                      <a:tcPr marL="72110" marR="72110" marT="36055" marB="36055">
                        <a:blipFill>
                          <a:blip r:embed="rId2"/>
                          <a:stretch>
                            <a:fillRect l="-200952" t="-972131" r="-201429" b="-101639"/>
                          </a:stretch>
                        </a:blipFill>
                      </a:tcPr>
                    </a:tc>
                    <a:tc>
                      <a:txBody>
                        <a:bodyPr/>
                        <a:lstStyle/>
                        <a:p>
                          <a:endParaRPr lang="nl-NL"/>
                        </a:p>
                      </a:txBody>
                      <a:tcPr marL="72110" marR="72110" marT="36055" marB="36055">
                        <a:blipFill>
                          <a:blip r:embed="rId2"/>
                          <a:stretch>
                            <a:fillRect l="-299526" t="-972131" r="-100474" b="-101639"/>
                          </a:stretch>
                        </a:blipFill>
                      </a:tcPr>
                    </a:tc>
                    <a:tc>
                      <a:txBody>
                        <a:bodyPr/>
                        <a:lstStyle/>
                        <a:p>
                          <a:endParaRPr lang="nl-NL"/>
                        </a:p>
                      </a:txBody>
                      <a:tcPr marL="72110" marR="72110" marT="36055" marB="36055">
                        <a:blipFill>
                          <a:blip r:embed="rId2"/>
                          <a:stretch>
                            <a:fillRect l="-401429" t="-972131" r="-952" b="-101639"/>
                          </a:stretch>
                        </a:blipFill>
                      </a:tcPr>
                    </a:tc>
                    <a:extLst>
                      <a:ext uri="{0D108BD9-81ED-4DB2-BD59-A6C34878D82A}">
                        <a16:rowId xmlns:a16="http://schemas.microsoft.com/office/drawing/2014/main" val="1201809782"/>
                      </a:ext>
                    </a:extLst>
                  </a:tr>
                  <a:tr h="367129">
                    <a:tc>
                      <a:txBody>
                        <a:bodyPr/>
                        <a:lstStyle/>
                        <a:p>
                          <a:endParaRPr lang="nl-NL"/>
                        </a:p>
                      </a:txBody>
                      <a:tcPr marL="72110" marR="72110" marT="36055" marB="36055">
                        <a:blipFill>
                          <a:blip r:embed="rId2"/>
                          <a:stretch>
                            <a:fillRect l="-476" t="-1090000" r="-401905" b="-3333"/>
                          </a:stretch>
                        </a:blipFill>
                      </a:tcPr>
                    </a:tc>
                    <a:tc>
                      <a:txBody>
                        <a:bodyPr/>
                        <a:lstStyle/>
                        <a:p>
                          <a:endParaRPr lang="nl-NL"/>
                        </a:p>
                      </a:txBody>
                      <a:tcPr marL="72110" marR="72110" marT="36055" marB="36055">
                        <a:blipFill>
                          <a:blip r:embed="rId2"/>
                          <a:stretch>
                            <a:fillRect l="-100000" t="-1090000" r="-300000" b="-3333"/>
                          </a:stretch>
                        </a:blipFill>
                      </a:tcPr>
                    </a:tc>
                    <a:tc>
                      <a:txBody>
                        <a:bodyPr/>
                        <a:lstStyle/>
                        <a:p>
                          <a:endParaRPr lang="nl-NL"/>
                        </a:p>
                      </a:txBody>
                      <a:tcPr marL="72110" marR="72110" marT="36055" marB="36055">
                        <a:blipFill>
                          <a:blip r:embed="rId2"/>
                          <a:stretch>
                            <a:fillRect l="-200952" t="-1090000" r="-201429" b="-3333"/>
                          </a:stretch>
                        </a:blipFill>
                      </a:tcPr>
                    </a:tc>
                    <a:tc>
                      <a:txBody>
                        <a:bodyPr/>
                        <a:lstStyle/>
                        <a:p>
                          <a:endParaRPr lang="nl-NL"/>
                        </a:p>
                      </a:txBody>
                      <a:tcPr marL="72110" marR="72110" marT="36055" marB="36055">
                        <a:blipFill>
                          <a:blip r:embed="rId2"/>
                          <a:stretch>
                            <a:fillRect l="-299526" t="-1090000" r="-100474" b="-3333"/>
                          </a:stretch>
                        </a:blipFill>
                      </a:tcPr>
                    </a:tc>
                    <a:tc>
                      <a:txBody>
                        <a:bodyPr/>
                        <a:lstStyle/>
                        <a:p>
                          <a:endParaRPr lang="nl-NL"/>
                        </a:p>
                      </a:txBody>
                      <a:tcPr marL="72110" marR="72110" marT="36055" marB="36055">
                        <a:blipFill>
                          <a:blip r:embed="rId2"/>
                          <a:stretch>
                            <a:fillRect l="-401429" t="-1090000" r="-952" b="-3333"/>
                          </a:stretch>
                        </a:blip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a:cxnSpLocks/>
          </p:cNvCxnSpPr>
          <p:nvPr/>
        </p:nvCxnSpPr>
        <p:spPr>
          <a:xfrm>
            <a:off x="618837" y="3537527"/>
            <a:ext cx="647200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845799D-F5F3-23EC-F40F-E0969D169E3F}"/>
              </a:ext>
            </a:extLst>
          </p:cNvPr>
          <p:cNvSpPr/>
          <p:nvPr/>
        </p:nvSpPr>
        <p:spPr>
          <a:xfrm>
            <a:off x="4516582" y="1708727"/>
            <a:ext cx="1283854" cy="1828796"/>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Arrow Connector 19">
            <a:extLst>
              <a:ext uri="{FF2B5EF4-FFF2-40B4-BE49-F238E27FC236}">
                <a16:creationId xmlns:a16="http://schemas.microsoft.com/office/drawing/2014/main" id="{39A5017A-4BB0-48E4-4024-EBE6C64D13F2}"/>
              </a:ext>
            </a:extLst>
          </p:cNvPr>
          <p:cNvCxnSpPr>
            <a:cxnSpLocks/>
            <a:stCxn id="7" idx="3"/>
          </p:cNvCxnSpPr>
          <p:nvPr/>
        </p:nvCxnSpPr>
        <p:spPr>
          <a:xfrm>
            <a:off x="5800436" y="2623125"/>
            <a:ext cx="2179782"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F41C604-3D82-618D-F75D-1C53C8C5840B}"/>
                  </a:ext>
                </a:extLst>
              </p:cNvPr>
              <p:cNvSpPr txBox="1"/>
              <p:nvPr/>
            </p:nvSpPr>
            <p:spPr>
              <a:xfrm>
                <a:off x="5411369" y="2369594"/>
                <a:ext cx="60960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b="0" i="1" smtClean="0">
                              <a:solidFill>
                                <a:schemeClr val="tx1">
                                  <a:lumMod val="75000"/>
                                  <a:lumOff val="25000"/>
                                </a:schemeClr>
                              </a:solidFill>
                              <a:latin typeface="Cambria Math" panose="02040503050406030204" pitchFamily="18" charset="0"/>
                            </a:rPr>
                            <m:t>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nl-NL" dirty="0"/>
              </a:p>
            </p:txBody>
          </p:sp>
        </mc:Choice>
        <mc:Fallback xmlns="">
          <p:sp>
            <p:nvSpPr>
              <p:cNvPr id="23" name="TextBox 22">
                <a:extLst>
                  <a:ext uri="{FF2B5EF4-FFF2-40B4-BE49-F238E27FC236}">
                    <a16:creationId xmlns:a16="http://schemas.microsoft.com/office/drawing/2014/main" id="{0F41C604-3D82-618D-F75D-1C53C8C5840B}"/>
                  </a:ext>
                </a:extLst>
              </p:cNvPr>
              <p:cNvSpPr txBox="1">
                <a:spLocks noRot="1" noChangeAspect="1" noMove="1" noResize="1" noEditPoints="1" noAdjustHandles="1" noChangeArrowheads="1" noChangeShapeType="1" noTextEdit="1"/>
              </p:cNvSpPr>
              <p:nvPr/>
            </p:nvSpPr>
            <p:spPr>
              <a:xfrm>
                <a:off x="5411369" y="2369594"/>
                <a:ext cx="6096000" cy="507062"/>
              </a:xfrm>
              <a:prstGeom prst="rect">
                <a:avLst/>
              </a:prstGeom>
              <a:blipFill>
                <a:blip r:embed="rId3"/>
                <a:stretch>
                  <a:fillRect b="-36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8A648F5-70F5-F62A-A81A-D9F5351825F0}"/>
                  </a:ext>
                </a:extLst>
              </p:cNvPr>
              <p:cNvSpPr txBox="1"/>
              <p:nvPr/>
            </p:nvSpPr>
            <p:spPr>
              <a:xfrm>
                <a:off x="5578917" y="4202536"/>
                <a:ext cx="60960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b="0" i="1" smtClean="0">
                              <a:solidFill>
                                <a:schemeClr val="tx1">
                                  <a:lumMod val="75000"/>
                                  <a:lumOff val="25000"/>
                                </a:schemeClr>
                              </a:solidFill>
                              <a:latin typeface="Cambria Math" panose="02040503050406030204" pitchFamily="18" charset="0"/>
                            </a:rPr>
                            <m:t>𝑜𝑠𝑡</m:t>
                          </m:r>
                        </m:sub>
                        <m:sup>
                          <m:r>
                            <a:rPr lang="en-GB" sz="2400" b="0" i="1" smtClean="0">
                              <a:solidFill>
                                <a:schemeClr val="tx1">
                                  <a:lumMod val="75000"/>
                                  <a:lumOff val="25000"/>
                                </a:schemeClr>
                              </a:solidFill>
                              <a:latin typeface="Cambria Math" panose="02040503050406030204" pitchFamily="18" charset="0"/>
                            </a:rPr>
                            <m:t>1</m:t>
                          </m:r>
                        </m:sup>
                      </m:sSubSup>
                    </m:oMath>
                  </m:oMathPara>
                </a14:m>
                <a:endParaRPr lang="nl-NL" dirty="0"/>
              </a:p>
            </p:txBody>
          </p:sp>
        </mc:Choice>
        <mc:Fallback xmlns="">
          <p:sp>
            <p:nvSpPr>
              <p:cNvPr id="25" name="TextBox 24">
                <a:extLst>
                  <a:ext uri="{FF2B5EF4-FFF2-40B4-BE49-F238E27FC236}">
                    <a16:creationId xmlns:a16="http://schemas.microsoft.com/office/drawing/2014/main" id="{78A648F5-70F5-F62A-A81A-D9F5351825F0}"/>
                  </a:ext>
                </a:extLst>
              </p:cNvPr>
              <p:cNvSpPr txBox="1">
                <a:spLocks noRot="1" noChangeAspect="1" noMove="1" noResize="1" noEditPoints="1" noAdjustHandles="1" noChangeArrowheads="1" noChangeShapeType="1" noTextEdit="1"/>
              </p:cNvSpPr>
              <p:nvPr/>
            </p:nvSpPr>
            <p:spPr>
              <a:xfrm>
                <a:off x="5578917" y="4202536"/>
                <a:ext cx="6096000" cy="503984"/>
              </a:xfrm>
              <a:prstGeom prst="rect">
                <a:avLst/>
              </a:prstGeom>
              <a:blipFill>
                <a:blip r:embed="rId4"/>
                <a:stretch>
                  <a:fillRect b="-6024"/>
                </a:stretch>
              </a:blipFill>
            </p:spPr>
            <p:txBody>
              <a:bodyPr/>
              <a:lstStyle/>
              <a:p>
                <a:r>
                  <a:rPr lang="nl-NL">
                    <a:noFill/>
                  </a:rPr>
                  <a:t> </a:t>
                </a:r>
              </a:p>
            </p:txBody>
          </p:sp>
        </mc:Fallback>
      </mc:AlternateContent>
      <p:cxnSp>
        <p:nvCxnSpPr>
          <p:cNvPr id="28" name="Straight Arrow Connector 27">
            <a:extLst>
              <a:ext uri="{FF2B5EF4-FFF2-40B4-BE49-F238E27FC236}">
                <a16:creationId xmlns:a16="http://schemas.microsoft.com/office/drawing/2014/main" id="{79977AB8-EBB1-EED1-0871-3C85E978D4A3}"/>
              </a:ext>
            </a:extLst>
          </p:cNvPr>
          <p:cNvCxnSpPr/>
          <p:nvPr/>
        </p:nvCxnSpPr>
        <p:spPr>
          <a:xfrm>
            <a:off x="7090846" y="4405745"/>
            <a:ext cx="889372"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9DC6743-D71F-8C98-8B26-87E1F784B534}"/>
              </a:ext>
            </a:extLst>
          </p:cNvPr>
          <p:cNvSpPr/>
          <p:nvPr/>
        </p:nvSpPr>
        <p:spPr>
          <a:xfrm>
            <a:off x="5806992" y="3540130"/>
            <a:ext cx="1283854" cy="1828796"/>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0" name="Title 1">
            <a:extLst>
              <a:ext uri="{FF2B5EF4-FFF2-40B4-BE49-F238E27FC236}">
                <a16:creationId xmlns:a16="http://schemas.microsoft.com/office/drawing/2014/main" id="{24DDEDAC-1A6A-CE5D-49B3-696AA9F037F8}"/>
              </a:ext>
            </a:extLst>
          </p:cNvPr>
          <p:cNvSpPr txBox="1">
            <a:spLocks noGrp="1"/>
          </p:cNvSpPr>
          <p:nvPr>
            <p:ph type="title"/>
          </p:nvPr>
        </p:nvSpPr>
        <p:spPr>
          <a:xfrm>
            <a:off x="542636" y="28862"/>
            <a:ext cx="10515600" cy="1325559"/>
          </a:xfrm>
        </p:spPr>
        <p:txBody>
          <a:bodyPr/>
          <a:lstStyle/>
          <a:p>
            <a:pPr lvl="0">
              <a:lnSpc>
                <a:spcPct val="100000"/>
              </a:lnSpc>
            </a:pPr>
            <a:r>
              <a:rPr lang="en-GB" sz="5400" b="1" kern="0" dirty="0">
                <a:solidFill>
                  <a:srgbClr val="006388"/>
                </a:solidFill>
                <a:latin typeface="Fira Sans" pitchFamily="34"/>
                <a:ea typeface="Fira Code" pitchFamily="49"/>
              </a:rPr>
              <a:t>Pre – Post analysis</a:t>
            </a:r>
            <a:endParaRPr lang="en-GB" sz="1800" kern="0" dirty="0"/>
          </a:p>
        </p:txBody>
      </p:sp>
    </p:spTree>
    <p:extLst>
      <p:ext uri="{BB962C8B-B14F-4D97-AF65-F5344CB8AC3E}">
        <p14:creationId xmlns:p14="http://schemas.microsoft.com/office/powerpoint/2010/main" val="3172734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684631" y="1000119"/>
              <a:ext cx="6406215" cy="4348993"/>
            </p:xfrm>
            <a:graphic>
              <a:graphicData uri="http://schemas.openxmlformats.org/drawingml/2006/table">
                <a:tbl>
                  <a:tblPr firstRow="1" bandRow="1">
                    <a:tableStyleId>{5C22544A-7EE6-4342-B048-85BDC9FD1C3A}</a:tableStyleId>
                  </a:tblPr>
                  <a:tblGrid>
                    <a:gridCol w="1281243">
                      <a:extLst>
                        <a:ext uri="{9D8B030D-6E8A-4147-A177-3AD203B41FA5}">
                          <a16:colId xmlns:a16="http://schemas.microsoft.com/office/drawing/2014/main" val="1284712509"/>
                        </a:ext>
                      </a:extLst>
                    </a:gridCol>
                    <a:gridCol w="1281243">
                      <a:extLst>
                        <a:ext uri="{9D8B030D-6E8A-4147-A177-3AD203B41FA5}">
                          <a16:colId xmlns:a16="http://schemas.microsoft.com/office/drawing/2014/main" val="3384408917"/>
                        </a:ext>
                      </a:extLst>
                    </a:gridCol>
                    <a:gridCol w="1281243">
                      <a:extLst>
                        <a:ext uri="{9D8B030D-6E8A-4147-A177-3AD203B41FA5}">
                          <a16:colId xmlns:a16="http://schemas.microsoft.com/office/drawing/2014/main" val="3475929590"/>
                        </a:ext>
                      </a:extLst>
                    </a:gridCol>
                    <a:gridCol w="1281243">
                      <a:extLst>
                        <a:ext uri="{9D8B030D-6E8A-4147-A177-3AD203B41FA5}">
                          <a16:colId xmlns:a16="http://schemas.microsoft.com/office/drawing/2014/main" val="2809065463"/>
                        </a:ext>
                      </a:extLst>
                    </a:gridCol>
                    <a:gridCol w="1281243">
                      <a:extLst>
                        <a:ext uri="{9D8B030D-6E8A-4147-A177-3AD203B41FA5}">
                          <a16:colId xmlns:a16="http://schemas.microsoft.com/office/drawing/2014/main" val="3102601274"/>
                        </a:ext>
                      </a:extLst>
                    </a:gridCol>
                  </a:tblGrid>
                  <a:tr h="300460">
                    <a:tc>
                      <a:txBody>
                        <a:bodyPr/>
                        <a:lstStyle/>
                        <a:p>
                          <a:endParaRPr lang="nl-NL" sz="1500" dirty="0"/>
                        </a:p>
                      </a:txBody>
                      <a:tcPr marL="72110" marR="72110" marT="36055" marB="36055">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12932">
                    <a:tc>
                      <a:txBody>
                        <a:bodyPr/>
                        <a:lstStyle/>
                        <a:p>
                          <a:pPr/>
                          <a14:m>
                            <m:oMathPara xmlns:m="http://schemas.openxmlformats.org/officeDocument/2006/math">
                              <m:oMathParaPr>
                                <m:jc m:val="centerGroup"/>
                              </m:oMathParaPr>
                              <m:oMath xmlns:m="http://schemas.openxmlformats.org/officeDocument/2006/math">
                                <m:r>
                                  <a:rPr lang="en-GB" sz="2200" b="0" i="1" smtClean="0">
                                    <a:latin typeface="Cambria Math" panose="02040503050406030204" pitchFamily="18" charset="0"/>
                                  </a:rPr>
                                  <m:t>𝑇𝑖𝑚𝑒</m:t>
                                </m:r>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Sub>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𝐴</m:t>
                                    </m:r>
                                  </m:e>
                                  <m:sub>
                                    <m:r>
                                      <a:rPr lang="en-GB" sz="2200" b="0" i="1" smtClean="0">
                                        <a:latin typeface="Cambria Math" panose="02040503050406030204" pitchFamily="18" charset="0"/>
                                      </a:rPr>
                                      <m:t>𝑡</m:t>
                                    </m:r>
                                  </m:sub>
                                </m:sSub>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200" b="0" i="1" smtClean="0">
                                        <a:latin typeface="Cambria Math" panose="02040503050406030204" pitchFamily="18" charset="0"/>
                                      </a:rPr>
                                    </m:ctrlPr>
                                  </m:sSubSup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up>
                                    <m:r>
                                      <a:rPr lang="en-GB" sz="2200" b="0" i="1" smtClean="0">
                                        <a:latin typeface="Cambria Math" panose="02040503050406030204" pitchFamily="18" charset="0"/>
                                      </a:rPr>
                                      <m:t>0</m:t>
                                    </m:r>
                                  </m:sup>
                                </m:sSubSup>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200" b="0" i="1" smtClean="0">
                                        <a:latin typeface="Cambria Math" panose="02040503050406030204" pitchFamily="18" charset="0"/>
                                      </a:rPr>
                                    </m:ctrlPr>
                                  </m:sSubSup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up>
                                    <m:r>
                                      <a:rPr lang="en-GB" sz="2200" b="0" i="1" smtClean="0">
                                        <a:latin typeface="Cambria Math" panose="02040503050406030204" pitchFamily="18" charset="0"/>
                                      </a:rPr>
                                      <m:t>1</m:t>
                                    </m:r>
                                  </m:sup>
                                </m:sSubSup>
                              </m:oMath>
                            </m:oMathPara>
                          </a14:m>
                          <a:endParaRPr lang="nl-NL" sz="2200" dirty="0"/>
                        </a:p>
                      </a:txBody>
                      <a:tcPr marL="72110" marR="72110" marT="36055" marB="36055">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0">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1</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7</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7</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390264655"/>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9</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9</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22443063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3</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6</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34676374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4</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5</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5</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877257161"/>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5</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6</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496063903"/>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2</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305272429"/>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7</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3</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3</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137048644"/>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8</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1</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1</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712240706"/>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20180978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𝑇</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2</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684631" y="1000119"/>
              <a:ext cx="6406215" cy="4348993"/>
            </p:xfrm>
            <a:graphic>
              <a:graphicData uri="http://schemas.openxmlformats.org/drawingml/2006/table">
                <a:tbl>
                  <a:tblPr firstRow="1" bandRow="1">
                    <a:tableStyleId>{5C22544A-7EE6-4342-B048-85BDC9FD1C3A}</a:tableStyleId>
                  </a:tblPr>
                  <a:tblGrid>
                    <a:gridCol w="1281243">
                      <a:extLst>
                        <a:ext uri="{9D8B030D-6E8A-4147-A177-3AD203B41FA5}">
                          <a16:colId xmlns:a16="http://schemas.microsoft.com/office/drawing/2014/main" val="1284712509"/>
                        </a:ext>
                      </a:extLst>
                    </a:gridCol>
                    <a:gridCol w="1281243">
                      <a:extLst>
                        <a:ext uri="{9D8B030D-6E8A-4147-A177-3AD203B41FA5}">
                          <a16:colId xmlns:a16="http://schemas.microsoft.com/office/drawing/2014/main" val="3384408917"/>
                        </a:ext>
                      </a:extLst>
                    </a:gridCol>
                    <a:gridCol w="1281243">
                      <a:extLst>
                        <a:ext uri="{9D8B030D-6E8A-4147-A177-3AD203B41FA5}">
                          <a16:colId xmlns:a16="http://schemas.microsoft.com/office/drawing/2014/main" val="3475929590"/>
                        </a:ext>
                      </a:extLst>
                    </a:gridCol>
                    <a:gridCol w="1281243">
                      <a:extLst>
                        <a:ext uri="{9D8B030D-6E8A-4147-A177-3AD203B41FA5}">
                          <a16:colId xmlns:a16="http://schemas.microsoft.com/office/drawing/2014/main" val="2809065463"/>
                        </a:ext>
                      </a:extLst>
                    </a:gridCol>
                    <a:gridCol w="1281243">
                      <a:extLst>
                        <a:ext uri="{9D8B030D-6E8A-4147-A177-3AD203B41FA5}">
                          <a16:colId xmlns:a16="http://schemas.microsoft.com/office/drawing/2014/main" val="3102601274"/>
                        </a:ext>
                      </a:extLst>
                    </a:gridCol>
                  </a:tblGrid>
                  <a:tr h="300710">
                    <a:tc>
                      <a:txBody>
                        <a:bodyPr/>
                        <a:lstStyle/>
                        <a:p>
                          <a:endParaRPr lang="nl-NL" sz="1500" dirty="0"/>
                        </a:p>
                      </a:txBody>
                      <a:tcPr marL="72110" marR="72110" marT="36055" marB="36055">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12932">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476" t="-72059" r="-401905"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100000" t="-72059" r="-300000"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200952" t="-72059" r="-201429"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299526" t="-72059" r="-100474"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401429" t="-72059" r="-952" b="-880882"/>
                          </a:stretch>
                        </a:blipFill>
                      </a:tcPr>
                    </a:tc>
                    <a:extLst>
                      <a:ext uri="{0D108BD9-81ED-4DB2-BD59-A6C34878D82A}">
                        <a16:rowId xmlns:a16="http://schemas.microsoft.com/office/drawing/2014/main" val="1687714552"/>
                      </a:ext>
                    </a:extLst>
                  </a:tr>
                  <a:tr h="331190">
                    <a:tc>
                      <a:txBody>
                        <a:bodyPr/>
                        <a:lstStyle/>
                        <a:p>
                          <a:endParaRPr lang="nl-NL"/>
                        </a:p>
                      </a:txBody>
                      <a:tcPr marL="72110" marR="72110" marT="36055" marB="36055">
                        <a:blipFill>
                          <a:blip r:embed="rId2"/>
                          <a:stretch>
                            <a:fillRect l="-476" t="-212727" r="-401905" b="-989091"/>
                          </a:stretch>
                        </a:blipFill>
                      </a:tcPr>
                    </a:tc>
                    <a:tc>
                      <a:txBody>
                        <a:bodyPr/>
                        <a:lstStyle/>
                        <a:p>
                          <a:endParaRPr lang="nl-NL"/>
                        </a:p>
                      </a:txBody>
                      <a:tcPr marL="72110" marR="72110" marT="36055" marB="36055">
                        <a:blipFill>
                          <a:blip r:embed="rId2"/>
                          <a:stretch>
                            <a:fillRect l="-100000" t="-212727" r="-300000" b="-989091"/>
                          </a:stretch>
                        </a:blipFill>
                      </a:tcPr>
                    </a:tc>
                    <a:tc>
                      <a:txBody>
                        <a:bodyPr/>
                        <a:lstStyle/>
                        <a:p>
                          <a:endParaRPr lang="nl-NL"/>
                        </a:p>
                      </a:txBody>
                      <a:tcPr marL="72110" marR="72110" marT="36055" marB="36055">
                        <a:blipFill>
                          <a:blip r:embed="rId2"/>
                          <a:stretch>
                            <a:fillRect l="-200952" t="-212727" r="-201429" b="-989091"/>
                          </a:stretch>
                        </a:blipFill>
                      </a:tcPr>
                    </a:tc>
                    <a:tc>
                      <a:txBody>
                        <a:bodyPr/>
                        <a:lstStyle/>
                        <a:p>
                          <a:endParaRPr lang="nl-NL"/>
                        </a:p>
                      </a:txBody>
                      <a:tcPr marL="72110" marR="72110" marT="36055" marB="36055">
                        <a:blipFill>
                          <a:blip r:embed="rId2"/>
                          <a:stretch>
                            <a:fillRect l="-299526" t="-212727" r="-100474" b="-989091"/>
                          </a:stretch>
                        </a:blipFill>
                      </a:tcPr>
                    </a:tc>
                    <a:tc>
                      <a:txBody>
                        <a:bodyPr/>
                        <a:lstStyle/>
                        <a:p>
                          <a:endParaRPr lang="nl-NL"/>
                        </a:p>
                      </a:txBody>
                      <a:tcPr marL="72110" marR="72110" marT="36055" marB="36055">
                        <a:blipFill>
                          <a:blip r:embed="rId2"/>
                          <a:stretch>
                            <a:fillRect l="-401429" t="-212727" r="-952" b="-989091"/>
                          </a:stretch>
                        </a:blipFill>
                      </a:tcPr>
                    </a:tc>
                    <a:extLst>
                      <a:ext uri="{0D108BD9-81ED-4DB2-BD59-A6C34878D82A}">
                        <a16:rowId xmlns:a16="http://schemas.microsoft.com/office/drawing/2014/main" val="390264655"/>
                      </a:ext>
                    </a:extLst>
                  </a:tr>
                  <a:tr h="367129">
                    <a:tc>
                      <a:txBody>
                        <a:bodyPr/>
                        <a:lstStyle/>
                        <a:p>
                          <a:endParaRPr lang="nl-NL"/>
                        </a:p>
                      </a:txBody>
                      <a:tcPr marL="72110" marR="72110" marT="36055" marB="36055">
                        <a:blipFill>
                          <a:blip r:embed="rId2"/>
                          <a:stretch>
                            <a:fillRect l="-476" t="-286667" r="-401905" b="-806667"/>
                          </a:stretch>
                        </a:blipFill>
                      </a:tcPr>
                    </a:tc>
                    <a:tc>
                      <a:txBody>
                        <a:bodyPr/>
                        <a:lstStyle/>
                        <a:p>
                          <a:endParaRPr lang="nl-NL"/>
                        </a:p>
                      </a:txBody>
                      <a:tcPr marL="72110" marR="72110" marT="36055" marB="36055">
                        <a:blipFill>
                          <a:blip r:embed="rId2"/>
                          <a:stretch>
                            <a:fillRect l="-100000" t="-286667" r="-300000" b="-806667"/>
                          </a:stretch>
                        </a:blipFill>
                      </a:tcPr>
                    </a:tc>
                    <a:tc>
                      <a:txBody>
                        <a:bodyPr/>
                        <a:lstStyle/>
                        <a:p>
                          <a:endParaRPr lang="nl-NL"/>
                        </a:p>
                      </a:txBody>
                      <a:tcPr marL="72110" marR="72110" marT="36055" marB="36055">
                        <a:blipFill>
                          <a:blip r:embed="rId2"/>
                          <a:stretch>
                            <a:fillRect l="-200952" t="-286667" r="-201429" b="-806667"/>
                          </a:stretch>
                        </a:blipFill>
                      </a:tcPr>
                    </a:tc>
                    <a:tc>
                      <a:txBody>
                        <a:bodyPr/>
                        <a:lstStyle/>
                        <a:p>
                          <a:endParaRPr lang="nl-NL"/>
                        </a:p>
                      </a:txBody>
                      <a:tcPr marL="72110" marR="72110" marT="36055" marB="36055">
                        <a:blipFill>
                          <a:blip r:embed="rId2"/>
                          <a:stretch>
                            <a:fillRect l="-299526" t="-286667" r="-100474" b="-806667"/>
                          </a:stretch>
                        </a:blipFill>
                      </a:tcPr>
                    </a:tc>
                    <a:tc>
                      <a:txBody>
                        <a:bodyPr/>
                        <a:lstStyle/>
                        <a:p>
                          <a:endParaRPr lang="nl-NL"/>
                        </a:p>
                      </a:txBody>
                      <a:tcPr marL="72110" marR="72110" marT="36055" marB="36055">
                        <a:blipFill>
                          <a:blip r:embed="rId2"/>
                          <a:stretch>
                            <a:fillRect l="-401429" t="-286667" r="-952" b="-806667"/>
                          </a:stretch>
                        </a:blipFill>
                      </a:tcPr>
                    </a:tc>
                    <a:extLst>
                      <a:ext uri="{0D108BD9-81ED-4DB2-BD59-A6C34878D82A}">
                        <a16:rowId xmlns:a16="http://schemas.microsoft.com/office/drawing/2014/main" val="2224430632"/>
                      </a:ext>
                    </a:extLst>
                  </a:tr>
                  <a:tr h="367129">
                    <a:tc>
                      <a:txBody>
                        <a:bodyPr/>
                        <a:lstStyle/>
                        <a:p>
                          <a:endParaRPr lang="nl-NL"/>
                        </a:p>
                      </a:txBody>
                      <a:tcPr marL="72110" marR="72110" marT="36055" marB="36055">
                        <a:blipFill>
                          <a:blip r:embed="rId2"/>
                          <a:stretch>
                            <a:fillRect l="-476" t="-386667" r="-401905" b="-706667"/>
                          </a:stretch>
                        </a:blipFill>
                      </a:tcPr>
                    </a:tc>
                    <a:tc>
                      <a:txBody>
                        <a:bodyPr/>
                        <a:lstStyle/>
                        <a:p>
                          <a:endParaRPr lang="nl-NL"/>
                        </a:p>
                      </a:txBody>
                      <a:tcPr marL="72110" marR="72110" marT="36055" marB="36055">
                        <a:blipFill>
                          <a:blip r:embed="rId2"/>
                          <a:stretch>
                            <a:fillRect l="-100000" t="-386667" r="-300000" b="-706667"/>
                          </a:stretch>
                        </a:blipFill>
                      </a:tcPr>
                    </a:tc>
                    <a:tc>
                      <a:txBody>
                        <a:bodyPr/>
                        <a:lstStyle/>
                        <a:p>
                          <a:endParaRPr lang="nl-NL"/>
                        </a:p>
                      </a:txBody>
                      <a:tcPr marL="72110" marR="72110" marT="36055" marB="36055">
                        <a:blipFill>
                          <a:blip r:embed="rId2"/>
                          <a:stretch>
                            <a:fillRect l="-200952" t="-386667" r="-201429" b="-706667"/>
                          </a:stretch>
                        </a:blipFill>
                      </a:tcPr>
                    </a:tc>
                    <a:tc>
                      <a:txBody>
                        <a:bodyPr/>
                        <a:lstStyle/>
                        <a:p>
                          <a:endParaRPr lang="nl-NL"/>
                        </a:p>
                      </a:txBody>
                      <a:tcPr marL="72110" marR="72110" marT="36055" marB="36055">
                        <a:blipFill>
                          <a:blip r:embed="rId2"/>
                          <a:stretch>
                            <a:fillRect l="-299526" t="-386667" r="-100474" b="-706667"/>
                          </a:stretch>
                        </a:blipFill>
                      </a:tcPr>
                    </a:tc>
                    <a:tc>
                      <a:txBody>
                        <a:bodyPr/>
                        <a:lstStyle/>
                        <a:p>
                          <a:endParaRPr lang="nl-NL"/>
                        </a:p>
                      </a:txBody>
                      <a:tcPr marL="72110" marR="72110" marT="36055" marB="36055">
                        <a:blipFill>
                          <a:blip r:embed="rId2"/>
                          <a:stretch>
                            <a:fillRect l="-401429" t="-386667" r="-952" b="-706667"/>
                          </a:stretch>
                        </a:blipFill>
                      </a:tcPr>
                    </a:tc>
                    <a:extLst>
                      <a:ext uri="{0D108BD9-81ED-4DB2-BD59-A6C34878D82A}">
                        <a16:rowId xmlns:a16="http://schemas.microsoft.com/office/drawing/2014/main" val="2346763742"/>
                      </a:ext>
                    </a:extLst>
                  </a:tr>
                  <a:tr h="367129">
                    <a:tc>
                      <a:txBody>
                        <a:bodyPr/>
                        <a:lstStyle/>
                        <a:p>
                          <a:endParaRPr lang="nl-NL"/>
                        </a:p>
                      </a:txBody>
                      <a:tcPr marL="72110" marR="72110" marT="36055" marB="36055">
                        <a:blipFill>
                          <a:blip r:embed="rId2"/>
                          <a:stretch>
                            <a:fillRect l="-476" t="-486667" r="-401905" b="-606667"/>
                          </a:stretch>
                        </a:blipFill>
                      </a:tcPr>
                    </a:tc>
                    <a:tc>
                      <a:txBody>
                        <a:bodyPr/>
                        <a:lstStyle/>
                        <a:p>
                          <a:endParaRPr lang="nl-NL"/>
                        </a:p>
                      </a:txBody>
                      <a:tcPr marL="72110" marR="72110" marT="36055" marB="36055">
                        <a:blipFill>
                          <a:blip r:embed="rId2"/>
                          <a:stretch>
                            <a:fillRect l="-100000" t="-486667" r="-300000" b="-606667"/>
                          </a:stretch>
                        </a:blipFill>
                      </a:tcPr>
                    </a:tc>
                    <a:tc>
                      <a:txBody>
                        <a:bodyPr/>
                        <a:lstStyle/>
                        <a:p>
                          <a:endParaRPr lang="nl-NL"/>
                        </a:p>
                      </a:txBody>
                      <a:tcPr marL="72110" marR="72110" marT="36055" marB="36055">
                        <a:blipFill>
                          <a:blip r:embed="rId2"/>
                          <a:stretch>
                            <a:fillRect l="-200952" t="-486667" r="-201429" b="-606667"/>
                          </a:stretch>
                        </a:blipFill>
                      </a:tcPr>
                    </a:tc>
                    <a:tc>
                      <a:txBody>
                        <a:bodyPr/>
                        <a:lstStyle/>
                        <a:p>
                          <a:endParaRPr lang="nl-NL"/>
                        </a:p>
                      </a:txBody>
                      <a:tcPr marL="72110" marR="72110" marT="36055" marB="36055">
                        <a:blipFill>
                          <a:blip r:embed="rId2"/>
                          <a:stretch>
                            <a:fillRect l="-299526" t="-486667" r="-100474" b="-606667"/>
                          </a:stretch>
                        </a:blipFill>
                      </a:tcPr>
                    </a:tc>
                    <a:tc>
                      <a:txBody>
                        <a:bodyPr/>
                        <a:lstStyle/>
                        <a:p>
                          <a:endParaRPr lang="nl-NL"/>
                        </a:p>
                      </a:txBody>
                      <a:tcPr marL="72110" marR="72110" marT="36055" marB="36055">
                        <a:blipFill>
                          <a:blip r:embed="rId2"/>
                          <a:stretch>
                            <a:fillRect l="-401429" t="-486667" r="-952" b="-606667"/>
                          </a:stretch>
                        </a:blipFill>
                      </a:tcPr>
                    </a:tc>
                    <a:extLst>
                      <a:ext uri="{0D108BD9-81ED-4DB2-BD59-A6C34878D82A}">
                        <a16:rowId xmlns:a16="http://schemas.microsoft.com/office/drawing/2014/main" val="877257161"/>
                      </a:ext>
                    </a:extLst>
                  </a:tr>
                  <a:tr h="367129">
                    <a:tc>
                      <a:txBody>
                        <a:bodyPr/>
                        <a:lstStyle/>
                        <a:p>
                          <a:endParaRPr lang="nl-NL"/>
                        </a:p>
                      </a:txBody>
                      <a:tcPr marL="72110" marR="72110" marT="36055" marB="36055">
                        <a:blipFill>
                          <a:blip r:embed="rId2"/>
                          <a:stretch>
                            <a:fillRect l="-476" t="-577049" r="-401905" b="-496721"/>
                          </a:stretch>
                        </a:blipFill>
                      </a:tcPr>
                    </a:tc>
                    <a:tc>
                      <a:txBody>
                        <a:bodyPr/>
                        <a:lstStyle/>
                        <a:p>
                          <a:endParaRPr lang="nl-NL"/>
                        </a:p>
                      </a:txBody>
                      <a:tcPr marL="72110" marR="72110" marT="36055" marB="36055">
                        <a:blipFill>
                          <a:blip r:embed="rId2"/>
                          <a:stretch>
                            <a:fillRect l="-100000" t="-577049" r="-300000" b="-496721"/>
                          </a:stretch>
                        </a:blipFill>
                      </a:tcPr>
                    </a:tc>
                    <a:tc>
                      <a:txBody>
                        <a:bodyPr/>
                        <a:lstStyle/>
                        <a:p>
                          <a:endParaRPr lang="nl-NL"/>
                        </a:p>
                      </a:txBody>
                      <a:tcPr marL="72110" marR="72110" marT="36055" marB="36055">
                        <a:blipFill>
                          <a:blip r:embed="rId2"/>
                          <a:stretch>
                            <a:fillRect l="-200952" t="-577049" r="-201429" b="-496721"/>
                          </a:stretch>
                        </a:blipFill>
                      </a:tcPr>
                    </a:tc>
                    <a:tc>
                      <a:txBody>
                        <a:bodyPr/>
                        <a:lstStyle/>
                        <a:p>
                          <a:endParaRPr lang="nl-NL"/>
                        </a:p>
                      </a:txBody>
                      <a:tcPr marL="72110" marR="72110" marT="36055" marB="36055">
                        <a:blipFill>
                          <a:blip r:embed="rId2"/>
                          <a:stretch>
                            <a:fillRect l="-299526" t="-577049" r="-100474" b="-496721"/>
                          </a:stretch>
                        </a:blipFill>
                      </a:tcPr>
                    </a:tc>
                    <a:tc>
                      <a:txBody>
                        <a:bodyPr/>
                        <a:lstStyle/>
                        <a:p>
                          <a:endParaRPr lang="nl-NL"/>
                        </a:p>
                      </a:txBody>
                      <a:tcPr marL="72110" marR="72110" marT="36055" marB="36055">
                        <a:blipFill>
                          <a:blip r:embed="rId2"/>
                          <a:stretch>
                            <a:fillRect l="-401429" t="-577049" r="-952" b="-496721"/>
                          </a:stretch>
                        </a:blipFill>
                      </a:tcPr>
                    </a:tc>
                    <a:extLst>
                      <a:ext uri="{0D108BD9-81ED-4DB2-BD59-A6C34878D82A}">
                        <a16:rowId xmlns:a16="http://schemas.microsoft.com/office/drawing/2014/main" val="2496063903"/>
                      </a:ext>
                    </a:extLst>
                  </a:tr>
                  <a:tr h="367129">
                    <a:tc>
                      <a:txBody>
                        <a:bodyPr/>
                        <a:lstStyle/>
                        <a:p>
                          <a:endParaRPr lang="nl-NL"/>
                        </a:p>
                      </a:txBody>
                      <a:tcPr marL="72110" marR="72110" marT="36055" marB="36055">
                        <a:blipFill>
                          <a:blip r:embed="rId2"/>
                          <a:stretch>
                            <a:fillRect l="-476" t="-688333" r="-401905" b="-405000"/>
                          </a:stretch>
                        </a:blipFill>
                      </a:tcPr>
                    </a:tc>
                    <a:tc>
                      <a:txBody>
                        <a:bodyPr/>
                        <a:lstStyle/>
                        <a:p>
                          <a:endParaRPr lang="nl-NL"/>
                        </a:p>
                      </a:txBody>
                      <a:tcPr marL="72110" marR="72110" marT="36055" marB="36055">
                        <a:blipFill>
                          <a:blip r:embed="rId2"/>
                          <a:stretch>
                            <a:fillRect l="-100000" t="-688333" r="-300000" b="-405000"/>
                          </a:stretch>
                        </a:blipFill>
                      </a:tcPr>
                    </a:tc>
                    <a:tc>
                      <a:txBody>
                        <a:bodyPr/>
                        <a:lstStyle/>
                        <a:p>
                          <a:endParaRPr lang="nl-NL"/>
                        </a:p>
                      </a:txBody>
                      <a:tcPr marL="72110" marR="72110" marT="36055" marB="36055">
                        <a:blipFill>
                          <a:blip r:embed="rId2"/>
                          <a:stretch>
                            <a:fillRect l="-200952" t="-688333" r="-201429" b="-405000"/>
                          </a:stretch>
                        </a:blipFill>
                      </a:tcPr>
                    </a:tc>
                    <a:tc>
                      <a:txBody>
                        <a:bodyPr/>
                        <a:lstStyle/>
                        <a:p>
                          <a:endParaRPr lang="nl-NL"/>
                        </a:p>
                      </a:txBody>
                      <a:tcPr marL="72110" marR="72110" marT="36055" marB="36055">
                        <a:blipFill>
                          <a:blip r:embed="rId2"/>
                          <a:stretch>
                            <a:fillRect l="-299526" t="-688333" r="-100474" b="-405000"/>
                          </a:stretch>
                        </a:blipFill>
                      </a:tcPr>
                    </a:tc>
                    <a:tc>
                      <a:txBody>
                        <a:bodyPr/>
                        <a:lstStyle/>
                        <a:p>
                          <a:endParaRPr lang="nl-NL"/>
                        </a:p>
                      </a:txBody>
                      <a:tcPr marL="72110" marR="72110" marT="36055" marB="36055">
                        <a:blipFill>
                          <a:blip r:embed="rId2"/>
                          <a:stretch>
                            <a:fillRect l="-401429" t="-688333" r="-952" b="-405000"/>
                          </a:stretch>
                        </a:blipFill>
                      </a:tcPr>
                    </a:tc>
                    <a:extLst>
                      <a:ext uri="{0D108BD9-81ED-4DB2-BD59-A6C34878D82A}">
                        <a16:rowId xmlns:a16="http://schemas.microsoft.com/office/drawing/2014/main" val="305272429"/>
                      </a:ext>
                    </a:extLst>
                  </a:tr>
                  <a:tr h="367129">
                    <a:tc>
                      <a:txBody>
                        <a:bodyPr/>
                        <a:lstStyle/>
                        <a:p>
                          <a:endParaRPr lang="nl-NL"/>
                        </a:p>
                      </a:txBody>
                      <a:tcPr marL="72110" marR="72110" marT="36055" marB="36055">
                        <a:blipFill>
                          <a:blip r:embed="rId2"/>
                          <a:stretch>
                            <a:fillRect l="-476" t="-788333" r="-401905" b="-305000"/>
                          </a:stretch>
                        </a:blipFill>
                      </a:tcPr>
                    </a:tc>
                    <a:tc>
                      <a:txBody>
                        <a:bodyPr/>
                        <a:lstStyle/>
                        <a:p>
                          <a:endParaRPr lang="nl-NL"/>
                        </a:p>
                      </a:txBody>
                      <a:tcPr marL="72110" marR="72110" marT="36055" marB="36055">
                        <a:blipFill>
                          <a:blip r:embed="rId2"/>
                          <a:stretch>
                            <a:fillRect l="-100000" t="-788333" r="-300000" b="-305000"/>
                          </a:stretch>
                        </a:blipFill>
                      </a:tcPr>
                    </a:tc>
                    <a:tc>
                      <a:txBody>
                        <a:bodyPr/>
                        <a:lstStyle/>
                        <a:p>
                          <a:endParaRPr lang="nl-NL"/>
                        </a:p>
                      </a:txBody>
                      <a:tcPr marL="72110" marR="72110" marT="36055" marB="36055">
                        <a:blipFill>
                          <a:blip r:embed="rId2"/>
                          <a:stretch>
                            <a:fillRect l="-200952" t="-788333" r="-201429" b="-305000"/>
                          </a:stretch>
                        </a:blipFill>
                      </a:tcPr>
                    </a:tc>
                    <a:tc>
                      <a:txBody>
                        <a:bodyPr/>
                        <a:lstStyle/>
                        <a:p>
                          <a:endParaRPr lang="nl-NL"/>
                        </a:p>
                      </a:txBody>
                      <a:tcPr marL="72110" marR="72110" marT="36055" marB="36055">
                        <a:blipFill>
                          <a:blip r:embed="rId2"/>
                          <a:stretch>
                            <a:fillRect l="-299526" t="-788333" r="-100474" b="-305000"/>
                          </a:stretch>
                        </a:blipFill>
                      </a:tcPr>
                    </a:tc>
                    <a:tc>
                      <a:txBody>
                        <a:bodyPr/>
                        <a:lstStyle/>
                        <a:p>
                          <a:endParaRPr lang="nl-NL"/>
                        </a:p>
                      </a:txBody>
                      <a:tcPr marL="72110" marR="72110" marT="36055" marB="36055">
                        <a:blipFill>
                          <a:blip r:embed="rId2"/>
                          <a:stretch>
                            <a:fillRect l="-401429" t="-788333" r="-952" b="-305000"/>
                          </a:stretch>
                        </a:blipFill>
                      </a:tcPr>
                    </a:tc>
                    <a:extLst>
                      <a:ext uri="{0D108BD9-81ED-4DB2-BD59-A6C34878D82A}">
                        <a16:rowId xmlns:a16="http://schemas.microsoft.com/office/drawing/2014/main" val="1137048644"/>
                      </a:ext>
                    </a:extLst>
                  </a:tr>
                  <a:tr h="367129">
                    <a:tc>
                      <a:txBody>
                        <a:bodyPr/>
                        <a:lstStyle/>
                        <a:p>
                          <a:endParaRPr lang="nl-NL"/>
                        </a:p>
                      </a:txBody>
                      <a:tcPr marL="72110" marR="72110" marT="36055" marB="36055">
                        <a:blipFill>
                          <a:blip r:embed="rId2"/>
                          <a:stretch>
                            <a:fillRect l="-476" t="-888333" r="-401905" b="-205000"/>
                          </a:stretch>
                        </a:blipFill>
                      </a:tcPr>
                    </a:tc>
                    <a:tc>
                      <a:txBody>
                        <a:bodyPr/>
                        <a:lstStyle/>
                        <a:p>
                          <a:endParaRPr lang="nl-NL"/>
                        </a:p>
                      </a:txBody>
                      <a:tcPr marL="72110" marR="72110" marT="36055" marB="36055">
                        <a:blipFill>
                          <a:blip r:embed="rId2"/>
                          <a:stretch>
                            <a:fillRect l="-100000" t="-888333" r="-300000" b="-205000"/>
                          </a:stretch>
                        </a:blipFill>
                      </a:tcPr>
                    </a:tc>
                    <a:tc>
                      <a:txBody>
                        <a:bodyPr/>
                        <a:lstStyle/>
                        <a:p>
                          <a:endParaRPr lang="nl-NL"/>
                        </a:p>
                      </a:txBody>
                      <a:tcPr marL="72110" marR="72110" marT="36055" marB="36055">
                        <a:blipFill>
                          <a:blip r:embed="rId2"/>
                          <a:stretch>
                            <a:fillRect l="-200952" t="-888333" r="-201429" b="-205000"/>
                          </a:stretch>
                        </a:blipFill>
                      </a:tcPr>
                    </a:tc>
                    <a:tc>
                      <a:txBody>
                        <a:bodyPr/>
                        <a:lstStyle/>
                        <a:p>
                          <a:endParaRPr lang="nl-NL"/>
                        </a:p>
                      </a:txBody>
                      <a:tcPr marL="72110" marR="72110" marT="36055" marB="36055">
                        <a:blipFill>
                          <a:blip r:embed="rId2"/>
                          <a:stretch>
                            <a:fillRect l="-299526" t="-888333" r="-100474" b="-205000"/>
                          </a:stretch>
                        </a:blipFill>
                      </a:tcPr>
                    </a:tc>
                    <a:tc>
                      <a:txBody>
                        <a:bodyPr/>
                        <a:lstStyle/>
                        <a:p>
                          <a:endParaRPr lang="nl-NL"/>
                        </a:p>
                      </a:txBody>
                      <a:tcPr marL="72110" marR="72110" marT="36055" marB="36055">
                        <a:blipFill>
                          <a:blip r:embed="rId2"/>
                          <a:stretch>
                            <a:fillRect l="-401429" t="-888333" r="-952" b="-205000"/>
                          </a:stretch>
                        </a:blipFill>
                      </a:tcPr>
                    </a:tc>
                    <a:extLst>
                      <a:ext uri="{0D108BD9-81ED-4DB2-BD59-A6C34878D82A}">
                        <a16:rowId xmlns:a16="http://schemas.microsoft.com/office/drawing/2014/main" val="1712240706"/>
                      </a:ext>
                    </a:extLst>
                  </a:tr>
                  <a:tr h="367129">
                    <a:tc>
                      <a:txBody>
                        <a:bodyPr/>
                        <a:lstStyle/>
                        <a:p>
                          <a:endParaRPr lang="nl-NL"/>
                        </a:p>
                      </a:txBody>
                      <a:tcPr marL="72110" marR="72110" marT="36055" marB="36055">
                        <a:blipFill>
                          <a:blip r:embed="rId2"/>
                          <a:stretch>
                            <a:fillRect l="-476" t="-972131" r="-401905" b="-101639"/>
                          </a:stretch>
                        </a:blipFill>
                      </a:tcPr>
                    </a:tc>
                    <a:tc>
                      <a:txBody>
                        <a:bodyPr/>
                        <a:lstStyle/>
                        <a:p>
                          <a:endParaRPr lang="nl-NL"/>
                        </a:p>
                      </a:txBody>
                      <a:tcPr marL="72110" marR="72110" marT="36055" marB="36055">
                        <a:blipFill>
                          <a:blip r:embed="rId2"/>
                          <a:stretch>
                            <a:fillRect l="-100000" t="-972131" r="-300000" b="-101639"/>
                          </a:stretch>
                        </a:blipFill>
                      </a:tcPr>
                    </a:tc>
                    <a:tc>
                      <a:txBody>
                        <a:bodyPr/>
                        <a:lstStyle/>
                        <a:p>
                          <a:endParaRPr lang="nl-NL"/>
                        </a:p>
                      </a:txBody>
                      <a:tcPr marL="72110" marR="72110" marT="36055" marB="36055">
                        <a:blipFill>
                          <a:blip r:embed="rId2"/>
                          <a:stretch>
                            <a:fillRect l="-200952" t="-972131" r="-201429" b="-101639"/>
                          </a:stretch>
                        </a:blipFill>
                      </a:tcPr>
                    </a:tc>
                    <a:tc>
                      <a:txBody>
                        <a:bodyPr/>
                        <a:lstStyle/>
                        <a:p>
                          <a:endParaRPr lang="nl-NL"/>
                        </a:p>
                      </a:txBody>
                      <a:tcPr marL="72110" marR="72110" marT="36055" marB="36055">
                        <a:blipFill>
                          <a:blip r:embed="rId2"/>
                          <a:stretch>
                            <a:fillRect l="-299526" t="-972131" r="-100474" b="-101639"/>
                          </a:stretch>
                        </a:blipFill>
                      </a:tcPr>
                    </a:tc>
                    <a:tc>
                      <a:txBody>
                        <a:bodyPr/>
                        <a:lstStyle/>
                        <a:p>
                          <a:endParaRPr lang="nl-NL"/>
                        </a:p>
                      </a:txBody>
                      <a:tcPr marL="72110" marR="72110" marT="36055" marB="36055">
                        <a:blipFill>
                          <a:blip r:embed="rId2"/>
                          <a:stretch>
                            <a:fillRect l="-401429" t="-972131" r="-952" b="-101639"/>
                          </a:stretch>
                        </a:blipFill>
                      </a:tcPr>
                    </a:tc>
                    <a:extLst>
                      <a:ext uri="{0D108BD9-81ED-4DB2-BD59-A6C34878D82A}">
                        <a16:rowId xmlns:a16="http://schemas.microsoft.com/office/drawing/2014/main" val="1201809782"/>
                      </a:ext>
                    </a:extLst>
                  </a:tr>
                  <a:tr h="367129">
                    <a:tc>
                      <a:txBody>
                        <a:bodyPr/>
                        <a:lstStyle/>
                        <a:p>
                          <a:endParaRPr lang="nl-NL"/>
                        </a:p>
                      </a:txBody>
                      <a:tcPr marL="72110" marR="72110" marT="36055" marB="36055">
                        <a:blipFill>
                          <a:blip r:embed="rId2"/>
                          <a:stretch>
                            <a:fillRect l="-476" t="-1090000" r="-401905" b="-3333"/>
                          </a:stretch>
                        </a:blipFill>
                      </a:tcPr>
                    </a:tc>
                    <a:tc>
                      <a:txBody>
                        <a:bodyPr/>
                        <a:lstStyle/>
                        <a:p>
                          <a:endParaRPr lang="nl-NL"/>
                        </a:p>
                      </a:txBody>
                      <a:tcPr marL="72110" marR="72110" marT="36055" marB="36055">
                        <a:blipFill>
                          <a:blip r:embed="rId2"/>
                          <a:stretch>
                            <a:fillRect l="-100000" t="-1090000" r="-300000" b="-3333"/>
                          </a:stretch>
                        </a:blipFill>
                      </a:tcPr>
                    </a:tc>
                    <a:tc>
                      <a:txBody>
                        <a:bodyPr/>
                        <a:lstStyle/>
                        <a:p>
                          <a:endParaRPr lang="nl-NL"/>
                        </a:p>
                      </a:txBody>
                      <a:tcPr marL="72110" marR="72110" marT="36055" marB="36055">
                        <a:blipFill>
                          <a:blip r:embed="rId2"/>
                          <a:stretch>
                            <a:fillRect l="-200952" t="-1090000" r="-201429" b="-3333"/>
                          </a:stretch>
                        </a:blipFill>
                      </a:tcPr>
                    </a:tc>
                    <a:tc>
                      <a:txBody>
                        <a:bodyPr/>
                        <a:lstStyle/>
                        <a:p>
                          <a:endParaRPr lang="nl-NL"/>
                        </a:p>
                      </a:txBody>
                      <a:tcPr marL="72110" marR="72110" marT="36055" marB="36055">
                        <a:blipFill>
                          <a:blip r:embed="rId2"/>
                          <a:stretch>
                            <a:fillRect l="-299526" t="-1090000" r="-100474" b="-3333"/>
                          </a:stretch>
                        </a:blipFill>
                      </a:tcPr>
                    </a:tc>
                    <a:tc>
                      <a:txBody>
                        <a:bodyPr/>
                        <a:lstStyle/>
                        <a:p>
                          <a:endParaRPr lang="nl-NL"/>
                        </a:p>
                      </a:txBody>
                      <a:tcPr marL="72110" marR="72110" marT="36055" marB="36055">
                        <a:blipFill>
                          <a:blip r:embed="rId2"/>
                          <a:stretch>
                            <a:fillRect l="-401429" t="-1090000" r="-952" b="-3333"/>
                          </a:stretch>
                        </a:blip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a:cxnSpLocks/>
          </p:cNvCxnSpPr>
          <p:nvPr/>
        </p:nvCxnSpPr>
        <p:spPr>
          <a:xfrm>
            <a:off x="618837" y="3537527"/>
            <a:ext cx="647200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845799D-F5F3-23EC-F40F-E0969D169E3F}"/>
              </a:ext>
            </a:extLst>
          </p:cNvPr>
          <p:cNvSpPr/>
          <p:nvPr/>
        </p:nvSpPr>
        <p:spPr>
          <a:xfrm>
            <a:off x="4516582" y="1708727"/>
            <a:ext cx="1283854" cy="1828796"/>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Arrow Connector 19">
            <a:extLst>
              <a:ext uri="{FF2B5EF4-FFF2-40B4-BE49-F238E27FC236}">
                <a16:creationId xmlns:a16="http://schemas.microsoft.com/office/drawing/2014/main" id="{39A5017A-4BB0-48E4-4024-EBE6C64D13F2}"/>
              </a:ext>
            </a:extLst>
          </p:cNvPr>
          <p:cNvCxnSpPr>
            <a:cxnSpLocks/>
            <a:stCxn id="7" idx="3"/>
          </p:cNvCxnSpPr>
          <p:nvPr/>
        </p:nvCxnSpPr>
        <p:spPr>
          <a:xfrm>
            <a:off x="5800436" y="2623125"/>
            <a:ext cx="2179782"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F41C604-3D82-618D-F75D-1C53C8C5840B}"/>
                  </a:ext>
                </a:extLst>
              </p:cNvPr>
              <p:cNvSpPr txBox="1"/>
              <p:nvPr/>
            </p:nvSpPr>
            <p:spPr>
              <a:xfrm>
                <a:off x="5411369" y="2369594"/>
                <a:ext cx="60960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b="0" i="1" smtClean="0">
                              <a:solidFill>
                                <a:schemeClr val="tx1">
                                  <a:lumMod val="75000"/>
                                  <a:lumOff val="25000"/>
                                </a:schemeClr>
                              </a:solidFill>
                              <a:latin typeface="Cambria Math" panose="02040503050406030204" pitchFamily="18" charset="0"/>
                            </a:rPr>
                            <m:t>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nl-NL" dirty="0"/>
              </a:p>
            </p:txBody>
          </p:sp>
        </mc:Choice>
        <mc:Fallback xmlns="">
          <p:sp>
            <p:nvSpPr>
              <p:cNvPr id="23" name="TextBox 22">
                <a:extLst>
                  <a:ext uri="{FF2B5EF4-FFF2-40B4-BE49-F238E27FC236}">
                    <a16:creationId xmlns:a16="http://schemas.microsoft.com/office/drawing/2014/main" id="{0F41C604-3D82-618D-F75D-1C53C8C5840B}"/>
                  </a:ext>
                </a:extLst>
              </p:cNvPr>
              <p:cNvSpPr txBox="1">
                <a:spLocks noRot="1" noChangeAspect="1" noMove="1" noResize="1" noEditPoints="1" noAdjustHandles="1" noChangeArrowheads="1" noChangeShapeType="1" noTextEdit="1"/>
              </p:cNvSpPr>
              <p:nvPr/>
            </p:nvSpPr>
            <p:spPr>
              <a:xfrm>
                <a:off x="5411369" y="2369594"/>
                <a:ext cx="6096000" cy="507062"/>
              </a:xfrm>
              <a:prstGeom prst="rect">
                <a:avLst/>
              </a:prstGeom>
              <a:blipFill>
                <a:blip r:embed="rId3"/>
                <a:stretch>
                  <a:fillRect b="-36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8A648F5-70F5-F62A-A81A-D9F5351825F0}"/>
                  </a:ext>
                </a:extLst>
              </p:cNvPr>
              <p:cNvSpPr txBox="1"/>
              <p:nvPr/>
            </p:nvSpPr>
            <p:spPr>
              <a:xfrm>
                <a:off x="5578917" y="4202536"/>
                <a:ext cx="60960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i="1">
                              <a:solidFill>
                                <a:schemeClr val="tx1">
                                  <a:lumMod val="75000"/>
                                  <a:lumOff val="25000"/>
                                </a:schemeClr>
                              </a:solidFill>
                              <a:latin typeface="Cambria Math" panose="02040503050406030204" pitchFamily="18" charset="0"/>
                            </a:rPr>
                            <m:t>𝑜𝑠𝑡</m:t>
                          </m:r>
                        </m:sub>
                        <m:sup>
                          <m:r>
                            <a:rPr lang="en-GB" sz="2400" i="1">
                              <a:solidFill>
                                <a:schemeClr val="tx1">
                                  <a:lumMod val="75000"/>
                                  <a:lumOff val="25000"/>
                                </a:schemeClr>
                              </a:solidFill>
                              <a:latin typeface="Cambria Math" panose="02040503050406030204" pitchFamily="18" charset="0"/>
                            </a:rPr>
                            <m:t>1</m:t>
                          </m:r>
                        </m:sup>
                      </m:sSubSup>
                    </m:oMath>
                  </m:oMathPara>
                </a14:m>
                <a:endParaRPr lang="nl-NL" dirty="0"/>
              </a:p>
            </p:txBody>
          </p:sp>
        </mc:Choice>
        <mc:Fallback xmlns="">
          <p:sp>
            <p:nvSpPr>
              <p:cNvPr id="25" name="TextBox 24">
                <a:extLst>
                  <a:ext uri="{FF2B5EF4-FFF2-40B4-BE49-F238E27FC236}">
                    <a16:creationId xmlns:a16="http://schemas.microsoft.com/office/drawing/2014/main" id="{78A648F5-70F5-F62A-A81A-D9F5351825F0}"/>
                  </a:ext>
                </a:extLst>
              </p:cNvPr>
              <p:cNvSpPr txBox="1">
                <a:spLocks noRot="1" noChangeAspect="1" noMove="1" noResize="1" noEditPoints="1" noAdjustHandles="1" noChangeArrowheads="1" noChangeShapeType="1" noTextEdit="1"/>
              </p:cNvSpPr>
              <p:nvPr/>
            </p:nvSpPr>
            <p:spPr>
              <a:xfrm>
                <a:off x="5578917" y="4202536"/>
                <a:ext cx="6096000" cy="503984"/>
              </a:xfrm>
              <a:prstGeom prst="rect">
                <a:avLst/>
              </a:prstGeom>
              <a:blipFill>
                <a:blip r:embed="rId4"/>
                <a:stretch>
                  <a:fillRect b="-6024"/>
                </a:stretch>
              </a:blipFill>
            </p:spPr>
            <p:txBody>
              <a:bodyPr/>
              <a:lstStyle/>
              <a:p>
                <a:r>
                  <a:rPr lang="nl-NL">
                    <a:noFill/>
                  </a:rPr>
                  <a:t> </a:t>
                </a:r>
              </a:p>
            </p:txBody>
          </p:sp>
        </mc:Fallback>
      </mc:AlternateContent>
      <p:cxnSp>
        <p:nvCxnSpPr>
          <p:cNvPr id="28" name="Straight Arrow Connector 27">
            <a:extLst>
              <a:ext uri="{FF2B5EF4-FFF2-40B4-BE49-F238E27FC236}">
                <a16:creationId xmlns:a16="http://schemas.microsoft.com/office/drawing/2014/main" id="{79977AB8-EBB1-EED1-0871-3C85E978D4A3}"/>
              </a:ext>
            </a:extLst>
          </p:cNvPr>
          <p:cNvCxnSpPr/>
          <p:nvPr/>
        </p:nvCxnSpPr>
        <p:spPr>
          <a:xfrm>
            <a:off x="7090846" y="4405745"/>
            <a:ext cx="889372"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9DC6743-D71F-8C98-8B26-87E1F784B534}"/>
              </a:ext>
            </a:extLst>
          </p:cNvPr>
          <p:cNvSpPr/>
          <p:nvPr/>
        </p:nvSpPr>
        <p:spPr>
          <a:xfrm>
            <a:off x="5806992" y="3540130"/>
            <a:ext cx="1283854" cy="1828796"/>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 name="Straight Arrow Connector 4">
            <a:extLst>
              <a:ext uri="{FF2B5EF4-FFF2-40B4-BE49-F238E27FC236}">
                <a16:creationId xmlns:a16="http://schemas.microsoft.com/office/drawing/2014/main" id="{5F4967D0-B5F4-E425-6CC0-96CFB1C07BC1}"/>
              </a:ext>
            </a:extLst>
          </p:cNvPr>
          <p:cNvCxnSpPr>
            <a:cxnSpLocks/>
          </p:cNvCxnSpPr>
          <p:nvPr/>
        </p:nvCxnSpPr>
        <p:spPr>
          <a:xfrm>
            <a:off x="8756073" y="2761673"/>
            <a:ext cx="942109" cy="1128706"/>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0911A57-9DFB-397B-085A-58E09BF572DA}"/>
              </a:ext>
            </a:extLst>
          </p:cNvPr>
          <p:cNvSpPr/>
          <p:nvPr/>
        </p:nvSpPr>
        <p:spPr>
          <a:xfrm>
            <a:off x="4513902" y="3539088"/>
            <a:ext cx="1283854" cy="1828796"/>
          </a:xfrm>
          <a:prstGeom prst="rect">
            <a:avLst/>
          </a:prstGeom>
          <a:noFill/>
          <a:ln w="412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Connector: Curved 8">
            <a:extLst>
              <a:ext uri="{FF2B5EF4-FFF2-40B4-BE49-F238E27FC236}">
                <a16:creationId xmlns:a16="http://schemas.microsoft.com/office/drawing/2014/main" id="{3EC43930-4989-14D4-19B8-9B62B996826E}"/>
              </a:ext>
            </a:extLst>
          </p:cNvPr>
          <p:cNvCxnSpPr>
            <a:cxnSpLocks/>
            <a:stCxn id="6" idx="2"/>
          </p:cNvCxnSpPr>
          <p:nvPr/>
        </p:nvCxnSpPr>
        <p:spPr>
          <a:xfrm rot="5400000" flipH="1" flipV="1">
            <a:off x="7289347" y="2885159"/>
            <a:ext cx="349207" cy="4616244"/>
          </a:xfrm>
          <a:prstGeom prst="curvedConnector4">
            <a:avLst>
              <a:gd name="adj1" fmla="val -65463"/>
              <a:gd name="adj2" fmla="val 99571"/>
            </a:avLst>
          </a:prstGeom>
          <a:ln w="539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39D4C51-09B8-BF9F-376A-272E0B0FED45}"/>
              </a:ext>
            </a:extLst>
          </p:cNvPr>
          <p:cNvSpPr txBox="1"/>
          <p:nvPr/>
        </p:nvSpPr>
        <p:spPr>
          <a:xfrm rot="2951556">
            <a:off x="8689482" y="3029190"/>
            <a:ext cx="1911927" cy="369332"/>
          </a:xfrm>
          <a:prstGeom prst="rect">
            <a:avLst/>
          </a:prstGeom>
          <a:noFill/>
        </p:spPr>
        <p:txBody>
          <a:bodyPr wrap="square" rtlCol="0">
            <a:spAutoFit/>
          </a:bodyPr>
          <a:lstStyle/>
          <a:p>
            <a:r>
              <a:rPr lang="en-GB" dirty="0">
                <a:solidFill>
                  <a:srgbClr val="7030A0"/>
                </a:solidFill>
              </a:rPr>
              <a:t>Assume equal to </a:t>
            </a:r>
            <a:endParaRPr lang="nl-NL" dirty="0">
              <a:solidFill>
                <a:srgbClr val="7030A0"/>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6998D70-BF8B-CCB2-AD42-8A9732A6538A}"/>
                  </a:ext>
                </a:extLst>
              </p:cNvPr>
              <p:cNvSpPr txBox="1"/>
              <p:nvPr/>
            </p:nvSpPr>
            <p:spPr>
              <a:xfrm>
                <a:off x="6473959" y="4214646"/>
                <a:ext cx="60960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r>
                            <a:rPr lang="en-GB" sz="2400" b="0" i="1" smtClean="0">
                              <a:solidFill>
                                <a:schemeClr val="tx1">
                                  <a:lumMod val="75000"/>
                                  <a:lumOff val="25000"/>
                                </a:schemeClr>
                              </a:solidFill>
                              <a:latin typeface="Cambria Math" panose="02040503050406030204" pitchFamily="18" charset="0"/>
                            </a:rPr>
                            <m:t>   − </m:t>
                          </m:r>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i="1">
                              <a:solidFill>
                                <a:schemeClr val="tx1">
                                  <a:lumMod val="75000"/>
                                  <a:lumOff val="25000"/>
                                </a:schemeClr>
                              </a:solidFill>
                              <a:latin typeface="Cambria Math" panose="02040503050406030204" pitchFamily="18" charset="0"/>
                            </a:rPr>
                            <m:t>𝑜𝑠𝑡</m:t>
                          </m:r>
                        </m:sub>
                        <m:sup>
                          <m:r>
                            <a:rPr lang="en-GB" sz="2400" b="0" i="1" smtClean="0">
                              <a:solidFill>
                                <a:schemeClr val="tx1">
                                  <a:lumMod val="75000"/>
                                  <a:lumOff val="25000"/>
                                </a:schemeClr>
                              </a:solidFill>
                              <a:latin typeface="Cambria Math" panose="02040503050406030204" pitchFamily="18" charset="0"/>
                            </a:rPr>
                            <m:t>0</m:t>
                          </m:r>
                        </m:sup>
                      </m:sSubSup>
                    </m:oMath>
                  </m:oMathPara>
                </a14:m>
                <a:endParaRPr lang="nl-NL" dirty="0"/>
              </a:p>
            </p:txBody>
          </p:sp>
        </mc:Choice>
        <mc:Fallback xmlns="">
          <p:sp>
            <p:nvSpPr>
              <p:cNvPr id="15" name="TextBox 14">
                <a:extLst>
                  <a:ext uri="{FF2B5EF4-FFF2-40B4-BE49-F238E27FC236}">
                    <a16:creationId xmlns:a16="http://schemas.microsoft.com/office/drawing/2014/main" id="{B6998D70-BF8B-CCB2-AD42-8A9732A6538A}"/>
                  </a:ext>
                </a:extLst>
              </p:cNvPr>
              <p:cNvSpPr txBox="1">
                <a:spLocks noRot="1" noChangeAspect="1" noMove="1" noResize="1" noEditPoints="1" noAdjustHandles="1" noChangeArrowheads="1" noChangeShapeType="1" noTextEdit="1"/>
              </p:cNvSpPr>
              <p:nvPr/>
            </p:nvSpPr>
            <p:spPr>
              <a:xfrm>
                <a:off x="6473959" y="4214646"/>
                <a:ext cx="6096000" cy="507062"/>
              </a:xfrm>
              <a:prstGeom prst="rect">
                <a:avLst/>
              </a:prstGeom>
              <a:blipFill>
                <a:blip r:embed="rId5"/>
                <a:stretch>
                  <a:fillRect b="-4762"/>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0826F6E-EF6F-41CA-373C-CCDDC1CB1FC2}"/>
                  </a:ext>
                </a:extLst>
              </p:cNvPr>
              <p:cNvSpPr txBox="1"/>
              <p:nvPr/>
            </p:nvSpPr>
            <p:spPr>
              <a:xfrm>
                <a:off x="2269286" y="5885335"/>
                <a:ext cx="6284166" cy="645305"/>
              </a:xfrm>
              <a:prstGeom prst="rect">
                <a:avLst/>
              </a:prstGeom>
              <a:noFill/>
            </p:spPr>
            <p:txBody>
              <a:bodyPr wrap="square">
                <a:spAutoFit/>
              </a:bodyPr>
              <a:lstStyle/>
              <a:p>
                <a:pPr marL="0" lvl="0" indent="0">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smtClean="0">
                              <a:solidFill>
                                <a:srgbClr val="FF0000"/>
                              </a:solidFill>
                              <a:latin typeface="Cambria Math" panose="02040503050406030204" pitchFamily="18" charset="0"/>
                            </a:rPr>
                          </m:ctrlPr>
                        </m:sSubSupPr>
                        <m:e>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𝑌</m:t>
                              </m:r>
                            </m:e>
                          </m:acc>
                        </m:e>
                        <m:sub>
                          <m:r>
                            <a:rPr lang="en-US" sz="3200" i="1">
                              <a:solidFill>
                                <a:srgbClr val="FF0000"/>
                              </a:solidFill>
                              <a:latin typeface="Cambria Math" panose="02040503050406030204" pitchFamily="18" charset="0"/>
                            </a:rPr>
                            <m:t>𝑝𝑜𝑠𝑡</m:t>
                          </m:r>
                        </m:sub>
                        <m:sup>
                          <m:r>
                            <a:rPr lang="en-US" sz="3200" i="1">
                              <a:solidFill>
                                <a:srgbClr val="FF0000"/>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smtClean="0">
                              <a:solidFill>
                                <a:srgbClr val="7030A0"/>
                              </a:solidFill>
                              <a:latin typeface="Cambria Math" panose="02040503050406030204" pitchFamily="18" charset="0"/>
                            </a:rPr>
                          </m:ctrlPr>
                        </m:sSubSupPr>
                        <m:e>
                          <m:acc>
                            <m:accPr>
                              <m:chr m:val="̅"/>
                              <m:ctrlPr>
                                <a:rPr lang="en-US" sz="3200" i="1">
                                  <a:solidFill>
                                    <a:srgbClr val="7030A0"/>
                                  </a:solidFill>
                                  <a:latin typeface="Cambria Math" panose="02040503050406030204" pitchFamily="18" charset="0"/>
                                </a:rPr>
                              </m:ctrlPr>
                            </m:accPr>
                            <m:e>
                              <m:r>
                                <a:rPr lang="en-US" sz="3200" i="1">
                                  <a:solidFill>
                                    <a:srgbClr val="7030A0"/>
                                  </a:solidFill>
                                  <a:latin typeface="Cambria Math" panose="02040503050406030204" pitchFamily="18" charset="0"/>
                                </a:rPr>
                                <m:t>𝑌</m:t>
                              </m:r>
                            </m:e>
                          </m:acc>
                        </m:e>
                        <m:sub>
                          <m:r>
                            <a:rPr lang="en-US" sz="3200" i="1">
                              <a:solidFill>
                                <a:srgbClr val="7030A0"/>
                              </a:solidFill>
                              <a:latin typeface="Cambria Math" panose="02040503050406030204" pitchFamily="18" charset="0"/>
                            </a:rPr>
                            <m:t>𝑝𝑜𝑠𝑡</m:t>
                          </m:r>
                        </m:sub>
                        <m:sup>
                          <m:r>
                            <a:rPr lang="en-US" sz="3200" b="0" i="1" smtClean="0">
                              <a:solidFill>
                                <a:srgbClr val="7030A0"/>
                              </a:solidFill>
                              <a:latin typeface="Cambria Math" panose="02040503050406030204" pitchFamily="18" charset="0"/>
                            </a:rPr>
                            <m:t>0</m:t>
                          </m:r>
                        </m:sup>
                      </m:sSubSup>
                    </m:oMath>
                  </m:oMathPara>
                </a14:m>
                <a:endParaRPr lang="en-GB" sz="3200" dirty="0">
                  <a:solidFill>
                    <a:srgbClr val="404040"/>
                  </a:solidFill>
                  <a:latin typeface="Fira Sans" pitchFamily="34"/>
                </a:endParaRPr>
              </a:p>
            </p:txBody>
          </p:sp>
        </mc:Choice>
        <mc:Fallback xmlns="">
          <p:sp>
            <p:nvSpPr>
              <p:cNvPr id="17" name="TextBox 16">
                <a:extLst>
                  <a:ext uri="{FF2B5EF4-FFF2-40B4-BE49-F238E27FC236}">
                    <a16:creationId xmlns:a16="http://schemas.microsoft.com/office/drawing/2014/main" id="{70826F6E-EF6F-41CA-373C-CCDDC1CB1FC2}"/>
                  </a:ext>
                </a:extLst>
              </p:cNvPr>
              <p:cNvSpPr txBox="1">
                <a:spLocks noRot="1" noChangeAspect="1" noMove="1" noResize="1" noEditPoints="1" noAdjustHandles="1" noChangeArrowheads="1" noChangeShapeType="1" noTextEdit="1"/>
              </p:cNvSpPr>
              <p:nvPr/>
            </p:nvSpPr>
            <p:spPr>
              <a:xfrm>
                <a:off x="2269286" y="5885335"/>
                <a:ext cx="6284166" cy="645305"/>
              </a:xfrm>
              <a:prstGeom prst="rect">
                <a:avLst/>
              </a:prstGeom>
              <a:blipFill>
                <a:blip r:embed="rId6"/>
                <a:stretch>
                  <a:fillRect/>
                </a:stretch>
              </a:blipFill>
            </p:spPr>
            <p:txBody>
              <a:bodyPr/>
              <a:lstStyle/>
              <a:p>
                <a:r>
                  <a:rPr lang="nl-NL">
                    <a:noFill/>
                  </a:rPr>
                  <a:t> </a:t>
                </a:r>
              </a:p>
            </p:txBody>
          </p:sp>
        </mc:Fallback>
      </mc:AlternateContent>
      <p:sp>
        <p:nvSpPr>
          <p:cNvPr id="18" name="Title 1">
            <a:extLst>
              <a:ext uri="{FF2B5EF4-FFF2-40B4-BE49-F238E27FC236}">
                <a16:creationId xmlns:a16="http://schemas.microsoft.com/office/drawing/2014/main" id="{1B3EEA8B-B41F-BCD6-F14C-9B3A38280F1E}"/>
              </a:ext>
            </a:extLst>
          </p:cNvPr>
          <p:cNvSpPr txBox="1">
            <a:spLocks noGrp="1"/>
          </p:cNvSpPr>
          <p:nvPr>
            <p:ph type="title"/>
          </p:nvPr>
        </p:nvSpPr>
        <p:spPr>
          <a:xfrm>
            <a:off x="542636" y="28862"/>
            <a:ext cx="10515600" cy="1325559"/>
          </a:xfrm>
        </p:spPr>
        <p:txBody>
          <a:bodyPr/>
          <a:lstStyle/>
          <a:p>
            <a:pPr lvl="0">
              <a:lnSpc>
                <a:spcPct val="100000"/>
              </a:lnSpc>
            </a:pPr>
            <a:r>
              <a:rPr lang="en-GB" sz="5400" b="1" kern="0" dirty="0">
                <a:solidFill>
                  <a:srgbClr val="006388"/>
                </a:solidFill>
                <a:latin typeface="Fira Sans" pitchFamily="34"/>
                <a:ea typeface="Fira Code" pitchFamily="49"/>
              </a:rPr>
              <a:t>Pre – Post analysis</a:t>
            </a:r>
            <a:endParaRPr lang="en-GB" sz="1800" kern="0" dirty="0"/>
          </a:p>
        </p:txBody>
      </p:sp>
    </p:spTree>
    <p:extLst>
      <p:ext uri="{BB962C8B-B14F-4D97-AF65-F5344CB8AC3E}">
        <p14:creationId xmlns:p14="http://schemas.microsoft.com/office/powerpoint/2010/main" val="42376477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Estimate the mean before the intervention </a:t>
                </a:r>
                <a14:m>
                  <m:oMath xmlns:m="http://schemas.openxmlformats.org/officeDocument/2006/math">
                    <m:sSub>
                      <m:sSubPr>
                        <m:ctrlPr>
                          <a:rPr lang="en-US" sz="3200" b="0" i="1" dirty="0" smtClean="0">
                            <a:solidFill>
                              <a:srgbClr val="404040"/>
                            </a:solidFill>
                            <a:latin typeface="Cambria Math" panose="02040503050406030204" pitchFamily="18" charset="0"/>
                          </a:rPr>
                        </m:ctrlPr>
                      </m:sSubPr>
                      <m:e>
                        <m:acc>
                          <m:accPr>
                            <m:chr m:val="̅"/>
                            <m:ctrlPr>
                              <a:rPr lang="en-US" sz="3200" b="0" i="1" smtClean="0">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𝑌</m:t>
                            </m:r>
                          </m:e>
                        </m:acc>
                      </m:e>
                      <m:sub>
                        <m:r>
                          <a:rPr lang="en-US" sz="3200" b="0" i="1" dirty="0" smtClean="0">
                            <a:solidFill>
                              <a:srgbClr val="404040"/>
                            </a:solidFill>
                            <a:latin typeface="Cambria Math" panose="02040503050406030204" pitchFamily="18" charset="0"/>
                          </a:rPr>
                          <m:t>𝑝𝑟𝑒</m:t>
                        </m:r>
                      </m:sub>
                    </m:sSub>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Estimate the mean after the intervention </a:t>
                </a:r>
                <a14:m>
                  <m:oMath xmlns:m="http://schemas.openxmlformats.org/officeDocument/2006/math">
                    <m:sSub>
                      <m:sSubPr>
                        <m:ctrlPr>
                          <a:rPr lang="en-US" sz="3200" b="0" i="1" dirty="0" smtClean="0">
                            <a:solidFill>
                              <a:srgbClr val="404040"/>
                            </a:solidFill>
                            <a:latin typeface="Cambria Math" panose="02040503050406030204" pitchFamily="18" charset="0"/>
                          </a:rPr>
                        </m:ctrlPr>
                      </m:sSubPr>
                      <m:e>
                        <m:acc>
                          <m:accPr>
                            <m:chr m:val="̅"/>
                            <m:ctrlPr>
                              <a:rPr lang="en-US" sz="3200" b="0" i="1" smtClean="0">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oMath>
                </a14:m>
                <a:endParaRPr lang="en-US" sz="3200" b="0" dirty="0">
                  <a:solidFill>
                    <a:srgbClr val="404040"/>
                  </a:solidFill>
                  <a:latin typeface="Fira Sans" pitchFamily="34"/>
                </a:endParaRPr>
              </a:p>
              <a:p>
                <a:pPr marL="0" indent="0">
                  <a:lnSpc>
                    <a:spcPct val="100000"/>
                  </a:lnSpc>
                  <a:buNone/>
                </a:pPr>
                <a:endParaRPr lang="en-US" sz="3200" i="1" dirty="0">
                  <a:solidFill>
                    <a:srgbClr val="404040"/>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b="0" i="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r>
                        <a:rPr lang="en-US" sz="3200" b="0" i="1" dirty="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dirty="0">
                              <a:solidFill>
                                <a:srgbClr val="404040"/>
                              </a:solidFill>
                              <a:latin typeface="Cambria Math" panose="02040503050406030204" pitchFamily="18" charset="0"/>
                            </a:rPr>
                            <m:t>𝑝𝑟𝑒</m:t>
                          </m:r>
                        </m:sub>
                      </m:sSub>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can choose to consider equal time before and after the intervention (!)</a:t>
                </a: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305"/>
                </a:stretch>
              </a:blipFill>
            </p:spPr>
            <p:txBody>
              <a:bodyPr/>
              <a:lstStyle/>
              <a:p>
                <a:r>
                  <a:rPr lang="en-NL">
                    <a:noFill/>
                  </a:rPr>
                  <a:t> </a:t>
                </a:r>
              </a:p>
            </p:txBody>
          </p:sp>
        </mc:Fallback>
      </mc:AlternateContent>
    </p:spTree>
    <p:extLst>
      <p:ext uri="{BB962C8B-B14F-4D97-AF65-F5344CB8AC3E}">
        <p14:creationId xmlns:p14="http://schemas.microsoft.com/office/powerpoint/2010/main" val="40594156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Filter &amp; compute pre-post factor variable</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Compute the pre-post difference</a:t>
            </a:r>
          </a:p>
          <a:p>
            <a:pPr>
              <a:lnSpc>
                <a:spcPct val="100000"/>
              </a:lnSpc>
            </a:pP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7" name="Picture 6">
            <a:extLst>
              <a:ext uri="{FF2B5EF4-FFF2-40B4-BE49-F238E27FC236}">
                <a16:creationId xmlns:a16="http://schemas.microsoft.com/office/drawing/2014/main" id="{9724BCCA-F850-83C2-497E-C52C07439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7893" y="2749551"/>
            <a:ext cx="8913579" cy="1079878"/>
          </a:xfrm>
          <a:prstGeom prst="rect">
            <a:avLst/>
          </a:prstGeom>
        </p:spPr>
      </p:pic>
    </p:spTree>
    <p:extLst>
      <p:ext uri="{BB962C8B-B14F-4D97-AF65-F5344CB8AC3E}">
        <p14:creationId xmlns:p14="http://schemas.microsoft.com/office/powerpoint/2010/main" val="827548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7" name="Picture 6">
            <a:extLst>
              <a:ext uri="{FF2B5EF4-FFF2-40B4-BE49-F238E27FC236}">
                <a16:creationId xmlns:a16="http://schemas.microsoft.com/office/drawing/2014/main" id="{9724BCCA-F850-83C2-497E-C52C07439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739895"/>
            <a:ext cx="6400813" cy="4572009"/>
          </a:xfrm>
          <a:prstGeom prst="rect">
            <a:avLst/>
          </a:prstGeom>
        </p:spPr>
      </p:pic>
    </p:spTree>
    <p:extLst>
      <p:ext uri="{BB962C8B-B14F-4D97-AF65-F5344CB8AC3E}">
        <p14:creationId xmlns:p14="http://schemas.microsoft.com/office/powerpoint/2010/main" val="624020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But what about uncertainty?</a:t>
                </a:r>
              </a:p>
              <a:p>
                <a:pPr>
                  <a:lnSpc>
                    <a:spcPct val="100000"/>
                  </a:lnSpc>
                </a:pPr>
                <a:r>
                  <a:rPr lang="en-US" sz="3200" dirty="0">
                    <a:solidFill>
                      <a:srgbClr val="404040"/>
                    </a:solidFill>
                    <a:latin typeface="Fira Sans" pitchFamily="34"/>
                  </a:rPr>
                  <a:t>Use linear regression / OLS to compute </a:t>
                </a:r>
                <a14:m>
                  <m:oMath xmlns:m="http://schemas.openxmlformats.org/officeDocument/2006/math">
                    <m:acc>
                      <m:accPr>
                        <m:chr m:val="̂"/>
                        <m:ctrlPr>
                          <a:rPr lang="en-US" sz="3200" b="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𝐶𝐸</m:t>
                        </m:r>
                      </m:e>
                    </m:acc>
                  </m:oMath>
                </a14:m>
                <a:endParaRPr lang="en-US" sz="3200" dirty="0">
                  <a:solidFill>
                    <a:schemeClr val="tx1">
                      <a:lumMod val="75000"/>
                      <a:lumOff val="25000"/>
                    </a:schemeClr>
                  </a:solidFill>
                  <a:latin typeface="Fira Sans" pitchFamily="34"/>
                </a:endParaRPr>
              </a:p>
              <a:p>
                <a:pPr>
                  <a:lnSpc>
                    <a:spcPct val="100000"/>
                  </a:lnSpc>
                </a:pPr>
                <a:endParaRPr lang="en-US" sz="3200" dirty="0">
                  <a:solidFill>
                    <a:schemeClr val="tx1">
                      <a:lumMod val="75000"/>
                      <a:lumOff val="25000"/>
                    </a:schemeClr>
                  </a:solidFill>
                  <a:latin typeface="Fira Sans" pitchFamily="34"/>
                </a:endParaRPr>
              </a:p>
              <a:p>
                <a:pPr>
                  <a:lnSpc>
                    <a:spcPct val="100000"/>
                  </a:lnSpc>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80E2EBD-A61B-5A43-EC4B-D6BB31521E19}"/>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8" name="Picture 7">
            <a:extLst>
              <a:ext uri="{FF2B5EF4-FFF2-40B4-BE49-F238E27FC236}">
                <a16:creationId xmlns:a16="http://schemas.microsoft.com/office/drawing/2014/main" id="{186F5B58-B584-D153-D216-57FF318E8403}"/>
              </a:ext>
            </a:extLst>
          </p:cNvPr>
          <p:cNvPicPr>
            <a:picLocks noChangeAspect="1"/>
          </p:cNvPicPr>
          <p:nvPr/>
        </p:nvPicPr>
        <p:blipFill>
          <a:blip r:embed="rId4"/>
          <a:stretch>
            <a:fillRect/>
          </a:stretch>
        </p:blipFill>
        <p:spPr>
          <a:xfrm>
            <a:off x="927092" y="3403600"/>
            <a:ext cx="8222891" cy="380622"/>
          </a:xfrm>
          <a:prstGeom prst="rect">
            <a:avLst/>
          </a:prstGeom>
        </p:spPr>
      </p:pic>
    </p:spTree>
    <p:extLst>
      <p:ext uri="{BB962C8B-B14F-4D97-AF65-F5344CB8AC3E}">
        <p14:creationId xmlns:p14="http://schemas.microsoft.com/office/powerpoint/2010/main" val="23157356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2835488449"/>
                  </p:ext>
                </p:extLst>
              </p:nvPr>
            </p:nvGraphicFramePr>
            <p:xfrm>
              <a:off x="1996194" y="529063"/>
              <a:ext cx="8123440" cy="556002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𝑇𝑖𝑚𝑒</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𝐴</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0</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1</m:t>
                                    </m:r>
                                  </m:sup>
                                </m:sSubSup>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7</m:t>
                                </m:r>
                              </m:oMath>
                            </m:oMathPara>
                          </a14:m>
                          <a:endParaRPr lang="nl-NL" sz="21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9</m:t>
                                </m:r>
                              </m:oMath>
                            </m:oMathPara>
                          </a14:m>
                          <a:endParaRPr lang="nl-NL" sz="21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6</m:t>
                                </m:r>
                              </m:oMath>
                            </m:oMathPara>
                          </a14:m>
                          <a:endParaRPr lang="nl-NL" sz="21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5</m:t>
                                </m:r>
                              </m:oMath>
                            </m:oMathPara>
                          </a14:m>
                          <a:endParaRPr lang="nl-NL" sz="21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6</m:t>
                                </m:r>
                              </m:oMath>
                            </m:oMathPara>
                          </a14:m>
                          <a:endParaRPr lang="nl-NL" sz="21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2</m:t>
                                </m:r>
                              </m:oMath>
                            </m:oMathPara>
                          </a14:m>
                          <a:endParaRPr lang="nl-NL" sz="2100" dirty="0">
                            <a:solidFill>
                              <a:schemeClr val="tx1"/>
                            </a:solidFill>
                          </a:endParaRPr>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3</m:t>
                                </m:r>
                              </m:oMath>
                            </m:oMathPara>
                          </a14:m>
                          <a:endParaRPr lang="nl-NL" sz="2100" dirty="0">
                            <a:solidFill>
                              <a:schemeClr val="tx1"/>
                            </a:solidFill>
                          </a:endParaRPr>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1</m:t>
                                </m:r>
                              </m:oMath>
                            </m:oMathPara>
                          </a14:m>
                          <a:endParaRPr lang="nl-NL" sz="2100" dirty="0">
                            <a:solidFill>
                              <a:schemeClr val="tx1"/>
                            </a:solidFill>
                          </a:endParaRPr>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m:t>
                                </m:r>
                              </m:oMath>
                            </m:oMathPara>
                          </a14:m>
                          <a:endParaRPr lang="nl-NL" sz="2100" dirty="0">
                            <a:solidFill>
                              <a:schemeClr val="tx1"/>
                            </a:solidFill>
                          </a:endParaRPr>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𝑇</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2</m:t>
                                </m:r>
                              </m:oMath>
                            </m:oMathPara>
                          </a14:m>
                          <a:endParaRPr lang="nl-NL" sz="2100" dirty="0">
                            <a:solidFill>
                              <a:schemeClr val="tx1"/>
                            </a:solidFill>
                          </a:endParaRPr>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2835488449"/>
                  </p:ext>
                </p:extLst>
              </p:nvPr>
            </p:nvGraphicFramePr>
            <p:xfrm>
              <a:off x="1996194" y="529063"/>
              <a:ext cx="8123440" cy="556002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38100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23621">
                    <a:tc>
                      <a:txBody>
                        <a:bodyPr/>
                        <a:lstStyle/>
                        <a:p>
                          <a:endParaRPr lang="nl-NL"/>
                        </a:p>
                      </a:txBody>
                      <a:tcPr>
                        <a:lnT w="38103" cap="flat" cmpd="sng" algn="ctr">
                          <a:noFill/>
                          <a:prstDash val="solid"/>
                          <a:round/>
                          <a:headEnd type="none" w="med" len="med"/>
                          <a:tailEnd type="none" w="med" len="med"/>
                        </a:lnT>
                        <a:blipFill>
                          <a:blip r:embed="rId2"/>
                          <a:stretch>
                            <a:fillRect l="-375" t="-73256" r="-4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73256" r="-3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128" t="-73256" r="-201504"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0000" t="-73256" r="-100749"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400000" t="-73256" r="-749" b="-890698"/>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196053" r="-400375" b="-907895"/>
                          </a:stretch>
                        </a:blipFill>
                      </a:tcPr>
                    </a:tc>
                    <a:tc>
                      <a:txBody>
                        <a:bodyPr/>
                        <a:lstStyle/>
                        <a:p>
                          <a:endParaRPr lang="nl-NL"/>
                        </a:p>
                      </a:txBody>
                      <a:tcPr>
                        <a:blipFill>
                          <a:blip r:embed="rId2"/>
                          <a:stretch>
                            <a:fillRect l="-100375" t="-196053" r="-300375" b="-907895"/>
                          </a:stretch>
                        </a:blipFill>
                      </a:tcPr>
                    </a:tc>
                    <a:tc>
                      <a:txBody>
                        <a:bodyPr/>
                        <a:lstStyle/>
                        <a:p>
                          <a:endParaRPr lang="nl-NL"/>
                        </a:p>
                      </a:txBody>
                      <a:tcPr>
                        <a:blipFill>
                          <a:blip r:embed="rId2"/>
                          <a:stretch>
                            <a:fillRect l="-201128" t="-196053" r="-201504" b="-907895"/>
                          </a:stretch>
                        </a:blipFill>
                      </a:tcPr>
                    </a:tc>
                    <a:tc>
                      <a:txBody>
                        <a:bodyPr/>
                        <a:lstStyle/>
                        <a:p>
                          <a:endParaRPr lang="nl-NL"/>
                        </a:p>
                      </a:txBody>
                      <a:tcPr>
                        <a:blipFill>
                          <a:blip r:embed="rId2"/>
                          <a:stretch>
                            <a:fillRect l="-300000" t="-196053" r="-100749" b="-907895"/>
                          </a:stretch>
                        </a:blipFill>
                      </a:tcPr>
                    </a:tc>
                    <a:tc>
                      <a:txBody>
                        <a:bodyPr/>
                        <a:lstStyle/>
                        <a:p>
                          <a:endParaRPr lang="nl-NL"/>
                        </a:p>
                      </a:txBody>
                      <a:tcPr>
                        <a:blipFill>
                          <a:blip r:embed="rId2"/>
                          <a:stretch>
                            <a:fillRect l="-400000" t="-196053"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6053" r="-400375" b="-807895"/>
                          </a:stretch>
                        </a:blipFill>
                      </a:tcPr>
                    </a:tc>
                    <a:tc>
                      <a:txBody>
                        <a:bodyPr/>
                        <a:lstStyle/>
                        <a:p>
                          <a:endParaRPr lang="nl-NL"/>
                        </a:p>
                      </a:txBody>
                      <a:tcPr>
                        <a:blipFill>
                          <a:blip r:embed="rId2"/>
                          <a:stretch>
                            <a:fillRect l="-100375" t="-296053" r="-300375" b="-807895"/>
                          </a:stretch>
                        </a:blipFill>
                      </a:tcPr>
                    </a:tc>
                    <a:tc>
                      <a:txBody>
                        <a:bodyPr/>
                        <a:lstStyle/>
                        <a:p>
                          <a:endParaRPr lang="nl-NL"/>
                        </a:p>
                      </a:txBody>
                      <a:tcPr>
                        <a:blipFill>
                          <a:blip r:embed="rId2"/>
                          <a:stretch>
                            <a:fillRect l="-201128" t="-296053" r="-201504" b="-807895"/>
                          </a:stretch>
                        </a:blipFill>
                      </a:tcPr>
                    </a:tc>
                    <a:tc>
                      <a:txBody>
                        <a:bodyPr/>
                        <a:lstStyle/>
                        <a:p>
                          <a:endParaRPr lang="nl-NL"/>
                        </a:p>
                      </a:txBody>
                      <a:tcPr>
                        <a:blipFill>
                          <a:blip r:embed="rId2"/>
                          <a:stretch>
                            <a:fillRect l="-300000" t="-296053" r="-100749" b="-807895"/>
                          </a:stretch>
                        </a:blipFill>
                      </a:tcPr>
                    </a:tc>
                    <a:tc>
                      <a:txBody>
                        <a:bodyPr/>
                        <a:lstStyle/>
                        <a:p>
                          <a:endParaRPr lang="nl-NL"/>
                        </a:p>
                      </a:txBody>
                      <a:tcPr>
                        <a:blipFill>
                          <a:blip r:embed="rId2"/>
                          <a:stretch>
                            <a:fillRect l="-400000" t="-296053" r="-749" b="-807895"/>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390909" r="-400375" b="-697403"/>
                          </a:stretch>
                        </a:blipFill>
                      </a:tcPr>
                    </a:tc>
                    <a:tc>
                      <a:txBody>
                        <a:bodyPr/>
                        <a:lstStyle/>
                        <a:p>
                          <a:endParaRPr lang="nl-NL"/>
                        </a:p>
                      </a:txBody>
                      <a:tcPr>
                        <a:blipFill>
                          <a:blip r:embed="rId2"/>
                          <a:stretch>
                            <a:fillRect l="-100375" t="-390909" r="-300375" b="-697403"/>
                          </a:stretch>
                        </a:blipFill>
                      </a:tcPr>
                    </a:tc>
                    <a:tc>
                      <a:txBody>
                        <a:bodyPr/>
                        <a:lstStyle/>
                        <a:p>
                          <a:endParaRPr lang="nl-NL"/>
                        </a:p>
                      </a:txBody>
                      <a:tcPr>
                        <a:blipFill>
                          <a:blip r:embed="rId2"/>
                          <a:stretch>
                            <a:fillRect l="-201128" t="-390909" r="-201504" b="-697403"/>
                          </a:stretch>
                        </a:blipFill>
                      </a:tcPr>
                    </a:tc>
                    <a:tc>
                      <a:txBody>
                        <a:bodyPr/>
                        <a:lstStyle/>
                        <a:p>
                          <a:endParaRPr lang="nl-NL"/>
                        </a:p>
                      </a:txBody>
                      <a:tcPr>
                        <a:blipFill>
                          <a:blip r:embed="rId2"/>
                          <a:stretch>
                            <a:fillRect l="-300000" t="-390909" r="-100749" b="-697403"/>
                          </a:stretch>
                        </a:blipFill>
                      </a:tcPr>
                    </a:tc>
                    <a:tc>
                      <a:txBody>
                        <a:bodyPr/>
                        <a:lstStyle/>
                        <a:p>
                          <a:endParaRPr lang="nl-NL"/>
                        </a:p>
                      </a:txBody>
                      <a:tcPr>
                        <a:blipFill>
                          <a:blip r:embed="rId2"/>
                          <a:stretch>
                            <a:fillRect l="-400000" t="-390909" r="-749" b="-697403"/>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7368" r="-400375" b="-606579"/>
                          </a:stretch>
                        </a:blipFill>
                      </a:tcPr>
                    </a:tc>
                    <a:tc>
                      <a:txBody>
                        <a:bodyPr/>
                        <a:lstStyle/>
                        <a:p>
                          <a:endParaRPr lang="nl-NL"/>
                        </a:p>
                      </a:txBody>
                      <a:tcPr>
                        <a:blipFill>
                          <a:blip r:embed="rId2"/>
                          <a:stretch>
                            <a:fillRect l="-100375" t="-497368" r="-300375" b="-606579"/>
                          </a:stretch>
                        </a:blipFill>
                      </a:tcPr>
                    </a:tc>
                    <a:tc>
                      <a:txBody>
                        <a:bodyPr/>
                        <a:lstStyle/>
                        <a:p>
                          <a:endParaRPr lang="nl-NL"/>
                        </a:p>
                      </a:txBody>
                      <a:tcPr>
                        <a:blipFill>
                          <a:blip r:embed="rId2"/>
                          <a:stretch>
                            <a:fillRect l="-201128" t="-497368" r="-201504" b="-606579"/>
                          </a:stretch>
                        </a:blipFill>
                      </a:tcPr>
                    </a:tc>
                    <a:tc>
                      <a:txBody>
                        <a:bodyPr/>
                        <a:lstStyle/>
                        <a:p>
                          <a:endParaRPr lang="nl-NL"/>
                        </a:p>
                      </a:txBody>
                      <a:tcPr>
                        <a:blipFill>
                          <a:blip r:embed="rId2"/>
                          <a:stretch>
                            <a:fillRect l="-300000" t="-497368" r="-100749" b="-606579"/>
                          </a:stretch>
                        </a:blipFill>
                      </a:tcPr>
                    </a:tc>
                    <a:tc>
                      <a:txBody>
                        <a:bodyPr/>
                        <a:lstStyle/>
                        <a:p>
                          <a:endParaRPr lang="nl-NL"/>
                        </a:p>
                      </a:txBody>
                      <a:tcPr>
                        <a:blipFill>
                          <a:blip r:embed="rId2"/>
                          <a:stretch>
                            <a:fillRect l="-400000" t="-497368" r="-749" b="-606579"/>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589610" r="-400375" b="-498701"/>
                          </a:stretch>
                        </a:blipFill>
                      </a:tcPr>
                    </a:tc>
                    <a:tc>
                      <a:txBody>
                        <a:bodyPr/>
                        <a:lstStyle/>
                        <a:p>
                          <a:endParaRPr lang="nl-NL"/>
                        </a:p>
                      </a:txBody>
                      <a:tcPr>
                        <a:blipFill>
                          <a:blip r:embed="rId2"/>
                          <a:stretch>
                            <a:fillRect l="-100375" t="-589610" r="-300375" b="-498701"/>
                          </a:stretch>
                        </a:blipFill>
                      </a:tcPr>
                    </a:tc>
                    <a:tc>
                      <a:txBody>
                        <a:bodyPr/>
                        <a:lstStyle/>
                        <a:p>
                          <a:endParaRPr lang="nl-NL"/>
                        </a:p>
                      </a:txBody>
                      <a:tcPr>
                        <a:blipFill>
                          <a:blip r:embed="rId2"/>
                          <a:stretch>
                            <a:fillRect l="-201128" t="-589610" r="-201504" b="-498701"/>
                          </a:stretch>
                        </a:blipFill>
                      </a:tcPr>
                    </a:tc>
                    <a:tc>
                      <a:txBody>
                        <a:bodyPr/>
                        <a:lstStyle/>
                        <a:p>
                          <a:endParaRPr lang="nl-NL"/>
                        </a:p>
                      </a:txBody>
                      <a:tcPr>
                        <a:blipFill>
                          <a:blip r:embed="rId2"/>
                          <a:stretch>
                            <a:fillRect l="-300000" t="-589610" r="-100749" b="-498701"/>
                          </a:stretch>
                        </a:blipFill>
                      </a:tcPr>
                    </a:tc>
                    <a:tc>
                      <a:txBody>
                        <a:bodyPr/>
                        <a:lstStyle/>
                        <a:p>
                          <a:endParaRPr lang="nl-NL"/>
                        </a:p>
                      </a:txBody>
                      <a:tcPr>
                        <a:blipFill>
                          <a:blip r:embed="rId2"/>
                          <a:stretch>
                            <a:fillRect l="-400000" t="-589610" r="-749" b="-498701"/>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698684" r="-400375" b="-405263"/>
                          </a:stretch>
                        </a:blipFill>
                      </a:tcPr>
                    </a:tc>
                    <a:tc>
                      <a:txBody>
                        <a:bodyPr/>
                        <a:lstStyle/>
                        <a:p>
                          <a:endParaRPr lang="nl-NL"/>
                        </a:p>
                      </a:txBody>
                      <a:tcPr>
                        <a:blipFill>
                          <a:blip r:embed="rId2"/>
                          <a:stretch>
                            <a:fillRect l="-100375" t="-698684" r="-300375" b="-405263"/>
                          </a:stretch>
                        </a:blipFill>
                      </a:tcPr>
                    </a:tc>
                    <a:tc>
                      <a:txBody>
                        <a:bodyPr/>
                        <a:lstStyle/>
                        <a:p>
                          <a:endParaRPr lang="nl-NL"/>
                        </a:p>
                      </a:txBody>
                      <a:tcPr>
                        <a:blipFill>
                          <a:blip r:embed="rId2"/>
                          <a:stretch>
                            <a:fillRect l="-201128" t="-698684" r="-201504" b="-405263"/>
                          </a:stretch>
                        </a:blipFill>
                      </a:tcPr>
                    </a:tc>
                    <a:tc>
                      <a:txBody>
                        <a:bodyPr/>
                        <a:lstStyle/>
                        <a:p>
                          <a:endParaRPr lang="nl-NL"/>
                        </a:p>
                      </a:txBody>
                      <a:tcPr>
                        <a:blipFill>
                          <a:blip r:embed="rId2"/>
                          <a:stretch>
                            <a:fillRect l="-300000" t="-698684" r="-100749" b="-405263"/>
                          </a:stretch>
                        </a:blipFill>
                      </a:tcPr>
                    </a:tc>
                    <a:tc>
                      <a:txBody>
                        <a:bodyPr/>
                        <a:lstStyle/>
                        <a:p>
                          <a:endParaRPr lang="nl-NL"/>
                        </a:p>
                      </a:txBody>
                      <a:tcPr>
                        <a:blipFill>
                          <a:blip r:embed="rId2"/>
                          <a:stretch>
                            <a:fillRect l="-400000" t="-698684"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88312" r="-400375" b="-300000"/>
                          </a:stretch>
                        </a:blipFill>
                      </a:tcPr>
                    </a:tc>
                    <a:tc>
                      <a:txBody>
                        <a:bodyPr/>
                        <a:lstStyle/>
                        <a:p>
                          <a:endParaRPr lang="nl-NL"/>
                        </a:p>
                      </a:txBody>
                      <a:tcPr>
                        <a:blipFill>
                          <a:blip r:embed="rId2"/>
                          <a:stretch>
                            <a:fillRect l="-100375" t="-788312" r="-300375" b="-300000"/>
                          </a:stretch>
                        </a:blipFill>
                      </a:tcPr>
                    </a:tc>
                    <a:tc>
                      <a:txBody>
                        <a:bodyPr/>
                        <a:lstStyle/>
                        <a:p>
                          <a:endParaRPr lang="nl-NL"/>
                        </a:p>
                      </a:txBody>
                      <a:tcPr>
                        <a:blipFill>
                          <a:blip r:embed="rId2"/>
                          <a:stretch>
                            <a:fillRect l="-201128" t="-788312" r="-201504" b="-300000"/>
                          </a:stretch>
                        </a:blipFill>
                      </a:tcPr>
                    </a:tc>
                    <a:tc>
                      <a:txBody>
                        <a:bodyPr/>
                        <a:lstStyle/>
                        <a:p>
                          <a:endParaRPr lang="nl-NL"/>
                        </a:p>
                      </a:txBody>
                      <a:tcPr>
                        <a:blipFill>
                          <a:blip r:embed="rId2"/>
                          <a:stretch>
                            <a:fillRect l="-300000" t="-788312" r="-100749" b="-300000"/>
                          </a:stretch>
                        </a:blipFill>
                      </a:tcPr>
                    </a:tc>
                    <a:tc>
                      <a:txBody>
                        <a:bodyPr/>
                        <a:lstStyle/>
                        <a:p>
                          <a:endParaRPr lang="nl-NL"/>
                        </a:p>
                      </a:txBody>
                      <a:tcPr>
                        <a:blipFill>
                          <a:blip r:embed="rId2"/>
                          <a:stretch>
                            <a:fillRect l="-400000" t="-788312"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0000" r="-400375" b="-203947"/>
                          </a:stretch>
                        </a:blipFill>
                      </a:tcPr>
                    </a:tc>
                    <a:tc>
                      <a:txBody>
                        <a:bodyPr/>
                        <a:lstStyle/>
                        <a:p>
                          <a:endParaRPr lang="nl-NL"/>
                        </a:p>
                      </a:txBody>
                      <a:tcPr>
                        <a:blipFill>
                          <a:blip r:embed="rId2"/>
                          <a:stretch>
                            <a:fillRect l="-100375" t="-900000" r="-300375" b="-203947"/>
                          </a:stretch>
                        </a:blipFill>
                      </a:tcPr>
                    </a:tc>
                    <a:tc>
                      <a:txBody>
                        <a:bodyPr/>
                        <a:lstStyle/>
                        <a:p>
                          <a:endParaRPr lang="nl-NL"/>
                        </a:p>
                      </a:txBody>
                      <a:tcPr>
                        <a:blipFill>
                          <a:blip r:embed="rId2"/>
                          <a:stretch>
                            <a:fillRect l="-201128" t="-900000" r="-201504" b="-203947"/>
                          </a:stretch>
                        </a:blipFill>
                      </a:tcPr>
                    </a:tc>
                    <a:tc>
                      <a:txBody>
                        <a:bodyPr/>
                        <a:lstStyle/>
                        <a:p>
                          <a:endParaRPr lang="nl-NL"/>
                        </a:p>
                      </a:txBody>
                      <a:tcPr>
                        <a:blipFill>
                          <a:blip r:embed="rId2"/>
                          <a:stretch>
                            <a:fillRect l="-300000" t="-900000" r="-100749" b="-203947"/>
                          </a:stretch>
                        </a:blipFill>
                      </a:tcPr>
                    </a:tc>
                    <a:tc>
                      <a:txBody>
                        <a:bodyPr/>
                        <a:lstStyle/>
                        <a:p>
                          <a:endParaRPr lang="nl-NL"/>
                        </a:p>
                      </a:txBody>
                      <a:tcPr>
                        <a:blipFill>
                          <a:blip r:embed="rId2"/>
                          <a:stretch>
                            <a:fillRect l="-400000" t="-900000"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87013" r="-400375" b="-101299"/>
                          </a:stretch>
                        </a:blipFill>
                      </a:tcPr>
                    </a:tc>
                    <a:tc>
                      <a:txBody>
                        <a:bodyPr/>
                        <a:lstStyle/>
                        <a:p>
                          <a:endParaRPr lang="nl-NL"/>
                        </a:p>
                      </a:txBody>
                      <a:tcPr>
                        <a:blipFill>
                          <a:blip r:embed="rId2"/>
                          <a:stretch>
                            <a:fillRect l="-100375" t="-987013" r="-300375" b="-101299"/>
                          </a:stretch>
                        </a:blipFill>
                      </a:tcPr>
                    </a:tc>
                    <a:tc>
                      <a:txBody>
                        <a:bodyPr/>
                        <a:lstStyle/>
                        <a:p>
                          <a:endParaRPr lang="nl-NL"/>
                        </a:p>
                      </a:txBody>
                      <a:tcPr>
                        <a:blipFill>
                          <a:blip r:embed="rId2"/>
                          <a:stretch>
                            <a:fillRect l="-201128" t="-987013" r="-201504" b="-101299"/>
                          </a:stretch>
                        </a:blipFill>
                      </a:tcPr>
                    </a:tc>
                    <a:tc>
                      <a:txBody>
                        <a:bodyPr/>
                        <a:lstStyle/>
                        <a:p>
                          <a:endParaRPr lang="nl-NL"/>
                        </a:p>
                      </a:txBody>
                      <a:tcPr>
                        <a:blipFill>
                          <a:blip r:embed="rId2"/>
                          <a:stretch>
                            <a:fillRect l="-300000" t="-987013" r="-100749" b="-101299"/>
                          </a:stretch>
                        </a:blipFill>
                      </a:tcPr>
                    </a:tc>
                    <a:tc>
                      <a:txBody>
                        <a:bodyPr/>
                        <a:lstStyle/>
                        <a:p>
                          <a:endParaRPr lang="nl-NL"/>
                        </a:p>
                      </a:txBody>
                      <a:tcPr>
                        <a:blipFill>
                          <a:blip r:embed="rId2"/>
                          <a:stretch>
                            <a:fillRect l="-400000" t="-987013"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1316" r="-400375" b="-2632"/>
                          </a:stretch>
                        </a:blipFill>
                      </a:tcPr>
                    </a:tc>
                    <a:tc>
                      <a:txBody>
                        <a:bodyPr/>
                        <a:lstStyle/>
                        <a:p>
                          <a:endParaRPr lang="nl-NL"/>
                        </a:p>
                      </a:txBody>
                      <a:tcPr>
                        <a:blipFill>
                          <a:blip r:embed="rId2"/>
                          <a:stretch>
                            <a:fillRect l="-100375" t="-1101316" r="-300375" b="-2632"/>
                          </a:stretch>
                        </a:blipFill>
                      </a:tcPr>
                    </a:tc>
                    <a:tc>
                      <a:txBody>
                        <a:bodyPr/>
                        <a:lstStyle/>
                        <a:p>
                          <a:endParaRPr lang="nl-NL"/>
                        </a:p>
                      </a:txBody>
                      <a:tcPr>
                        <a:blipFill>
                          <a:blip r:embed="rId2"/>
                          <a:stretch>
                            <a:fillRect l="-201128" t="-1101316" r="-201504" b="-2632"/>
                          </a:stretch>
                        </a:blipFill>
                      </a:tcPr>
                    </a:tc>
                    <a:tc>
                      <a:txBody>
                        <a:bodyPr/>
                        <a:lstStyle/>
                        <a:p>
                          <a:endParaRPr lang="nl-NL"/>
                        </a:p>
                      </a:txBody>
                      <a:tcPr>
                        <a:blipFill>
                          <a:blip r:embed="rId2"/>
                          <a:stretch>
                            <a:fillRect l="-300000" t="-1101316" r="-100749" b="-2632"/>
                          </a:stretch>
                        </a:blipFill>
                      </a:tcPr>
                    </a:tc>
                    <a:tc>
                      <a:txBody>
                        <a:bodyPr/>
                        <a:lstStyle/>
                        <a:p>
                          <a:endParaRPr lang="nl-NL"/>
                        </a:p>
                      </a:txBody>
                      <a:tcPr>
                        <a:blipFill>
                          <a:blip r:embed="rId2"/>
                          <a:stretch>
                            <a:fillRect l="-400000" t="-1101316" r="-749" b="-2632"/>
                          </a:stretch>
                        </a:blip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p:nvPr/>
        </p:nvCxnSpPr>
        <p:spPr>
          <a:xfrm>
            <a:off x="1958109" y="3777672"/>
            <a:ext cx="81996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373A33B-A2A5-8318-3BCE-91AA9E0FE145}"/>
              </a:ext>
            </a:extLst>
          </p:cNvPr>
          <p:cNvSpPr/>
          <p:nvPr/>
        </p:nvSpPr>
        <p:spPr>
          <a:xfrm>
            <a:off x="3611418" y="794327"/>
            <a:ext cx="3260437" cy="5294757"/>
          </a:xfrm>
          <a:prstGeom prst="rect">
            <a:avLst/>
          </a:prstGeom>
          <a:no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C000"/>
              </a:solidFill>
            </a:endParaRPr>
          </a:p>
        </p:txBody>
      </p:sp>
    </p:spTree>
    <p:extLst>
      <p:ext uri="{BB962C8B-B14F-4D97-AF65-F5344CB8AC3E}">
        <p14:creationId xmlns:p14="http://schemas.microsoft.com/office/powerpoint/2010/main" val="14772519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dirty="0">
                <a:solidFill>
                  <a:srgbClr val="404040"/>
                </a:solidFill>
                <a:latin typeface="Fira Sans" pitchFamily="34"/>
              </a:rPr>
              <a:t>Result:</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5" name="Picture 4">
            <a:extLst>
              <a:ext uri="{FF2B5EF4-FFF2-40B4-BE49-F238E27FC236}">
                <a16:creationId xmlns:a16="http://schemas.microsoft.com/office/drawing/2014/main" id="{BF4BA47B-9F83-B86A-1DD7-040D5760D929}"/>
              </a:ext>
            </a:extLst>
          </p:cNvPr>
          <p:cNvPicPr>
            <a:picLocks noChangeAspect="1"/>
          </p:cNvPicPr>
          <p:nvPr/>
        </p:nvPicPr>
        <p:blipFill>
          <a:blip r:embed="rId3"/>
          <a:stretch>
            <a:fillRect/>
          </a:stretch>
        </p:blipFill>
        <p:spPr>
          <a:xfrm>
            <a:off x="934773" y="2470929"/>
            <a:ext cx="7470940" cy="4021941"/>
          </a:xfrm>
          <a:prstGeom prst="rect">
            <a:avLst/>
          </a:prstGeom>
        </p:spPr>
      </p:pic>
      <p:sp>
        <p:nvSpPr>
          <p:cNvPr id="9" name="TextBox 8">
            <a:extLst>
              <a:ext uri="{FF2B5EF4-FFF2-40B4-BE49-F238E27FC236}">
                <a16:creationId xmlns:a16="http://schemas.microsoft.com/office/drawing/2014/main" id="{11C19557-FD78-1324-2CA2-535C98CE826B}"/>
              </a:ext>
            </a:extLst>
          </p:cNvPr>
          <p:cNvSpPr txBox="1"/>
          <p:nvPr/>
        </p:nvSpPr>
        <p:spPr>
          <a:xfrm>
            <a:off x="8623300" y="4676988"/>
            <a:ext cx="3016250" cy="1815882"/>
          </a:xfrm>
          <a:prstGeom prst="rect">
            <a:avLst/>
          </a:prstGeom>
          <a:noFill/>
        </p:spPr>
        <p:txBody>
          <a:bodyPr wrap="square">
            <a:spAutoFit/>
          </a:bodyPr>
          <a:lstStyle/>
          <a:p>
            <a:pPr marL="0" indent="0">
              <a:lnSpc>
                <a:spcPct val="100000"/>
              </a:lnSpc>
              <a:buNone/>
            </a:pPr>
            <a:r>
              <a:rPr lang="en-US" sz="2800" dirty="0">
                <a:solidFill>
                  <a:schemeClr val="bg2">
                    <a:lumMod val="75000"/>
                  </a:schemeClr>
                </a:solidFill>
                <a:latin typeface="Fira Sans" pitchFamily="34"/>
              </a:rPr>
              <a:t>Standard errors </a:t>
            </a:r>
          </a:p>
          <a:p>
            <a:pPr marL="0" indent="0">
              <a:lnSpc>
                <a:spcPct val="100000"/>
              </a:lnSpc>
              <a:buNone/>
            </a:pPr>
            <a:r>
              <a:rPr lang="en-US" sz="2800" dirty="0">
                <a:solidFill>
                  <a:schemeClr val="bg2">
                    <a:lumMod val="75000"/>
                  </a:schemeClr>
                </a:solidFill>
                <a:latin typeface="Fira Sans" pitchFamily="34"/>
              </a:rPr>
              <a:t>assume no </a:t>
            </a:r>
          </a:p>
          <a:p>
            <a:pPr marL="0" indent="0">
              <a:lnSpc>
                <a:spcPct val="100000"/>
              </a:lnSpc>
              <a:buNone/>
            </a:pPr>
            <a:r>
              <a:rPr lang="en-US" sz="2800" dirty="0">
                <a:solidFill>
                  <a:schemeClr val="bg2">
                    <a:lumMod val="75000"/>
                  </a:schemeClr>
                </a:solidFill>
                <a:latin typeface="Fira Sans" pitchFamily="34"/>
              </a:rPr>
              <a:t>autocorrelation</a:t>
            </a:r>
          </a:p>
          <a:p>
            <a:pPr marL="0" indent="0">
              <a:lnSpc>
                <a:spcPct val="100000"/>
              </a:lnSpc>
              <a:buNone/>
            </a:pPr>
            <a:r>
              <a:rPr lang="en-US" sz="2800" dirty="0">
                <a:solidFill>
                  <a:schemeClr val="bg2">
                    <a:lumMod val="75000"/>
                  </a:schemeClr>
                </a:solidFill>
                <a:latin typeface="Fira Sans" pitchFamily="34"/>
              </a:rPr>
              <a:t>(!)</a:t>
            </a:r>
          </a:p>
        </p:txBody>
      </p:sp>
    </p:spTree>
    <p:extLst>
      <p:ext uri="{BB962C8B-B14F-4D97-AF65-F5344CB8AC3E}">
        <p14:creationId xmlns:p14="http://schemas.microsoft.com/office/powerpoint/2010/main" val="13204795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i="1" dirty="0">
                    <a:solidFill>
                      <a:srgbClr val="404040"/>
                    </a:solidFill>
                    <a:latin typeface="Fira Sans" pitchFamily="34"/>
                  </a:rPr>
                  <a:t>The causal effect of the tax increase on cigarette sales is an average yearly decrease of 52 packs of cigarettes per 100000 people</a:t>
                </a: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Interpretation depends on choices in analysis</a:t>
                </a:r>
              </a:p>
              <a:p>
                <a:pPr>
                  <a:lnSpc>
                    <a:spcPct val="100000"/>
                  </a:lnSpc>
                </a:pPr>
                <a:r>
                  <a:rPr lang="en-US" sz="3200" dirty="0">
                    <a:solidFill>
                      <a:srgbClr val="404040"/>
                    </a:solidFill>
                    <a:latin typeface="Fira Sans" pitchFamily="34"/>
                  </a:rPr>
                  <a:t>In this case: effect averaged over 1989 – 2000</a:t>
                </a:r>
              </a:p>
              <a:p>
                <a:pPr>
                  <a:lnSpc>
                    <a:spcPct val="100000"/>
                  </a:lnSpc>
                </a:pPr>
                <a:r>
                  <a:rPr lang="en-US" sz="3200" dirty="0">
                    <a:solidFill>
                      <a:srgbClr val="404040"/>
                    </a:solidFill>
                    <a:latin typeface="Fira Sans" pitchFamily="34"/>
                  </a:rPr>
                  <a:t>Be precise – define your causal </a:t>
                </a:r>
                <a:r>
                  <a:rPr lang="en-US" sz="3200" dirty="0" err="1">
                    <a:solidFill>
                      <a:srgbClr val="404040"/>
                    </a:solidFill>
                    <a:latin typeface="Fira Sans" pitchFamily="34"/>
                  </a:rPr>
                  <a:t>estimand</a:t>
                </a:r>
                <a:r>
                  <a:rPr lang="en-US" sz="3200" dirty="0">
                    <a:solidFill>
                      <a:srgbClr val="404040"/>
                    </a:solidFill>
                    <a:latin typeface="Fira Sans" pitchFamily="34"/>
                  </a:rPr>
                  <a:t> </a:t>
                </a:r>
                <a14:m>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oMath>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507" t="-1697" r="-2319"/>
                </a:stretch>
              </a:blipFill>
            </p:spPr>
            <p:txBody>
              <a:bodyPr/>
              <a:lstStyle/>
              <a:p>
                <a:r>
                  <a:rPr lang="nl-NL">
                    <a:noFill/>
                  </a:rPr>
                  <a:t> </a:t>
                </a:r>
              </a:p>
            </p:txBody>
          </p:sp>
        </mc:Fallback>
      </mc:AlternateContent>
    </p:spTree>
    <p:extLst>
      <p:ext uri="{BB962C8B-B14F-4D97-AF65-F5344CB8AC3E}">
        <p14:creationId xmlns:p14="http://schemas.microsoft.com/office/powerpoint/2010/main" val="27149944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10515600" cy="4667243"/>
              </a:xfrm>
            </p:spPr>
            <p:txBody>
              <a:bodyPr>
                <a:normAutofit/>
              </a:bodyPr>
              <a:lstStyle/>
              <a:p>
                <a:pPr marL="0" indent="0">
                  <a:lnSpc>
                    <a:spcPct val="100000"/>
                  </a:lnSpc>
                  <a:buNone/>
                </a:pPr>
                <a:r>
                  <a:rPr lang="en-US" sz="3200" dirty="0">
                    <a:solidFill>
                      <a:srgbClr val="404040"/>
                    </a:solidFill>
                    <a:latin typeface="Fira Sans" pitchFamily="34"/>
                  </a:rPr>
                  <a:t>Most important / strict assumption:</a:t>
                </a:r>
              </a:p>
              <a:p>
                <a:pPr marL="0" indent="0" algn="ctr">
                  <a:lnSpc>
                    <a:spcPct val="100000"/>
                  </a:lnSpc>
                  <a:buNone/>
                </a:pPr>
                <a:r>
                  <a:rPr lang="en-US" sz="3600" b="1" dirty="0">
                    <a:solidFill>
                      <a:srgbClr val="006388"/>
                    </a:solidFill>
                    <a:latin typeface="Fira Sans" pitchFamily="34"/>
                  </a:rPr>
                  <a:t>No trend in time</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Remember: we assumed </a:t>
                </a:r>
                <a14:m>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m:t>
                        </m:r>
                        <m:r>
                          <a:rPr lang="en-US" sz="3200" b="0" i="1" smtClean="0">
                            <a:solidFill>
                              <a:schemeClr val="tx1">
                                <a:lumMod val="75000"/>
                                <a:lumOff val="25000"/>
                              </a:schemeClr>
                            </a:solidFill>
                            <a:latin typeface="Cambria Math" panose="02040503050406030204" pitchFamily="18" charset="0"/>
                          </a:rPr>
                          <m:t>𝑟𝑒</m:t>
                        </m:r>
                      </m:sub>
                      <m:sup>
                        <m:r>
                          <a:rPr lang="en-US" sz="3200" i="1">
                            <a:solidFill>
                              <a:schemeClr val="tx1">
                                <a:lumMod val="75000"/>
                                <a:lumOff val="25000"/>
                              </a:schemeClr>
                            </a:solidFill>
                            <a:latin typeface="Cambria Math" panose="02040503050406030204" pitchFamily="18" charset="0"/>
                          </a:rPr>
                          <m:t>0</m:t>
                        </m:r>
                      </m:sup>
                    </m:sSubSup>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assume the pre-post difference is caused by intervention </a:t>
                </a:r>
                <a:r>
                  <a:rPr lang="en-US" sz="3200" b="1" dirty="0">
                    <a:solidFill>
                      <a:srgbClr val="404040"/>
                    </a:solidFill>
                    <a:latin typeface="Fira Sans" pitchFamily="34"/>
                  </a:rPr>
                  <a:t>only</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If trend exists, then the effect of trend and of intervention cannot be distinguished</a:t>
                </a: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6577"/>
                <a:ext cx="10515600" cy="4667243"/>
              </a:xfrm>
              <a:blipFill>
                <a:blip r:embed="rId3"/>
                <a:stretch>
                  <a:fillRect l="-1507" t="-1697"/>
                </a:stretch>
              </a:blipFill>
            </p:spPr>
            <p:txBody>
              <a:bodyPr/>
              <a:lstStyle/>
              <a:p>
                <a:r>
                  <a:rPr lang="en-NL">
                    <a:noFill/>
                  </a:rPr>
                  <a:t> </a:t>
                </a:r>
              </a:p>
            </p:txBody>
          </p:sp>
        </mc:Fallback>
      </mc:AlternateContent>
    </p:spTree>
    <p:extLst>
      <p:ext uri="{BB962C8B-B14F-4D97-AF65-F5344CB8AC3E}">
        <p14:creationId xmlns:p14="http://schemas.microsoft.com/office/powerpoint/2010/main" val="82154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47">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4411-C7D7-4278-BB83-409F1B5C06AB}"/>
              </a:ext>
            </a:extLst>
          </p:cNvPr>
          <p:cNvSpPr txBox="1">
            <a:spLocks noGrp="1"/>
          </p:cNvSpPr>
          <p:nvPr>
            <p:ph type="title"/>
          </p:nvPr>
        </p:nvSpPr>
        <p:spPr/>
        <p:txBody>
          <a:bodyPr/>
          <a:lstStyle/>
          <a:p>
            <a:pPr lvl="0">
              <a:lnSpc>
                <a:spcPct val="100000"/>
              </a:lnSpc>
            </a:pPr>
            <a:r>
              <a:rPr lang="en-GB" sz="5400" b="1" kern="0" dirty="0">
                <a:solidFill>
                  <a:srgbClr val="FFFFFF"/>
                </a:solidFill>
                <a:latin typeface="Fira Sans" pitchFamily="34"/>
                <a:ea typeface="Fira Code" pitchFamily="49"/>
              </a:rPr>
              <a:t>Today’s plan: morning</a:t>
            </a:r>
            <a:endParaRPr lang="en-GB" sz="1800" kern="0" dirty="0">
              <a:solidFill>
                <a:srgbClr val="FFFFFF"/>
              </a:solidFill>
            </a:endParaRPr>
          </a:p>
        </p:txBody>
      </p:sp>
      <p:sp>
        <p:nvSpPr>
          <p:cNvPr id="3" name="Content Placeholder 2">
            <a:extLst>
              <a:ext uri="{FF2B5EF4-FFF2-40B4-BE49-F238E27FC236}">
                <a16:creationId xmlns:a16="http://schemas.microsoft.com/office/drawing/2014/main" id="{F5AB15E0-B1DD-406B-896C-D1BCB6BFF600}"/>
              </a:ext>
            </a:extLst>
          </p:cNvPr>
          <p:cNvSpPr txBox="1">
            <a:spLocks noGrp="1"/>
          </p:cNvSpPr>
          <p:nvPr>
            <p:ph idx="1"/>
          </p:nvPr>
        </p:nvSpPr>
        <p:spPr>
          <a:xfrm>
            <a:off x="838203" y="1825627"/>
            <a:ext cx="10515600" cy="4667243"/>
          </a:xfrm>
        </p:spPr>
        <p:txBody>
          <a:bodyPr>
            <a:normAutofit fontScale="92500" lnSpcReduction="10000"/>
          </a:bodyPr>
          <a:lstStyle/>
          <a:p>
            <a:pPr lvl="0"/>
            <a:r>
              <a:rPr lang="en-GB" sz="3600" dirty="0">
                <a:solidFill>
                  <a:srgbClr val="FFFFFF"/>
                </a:solidFill>
                <a:latin typeface="Fira Sans" pitchFamily="34"/>
              </a:rPr>
              <a:t>Introduction + Practical (105 minutes)</a:t>
            </a:r>
          </a:p>
          <a:p>
            <a:pPr lvl="1"/>
            <a:r>
              <a:rPr lang="en-GB" sz="3200" dirty="0">
                <a:solidFill>
                  <a:srgbClr val="FFFFFF"/>
                </a:solidFill>
                <a:latin typeface="Fira Sans" pitchFamily="34"/>
              </a:rPr>
              <a:t>Policy Interventions and Causal Inference</a:t>
            </a:r>
          </a:p>
          <a:p>
            <a:pPr lvl="1"/>
            <a:r>
              <a:rPr lang="en-GB" sz="3200" dirty="0">
                <a:solidFill>
                  <a:srgbClr val="FFFFFF"/>
                </a:solidFill>
                <a:latin typeface="Fira Sans" pitchFamily="34"/>
              </a:rPr>
              <a:t>Pre-Post Analyses and Difference-in-Difference</a:t>
            </a:r>
          </a:p>
          <a:p>
            <a:pPr lvl="0"/>
            <a:r>
              <a:rPr lang="en-GB" sz="3600" dirty="0">
                <a:solidFill>
                  <a:srgbClr val="FFFFFF"/>
                </a:solidFill>
                <a:latin typeface="Fira Sans" pitchFamily="34"/>
              </a:rPr>
              <a:t>Break (15 minutes)</a:t>
            </a:r>
          </a:p>
          <a:p>
            <a:pPr marL="0" lvl="0" indent="0">
              <a:buNone/>
            </a:pPr>
            <a:endParaRPr lang="en-GB" sz="3600" dirty="0">
              <a:solidFill>
                <a:srgbClr val="FFFFFF"/>
              </a:solidFill>
              <a:latin typeface="Fira Sans" pitchFamily="34"/>
            </a:endParaRPr>
          </a:p>
          <a:p>
            <a:pPr lvl="0"/>
            <a:r>
              <a:rPr lang="en-GB" sz="3600" dirty="0">
                <a:solidFill>
                  <a:srgbClr val="FFFFFF"/>
                </a:solidFill>
                <a:latin typeface="Fira Sans" pitchFamily="34"/>
              </a:rPr>
              <a:t>Interrupted Time Series (45 minutes)</a:t>
            </a:r>
          </a:p>
          <a:p>
            <a:pPr lvl="0"/>
            <a:r>
              <a:rPr lang="en-GB" sz="3600" dirty="0">
                <a:solidFill>
                  <a:srgbClr val="FFFFFF"/>
                </a:solidFill>
                <a:latin typeface="Fira Sans" pitchFamily="34"/>
              </a:rPr>
              <a:t>Practical (30 minutes)</a:t>
            </a:r>
          </a:p>
          <a:p>
            <a:endParaRPr lang="en-GB" sz="3600" dirty="0">
              <a:solidFill>
                <a:srgbClr val="FFFFFF"/>
              </a:solidFill>
              <a:latin typeface="Fira Sans" pitchFamily="34"/>
            </a:endParaRPr>
          </a:p>
          <a:p>
            <a:r>
              <a:rPr lang="en-GB" sz="3600" dirty="0">
                <a:solidFill>
                  <a:srgbClr val="FFFFFF"/>
                </a:solidFill>
                <a:latin typeface="Fira Sans" pitchFamily="34"/>
              </a:rPr>
              <a:t>Lunch around 12:00 ; re-start at 13:00</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8"/>
            <a:ext cx="4210047" cy="4667243"/>
          </a:xfrm>
        </p:spPr>
        <p:txBody>
          <a:bodyPr>
            <a:normAutofit/>
          </a:bodyPr>
          <a:lstStyle/>
          <a:p>
            <a:pPr>
              <a:lnSpc>
                <a:spcPct val="100000"/>
              </a:lnSpc>
            </a:pPr>
            <a:r>
              <a:rPr lang="en-US" sz="3200" dirty="0">
                <a:solidFill>
                  <a:srgbClr val="404040"/>
                </a:solidFill>
                <a:latin typeface="Fira Sans" pitchFamily="34"/>
              </a:rPr>
              <a:t>Is there a trend in time, independent of the intervention?</a:t>
            </a:r>
          </a:p>
          <a:p>
            <a:pPr>
              <a:lnSpc>
                <a:spcPct val="100000"/>
              </a:lnSpc>
            </a:pPr>
            <a:r>
              <a:rPr lang="en-US" sz="3200" dirty="0">
                <a:solidFill>
                  <a:srgbClr val="404040"/>
                </a:solidFill>
                <a:latin typeface="Fira Sans" pitchFamily="34"/>
              </a:rPr>
              <a:t>How much of pre-post difference is caused by intervention?</a:t>
            </a:r>
          </a:p>
        </p:txBody>
      </p:sp>
      <p:pic>
        <p:nvPicPr>
          <p:cNvPr id="6" name="Picture 5">
            <a:extLst>
              <a:ext uri="{FF2B5EF4-FFF2-40B4-BE49-F238E27FC236}">
                <a16:creationId xmlns:a16="http://schemas.microsoft.com/office/drawing/2014/main" id="{D045440C-E8F4-AEDB-1DDB-3FDF285009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4334" y="1825628"/>
            <a:ext cx="5486414" cy="3657608"/>
          </a:xfrm>
          <a:prstGeom prst="rect">
            <a:avLst/>
          </a:prstGeom>
        </p:spPr>
      </p:pic>
    </p:spTree>
    <p:extLst>
      <p:ext uri="{BB962C8B-B14F-4D97-AF65-F5344CB8AC3E}">
        <p14:creationId xmlns:p14="http://schemas.microsoft.com/office/powerpoint/2010/main" val="2373061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Difference-in-Differences</a:t>
            </a:r>
          </a:p>
        </p:txBody>
      </p:sp>
    </p:spTree>
    <p:extLst>
      <p:ext uri="{BB962C8B-B14F-4D97-AF65-F5344CB8AC3E}">
        <p14:creationId xmlns:p14="http://schemas.microsoft.com/office/powerpoint/2010/main" val="20998455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690688"/>
            <a:ext cx="10515600" cy="4646612"/>
          </a:xfrm>
        </p:spPr>
        <p:txBody>
          <a:bodyPr>
            <a:normAutofit/>
          </a:bodyPr>
          <a:lstStyle/>
          <a:p>
            <a:pPr marL="0" indent="0" algn="ctr">
              <a:lnSpc>
                <a:spcPct val="100000"/>
              </a:lnSpc>
              <a:buNone/>
            </a:pPr>
            <a:r>
              <a:rPr lang="en-US" sz="3200" i="1" dirty="0">
                <a:solidFill>
                  <a:srgbClr val="404040"/>
                </a:solidFill>
                <a:latin typeface="Fira Sans" pitchFamily="34"/>
              </a:rPr>
              <a:t>,,transparent and often at least superficially plausible”</a:t>
            </a: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Used a lot in economics</a:t>
            </a:r>
          </a:p>
          <a:p>
            <a:pPr>
              <a:lnSpc>
                <a:spcPct val="100000"/>
              </a:lnSpc>
            </a:pPr>
            <a:r>
              <a:rPr lang="en-US" sz="3200" dirty="0">
                <a:solidFill>
                  <a:srgbClr val="404040"/>
                </a:solidFill>
                <a:latin typeface="Fira Sans" pitchFamily="34"/>
              </a:rPr>
              <a:t>There is a lot of discussion around this topic</a:t>
            </a:r>
          </a:p>
          <a:p>
            <a:pPr>
              <a:lnSpc>
                <a:spcPct val="100000"/>
              </a:lnSpc>
            </a:pPr>
            <a:r>
              <a:rPr lang="en-US" sz="3200" dirty="0">
                <a:solidFill>
                  <a:srgbClr val="404040"/>
                </a:solidFill>
                <a:latin typeface="Fira Sans" pitchFamily="34"/>
              </a:rPr>
              <a:t>We will explain the basic method here</a:t>
            </a:r>
          </a:p>
          <a:p>
            <a:pPr>
              <a:lnSpc>
                <a:spcPct val="100000"/>
              </a:lnSpc>
            </a:pPr>
            <a:r>
              <a:rPr lang="en-US" sz="3200" dirty="0">
                <a:solidFill>
                  <a:srgbClr val="404040"/>
                </a:solidFill>
                <a:latin typeface="Fira Sans" pitchFamily="34"/>
              </a:rPr>
              <a:t>There are a lot of possible extensions!</a:t>
            </a:r>
          </a:p>
          <a:p>
            <a:pPr marL="0" indent="0">
              <a:lnSpc>
                <a:spcPct val="100000"/>
              </a:lnSpc>
              <a:buNone/>
            </a:pPr>
            <a:endParaRPr lang="en-US" sz="3200" dirty="0">
              <a:solidFill>
                <a:srgbClr val="404040"/>
              </a:solidFill>
              <a:latin typeface="Fira Sans" pitchFamily="34"/>
            </a:endParaRPr>
          </a:p>
        </p:txBody>
      </p:sp>
      <p:sp>
        <p:nvSpPr>
          <p:cNvPr id="6" name="TextBox 5">
            <a:extLst>
              <a:ext uri="{FF2B5EF4-FFF2-40B4-BE49-F238E27FC236}">
                <a16:creationId xmlns:a16="http://schemas.microsoft.com/office/drawing/2014/main" id="{B7721CF7-BBAB-BF1D-1477-C11F89428189}"/>
              </a:ext>
            </a:extLst>
          </p:cNvPr>
          <p:cNvSpPr txBox="1"/>
          <p:nvPr/>
        </p:nvSpPr>
        <p:spPr>
          <a:xfrm>
            <a:off x="5416547" y="2000071"/>
            <a:ext cx="5632450" cy="1200329"/>
          </a:xfrm>
          <a:prstGeom prst="rect">
            <a:avLst/>
          </a:prstGeom>
          <a:noFill/>
        </p:spPr>
        <p:txBody>
          <a:bodyPr wrap="square">
            <a:spAutoFit/>
          </a:bodyPr>
          <a:lstStyle/>
          <a:p>
            <a:pPr marL="0" indent="0" algn="r">
              <a:lnSpc>
                <a:spcPct val="100000"/>
              </a:lnSpc>
              <a:buNone/>
            </a:pPr>
            <a:endParaRPr lang="en-GB" dirty="0">
              <a:solidFill>
                <a:schemeClr val="bg2">
                  <a:lumMod val="75000"/>
                </a:schemeClr>
              </a:solidFill>
              <a:latin typeface="Fira Sans" pitchFamily="34"/>
            </a:endParaRPr>
          </a:p>
          <a:p>
            <a:pPr marL="0" indent="0" algn="r">
              <a:lnSpc>
                <a:spcPct val="100000"/>
              </a:lnSpc>
              <a:buNone/>
            </a:pPr>
            <a:r>
              <a:rPr lang="en-US" i="1" dirty="0">
                <a:solidFill>
                  <a:schemeClr val="bg2">
                    <a:lumMod val="75000"/>
                  </a:schemeClr>
                </a:solidFill>
                <a:latin typeface="Fira Sans" pitchFamily="34"/>
              </a:rPr>
              <a:t>Angrist, J. D. and Krueger, A. B. (1999). Empirical strategies in labor economics. In Handbook of labor economics, volume 3, pages 1277–1366. Elsevier.</a:t>
            </a:r>
          </a:p>
        </p:txBody>
      </p:sp>
    </p:spTree>
    <p:extLst>
      <p:ext uri="{BB962C8B-B14F-4D97-AF65-F5344CB8AC3E}">
        <p14:creationId xmlns:p14="http://schemas.microsoft.com/office/powerpoint/2010/main" val="42586694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3400"/>
                <a:ext cx="10515600" cy="4473570"/>
              </a:xfrm>
            </p:spPr>
            <p:txBody>
              <a:bodyPr>
                <a:normAutofit/>
              </a:bodyPr>
              <a:lstStyle/>
              <a:p>
                <a:pPr>
                  <a:lnSpc>
                    <a:spcPct val="100000"/>
                  </a:lnSpc>
                </a:pPr>
                <a:r>
                  <a:rPr lang="en-US" sz="3200" dirty="0">
                    <a:solidFill>
                      <a:srgbClr val="404040"/>
                    </a:solidFill>
                    <a:latin typeface="Fira Sans" pitchFamily="34"/>
                  </a:rPr>
                  <a:t>Like before:</a:t>
                </a:r>
              </a:p>
              <a:p>
                <a:pPr lvl="1">
                  <a:lnSpc>
                    <a:spcPct val="100000"/>
                  </a:lnSpc>
                </a:pPr>
                <a:r>
                  <a:rPr lang="en-US" sz="2800" dirty="0">
                    <a:solidFill>
                      <a:srgbClr val="404040"/>
                    </a:solidFill>
                    <a:latin typeface="Fira Sans" pitchFamily="34"/>
                  </a:rPr>
                  <a:t>Measure outcome pre- and post-intervention</a:t>
                </a:r>
              </a:p>
              <a:p>
                <a:pPr lvl="1">
                  <a:lnSpc>
                    <a:spcPct val="100000"/>
                  </a:lnSpc>
                </a:pPr>
                <a:r>
                  <a:rPr lang="en-US" sz="2800" dirty="0">
                    <a:solidFill>
                      <a:srgbClr val="404040"/>
                    </a:solidFill>
                    <a:latin typeface="Fira Sans" pitchFamily="34"/>
                  </a:rPr>
                  <a:t>Choose what time period to consider</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Unlike before:</a:t>
                </a:r>
              </a:p>
              <a:p>
                <a:pPr lvl="1">
                  <a:lnSpc>
                    <a:spcPct val="100000"/>
                  </a:lnSpc>
                </a:pPr>
                <a:r>
                  <a:rPr lang="en-US" sz="2800" dirty="0">
                    <a:solidFill>
                      <a:srgbClr val="404040"/>
                    </a:solidFill>
                    <a:latin typeface="Fira Sans" pitchFamily="34"/>
                  </a:rPr>
                  <a:t>Also measure pre &amp; post outcome </a:t>
                </a:r>
                <a14:m>
                  <m:oMath xmlns:m="http://schemas.openxmlformats.org/officeDocument/2006/math">
                    <m:r>
                      <a:rPr lang="en-US" sz="2800" b="0" i="1" smtClean="0">
                        <a:solidFill>
                          <a:srgbClr val="404040"/>
                        </a:solidFill>
                        <a:latin typeface="Cambria Math" panose="02040503050406030204" pitchFamily="18" charset="0"/>
                      </a:rPr>
                      <m:t>𝐶</m:t>
                    </m:r>
                  </m:oMath>
                </a14:m>
                <a:r>
                  <a:rPr lang="en-US" sz="2800" dirty="0">
                    <a:solidFill>
                      <a:srgbClr val="404040"/>
                    </a:solidFill>
                    <a:latin typeface="Fira Sans" pitchFamily="34"/>
                  </a:rPr>
                  <a:t> for a </a:t>
                </a:r>
                <a:r>
                  <a:rPr lang="en-US" sz="2800" b="1" i="1" dirty="0">
                    <a:solidFill>
                      <a:srgbClr val="006388"/>
                    </a:solidFill>
                    <a:latin typeface="Fira Sans" pitchFamily="34"/>
                  </a:rPr>
                  <a:t>control unit</a:t>
                </a:r>
                <a:endParaRPr lang="en-US" sz="2800" dirty="0">
                  <a:solidFill>
                    <a:srgbClr val="404040"/>
                  </a:solidFill>
                  <a:latin typeface="Fira Sans" pitchFamily="34"/>
                </a:endParaRPr>
              </a:p>
              <a:p>
                <a:pPr lvl="1">
                  <a:lnSpc>
                    <a:spcPct val="100000"/>
                  </a:lnSpc>
                </a:pPr>
                <a:r>
                  <a:rPr lang="en-US" sz="2800" dirty="0">
                    <a:solidFill>
                      <a:srgbClr val="404040"/>
                    </a:solidFill>
                    <a:latin typeface="Fira Sans" pitchFamily="34"/>
                  </a:rPr>
                  <a:t>The control should not have received the intervention</a:t>
                </a: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3400"/>
                <a:ext cx="10515600" cy="4473570"/>
              </a:xfrm>
              <a:blipFill>
                <a:blip r:embed="rId3"/>
                <a:stretch>
                  <a:fillRect l="-1333" t="-1771"/>
                </a:stretch>
              </a:blipFill>
            </p:spPr>
            <p:txBody>
              <a:bodyPr/>
              <a:lstStyle/>
              <a:p>
                <a:r>
                  <a:rPr lang="en-NL">
                    <a:noFill/>
                  </a:rPr>
                  <a:t> </a:t>
                </a:r>
              </a:p>
            </p:txBody>
          </p:sp>
        </mc:Fallback>
      </mc:AlternateContent>
      <p:pic>
        <p:nvPicPr>
          <p:cNvPr id="5" name="Picture 4">
            <a:extLst>
              <a:ext uri="{FF2B5EF4-FFF2-40B4-BE49-F238E27FC236}">
                <a16:creationId xmlns:a16="http://schemas.microsoft.com/office/drawing/2014/main" id="{722A2A27-7DAE-1B3C-3BDE-E2D3E79F010E}"/>
              </a:ext>
            </a:extLst>
          </p:cNvPr>
          <p:cNvPicPr>
            <a:picLocks noChangeAspect="1"/>
          </p:cNvPicPr>
          <p:nvPr/>
        </p:nvPicPr>
        <p:blipFill rotWithShape="1">
          <a:blip r:embed="rId4"/>
          <a:srcRect t="978"/>
          <a:stretch/>
        </p:blipFill>
        <p:spPr>
          <a:xfrm>
            <a:off x="1003297" y="5110547"/>
            <a:ext cx="9893303" cy="1166423"/>
          </a:xfrm>
          <a:prstGeom prst="rect">
            <a:avLst/>
          </a:prstGeom>
        </p:spPr>
      </p:pic>
    </p:spTree>
    <p:extLst>
      <p:ext uri="{BB962C8B-B14F-4D97-AF65-F5344CB8AC3E}">
        <p14:creationId xmlns:p14="http://schemas.microsoft.com/office/powerpoint/2010/main" val="647111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1833232" y="529063"/>
              <a:ext cx="5415630" cy="5560021"/>
            </p:xfrm>
            <a:graphic>
              <a:graphicData uri="http://schemas.openxmlformats.org/drawingml/2006/table">
                <a:tbl>
                  <a:tblPr firstRow="1" bandRow="1">
                    <a:tableStyleId>{5C22544A-7EE6-4342-B048-85BDC9FD1C3A}</a:tableStyleId>
                  </a:tblPr>
                  <a:tblGrid>
                    <a:gridCol w="902605">
                      <a:extLst>
                        <a:ext uri="{9D8B030D-6E8A-4147-A177-3AD203B41FA5}">
                          <a16:colId xmlns:a16="http://schemas.microsoft.com/office/drawing/2014/main" val="1284712509"/>
                        </a:ext>
                      </a:extLst>
                    </a:gridCol>
                    <a:gridCol w="902605">
                      <a:extLst>
                        <a:ext uri="{9D8B030D-6E8A-4147-A177-3AD203B41FA5}">
                          <a16:colId xmlns:a16="http://schemas.microsoft.com/office/drawing/2014/main" val="3384408917"/>
                        </a:ext>
                      </a:extLst>
                    </a:gridCol>
                    <a:gridCol w="902605">
                      <a:extLst>
                        <a:ext uri="{9D8B030D-6E8A-4147-A177-3AD203B41FA5}">
                          <a16:colId xmlns:a16="http://schemas.microsoft.com/office/drawing/2014/main" val="3475929590"/>
                        </a:ext>
                      </a:extLst>
                    </a:gridCol>
                    <a:gridCol w="902605">
                      <a:extLst>
                        <a:ext uri="{9D8B030D-6E8A-4147-A177-3AD203B41FA5}">
                          <a16:colId xmlns:a16="http://schemas.microsoft.com/office/drawing/2014/main" val="2809065463"/>
                        </a:ext>
                      </a:extLst>
                    </a:gridCol>
                    <a:gridCol w="902605">
                      <a:extLst>
                        <a:ext uri="{9D8B030D-6E8A-4147-A177-3AD203B41FA5}">
                          <a16:colId xmlns:a16="http://schemas.microsoft.com/office/drawing/2014/main" val="3102601274"/>
                        </a:ext>
                      </a:extLst>
                    </a:gridCol>
                    <a:gridCol w="902605">
                      <a:extLst>
                        <a:ext uri="{9D8B030D-6E8A-4147-A177-3AD203B41FA5}">
                          <a16:colId xmlns:a16="http://schemas.microsoft.com/office/drawing/2014/main" val="1858631198"/>
                        </a:ext>
                      </a:extLst>
                    </a:gridCol>
                  </a:tblGrid>
                  <a:tr h="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𝑇𝑖𝑚𝑒</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𝐴</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0</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1</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𝐶</m:t>
                                    </m:r>
                                  </m:e>
                                  <m:sub>
                                    <m:r>
                                      <a:rPr lang="en-GB" sz="2800" b="0" i="1" smtClean="0">
                                        <a:latin typeface="Cambria Math" panose="02040503050406030204" pitchFamily="18" charset="0"/>
                                      </a:rPr>
                                      <m:t>1</m:t>
                                    </m:r>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7</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2</a:t>
                          </a:r>
                          <a:endParaRPr lang="nl-NL" sz="21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9</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6</a:t>
                          </a:r>
                          <a:endParaRPr lang="nl-NL" sz="21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6</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4</a:t>
                          </a:r>
                          <a:endParaRPr lang="nl-NL" sz="21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5</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2</a:t>
                          </a:r>
                          <a:endParaRPr lang="nl-NL" sz="21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6</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1</a:t>
                          </a:r>
                          <a:endParaRPr lang="nl-NL" sz="21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tc>
                      <a:txBody>
                        <a:bodyPr/>
                        <a:lstStyle/>
                        <a:p>
                          <a:pPr algn="ctr"/>
                          <a:r>
                            <a:rPr lang="en-GB" sz="2100" dirty="0">
                              <a:solidFill>
                                <a:schemeClr val="tx1"/>
                              </a:solidFill>
                            </a:rPr>
                            <a:t>3</a:t>
                          </a:r>
                          <a:endParaRPr lang="nl-NL" sz="2100" dirty="0">
                            <a:solidFill>
                              <a:schemeClr val="tx1"/>
                            </a:solidFill>
                          </a:endParaRPr>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3</m:t>
                                </m:r>
                              </m:oMath>
                            </m:oMathPara>
                          </a14:m>
                          <a:endParaRPr lang="nl-NL" sz="2100" dirty="0">
                            <a:solidFill>
                              <a:srgbClr val="FF0000"/>
                            </a:solidFill>
                          </a:endParaRPr>
                        </a:p>
                      </a:txBody>
                      <a:tcPr>
                        <a:noFill/>
                      </a:tcPr>
                    </a:tc>
                    <a:tc>
                      <a:txBody>
                        <a:bodyPr/>
                        <a:lstStyle/>
                        <a:p>
                          <a:pPr algn="ctr"/>
                          <a:r>
                            <a:rPr lang="en-GB" sz="2100" dirty="0">
                              <a:solidFill>
                                <a:schemeClr val="tx1"/>
                              </a:solidFill>
                            </a:rPr>
                            <a:t>2</a:t>
                          </a:r>
                          <a:endParaRPr lang="nl-NL" sz="2100" dirty="0">
                            <a:solidFill>
                              <a:schemeClr val="tx1"/>
                            </a:solidFill>
                          </a:endParaRPr>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1</m:t>
                                </m:r>
                              </m:oMath>
                            </m:oMathPara>
                          </a14:m>
                          <a:endParaRPr lang="nl-NL" sz="2100" dirty="0">
                            <a:solidFill>
                              <a:srgbClr val="FF0000"/>
                            </a:solidFill>
                          </a:endParaRPr>
                        </a:p>
                      </a:txBody>
                      <a:tcPr>
                        <a:noFill/>
                      </a:tcPr>
                    </a:tc>
                    <a:tc>
                      <a:txBody>
                        <a:bodyPr/>
                        <a:lstStyle/>
                        <a:p>
                          <a:pPr algn="ctr"/>
                          <a:r>
                            <a:rPr lang="en-GB" sz="2100" dirty="0">
                              <a:solidFill>
                                <a:schemeClr val="tx1"/>
                              </a:solidFill>
                            </a:rPr>
                            <a:t>4</a:t>
                          </a:r>
                          <a:endParaRPr lang="nl-NL" sz="2100" dirty="0">
                            <a:solidFill>
                              <a:schemeClr val="tx1"/>
                            </a:solidFill>
                          </a:endParaRPr>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m:t>
                                </m:r>
                              </m:oMath>
                            </m:oMathPara>
                          </a14:m>
                          <a:endParaRPr lang="nl-NL" sz="2100" dirty="0">
                            <a:solidFill>
                              <a:srgbClr val="FF0000"/>
                            </a:solidFill>
                          </a:endParaRPr>
                        </a:p>
                      </a:txBody>
                      <a:tcPr>
                        <a:noFill/>
                      </a:tcPr>
                    </a:tc>
                    <a:tc>
                      <a:txBody>
                        <a:bodyPr/>
                        <a:lstStyle/>
                        <a:p>
                          <a:pPr algn="ctr"/>
                          <a:r>
                            <a:rPr lang="en-GB" sz="2100" dirty="0">
                              <a:solidFill>
                                <a:schemeClr val="tx1"/>
                              </a:solidFill>
                            </a:rPr>
                            <a:t>…</a:t>
                          </a:r>
                          <a:endParaRPr lang="nl-NL" sz="2100" dirty="0">
                            <a:solidFill>
                              <a:schemeClr val="tx1"/>
                            </a:solidFill>
                          </a:endParaRPr>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𝑇</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tc>
                      <a:txBody>
                        <a:bodyPr/>
                        <a:lstStyle/>
                        <a:p>
                          <a:pPr algn="ctr"/>
                          <a:r>
                            <a:rPr lang="en-GB" sz="2100" dirty="0">
                              <a:solidFill>
                                <a:schemeClr val="tx1"/>
                              </a:solidFill>
                            </a:rPr>
                            <a:t>3</a:t>
                          </a:r>
                          <a:endParaRPr lang="nl-NL" sz="2100" dirty="0">
                            <a:solidFill>
                              <a:schemeClr val="tx1"/>
                            </a:solidFill>
                          </a:endParaRPr>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1278327134"/>
                  </p:ext>
                </p:extLst>
              </p:nvPr>
            </p:nvGraphicFramePr>
            <p:xfrm>
              <a:off x="1833232" y="529063"/>
              <a:ext cx="5415630" cy="5560021"/>
            </p:xfrm>
            <a:graphic>
              <a:graphicData uri="http://schemas.openxmlformats.org/drawingml/2006/table">
                <a:tbl>
                  <a:tblPr firstRow="1" bandRow="1">
                    <a:tableStyleId>{5C22544A-7EE6-4342-B048-85BDC9FD1C3A}</a:tableStyleId>
                  </a:tblPr>
                  <a:tblGrid>
                    <a:gridCol w="902605">
                      <a:extLst>
                        <a:ext uri="{9D8B030D-6E8A-4147-A177-3AD203B41FA5}">
                          <a16:colId xmlns:a16="http://schemas.microsoft.com/office/drawing/2014/main" val="1284712509"/>
                        </a:ext>
                      </a:extLst>
                    </a:gridCol>
                    <a:gridCol w="902605">
                      <a:extLst>
                        <a:ext uri="{9D8B030D-6E8A-4147-A177-3AD203B41FA5}">
                          <a16:colId xmlns:a16="http://schemas.microsoft.com/office/drawing/2014/main" val="3384408917"/>
                        </a:ext>
                      </a:extLst>
                    </a:gridCol>
                    <a:gridCol w="902605">
                      <a:extLst>
                        <a:ext uri="{9D8B030D-6E8A-4147-A177-3AD203B41FA5}">
                          <a16:colId xmlns:a16="http://schemas.microsoft.com/office/drawing/2014/main" val="3475929590"/>
                        </a:ext>
                      </a:extLst>
                    </a:gridCol>
                    <a:gridCol w="902605">
                      <a:extLst>
                        <a:ext uri="{9D8B030D-6E8A-4147-A177-3AD203B41FA5}">
                          <a16:colId xmlns:a16="http://schemas.microsoft.com/office/drawing/2014/main" val="2809065463"/>
                        </a:ext>
                      </a:extLst>
                    </a:gridCol>
                    <a:gridCol w="902605">
                      <a:extLst>
                        <a:ext uri="{9D8B030D-6E8A-4147-A177-3AD203B41FA5}">
                          <a16:colId xmlns:a16="http://schemas.microsoft.com/office/drawing/2014/main" val="3102601274"/>
                        </a:ext>
                      </a:extLst>
                    </a:gridCol>
                    <a:gridCol w="902605">
                      <a:extLst>
                        <a:ext uri="{9D8B030D-6E8A-4147-A177-3AD203B41FA5}">
                          <a16:colId xmlns:a16="http://schemas.microsoft.com/office/drawing/2014/main" val="1858631198"/>
                        </a:ext>
                      </a:extLst>
                    </a:gridCol>
                  </a:tblGrid>
                  <a:tr h="38100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23621">
                    <a:tc>
                      <a:txBody>
                        <a:bodyPr/>
                        <a:lstStyle/>
                        <a:p>
                          <a:endParaRPr lang="nl-NL"/>
                        </a:p>
                      </a:txBody>
                      <a:tcPr>
                        <a:lnT w="38103" cap="flat" cmpd="sng" algn="ctr">
                          <a:noFill/>
                          <a:prstDash val="solid"/>
                          <a:round/>
                          <a:headEnd type="none" w="med" len="med"/>
                          <a:tailEnd type="none" w="med" len="med"/>
                        </a:lnT>
                        <a:blipFill>
                          <a:blip r:embed="rId2"/>
                          <a:stretch>
                            <a:fillRect l="-676" t="-73256" r="-502703"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000" t="-73256" r="-399329"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351" t="-73256" r="-302027"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1351" t="-73256" r="-202027"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98658" t="-73256" r="-100671"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502027" t="-73256" r="-1351" b="-901163"/>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676" t="-196053" r="-502703" b="-919737"/>
                          </a:stretch>
                        </a:blipFill>
                      </a:tcPr>
                    </a:tc>
                    <a:tc>
                      <a:txBody>
                        <a:bodyPr/>
                        <a:lstStyle/>
                        <a:p>
                          <a:endParaRPr lang="nl-NL"/>
                        </a:p>
                      </a:txBody>
                      <a:tcPr>
                        <a:blipFill>
                          <a:blip r:embed="rId2"/>
                          <a:stretch>
                            <a:fillRect l="-100000" t="-196053" r="-399329" b="-919737"/>
                          </a:stretch>
                        </a:blipFill>
                      </a:tcPr>
                    </a:tc>
                    <a:tc>
                      <a:txBody>
                        <a:bodyPr/>
                        <a:lstStyle/>
                        <a:p>
                          <a:endParaRPr lang="nl-NL"/>
                        </a:p>
                      </a:txBody>
                      <a:tcPr>
                        <a:blipFill>
                          <a:blip r:embed="rId2"/>
                          <a:stretch>
                            <a:fillRect l="-201351" t="-196053" r="-302027" b="-919737"/>
                          </a:stretch>
                        </a:blipFill>
                      </a:tcPr>
                    </a:tc>
                    <a:tc>
                      <a:txBody>
                        <a:bodyPr/>
                        <a:lstStyle/>
                        <a:p>
                          <a:endParaRPr lang="nl-NL"/>
                        </a:p>
                      </a:txBody>
                      <a:tcPr>
                        <a:blipFill>
                          <a:blip r:embed="rId2"/>
                          <a:stretch>
                            <a:fillRect l="-301351" t="-196053" r="-202027" b="-919737"/>
                          </a:stretch>
                        </a:blipFill>
                      </a:tcPr>
                    </a:tc>
                    <a:tc>
                      <a:txBody>
                        <a:bodyPr/>
                        <a:lstStyle/>
                        <a:p>
                          <a:endParaRPr lang="nl-NL"/>
                        </a:p>
                      </a:txBody>
                      <a:tcPr>
                        <a:blipFill>
                          <a:blip r:embed="rId2"/>
                          <a:stretch>
                            <a:fillRect l="-398658" t="-196053" r="-100671" b="-919737"/>
                          </a:stretch>
                        </a:blipFill>
                      </a:tcPr>
                    </a:tc>
                    <a:tc>
                      <a:txBody>
                        <a:bodyPr/>
                        <a:lstStyle/>
                        <a:p>
                          <a:pPr algn="ctr"/>
                          <a:r>
                            <a:rPr lang="en-GB" sz="2100" dirty="0"/>
                            <a:t>2</a:t>
                          </a:r>
                          <a:endParaRPr lang="nl-NL" sz="2100" dirty="0"/>
                        </a:p>
                      </a:txBody>
                      <a:tcPr>
                        <a:no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676" t="-296053" r="-502703" b="-819737"/>
                          </a:stretch>
                        </a:blipFill>
                      </a:tcPr>
                    </a:tc>
                    <a:tc>
                      <a:txBody>
                        <a:bodyPr/>
                        <a:lstStyle/>
                        <a:p>
                          <a:endParaRPr lang="nl-NL"/>
                        </a:p>
                      </a:txBody>
                      <a:tcPr>
                        <a:blipFill>
                          <a:blip r:embed="rId2"/>
                          <a:stretch>
                            <a:fillRect l="-100000" t="-296053" r="-399329" b="-819737"/>
                          </a:stretch>
                        </a:blipFill>
                      </a:tcPr>
                    </a:tc>
                    <a:tc>
                      <a:txBody>
                        <a:bodyPr/>
                        <a:lstStyle/>
                        <a:p>
                          <a:endParaRPr lang="nl-NL"/>
                        </a:p>
                      </a:txBody>
                      <a:tcPr>
                        <a:blipFill>
                          <a:blip r:embed="rId2"/>
                          <a:stretch>
                            <a:fillRect l="-201351" t="-296053" r="-302027" b="-819737"/>
                          </a:stretch>
                        </a:blipFill>
                      </a:tcPr>
                    </a:tc>
                    <a:tc>
                      <a:txBody>
                        <a:bodyPr/>
                        <a:lstStyle/>
                        <a:p>
                          <a:endParaRPr lang="nl-NL"/>
                        </a:p>
                      </a:txBody>
                      <a:tcPr>
                        <a:blipFill>
                          <a:blip r:embed="rId2"/>
                          <a:stretch>
                            <a:fillRect l="-301351" t="-296053" r="-202027" b="-819737"/>
                          </a:stretch>
                        </a:blipFill>
                      </a:tcPr>
                    </a:tc>
                    <a:tc>
                      <a:txBody>
                        <a:bodyPr/>
                        <a:lstStyle/>
                        <a:p>
                          <a:endParaRPr lang="nl-NL"/>
                        </a:p>
                      </a:txBody>
                      <a:tcPr>
                        <a:blipFill>
                          <a:blip r:embed="rId2"/>
                          <a:stretch>
                            <a:fillRect l="-398658" t="-296053" r="-100671" b="-819737"/>
                          </a:stretch>
                        </a:blipFill>
                      </a:tcPr>
                    </a:tc>
                    <a:tc>
                      <a:txBody>
                        <a:bodyPr/>
                        <a:lstStyle/>
                        <a:p>
                          <a:pPr algn="ctr"/>
                          <a:r>
                            <a:rPr lang="en-GB" sz="2100" dirty="0"/>
                            <a:t>6</a:t>
                          </a:r>
                          <a:endParaRPr lang="nl-NL" sz="2100" dirty="0"/>
                        </a:p>
                      </a:txBody>
                      <a:tcPr>
                        <a:no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676" t="-390909" r="-502703" b="-709091"/>
                          </a:stretch>
                        </a:blipFill>
                      </a:tcPr>
                    </a:tc>
                    <a:tc>
                      <a:txBody>
                        <a:bodyPr/>
                        <a:lstStyle/>
                        <a:p>
                          <a:endParaRPr lang="nl-NL"/>
                        </a:p>
                      </a:txBody>
                      <a:tcPr>
                        <a:blipFill>
                          <a:blip r:embed="rId2"/>
                          <a:stretch>
                            <a:fillRect l="-100000" t="-390909" r="-399329" b="-709091"/>
                          </a:stretch>
                        </a:blipFill>
                      </a:tcPr>
                    </a:tc>
                    <a:tc>
                      <a:txBody>
                        <a:bodyPr/>
                        <a:lstStyle/>
                        <a:p>
                          <a:endParaRPr lang="nl-NL"/>
                        </a:p>
                      </a:txBody>
                      <a:tcPr>
                        <a:blipFill>
                          <a:blip r:embed="rId2"/>
                          <a:stretch>
                            <a:fillRect l="-201351" t="-390909" r="-302027" b="-709091"/>
                          </a:stretch>
                        </a:blipFill>
                      </a:tcPr>
                    </a:tc>
                    <a:tc>
                      <a:txBody>
                        <a:bodyPr/>
                        <a:lstStyle/>
                        <a:p>
                          <a:endParaRPr lang="nl-NL"/>
                        </a:p>
                      </a:txBody>
                      <a:tcPr>
                        <a:blipFill>
                          <a:blip r:embed="rId2"/>
                          <a:stretch>
                            <a:fillRect l="-301351" t="-390909" r="-202027" b="-709091"/>
                          </a:stretch>
                        </a:blipFill>
                      </a:tcPr>
                    </a:tc>
                    <a:tc>
                      <a:txBody>
                        <a:bodyPr/>
                        <a:lstStyle/>
                        <a:p>
                          <a:endParaRPr lang="nl-NL"/>
                        </a:p>
                      </a:txBody>
                      <a:tcPr>
                        <a:blipFill>
                          <a:blip r:embed="rId2"/>
                          <a:stretch>
                            <a:fillRect l="-398658" t="-390909" r="-100671" b="-709091"/>
                          </a:stretch>
                        </a:blipFill>
                      </a:tcPr>
                    </a:tc>
                    <a:tc>
                      <a:txBody>
                        <a:bodyPr/>
                        <a:lstStyle/>
                        <a:p>
                          <a:pPr algn="ctr"/>
                          <a:r>
                            <a:rPr lang="en-GB" sz="2100" dirty="0"/>
                            <a:t>4</a:t>
                          </a:r>
                          <a:endParaRPr lang="nl-NL" sz="2100" dirty="0"/>
                        </a:p>
                      </a:txBody>
                      <a:tcPr>
                        <a:no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676" t="-497368" r="-502703" b="-618421"/>
                          </a:stretch>
                        </a:blipFill>
                      </a:tcPr>
                    </a:tc>
                    <a:tc>
                      <a:txBody>
                        <a:bodyPr/>
                        <a:lstStyle/>
                        <a:p>
                          <a:endParaRPr lang="nl-NL"/>
                        </a:p>
                      </a:txBody>
                      <a:tcPr>
                        <a:blipFill>
                          <a:blip r:embed="rId2"/>
                          <a:stretch>
                            <a:fillRect l="-100000" t="-497368" r="-399329" b="-618421"/>
                          </a:stretch>
                        </a:blipFill>
                      </a:tcPr>
                    </a:tc>
                    <a:tc>
                      <a:txBody>
                        <a:bodyPr/>
                        <a:lstStyle/>
                        <a:p>
                          <a:endParaRPr lang="nl-NL"/>
                        </a:p>
                      </a:txBody>
                      <a:tcPr>
                        <a:blipFill>
                          <a:blip r:embed="rId2"/>
                          <a:stretch>
                            <a:fillRect l="-201351" t="-497368" r="-302027" b="-618421"/>
                          </a:stretch>
                        </a:blipFill>
                      </a:tcPr>
                    </a:tc>
                    <a:tc>
                      <a:txBody>
                        <a:bodyPr/>
                        <a:lstStyle/>
                        <a:p>
                          <a:endParaRPr lang="nl-NL"/>
                        </a:p>
                      </a:txBody>
                      <a:tcPr>
                        <a:blipFill>
                          <a:blip r:embed="rId2"/>
                          <a:stretch>
                            <a:fillRect l="-301351" t="-497368" r="-202027" b="-618421"/>
                          </a:stretch>
                        </a:blipFill>
                      </a:tcPr>
                    </a:tc>
                    <a:tc>
                      <a:txBody>
                        <a:bodyPr/>
                        <a:lstStyle/>
                        <a:p>
                          <a:endParaRPr lang="nl-NL"/>
                        </a:p>
                      </a:txBody>
                      <a:tcPr>
                        <a:blipFill>
                          <a:blip r:embed="rId2"/>
                          <a:stretch>
                            <a:fillRect l="-398658" t="-497368" r="-100671" b="-618421"/>
                          </a:stretch>
                        </a:blipFill>
                      </a:tcPr>
                    </a:tc>
                    <a:tc>
                      <a:txBody>
                        <a:bodyPr/>
                        <a:lstStyle/>
                        <a:p>
                          <a:pPr algn="ctr"/>
                          <a:r>
                            <a:rPr lang="en-GB" sz="2100" dirty="0"/>
                            <a:t>2</a:t>
                          </a:r>
                          <a:endParaRPr lang="nl-NL" sz="2100" dirty="0"/>
                        </a:p>
                      </a:txBody>
                      <a:tcPr>
                        <a:no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676" t="-589610" r="-502703" b="-510390"/>
                          </a:stretch>
                        </a:blipFill>
                      </a:tcPr>
                    </a:tc>
                    <a:tc>
                      <a:txBody>
                        <a:bodyPr/>
                        <a:lstStyle/>
                        <a:p>
                          <a:endParaRPr lang="nl-NL"/>
                        </a:p>
                      </a:txBody>
                      <a:tcPr>
                        <a:blipFill>
                          <a:blip r:embed="rId2"/>
                          <a:stretch>
                            <a:fillRect l="-100000" t="-589610" r="-399329" b="-510390"/>
                          </a:stretch>
                        </a:blipFill>
                      </a:tcPr>
                    </a:tc>
                    <a:tc>
                      <a:txBody>
                        <a:bodyPr/>
                        <a:lstStyle/>
                        <a:p>
                          <a:endParaRPr lang="nl-NL"/>
                        </a:p>
                      </a:txBody>
                      <a:tcPr>
                        <a:blipFill>
                          <a:blip r:embed="rId2"/>
                          <a:stretch>
                            <a:fillRect l="-201351" t="-589610" r="-302027" b="-510390"/>
                          </a:stretch>
                        </a:blipFill>
                      </a:tcPr>
                    </a:tc>
                    <a:tc>
                      <a:txBody>
                        <a:bodyPr/>
                        <a:lstStyle/>
                        <a:p>
                          <a:endParaRPr lang="nl-NL"/>
                        </a:p>
                      </a:txBody>
                      <a:tcPr>
                        <a:blipFill>
                          <a:blip r:embed="rId2"/>
                          <a:stretch>
                            <a:fillRect l="-301351" t="-589610" r="-202027" b="-510390"/>
                          </a:stretch>
                        </a:blipFill>
                      </a:tcPr>
                    </a:tc>
                    <a:tc>
                      <a:txBody>
                        <a:bodyPr/>
                        <a:lstStyle/>
                        <a:p>
                          <a:endParaRPr lang="nl-NL"/>
                        </a:p>
                      </a:txBody>
                      <a:tcPr>
                        <a:blipFill>
                          <a:blip r:embed="rId2"/>
                          <a:stretch>
                            <a:fillRect l="-398658" t="-589610" r="-100671" b="-510390"/>
                          </a:stretch>
                        </a:blipFill>
                      </a:tcPr>
                    </a:tc>
                    <a:tc>
                      <a:txBody>
                        <a:bodyPr/>
                        <a:lstStyle/>
                        <a:p>
                          <a:pPr algn="ctr"/>
                          <a:r>
                            <a:rPr lang="en-GB" sz="2100" dirty="0"/>
                            <a:t>1</a:t>
                          </a:r>
                          <a:endParaRPr lang="nl-NL" sz="2100" dirty="0"/>
                        </a:p>
                      </a:txBody>
                      <a:tcPr>
                        <a:no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676" t="-698684" r="-502703" b="-417105"/>
                          </a:stretch>
                        </a:blipFill>
                      </a:tcPr>
                    </a:tc>
                    <a:tc>
                      <a:txBody>
                        <a:bodyPr/>
                        <a:lstStyle/>
                        <a:p>
                          <a:endParaRPr lang="nl-NL"/>
                        </a:p>
                      </a:txBody>
                      <a:tcPr>
                        <a:blipFill>
                          <a:blip r:embed="rId2"/>
                          <a:stretch>
                            <a:fillRect l="-100000" t="-698684" r="-399329" b="-417105"/>
                          </a:stretch>
                        </a:blipFill>
                      </a:tcPr>
                    </a:tc>
                    <a:tc>
                      <a:txBody>
                        <a:bodyPr/>
                        <a:lstStyle/>
                        <a:p>
                          <a:endParaRPr lang="nl-NL"/>
                        </a:p>
                      </a:txBody>
                      <a:tcPr>
                        <a:blipFill>
                          <a:blip r:embed="rId2"/>
                          <a:stretch>
                            <a:fillRect l="-201351" t="-698684" r="-302027" b="-417105"/>
                          </a:stretch>
                        </a:blipFill>
                      </a:tcPr>
                    </a:tc>
                    <a:tc>
                      <a:txBody>
                        <a:bodyPr/>
                        <a:lstStyle/>
                        <a:p>
                          <a:endParaRPr lang="nl-NL"/>
                        </a:p>
                      </a:txBody>
                      <a:tcPr>
                        <a:blipFill>
                          <a:blip r:embed="rId2"/>
                          <a:stretch>
                            <a:fillRect l="-301351" t="-698684" r="-202027" b="-417105"/>
                          </a:stretch>
                        </a:blipFill>
                      </a:tcPr>
                    </a:tc>
                    <a:tc>
                      <a:txBody>
                        <a:bodyPr/>
                        <a:lstStyle/>
                        <a:p>
                          <a:endParaRPr lang="nl-NL"/>
                        </a:p>
                      </a:txBody>
                      <a:tcPr>
                        <a:blipFill>
                          <a:blip r:embed="rId2"/>
                          <a:stretch>
                            <a:fillRect l="-398658" t="-698684" r="-100671" b="-417105"/>
                          </a:stretch>
                        </a:blipFill>
                      </a:tcPr>
                    </a:tc>
                    <a:tc>
                      <a:txBody>
                        <a:bodyPr/>
                        <a:lstStyle/>
                        <a:p>
                          <a:pPr algn="ctr"/>
                          <a:r>
                            <a:rPr lang="en-GB" sz="2100" dirty="0">
                              <a:solidFill>
                                <a:schemeClr val="tx1"/>
                              </a:solidFill>
                            </a:rPr>
                            <a:t>3</a:t>
                          </a:r>
                          <a:endParaRPr lang="nl-NL" sz="2100" dirty="0">
                            <a:solidFill>
                              <a:schemeClr val="tx1"/>
                            </a:solidFill>
                          </a:endParaRPr>
                        </a:p>
                      </a:txBody>
                      <a:tcPr>
                        <a:no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676" t="-788312" r="-502703" b="-311688"/>
                          </a:stretch>
                        </a:blipFill>
                      </a:tcPr>
                    </a:tc>
                    <a:tc>
                      <a:txBody>
                        <a:bodyPr/>
                        <a:lstStyle/>
                        <a:p>
                          <a:endParaRPr lang="nl-NL"/>
                        </a:p>
                      </a:txBody>
                      <a:tcPr>
                        <a:blipFill>
                          <a:blip r:embed="rId2"/>
                          <a:stretch>
                            <a:fillRect l="-100000" t="-788312" r="-399329" b="-311688"/>
                          </a:stretch>
                        </a:blipFill>
                      </a:tcPr>
                    </a:tc>
                    <a:tc>
                      <a:txBody>
                        <a:bodyPr/>
                        <a:lstStyle/>
                        <a:p>
                          <a:endParaRPr lang="nl-NL"/>
                        </a:p>
                      </a:txBody>
                      <a:tcPr>
                        <a:blipFill>
                          <a:blip r:embed="rId2"/>
                          <a:stretch>
                            <a:fillRect l="-201351" t="-788312" r="-302027" b="-311688"/>
                          </a:stretch>
                        </a:blipFill>
                      </a:tcPr>
                    </a:tc>
                    <a:tc>
                      <a:txBody>
                        <a:bodyPr/>
                        <a:lstStyle/>
                        <a:p>
                          <a:endParaRPr lang="nl-NL"/>
                        </a:p>
                      </a:txBody>
                      <a:tcPr>
                        <a:blipFill>
                          <a:blip r:embed="rId2"/>
                          <a:stretch>
                            <a:fillRect l="-301351" t="-788312" r="-202027" b="-311688"/>
                          </a:stretch>
                        </a:blipFill>
                      </a:tcPr>
                    </a:tc>
                    <a:tc>
                      <a:txBody>
                        <a:bodyPr/>
                        <a:lstStyle/>
                        <a:p>
                          <a:endParaRPr lang="nl-NL"/>
                        </a:p>
                      </a:txBody>
                      <a:tcPr>
                        <a:blipFill>
                          <a:blip r:embed="rId2"/>
                          <a:stretch>
                            <a:fillRect l="-398658" t="-788312" r="-100671" b="-311688"/>
                          </a:stretch>
                        </a:blipFill>
                      </a:tcPr>
                    </a:tc>
                    <a:tc>
                      <a:txBody>
                        <a:bodyPr/>
                        <a:lstStyle/>
                        <a:p>
                          <a:pPr algn="ctr"/>
                          <a:r>
                            <a:rPr lang="en-GB" sz="2100" dirty="0">
                              <a:solidFill>
                                <a:schemeClr val="tx1"/>
                              </a:solidFill>
                            </a:rPr>
                            <a:t>2</a:t>
                          </a:r>
                          <a:endParaRPr lang="nl-NL" sz="2100" dirty="0">
                            <a:solidFill>
                              <a:schemeClr val="tx1"/>
                            </a:solidFill>
                          </a:endParaRPr>
                        </a:p>
                      </a:txBody>
                      <a:tcPr>
                        <a:no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676" t="-900000" r="-502703" b="-215789"/>
                          </a:stretch>
                        </a:blipFill>
                      </a:tcPr>
                    </a:tc>
                    <a:tc>
                      <a:txBody>
                        <a:bodyPr/>
                        <a:lstStyle/>
                        <a:p>
                          <a:endParaRPr lang="nl-NL"/>
                        </a:p>
                      </a:txBody>
                      <a:tcPr>
                        <a:blipFill>
                          <a:blip r:embed="rId2"/>
                          <a:stretch>
                            <a:fillRect l="-100000" t="-900000" r="-399329" b="-215789"/>
                          </a:stretch>
                        </a:blipFill>
                      </a:tcPr>
                    </a:tc>
                    <a:tc>
                      <a:txBody>
                        <a:bodyPr/>
                        <a:lstStyle/>
                        <a:p>
                          <a:endParaRPr lang="nl-NL"/>
                        </a:p>
                      </a:txBody>
                      <a:tcPr>
                        <a:blipFill>
                          <a:blip r:embed="rId2"/>
                          <a:stretch>
                            <a:fillRect l="-201351" t="-900000" r="-302027" b="-215789"/>
                          </a:stretch>
                        </a:blipFill>
                      </a:tcPr>
                    </a:tc>
                    <a:tc>
                      <a:txBody>
                        <a:bodyPr/>
                        <a:lstStyle/>
                        <a:p>
                          <a:endParaRPr lang="nl-NL"/>
                        </a:p>
                      </a:txBody>
                      <a:tcPr>
                        <a:blipFill>
                          <a:blip r:embed="rId2"/>
                          <a:stretch>
                            <a:fillRect l="-301351" t="-900000" r="-202027" b="-215789"/>
                          </a:stretch>
                        </a:blipFill>
                      </a:tcPr>
                    </a:tc>
                    <a:tc>
                      <a:txBody>
                        <a:bodyPr/>
                        <a:lstStyle/>
                        <a:p>
                          <a:endParaRPr lang="nl-NL"/>
                        </a:p>
                      </a:txBody>
                      <a:tcPr>
                        <a:blipFill>
                          <a:blip r:embed="rId2"/>
                          <a:stretch>
                            <a:fillRect l="-398658" t="-900000" r="-100671" b="-215789"/>
                          </a:stretch>
                        </a:blipFill>
                      </a:tcPr>
                    </a:tc>
                    <a:tc>
                      <a:txBody>
                        <a:bodyPr/>
                        <a:lstStyle/>
                        <a:p>
                          <a:pPr algn="ctr"/>
                          <a:r>
                            <a:rPr lang="en-GB" sz="2100" dirty="0">
                              <a:solidFill>
                                <a:schemeClr val="tx1"/>
                              </a:solidFill>
                            </a:rPr>
                            <a:t>4</a:t>
                          </a:r>
                          <a:endParaRPr lang="nl-NL" sz="2100" dirty="0">
                            <a:solidFill>
                              <a:schemeClr val="tx1"/>
                            </a:solidFill>
                          </a:endParaRPr>
                        </a:p>
                      </a:txBody>
                      <a:tcPr>
                        <a:no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676" t="-987013" r="-502703" b="-112987"/>
                          </a:stretch>
                        </a:blipFill>
                      </a:tcPr>
                    </a:tc>
                    <a:tc>
                      <a:txBody>
                        <a:bodyPr/>
                        <a:lstStyle/>
                        <a:p>
                          <a:endParaRPr lang="nl-NL"/>
                        </a:p>
                      </a:txBody>
                      <a:tcPr>
                        <a:blipFill>
                          <a:blip r:embed="rId2"/>
                          <a:stretch>
                            <a:fillRect l="-100000" t="-987013" r="-399329" b="-112987"/>
                          </a:stretch>
                        </a:blipFill>
                      </a:tcPr>
                    </a:tc>
                    <a:tc>
                      <a:txBody>
                        <a:bodyPr/>
                        <a:lstStyle/>
                        <a:p>
                          <a:endParaRPr lang="nl-NL"/>
                        </a:p>
                      </a:txBody>
                      <a:tcPr>
                        <a:blipFill>
                          <a:blip r:embed="rId2"/>
                          <a:stretch>
                            <a:fillRect l="-201351" t="-987013" r="-302027" b="-112987"/>
                          </a:stretch>
                        </a:blipFill>
                      </a:tcPr>
                    </a:tc>
                    <a:tc>
                      <a:txBody>
                        <a:bodyPr/>
                        <a:lstStyle/>
                        <a:p>
                          <a:endParaRPr lang="nl-NL"/>
                        </a:p>
                      </a:txBody>
                      <a:tcPr>
                        <a:blipFill>
                          <a:blip r:embed="rId2"/>
                          <a:stretch>
                            <a:fillRect l="-301351" t="-987013" r="-202027" b="-112987"/>
                          </a:stretch>
                        </a:blipFill>
                      </a:tcPr>
                    </a:tc>
                    <a:tc>
                      <a:txBody>
                        <a:bodyPr/>
                        <a:lstStyle/>
                        <a:p>
                          <a:endParaRPr lang="nl-NL"/>
                        </a:p>
                      </a:txBody>
                      <a:tcPr>
                        <a:blipFill>
                          <a:blip r:embed="rId2"/>
                          <a:stretch>
                            <a:fillRect l="-398658" t="-987013" r="-100671" b="-112987"/>
                          </a:stretch>
                        </a:blipFill>
                      </a:tcPr>
                    </a:tc>
                    <a:tc>
                      <a:txBody>
                        <a:bodyPr/>
                        <a:lstStyle/>
                        <a:p>
                          <a:pPr algn="ctr"/>
                          <a:r>
                            <a:rPr lang="en-GB" sz="2100" dirty="0">
                              <a:solidFill>
                                <a:schemeClr val="tx1"/>
                              </a:solidFill>
                            </a:rPr>
                            <a:t>…</a:t>
                          </a:r>
                          <a:endParaRPr lang="nl-NL" sz="2100" dirty="0">
                            <a:solidFill>
                              <a:schemeClr val="tx1"/>
                            </a:solidFill>
                          </a:endParaRPr>
                        </a:p>
                      </a:txBody>
                      <a:tcPr>
                        <a:no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676" t="-1101316" r="-502703" b="-14474"/>
                          </a:stretch>
                        </a:blipFill>
                      </a:tcPr>
                    </a:tc>
                    <a:tc>
                      <a:txBody>
                        <a:bodyPr/>
                        <a:lstStyle/>
                        <a:p>
                          <a:endParaRPr lang="nl-NL"/>
                        </a:p>
                      </a:txBody>
                      <a:tcPr>
                        <a:blipFill>
                          <a:blip r:embed="rId2"/>
                          <a:stretch>
                            <a:fillRect l="-100000" t="-1101316" r="-399329" b="-14474"/>
                          </a:stretch>
                        </a:blipFill>
                      </a:tcPr>
                    </a:tc>
                    <a:tc>
                      <a:txBody>
                        <a:bodyPr/>
                        <a:lstStyle/>
                        <a:p>
                          <a:endParaRPr lang="nl-NL"/>
                        </a:p>
                      </a:txBody>
                      <a:tcPr>
                        <a:blipFill>
                          <a:blip r:embed="rId2"/>
                          <a:stretch>
                            <a:fillRect l="-201351" t="-1101316" r="-302027" b="-14474"/>
                          </a:stretch>
                        </a:blipFill>
                      </a:tcPr>
                    </a:tc>
                    <a:tc>
                      <a:txBody>
                        <a:bodyPr/>
                        <a:lstStyle/>
                        <a:p>
                          <a:endParaRPr lang="nl-NL"/>
                        </a:p>
                      </a:txBody>
                      <a:tcPr>
                        <a:blipFill>
                          <a:blip r:embed="rId2"/>
                          <a:stretch>
                            <a:fillRect l="-301351" t="-1101316" r="-202027" b="-14474"/>
                          </a:stretch>
                        </a:blipFill>
                      </a:tcPr>
                    </a:tc>
                    <a:tc>
                      <a:txBody>
                        <a:bodyPr/>
                        <a:lstStyle/>
                        <a:p>
                          <a:endParaRPr lang="nl-NL"/>
                        </a:p>
                      </a:txBody>
                      <a:tcPr>
                        <a:blipFill>
                          <a:blip r:embed="rId2"/>
                          <a:stretch>
                            <a:fillRect l="-398658" t="-1101316" r="-100671" b="-14474"/>
                          </a:stretch>
                        </a:blipFill>
                      </a:tcPr>
                    </a:tc>
                    <a:tc>
                      <a:txBody>
                        <a:bodyPr/>
                        <a:lstStyle/>
                        <a:p>
                          <a:pPr algn="ctr"/>
                          <a:r>
                            <a:rPr lang="en-GB" sz="2100" dirty="0">
                              <a:solidFill>
                                <a:schemeClr val="tx1"/>
                              </a:solidFill>
                            </a:rPr>
                            <a:t>3</a:t>
                          </a:r>
                          <a:endParaRPr lang="nl-NL" sz="2100" dirty="0">
                            <a:solidFill>
                              <a:schemeClr val="tx1"/>
                            </a:solidFill>
                          </a:endParaRPr>
                        </a:p>
                      </a:txBody>
                      <a:tcPr>
                        <a:no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a:cxnSpLocks/>
          </p:cNvCxnSpPr>
          <p:nvPr/>
        </p:nvCxnSpPr>
        <p:spPr>
          <a:xfrm>
            <a:off x="1833232" y="3777672"/>
            <a:ext cx="541563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0275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p:spTree>
    <p:extLst>
      <p:ext uri="{BB962C8B-B14F-4D97-AF65-F5344CB8AC3E}">
        <p14:creationId xmlns:p14="http://schemas.microsoft.com/office/powerpoint/2010/main" val="1496545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Like before, we estimate the following quantity:</a:t>
                </a:r>
              </a:p>
              <a:p>
                <a:pPr>
                  <a:lnSpc>
                    <a:spcPct val="100000"/>
                  </a:lnSpc>
                </a:pPr>
                <a:endParaRPr lang="en-US" sz="3200" b="0" i="1" dirty="0">
                  <a:solidFill>
                    <a:schemeClr val="tx1">
                      <a:lumMod val="75000"/>
                      <a:lumOff val="25000"/>
                    </a:schemeClr>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m:oMathPara>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Now, we assume there is an effect of time: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can represent unobservable </a:t>
                </a:r>
                <a14:m>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a14:m>
                <a:r>
                  <a:rPr lang="en-US" sz="3200" dirty="0">
                    <a:solidFill>
                      <a:srgbClr val="404040"/>
                    </a:solidFill>
                    <a:latin typeface="Fira Sans" pitchFamily="34"/>
                  </a:rPr>
                  <a:t> as</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m:t>
                          </m:r>
                          <m:r>
                            <a:rPr lang="en-US" sz="3200" b="0" i="1" smtClean="0">
                              <a:solidFill>
                                <a:schemeClr val="tx1">
                                  <a:lumMod val="75000"/>
                                  <a:lumOff val="25000"/>
                                </a:schemeClr>
                              </a:solidFill>
                              <a:latin typeface="Cambria Math" panose="02040503050406030204" pitchFamily="18" charset="0"/>
                            </a:rPr>
                            <m:t>𝑟𝑒</m:t>
                          </m:r>
                        </m:sub>
                        <m:sup>
                          <m:r>
                            <a:rPr lang="en-US" sz="3200" i="1">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742"/>
                </a:stretch>
              </a:blipFill>
            </p:spPr>
            <p:txBody>
              <a:bodyPr/>
              <a:lstStyle/>
              <a:p>
                <a:r>
                  <a:rPr lang="en-NL">
                    <a:noFill/>
                  </a:rPr>
                  <a:t> </a:t>
                </a:r>
              </a:p>
            </p:txBody>
          </p:sp>
        </mc:Fallback>
      </mc:AlternateContent>
    </p:spTree>
    <p:extLst>
      <p:ext uri="{BB962C8B-B14F-4D97-AF65-F5344CB8AC3E}">
        <p14:creationId xmlns:p14="http://schemas.microsoft.com/office/powerpoint/2010/main" val="23060935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But the trend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a14:m>
                <a:r>
                  <a:rPr lang="en-US" sz="3200" dirty="0">
                    <a:solidFill>
                      <a:srgbClr val="404040"/>
                    </a:solidFill>
                    <a:latin typeface="Fira Sans" pitchFamily="34"/>
                  </a:rPr>
                  <a:t> is also unobservable!</a:t>
                </a:r>
              </a:p>
              <a:p>
                <a:pPr>
                  <a:lnSpc>
                    <a:spcPct val="100000"/>
                  </a:lnSpc>
                </a:pPr>
                <a:r>
                  <a:rPr lang="en-US" sz="3200" dirty="0">
                    <a:solidFill>
                      <a:srgbClr val="404040"/>
                    </a:solidFill>
                    <a:latin typeface="Fira Sans" pitchFamily="34"/>
                  </a:rPr>
                  <a:t>Solution: assume equal trends for Utah and California</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sz="320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Thus, our model for the counterfactual is:</a:t>
                </a:r>
              </a:p>
              <a:p>
                <a:pPr marL="0" indent="0">
                  <a:lnSpc>
                    <a:spcPct val="100000"/>
                  </a:lnSpc>
                  <a:buNone/>
                </a:pPr>
                <a:br>
                  <a:rPr lang="en-US" sz="3200" dirty="0">
                    <a:solidFill>
                      <a:srgbClr val="404040"/>
                    </a:solidFill>
                    <a:latin typeface="Fira Sans" pitchFamily="34"/>
                  </a:rPr>
                </a:br>
                <a14:m>
                  <m:oMathPara xmlns:m="http://schemas.openxmlformats.org/officeDocument/2006/math">
                    <m:oMathParaPr>
                      <m:jc m:val="centerGroup"/>
                    </m:oMathParaPr>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611" r="-58"/>
                </a:stretch>
              </a:blipFill>
            </p:spPr>
            <p:txBody>
              <a:bodyPr/>
              <a:lstStyle/>
              <a:p>
                <a:r>
                  <a:rPr lang="en-NL">
                    <a:noFill/>
                  </a:rPr>
                  <a:t> </a:t>
                </a:r>
              </a:p>
            </p:txBody>
          </p:sp>
        </mc:Fallback>
      </mc:AlternateContent>
    </p:spTree>
    <p:extLst>
      <p:ext uri="{BB962C8B-B14F-4D97-AF65-F5344CB8AC3E}">
        <p14:creationId xmlns:p14="http://schemas.microsoft.com/office/powerpoint/2010/main" val="9290951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Plugging this into the causal effect equation:</a:t>
                </a:r>
              </a:p>
              <a:p>
                <a:pPr marL="0" indent="0">
                  <a:lnSpc>
                    <a:spcPct val="100000"/>
                  </a:lnSpc>
                  <a:buNone/>
                </a:pPr>
                <a:br>
                  <a:rPr lang="en-US" sz="3200" dirty="0">
                    <a:solidFill>
                      <a:srgbClr val="404040"/>
                    </a:solidFill>
                    <a:latin typeface="Fira Sans" pitchFamily="34"/>
                  </a:rPr>
                </a:br>
                <a14:m>
                  <m:oMathPara xmlns:m="http://schemas.openxmlformats.org/officeDocument/2006/math">
                    <m:oMathParaPr>
                      <m:jc m:val="centerGroup"/>
                    </m:oMathParaPr>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i="1">
                          <a:solidFill>
                            <a:schemeClr val="tx1">
                              <a:lumMod val="75000"/>
                              <a:lumOff val="25000"/>
                            </a:schemeClr>
                          </a:solidFill>
                          <a:latin typeface="Cambria Math" panose="02040503050406030204" pitchFamily="18" charset="0"/>
                        </a:rPr>
                        <m:t>=</m:t>
                      </m:r>
                      <m:d>
                        <m:dPr>
                          <m:ctrlPr>
                            <a:rPr lang="en-US" sz="3200" b="0" i="1" smtClean="0">
                              <a:solidFill>
                                <a:schemeClr val="tx1">
                                  <a:lumMod val="75000"/>
                                  <a:lumOff val="25000"/>
                                </a:schemeClr>
                              </a:solidFill>
                              <a:latin typeface="Cambria Math" panose="02040503050406030204" pitchFamily="18" charset="0"/>
                            </a:rPr>
                          </m:ctrlPr>
                        </m:dPr>
                        <m:e>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 −</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e>
                      </m:d>
                      <m:r>
                        <a:rPr lang="en-US" sz="3200" b="0" i="1" smtClean="0">
                          <a:solidFill>
                            <a:schemeClr val="tx1">
                              <a:lumMod val="75000"/>
                              <a:lumOff val="25000"/>
                            </a:schemeClr>
                          </a:solidFill>
                          <a:latin typeface="Cambria Math" panose="02040503050406030204" pitchFamily="18" charset="0"/>
                        </a:rPr>
                        <m:t>−</m:t>
                      </m:r>
                      <m:d>
                        <m:dPr>
                          <m:ctrlPr>
                            <a:rPr lang="en-US" sz="3200" i="1">
                              <a:solidFill>
                                <a:schemeClr val="tx1">
                                  <a:lumMod val="75000"/>
                                  <a:lumOff val="25000"/>
                                </a:schemeClr>
                              </a:solidFill>
                              <a:latin typeface="Cambria Math" panose="02040503050406030204" pitchFamily="18" charset="0"/>
                            </a:rPr>
                          </m:ctrlPr>
                        </m:dPr>
                        <m:e>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e>
                      </m:d>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Difference in differences!</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smtClean="0">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b="0" i="0" smtClean="0">
                          <a:solidFill>
                            <a:srgbClr val="404040"/>
                          </a:solidFill>
                          <a:latin typeface="Cambria Math" panose="02040503050406030204" pitchFamily="18" charset="0"/>
                        </a:rPr>
                        <m:t>=</m:t>
                      </m:r>
                      <m:d>
                        <m:dPr>
                          <m:ctrlPr>
                            <a:rPr lang="en-US" sz="3200" b="0" i="1" smtClean="0">
                              <a:solidFill>
                                <a:srgbClr val="404040"/>
                              </a:solidFill>
                              <a:latin typeface="Cambria Math" panose="02040503050406030204" pitchFamily="18" charset="0"/>
                            </a:rPr>
                          </m:ctrlPr>
                        </m:dPr>
                        <m:e>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r>
                            <a:rPr lang="en-US" sz="3200" b="0" i="1" dirty="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dirty="0">
                                  <a:solidFill>
                                    <a:srgbClr val="404040"/>
                                  </a:solidFill>
                                  <a:latin typeface="Cambria Math" panose="02040503050406030204" pitchFamily="18" charset="0"/>
                                </a:rPr>
                                <m:t>𝑝𝑟𝑒</m:t>
                              </m:r>
                            </m:sub>
                          </m:sSub>
                        </m:e>
                      </m:d>
                      <m:r>
                        <a:rPr lang="en-US" sz="3200" b="0" i="1" dirty="0" smtClean="0">
                          <a:solidFill>
                            <a:srgbClr val="404040"/>
                          </a:solidFill>
                          <a:latin typeface="Cambria Math" panose="02040503050406030204" pitchFamily="18" charset="0"/>
                        </a:rPr>
                        <m:t>−</m:t>
                      </m:r>
                      <m:d>
                        <m:dPr>
                          <m:ctrlPr>
                            <a:rPr lang="en-US" sz="3200" b="0" i="1" dirty="0" smtClean="0">
                              <a:solidFill>
                                <a:srgbClr val="404040"/>
                              </a:solidFill>
                              <a:latin typeface="Cambria Math" panose="02040503050406030204" pitchFamily="18" charset="0"/>
                            </a:rPr>
                          </m:ctrlPr>
                        </m:dPr>
                        <m:e>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𝐶</m:t>
                                  </m:r>
                                </m:e>
                              </m:acc>
                            </m:e>
                            <m:sub>
                              <m:r>
                                <a:rPr lang="en-US" sz="3200" i="1">
                                  <a:solidFill>
                                    <a:srgbClr val="404040"/>
                                  </a:solidFill>
                                  <a:latin typeface="Cambria Math" panose="02040503050406030204" pitchFamily="18" charset="0"/>
                                </a:rPr>
                                <m:t>𝑝𝑜𝑠𝑡</m:t>
                              </m:r>
                            </m:sub>
                          </m:sSub>
                          <m:r>
                            <a:rPr lang="en-US" sz="3200" i="1" dirty="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𝐶</m:t>
                                  </m:r>
                                </m:e>
                              </m:acc>
                            </m:e>
                            <m:sub>
                              <m:r>
                                <a:rPr lang="en-US" sz="3200" i="1" dirty="0">
                                  <a:solidFill>
                                    <a:srgbClr val="404040"/>
                                  </a:solidFill>
                                  <a:latin typeface="Cambria Math" panose="02040503050406030204" pitchFamily="18" charset="0"/>
                                </a:rPr>
                                <m:t>𝑝𝑟𝑒</m:t>
                              </m:r>
                            </m:sub>
                          </m:sSub>
                        </m:e>
                      </m:d>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Tree>
    <p:extLst>
      <p:ext uri="{BB962C8B-B14F-4D97-AF65-F5344CB8AC3E}">
        <p14:creationId xmlns:p14="http://schemas.microsoft.com/office/powerpoint/2010/main" val="15763399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gn="ctr">
              <a:lnSpc>
                <a:spcPct val="100000"/>
              </a:lnSpc>
              <a:buNone/>
            </a:pPr>
            <a:r>
              <a:rPr lang="en-US" sz="3200" dirty="0">
                <a:solidFill>
                  <a:srgbClr val="404040"/>
                </a:solidFill>
                <a:latin typeface="Fira Sans" pitchFamily="34"/>
              </a:rPr>
              <a:t>CE = (</a:t>
            </a:r>
            <a:r>
              <a:rPr lang="en-US" sz="3200" dirty="0" err="1">
                <a:solidFill>
                  <a:srgbClr val="404040"/>
                </a:solidFill>
                <a:latin typeface="Fira Sans" pitchFamily="34"/>
              </a:rPr>
              <a:t>Cali_post</a:t>
            </a:r>
            <a:r>
              <a:rPr lang="en-US" sz="3200" dirty="0">
                <a:solidFill>
                  <a:srgbClr val="404040"/>
                </a:solidFill>
                <a:latin typeface="Fira Sans" pitchFamily="34"/>
              </a:rPr>
              <a:t> – </a:t>
            </a:r>
            <a:r>
              <a:rPr lang="en-US" sz="3200" dirty="0" err="1">
                <a:solidFill>
                  <a:srgbClr val="404040"/>
                </a:solidFill>
                <a:latin typeface="Fira Sans" pitchFamily="34"/>
              </a:rPr>
              <a:t>Cali_pre</a:t>
            </a:r>
            <a:r>
              <a:rPr lang="en-US" sz="3200" dirty="0">
                <a:solidFill>
                  <a:srgbClr val="404040"/>
                </a:solidFill>
                <a:latin typeface="Fira Sans" pitchFamily="34"/>
              </a:rPr>
              <a:t>) – (</a:t>
            </a:r>
            <a:r>
              <a:rPr lang="en-US" sz="3200" dirty="0" err="1">
                <a:solidFill>
                  <a:srgbClr val="404040"/>
                </a:solidFill>
                <a:latin typeface="Fira Sans" pitchFamily="34"/>
              </a:rPr>
              <a:t>Utah_post</a:t>
            </a:r>
            <a:r>
              <a:rPr lang="en-US" sz="3200" dirty="0">
                <a:solidFill>
                  <a:srgbClr val="404040"/>
                </a:solidFill>
                <a:latin typeface="Fira Sans" pitchFamily="34"/>
              </a:rPr>
              <a:t> – </a:t>
            </a:r>
            <a:r>
              <a:rPr lang="en-US" sz="3200" dirty="0" err="1">
                <a:solidFill>
                  <a:srgbClr val="404040"/>
                </a:solidFill>
                <a:latin typeface="Fira Sans" pitchFamily="34"/>
              </a:rPr>
              <a:t>Utah_pre</a:t>
            </a:r>
            <a:r>
              <a:rPr lang="en-US" sz="3200" dirty="0">
                <a:solidFill>
                  <a:srgbClr val="404040"/>
                </a:solidFill>
                <a:latin typeface="Fira Sans" pitchFamily="34"/>
              </a:rPr>
              <a:t>)</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gn="ctr">
              <a:lnSpc>
                <a:spcPct val="100000"/>
              </a:lnSpc>
              <a:buNone/>
            </a:pPr>
            <a:r>
              <a:rPr lang="en-US" sz="3200" dirty="0">
                <a:solidFill>
                  <a:srgbClr val="404040"/>
                </a:solidFill>
                <a:latin typeface="Consolas" panose="020B0609020204030204" pitchFamily="49" charset="0"/>
              </a:rPr>
              <a:t>(60.4 - 112)-(51.7 - 71.5) = -32.3</a:t>
            </a:r>
          </a:p>
          <a:p>
            <a:pPr>
              <a:lnSpc>
                <a:spcPct val="100000"/>
              </a:lnSpc>
            </a:pPr>
            <a:endParaRPr lang="en-US" sz="3200" dirty="0">
              <a:solidFill>
                <a:srgbClr val="404040"/>
              </a:solidFill>
              <a:latin typeface="Fira Sans" pitchFamily="34"/>
            </a:endParaRPr>
          </a:p>
          <a:p>
            <a:pPr>
              <a:lnSpc>
                <a:spcPct val="100000"/>
              </a:lnSpc>
            </a:pPr>
            <a:endParaRPr lang="en-US" sz="28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p:pic>
        <p:nvPicPr>
          <p:cNvPr id="5" name="Picture 4">
            <a:extLst>
              <a:ext uri="{FF2B5EF4-FFF2-40B4-BE49-F238E27FC236}">
                <a16:creationId xmlns:a16="http://schemas.microsoft.com/office/drawing/2014/main" id="{8130D098-2C38-A461-44ED-1E03344CC8A9}"/>
              </a:ext>
            </a:extLst>
          </p:cNvPr>
          <p:cNvPicPr>
            <a:picLocks noChangeAspect="1"/>
          </p:cNvPicPr>
          <p:nvPr/>
        </p:nvPicPr>
        <p:blipFill>
          <a:blip r:embed="rId3"/>
          <a:stretch>
            <a:fillRect/>
          </a:stretch>
        </p:blipFill>
        <p:spPr>
          <a:xfrm>
            <a:off x="3850505" y="2876550"/>
            <a:ext cx="4490990" cy="1396209"/>
          </a:xfrm>
          <a:prstGeom prst="rect">
            <a:avLst/>
          </a:prstGeom>
        </p:spPr>
      </p:pic>
    </p:spTree>
    <p:extLst>
      <p:ext uri="{BB962C8B-B14F-4D97-AF65-F5344CB8AC3E}">
        <p14:creationId xmlns:p14="http://schemas.microsoft.com/office/powerpoint/2010/main" val="351828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4411-C7D7-4278-BB83-409F1B5C06AB}"/>
              </a:ext>
            </a:extLst>
          </p:cNvPr>
          <p:cNvSpPr txBox="1">
            <a:spLocks noGrp="1"/>
          </p:cNvSpPr>
          <p:nvPr>
            <p:ph type="title"/>
          </p:nvPr>
        </p:nvSpPr>
        <p:spPr/>
        <p:txBody>
          <a:bodyPr/>
          <a:lstStyle/>
          <a:p>
            <a:pPr lvl="0">
              <a:lnSpc>
                <a:spcPct val="100000"/>
              </a:lnSpc>
            </a:pPr>
            <a:r>
              <a:rPr lang="en-GB" sz="5400" b="1" kern="0" dirty="0">
                <a:solidFill>
                  <a:srgbClr val="FFFFFF"/>
                </a:solidFill>
                <a:latin typeface="Fira Sans" pitchFamily="34"/>
                <a:ea typeface="Fira Code" pitchFamily="49"/>
              </a:rPr>
              <a:t>Today’s plan: afternoon</a:t>
            </a:r>
            <a:endParaRPr lang="en-GB" sz="1800" kern="0" dirty="0">
              <a:solidFill>
                <a:srgbClr val="FFFFFF"/>
              </a:solidFill>
            </a:endParaRPr>
          </a:p>
        </p:txBody>
      </p:sp>
      <p:sp>
        <p:nvSpPr>
          <p:cNvPr id="3" name="Content Placeholder 2">
            <a:extLst>
              <a:ext uri="{FF2B5EF4-FFF2-40B4-BE49-F238E27FC236}">
                <a16:creationId xmlns:a16="http://schemas.microsoft.com/office/drawing/2014/main" id="{F5AB15E0-B1DD-406B-896C-D1BCB6BFF600}"/>
              </a:ext>
            </a:extLst>
          </p:cNvPr>
          <p:cNvSpPr txBox="1">
            <a:spLocks noGrp="1"/>
          </p:cNvSpPr>
          <p:nvPr>
            <p:ph idx="1"/>
          </p:nvPr>
        </p:nvSpPr>
        <p:spPr>
          <a:xfrm>
            <a:off x="838203" y="1825627"/>
            <a:ext cx="10515600" cy="4667243"/>
          </a:xfrm>
        </p:spPr>
        <p:txBody>
          <a:bodyPr>
            <a:normAutofit fontScale="77500" lnSpcReduction="20000"/>
          </a:bodyPr>
          <a:lstStyle/>
          <a:p>
            <a:pPr lvl="0"/>
            <a:r>
              <a:rPr lang="en-GB" sz="3600" dirty="0">
                <a:solidFill>
                  <a:srgbClr val="FFFFFF"/>
                </a:solidFill>
                <a:latin typeface="Fira Sans" pitchFamily="34"/>
              </a:rPr>
              <a:t>Synthetic Control Methods (45 minutes)</a:t>
            </a:r>
          </a:p>
          <a:p>
            <a:pPr lvl="0"/>
            <a:r>
              <a:rPr lang="en-GB" sz="3600" dirty="0">
                <a:solidFill>
                  <a:srgbClr val="FFFFFF"/>
                </a:solidFill>
                <a:latin typeface="Fira Sans" pitchFamily="34"/>
              </a:rPr>
              <a:t>Practical (45 minutes)</a:t>
            </a:r>
          </a:p>
          <a:p>
            <a:pPr lvl="0"/>
            <a:r>
              <a:rPr lang="en-GB" sz="3600" dirty="0">
                <a:solidFill>
                  <a:srgbClr val="FFFFFF"/>
                </a:solidFill>
                <a:latin typeface="Fira Sans" pitchFamily="34"/>
              </a:rPr>
              <a:t>Break (15 minutes)</a:t>
            </a:r>
          </a:p>
          <a:p>
            <a:pPr lvl="0"/>
            <a:endParaRPr lang="en-GB" sz="3600" dirty="0">
              <a:solidFill>
                <a:srgbClr val="FFFFFF"/>
              </a:solidFill>
              <a:latin typeface="Fira Sans" pitchFamily="34"/>
            </a:endParaRPr>
          </a:p>
          <a:p>
            <a:pPr lvl="0"/>
            <a:r>
              <a:rPr lang="en-GB" sz="3600" dirty="0">
                <a:solidFill>
                  <a:srgbClr val="FFFFFF"/>
                </a:solidFill>
                <a:latin typeface="Fira Sans" pitchFamily="34"/>
              </a:rPr>
              <a:t>Controlled ITS and </a:t>
            </a:r>
            <a:r>
              <a:rPr lang="en-GB" sz="3600" dirty="0" err="1">
                <a:solidFill>
                  <a:srgbClr val="FFFFFF"/>
                </a:solidFill>
                <a:latin typeface="Fira Sans" pitchFamily="34"/>
              </a:rPr>
              <a:t>CausalImpact</a:t>
            </a:r>
            <a:r>
              <a:rPr lang="en-GB" sz="3600" dirty="0">
                <a:solidFill>
                  <a:srgbClr val="FFFFFF"/>
                </a:solidFill>
                <a:latin typeface="Fira Sans" pitchFamily="34"/>
              </a:rPr>
              <a:t> (45 minutes)</a:t>
            </a:r>
          </a:p>
          <a:p>
            <a:pPr lvl="0"/>
            <a:r>
              <a:rPr lang="en-GB" sz="3600" dirty="0">
                <a:solidFill>
                  <a:srgbClr val="FFFFFF"/>
                </a:solidFill>
                <a:latin typeface="Fira Sans" pitchFamily="34"/>
              </a:rPr>
              <a:t>Practical (45 minutes)</a:t>
            </a:r>
          </a:p>
          <a:p>
            <a:pPr lvl="0"/>
            <a:r>
              <a:rPr lang="en-GB" sz="3600" dirty="0">
                <a:solidFill>
                  <a:srgbClr val="FFFFFF"/>
                </a:solidFill>
                <a:latin typeface="Fira Sans" pitchFamily="34"/>
              </a:rPr>
              <a:t>Break (15 minutes)</a:t>
            </a:r>
          </a:p>
          <a:p>
            <a:pPr marL="0" lvl="0" indent="0">
              <a:buNone/>
            </a:pPr>
            <a:endParaRPr lang="en-GB" sz="3600" dirty="0">
              <a:solidFill>
                <a:srgbClr val="FFFFFF"/>
              </a:solidFill>
              <a:latin typeface="Fira Sans" pitchFamily="34"/>
            </a:endParaRPr>
          </a:p>
          <a:p>
            <a:pPr lvl="0"/>
            <a:r>
              <a:rPr lang="en-GB" sz="3600" dirty="0">
                <a:solidFill>
                  <a:srgbClr val="FFFFFF"/>
                </a:solidFill>
                <a:latin typeface="Fira Sans" pitchFamily="34"/>
              </a:rPr>
              <a:t>Discussion session (30 minutes)</a:t>
            </a:r>
          </a:p>
          <a:p>
            <a:endParaRPr lang="en-GB" sz="3600" dirty="0">
              <a:solidFill>
                <a:srgbClr val="FFFFFF"/>
              </a:solidFill>
              <a:latin typeface="Fira Sans" pitchFamily="34"/>
            </a:endParaRPr>
          </a:p>
          <a:p>
            <a:r>
              <a:rPr lang="en-GB" sz="3600" dirty="0">
                <a:solidFill>
                  <a:srgbClr val="FFFFFF"/>
                </a:solidFill>
                <a:latin typeface="Fira Sans" pitchFamily="34"/>
              </a:rPr>
              <a:t>Finish around 17:00</a:t>
            </a:r>
          </a:p>
        </p:txBody>
      </p:sp>
    </p:spTree>
    <p:extLst>
      <p:ext uri="{BB962C8B-B14F-4D97-AF65-F5344CB8AC3E}">
        <p14:creationId xmlns:p14="http://schemas.microsoft.com/office/powerpoint/2010/main" val="39907272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p:spTree>
    <p:extLst>
      <p:ext uri="{BB962C8B-B14F-4D97-AF65-F5344CB8AC3E}">
        <p14:creationId xmlns:p14="http://schemas.microsoft.com/office/powerpoint/2010/main" val="42100480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08BBFEE-8CE4-3C92-454B-1F7D10BE9632}"/>
                  </a:ext>
                </a:extLst>
              </p:cNvPr>
              <p:cNvSpPr txBox="1"/>
              <p:nvPr/>
            </p:nvSpPr>
            <p:spPr>
              <a:xfrm>
                <a:off x="6997700" y="3429004"/>
                <a:ext cx="7874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1</m:t>
                          </m:r>
                        </m:sup>
                      </m:sSubSup>
                    </m:oMath>
                  </m:oMathPara>
                </a14:m>
                <a:endParaRPr lang="en-NL" sz="2400" dirty="0"/>
              </a:p>
            </p:txBody>
          </p:sp>
        </mc:Choice>
        <mc:Fallback xmlns="">
          <p:sp>
            <p:nvSpPr>
              <p:cNvPr id="3" name="TextBox 2">
                <a:extLst>
                  <a:ext uri="{FF2B5EF4-FFF2-40B4-BE49-F238E27FC236}">
                    <a16:creationId xmlns:a16="http://schemas.microsoft.com/office/drawing/2014/main" id="{208BBFEE-8CE4-3C92-454B-1F7D10BE9632}"/>
                  </a:ext>
                </a:extLst>
              </p:cNvPr>
              <p:cNvSpPr txBox="1">
                <a:spLocks noRot="1" noChangeAspect="1" noMove="1" noResize="1" noEditPoints="1" noAdjustHandles="1" noChangeArrowheads="1" noChangeShapeType="1" noTextEdit="1"/>
              </p:cNvSpPr>
              <p:nvPr/>
            </p:nvSpPr>
            <p:spPr>
              <a:xfrm>
                <a:off x="6997700" y="3429004"/>
                <a:ext cx="787400" cy="503984"/>
              </a:xfrm>
              <a:prstGeom prst="rect">
                <a:avLst/>
              </a:prstGeom>
              <a:blipFill>
                <a:blip r:embed="rId4"/>
                <a:stretch>
                  <a:fillRect l="-2326" r="-1550" b="-8537"/>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4AC54A-442A-4790-A31C-E854DA6ADA60}"/>
                  </a:ext>
                </a:extLst>
              </p:cNvPr>
              <p:cNvSpPr txBox="1"/>
              <p:nvPr/>
            </p:nvSpPr>
            <p:spPr>
              <a:xfrm>
                <a:off x="4419597" y="22043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4" name="TextBox 3">
                <a:extLst>
                  <a:ext uri="{FF2B5EF4-FFF2-40B4-BE49-F238E27FC236}">
                    <a16:creationId xmlns:a16="http://schemas.microsoft.com/office/drawing/2014/main" id="{754AC54A-442A-4790-A31C-E854DA6ADA60}"/>
                  </a:ext>
                </a:extLst>
              </p:cNvPr>
              <p:cNvSpPr txBox="1">
                <a:spLocks noRot="1" noChangeAspect="1" noMove="1" noResize="1" noEditPoints="1" noAdjustHandles="1" noChangeArrowheads="1" noChangeShapeType="1" noTextEdit="1"/>
              </p:cNvSpPr>
              <p:nvPr/>
            </p:nvSpPr>
            <p:spPr>
              <a:xfrm>
                <a:off x="4419597" y="2204385"/>
                <a:ext cx="787400" cy="507062"/>
              </a:xfrm>
              <a:prstGeom prst="rect">
                <a:avLst/>
              </a:prstGeom>
              <a:blipFill>
                <a:blip r:embed="rId5"/>
                <a:stretch>
                  <a:fillRect b="-361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A2883C-A563-88BD-B097-DFA07290B2AE}"/>
                  </a:ext>
                </a:extLst>
              </p:cNvPr>
              <p:cNvSpPr txBox="1"/>
              <p:nvPr/>
            </p:nvSpPr>
            <p:spPr>
              <a:xfrm>
                <a:off x="4470400" y="4037006"/>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5" name="TextBox 4">
                <a:extLst>
                  <a:ext uri="{FF2B5EF4-FFF2-40B4-BE49-F238E27FC236}">
                    <a16:creationId xmlns:a16="http://schemas.microsoft.com/office/drawing/2014/main" id="{76A2883C-A563-88BD-B097-DFA07290B2AE}"/>
                  </a:ext>
                </a:extLst>
              </p:cNvPr>
              <p:cNvSpPr txBox="1">
                <a:spLocks noRot="1" noChangeAspect="1" noMove="1" noResize="1" noEditPoints="1" noAdjustHandles="1" noChangeArrowheads="1" noChangeShapeType="1" noTextEdit="1"/>
              </p:cNvSpPr>
              <p:nvPr/>
            </p:nvSpPr>
            <p:spPr>
              <a:xfrm>
                <a:off x="4470400" y="4037006"/>
                <a:ext cx="787400" cy="507062"/>
              </a:xfrm>
              <a:prstGeom prst="rect">
                <a:avLst/>
              </a:prstGeom>
              <a:blipFill>
                <a:blip r:embed="rId6"/>
                <a:stretch>
                  <a:fillRect b="-4819"/>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89A897-11D8-D1A4-7727-6EF7A7784E91}"/>
                  </a:ext>
                </a:extLst>
              </p:cNvPr>
              <p:cNvSpPr txBox="1"/>
              <p:nvPr/>
            </p:nvSpPr>
            <p:spPr>
              <a:xfrm>
                <a:off x="7391400" y="4540119"/>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6" name="TextBox 5">
                <a:extLst>
                  <a:ext uri="{FF2B5EF4-FFF2-40B4-BE49-F238E27FC236}">
                    <a16:creationId xmlns:a16="http://schemas.microsoft.com/office/drawing/2014/main" id="{EE89A897-11D8-D1A4-7727-6EF7A7784E91}"/>
                  </a:ext>
                </a:extLst>
              </p:cNvPr>
              <p:cNvSpPr txBox="1">
                <a:spLocks noRot="1" noChangeAspect="1" noMove="1" noResize="1" noEditPoints="1" noAdjustHandles="1" noChangeArrowheads="1" noChangeShapeType="1" noTextEdit="1"/>
              </p:cNvSpPr>
              <p:nvPr/>
            </p:nvSpPr>
            <p:spPr>
              <a:xfrm>
                <a:off x="7391400" y="4540119"/>
                <a:ext cx="787400" cy="507062"/>
              </a:xfrm>
              <a:prstGeom prst="rect">
                <a:avLst/>
              </a:prstGeom>
              <a:blipFill>
                <a:blip r:embed="rId7"/>
                <a:stretch>
                  <a:fillRect l="-2326" r="-5426" b="-8434"/>
                </a:stretch>
              </a:blipFill>
            </p:spPr>
            <p:txBody>
              <a:bodyPr/>
              <a:lstStyle/>
              <a:p>
                <a:r>
                  <a:rPr lang="en-NL">
                    <a:noFill/>
                  </a:rPr>
                  <a:t> </a:t>
                </a:r>
              </a:p>
            </p:txBody>
          </p:sp>
        </mc:Fallback>
      </mc:AlternateContent>
    </p:spTree>
    <p:extLst>
      <p:ext uri="{BB962C8B-B14F-4D97-AF65-F5344CB8AC3E}">
        <p14:creationId xmlns:p14="http://schemas.microsoft.com/office/powerpoint/2010/main" val="19347393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93" y="1690688"/>
            <a:ext cx="6400813" cy="457200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D8F91D-AF68-0FF2-50F2-CBB1A39C3D71}"/>
                  </a:ext>
                </a:extLst>
              </p:cNvPr>
              <p:cNvSpPr txBox="1"/>
              <p:nvPr/>
            </p:nvSpPr>
            <p:spPr>
              <a:xfrm>
                <a:off x="7518400" y="25091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6" name="TextBox 5">
                <a:extLst>
                  <a:ext uri="{FF2B5EF4-FFF2-40B4-BE49-F238E27FC236}">
                    <a16:creationId xmlns:a16="http://schemas.microsoft.com/office/drawing/2014/main" id="{9DD8F91D-AF68-0FF2-50F2-CBB1A39C3D71}"/>
                  </a:ext>
                </a:extLst>
              </p:cNvPr>
              <p:cNvSpPr txBox="1">
                <a:spLocks noRot="1" noChangeAspect="1" noMove="1" noResize="1" noEditPoints="1" noAdjustHandles="1" noChangeArrowheads="1" noChangeShapeType="1" noTextEdit="1"/>
              </p:cNvSpPr>
              <p:nvPr/>
            </p:nvSpPr>
            <p:spPr>
              <a:xfrm>
                <a:off x="7518400" y="2509185"/>
                <a:ext cx="787400" cy="507062"/>
              </a:xfrm>
              <a:prstGeom prst="rect">
                <a:avLst/>
              </a:prstGeom>
              <a:blipFill>
                <a:blip r:embed="rId4"/>
                <a:stretch>
                  <a:fillRect l="-1538" r="-1538" b="-843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89FE332-4B1D-FBE7-C4E3-BA4265E0C071}"/>
                  </a:ext>
                </a:extLst>
              </p:cNvPr>
              <p:cNvSpPr txBox="1"/>
              <p:nvPr/>
            </p:nvSpPr>
            <p:spPr>
              <a:xfrm>
                <a:off x="6997700" y="3429004"/>
                <a:ext cx="7874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1</m:t>
                          </m:r>
                        </m:sup>
                      </m:sSubSup>
                    </m:oMath>
                  </m:oMathPara>
                </a14:m>
                <a:endParaRPr lang="en-NL" sz="2400" dirty="0"/>
              </a:p>
            </p:txBody>
          </p:sp>
        </mc:Choice>
        <mc:Fallback xmlns="">
          <p:sp>
            <p:nvSpPr>
              <p:cNvPr id="7" name="TextBox 6">
                <a:extLst>
                  <a:ext uri="{FF2B5EF4-FFF2-40B4-BE49-F238E27FC236}">
                    <a16:creationId xmlns:a16="http://schemas.microsoft.com/office/drawing/2014/main" id="{589FE332-4B1D-FBE7-C4E3-BA4265E0C071}"/>
                  </a:ext>
                </a:extLst>
              </p:cNvPr>
              <p:cNvSpPr txBox="1">
                <a:spLocks noRot="1" noChangeAspect="1" noMove="1" noResize="1" noEditPoints="1" noAdjustHandles="1" noChangeArrowheads="1" noChangeShapeType="1" noTextEdit="1"/>
              </p:cNvSpPr>
              <p:nvPr/>
            </p:nvSpPr>
            <p:spPr>
              <a:xfrm>
                <a:off x="6997700" y="3429004"/>
                <a:ext cx="787400" cy="503984"/>
              </a:xfrm>
              <a:prstGeom prst="rect">
                <a:avLst/>
              </a:prstGeom>
              <a:blipFill>
                <a:blip r:embed="rId5"/>
                <a:stretch>
                  <a:fillRect l="-2326" r="-1550" b="-8537"/>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C899F3F-B669-F15B-C77C-B60875B2925E}"/>
                  </a:ext>
                </a:extLst>
              </p:cNvPr>
              <p:cNvSpPr txBox="1"/>
              <p:nvPr/>
            </p:nvSpPr>
            <p:spPr>
              <a:xfrm>
                <a:off x="4419597" y="22043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9" name="TextBox 8">
                <a:extLst>
                  <a:ext uri="{FF2B5EF4-FFF2-40B4-BE49-F238E27FC236}">
                    <a16:creationId xmlns:a16="http://schemas.microsoft.com/office/drawing/2014/main" id="{CC899F3F-B669-F15B-C77C-B60875B2925E}"/>
                  </a:ext>
                </a:extLst>
              </p:cNvPr>
              <p:cNvSpPr txBox="1">
                <a:spLocks noRot="1" noChangeAspect="1" noMove="1" noResize="1" noEditPoints="1" noAdjustHandles="1" noChangeArrowheads="1" noChangeShapeType="1" noTextEdit="1"/>
              </p:cNvSpPr>
              <p:nvPr/>
            </p:nvSpPr>
            <p:spPr>
              <a:xfrm>
                <a:off x="4419597" y="2204385"/>
                <a:ext cx="787400" cy="507062"/>
              </a:xfrm>
              <a:prstGeom prst="rect">
                <a:avLst/>
              </a:prstGeom>
              <a:blipFill>
                <a:blip r:embed="rId6"/>
                <a:stretch>
                  <a:fillRect b="-361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A1B25B3-8A14-FDD0-426D-6A7F8E4C3D89}"/>
                  </a:ext>
                </a:extLst>
              </p:cNvPr>
              <p:cNvSpPr txBox="1"/>
              <p:nvPr/>
            </p:nvSpPr>
            <p:spPr>
              <a:xfrm>
                <a:off x="4470400" y="4037006"/>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10" name="TextBox 9">
                <a:extLst>
                  <a:ext uri="{FF2B5EF4-FFF2-40B4-BE49-F238E27FC236}">
                    <a16:creationId xmlns:a16="http://schemas.microsoft.com/office/drawing/2014/main" id="{BA1B25B3-8A14-FDD0-426D-6A7F8E4C3D89}"/>
                  </a:ext>
                </a:extLst>
              </p:cNvPr>
              <p:cNvSpPr txBox="1">
                <a:spLocks noRot="1" noChangeAspect="1" noMove="1" noResize="1" noEditPoints="1" noAdjustHandles="1" noChangeArrowheads="1" noChangeShapeType="1" noTextEdit="1"/>
              </p:cNvSpPr>
              <p:nvPr/>
            </p:nvSpPr>
            <p:spPr>
              <a:xfrm>
                <a:off x="4470400" y="4037006"/>
                <a:ext cx="787400" cy="507062"/>
              </a:xfrm>
              <a:prstGeom prst="rect">
                <a:avLst/>
              </a:prstGeom>
              <a:blipFill>
                <a:blip r:embed="rId7"/>
                <a:stretch>
                  <a:fillRect b="-4819"/>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F023D9-43C8-5C71-7A6D-122CCA61F130}"/>
                  </a:ext>
                </a:extLst>
              </p:cNvPr>
              <p:cNvSpPr txBox="1"/>
              <p:nvPr/>
            </p:nvSpPr>
            <p:spPr>
              <a:xfrm>
                <a:off x="7391400" y="4540119"/>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11" name="TextBox 10">
                <a:extLst>
                  <a:ext uri="{FF2B5EF4-FFF2-40B4-BE49-F238E27FC236}">
                    <a16:creationId xmlns:a16="http://schemas.microsoft.com/office/drawing/2014/main" id="{B0F023D9-43C8-5C71-7A6D-122CCA61F130}"/>
                  </a:ext>
                </a:extLst>
              </p:cNvPr>
              <p:cNvSpPr txBox="1">
                <a:spLocks noRot="1" noChangeAspect="1" noMove="1" noResize="1" noEditPoints="1" noAdjustHandles="1" noChangeArrowheads="1" noChangeShapeType="1" noTextEdit="1"/>
              </p:cNvSpPr>
              <p:nvPr/>
            </p:nvSpPr>
            <p:spPr>
              <a:xfrm>
                <a:off x="7391400" y="4540119"/>
                <a:ext cx="787400" cy="507062"/>
              </a:xfrm>
              <a:prstGeom prst="rect">
                <a:avLst/>
              </a:prstGeom>
              <a:blipFill>
                <a:blip r:embed="rId8"/>
                <a:stretch>
                  <a:fillRect l="-2326" r="-5426" b="-8434"/>
                </a:stretch>
              </a:blipFill>
            </p:spPr>
            <p:txBody>
              <a:bodyPr/>
              <a:lstStyle/>
              <a:p>
                <a:r>
                  <a:rPr lang="en-NL">
                    <a:noFill/>
                  </a:rPr>
                  <a:t> </a:t>
                </a:r>
              </a:p>
            </p:txBody>
          </p:sp>
        </mc:Fallback>
      </mc:AlternateContent>
    </p:spTree>
    <p:extLst>
      <p:ext uri="{BB962C8B-B14F-4D97-AF65-F5344CB8AC3E}">
        <p14:creationId xmlns:p14="http://schemas.microsoft.com/office/powerpoint/2010/main" val="33706271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But what about uncertainty?</a:t>
                </a:r>
              </a:p>
              <a:p>
                <a:pPr>
                  <a:lnSpc>
                    <a:spcPct val="100000"/>
                  </a:lnSpc>
                </a:pPr>
                <a:r>
                  <a:rPr lang="en-US" sz="3200" dirty="0">
                    <a:solidFill>
                      <a:srgbClr val="404040"/>
                    </a:solidFill>
                    <a:latin typeface="Fira Sans" pitchFamily="34"/>
                  </a:rPr>
                  <a:t>Use linear regression / OLS to compute </a:t>
                </a:r>
                <a14:m>
                  <m:oMath xmlns:m="http://schemas.openxmlformats.org/officeDocument/2006/math">
                    <m:acc>
                      <m:accPr>
                        <m:chr m:val="̂"/>
                        <m:ctrlPr>
                          <a:rPr lang="en-US" sz="3200" b="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𝐶𝐸</m:t>
                        </m:r>
                      </m:e>
                    </m:acc>
                  </m:oMath>
                </a14:m>
                <a:endParaRPr lang="en-US" sz="3200" dirty="0">
                  <a:solidFill>
                    <a:schemeClr val="tx1">
                      <a:lumMod val="75000"/>
                      <a:lumOff val="25000"/>
                    </a:schemeClr>
                  </a:solidFill>
                  <a:latin typeface="Fira Sans" pitchFamily="34"/>
                </a:endParaRPr>
              </a:p>
              <a:p>
                <a:pPr>
                  <a:lnSpc>
                    <a:spcPct val="100000"/>
                  </a:lnSpc>
                </a:pPr>
                <a:endParaRPr lang="en-US" sz="3200" dirty="0">
                  <a:solidFill>
                    <a:schemeClr val="tx1">
                      <a:lumMod val="75000"/>
                      <a:lumOff val="25000"/>
                    </a:schemeClr>
                  </a:solidFill>
                  <a:latin typeface="Fira Sans" pitchFamily="34"/>
                </a:endParaRPr>
              </a:p>
              <a:p>
                <a:pPr>
                  <a:lnSpc>
                    <a:spcPct val="100000"/>
                  </a:lnSpc>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80E2EBD-A61B-5A43-EC4B-D6BB31521E19}"/>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5" name="Picture 4">
            <a:extLst>
              <a:ext uri="{FF2B5EF4-FFF2-40B4-BE49-F238E27FC236}">
                <a16:creationId xmlns:a16="http://schemas.microsoft.com/office/drawing/2014/main" id="{25B9134C-3AD0-636D-E0A4-CB02EC596293}"/>
              </a:ext>
            </a:extLst>
          </p:cNvPr>
          <p:cNvPicPr>
            <a:picLocks noChangeAspect="1"/>
          </p:cNvPicPr>
          <p:nvPr/>
        </p:nvPicPr>
        <p:blipFill>
          <a:blip r:embed="rId4"/>
          <a:stretch>
            <a:fillRect/>
          </a:stretch>
        </p:blipFill>
        <p:spPr>
          <a:xfrm>
            <a:off x="953270" y="3207540"/>
            <a:ext cx="9388090" cy="1218410"/>
          </a:xfrm>
          <a:prstGeom prst="rect">
            <a:avLst/>
          </a:prstGeom>
        </p:spPr>
      </p:pic>
    </p:spTree>
    <p:extLst>
      <p:ext uri="{BB962C8B-B14F-4D97-AF65-F5344CB8AC3E}">
        <p14:creationId xmlns:p14="http://schemas.microsoft.com/office/powerpoint/2010/main" val="39302845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5" name="Picture 4">
            <a:extLst>
              <a:ext uri="{FF2B5EF4-FFF2-40B4-BE49-F238E27FC236}">
                <a16:creationId xmlns:a16="http://schemas.microsoft.com/office/drawing/2014/main" id="{BF4BA47B-9F83-B86A-1DD7-040D5760D9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4747" y="1797051"/>
            <a:ext cx="7738553" cy="4594220"/>
          </a:xfrm>
          <a:prstGeom prst="rect">
            <a:avLst/>
          </a:prstGeom>
        </p:spPr>
      </p:pic>
      <p:sp>
        <p:nvSpPr>
          <p:cNvPr id="9" name="TextBox 8">
            <a:extLst>
              <a:ext uri="{FF2B5EF4-FFF2-40B4-BE49-F238E27FC236}">
                <a16:creationId xmlns:a16="http://schemas.microsoft.com/office/drawing/2014/main" id="{11C19557-FD78-1324-2CA2-535C98CE826B}"/>
              </a:ext>
            </a:extLst>
          </p:cNvPr>
          <p:cNvSpPr txBox="1"/>
          <p:nvPr/>
        </p:nvSpPr>
        <p:spPr>
          <a:xfrm>
            <a:off x="8623300" y="4676988"/>
            <a:ext cx="3016250" cy="1815882"/>
          </a:xfrm>
          <a:prstGeom prst="rect">
            <a:avLst/>
          </a:prstGeom>
          <a:noFill/>
        </p:spPr>
        <p:txBody>
          <a:bodyPr wrap="square">
            <a:spAutoFit/>
          </a:bodyPr>
          <a:lstStyle/>
          <a:p>
            <a:pPr marL="0" indent="0">
              <a:lnSpc>
                <a:spcPct val="100000"/>
              </a:lnSpc>
              <a:buNone/>
            </a:pPr>
            <a:r>
              <a:rPr lang="en-US" sz="2800" dirty="0">
                <a:solidFill>
                  <a:schemeClr val="bg2">
                    <a:lumMod val="75000"/>
                  </a:schemeClr>
                </a:solidFill>
                <a:latin typeface="Fira Sans" pitchFamily="34"/>
              </a:rPr>
              <a:t>Standard errors </a:t>
            </a:r>
          </a:p>
          <a:p>
            <a:pPr marL="0" indent="0">
              <a:lnSpc>
                <a:spcPct val="100000"/>
              </a:lnSpc>
              <a:buNone/>
            </a:pPr>
            <a:r>
              <a:rPr lang="en-US" sz="2800" dirty="0">
                <a:solidFill>
                  <a:schemeClr val="bg2">
                    <a:lumMod val="75000"/>
                  </a:schemeClr>
                </a:solidFill>
                <a:latin typeface="Fira Sans" pitchFamily="34"/>
              </a:rPr>
              <a:t>assume no </a:t>
            </a:r>
          </a:p>
          <a:p>
            <a:pPr marL="0" indent="0">
              <a:lnSpc>
                <a:spcPct val="100000"/>
              </a:lnSpc>
              <a:buNone/>
            </a:pPr>
            <a:r>
              <a:rPr lang="en-US" sz="2800" dirty="0">
                <a:solidFill>
                  <a:schemeClr val="bg2">
                    <a:lumMod val="75000"/>
                  </a:schemeClr>
                </a:solidFill>
                <a:latin typeface="Fira Sans" pitchFamily="34"/>
              </a:rPr>
              <a:t>autocorrelation</a:t>
            </a:r>
          </a:p>
          <a:p>
            <a:pPr marL="0" indent="0">
              <a:lnSpc>
                <a:spcPct val="100000"/>
              </a:lnSpc>
              <a:buNone/>
            </a:pPr>
            <a:r>
              <a:rPr lang="en-US" sz="2800" dirty="0">
                <a:solidFill>
                  <a:schemeClr val="bg2">
                    <a:lumMod val="75000"/>
                  </a:schemeClr>
                </a:solidFill>
                <a:latin typeface="Fira Sans" pitchFamily="34"/>
              </a:rPr>
              <a:t>(!)</a:t>
            </a:r>
          </a:p>
        </p:txBody>
      </p:sp>
      <p:cxnSp>
        <p:nvCxnSpPr>
          <p:cNvPr id="7" name="Straight Arrow Connector 6">
            <a:extLst>
              <a:ext uri="{FF2B5EF4-FFF2-40B4-BE49-F238E27FC236}">
                <a16:creationId xmlns:a16="http://schemas.microsoft.com/office/drawing/2014/main" id="{FAD770F6-5392-9131-CCB2-D46EEA847E14}"/>
              </a:ext>
            </a:extLst>
          </p:cNvPr>
          <p:cNvCxnSpPr>
            <a:cxnSpLocks/>
          </p:cNvCxnSpPr>
          <p:nvPr/>
        </p:nvCxnSpPr>
        <p:spPr>
          <a:xfrm flipH="1" flipV="1">
            <a:off x="4572000" y="4851400"/>
            <a:ext cx="1714500" cy="67945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063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Most important assumptions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10515600" cy="4667243"/>
              </a:xfrm>
            </p:spPr>
            <p:txBody>
              <a:bodyPr>
                <a:normAutofit/>
              </a:bodyPr>
              <a:lstStyle/>
              <a:p>
                <a:pPr marL="0" indent="0">
                  <a:lnSpc>
                    <a:spcPct val="100000"/>
                  </a:lnSpc>
                  <a:buNone/>
                </a:pPr>
                <a:r>
                  <a:rPr lang="en-US" sz="3200" b="1" dirty="0">
                    <a:solidFill>
                      <a:srgbClr val="404040"/>
                    </a:solidFill>
                    <a:latin typeface="Fira Sans" pitchFamily="34"/>
                  </a:rPr>
                  <a:t>Parallel trends</a:t>
                </a:r>
              </a:p>
              <a:p>
                <a:pPr marL="0" indent="0">
                  <a:lnSpc>
                    <a:spcPct val="100000"/>
                  </a:lnSpc>
                  <a:buNone/>
                </a:pPr>
                <a14:m>
                  <m:oMathPara xmlns:m="http://schemas.openxmlformats.org/officeDocument/2006/math">
                    <m:oMathParaPr>
                      <m:jc m:val="left"/>
                    </m:oMathParaPr>
                    <m:oMath xmlns:m="http://schemas.openxmlformats.org/officeDocument/2006/math">
                      <m:r>
                        <a:rPr lang="en-US" sz="320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a:p>
                <a:pPr marL="0" indent="0">
                  <a:lnSpc>
                    <a:spcPct val="100000"/>
                  </a:lnSpc>
                  <a:buNone/>
                </a:pPr>
                <a:r>
                  <a:rPr lang="en-US" sz="3200" dirty="0">
                    <a:solidFill>
                      <a:srgbClr val="404040"/>
                    </a:solidFill>
                    <a:latin typeface="Fira Sans" pitchFamily="34"/>
                  </a:rPr>
                  <a:t>Time effect is the same for the treated and the control unit</a:t>
                </a:r>
              </a:p>
              <a:p>
                <a:pPr>
                  <a:lnSpc>
                    <a:spcPct val="100000"/>
                  </a:lnSpc>
                </a:pPr>
                <a:endParaRPr lang="en-US" sz="3200" dirty="0">
                  <a:solidFill>
                    <a:srgbClr val="404040"/>
                  </a:solidFill>
                  <a:latin typeface="Fira Sans" pitchFamily="34"/>
                </a:endParaRPr>
              </a:p>
              <a:p>
                <a:pPr marL="0" indent="0">
                  <a:lnSpc>
                    <a:spcPct val="100000"/>
                  </a:lnSpc>
                  <a:buNone/>
                </a:pPr>
                <a:r>
                  <a:rPr lang="en-US" sz="3200" b="1" dirty="0">
                    <a:solidFill>
                      <a:srgbClr val="404040"/>
                    </a:solidFill>
                    <a:latin typeface="Fira Sans" pitchFamily="34"/>
                  </a:rPr>
                  <a:t>No interference / spillover</a:t>
                </a:r>
              </a:p>
              <a:p>
                <a:pPr marL="0" indent="0">
                  <a:lnSpc>
                    <a:spcPct val="100000"/>
                  </a:lnSpc>
                  <a:buNone/>
                </a:pPr>
                <a14:m>
                  <m:oMathPara xmlns:m="http://schemas.openxmlformats.org/officeDocument/2006/math">
                    <m:oMathParaPr>
                      <m:jc m:val="left"/>
                    </m:oMathParaPr>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sSub>
                            <m:sSubPr>
                              <m:ctrlPr>
                                <a:rPr lang="en-US" sz="3200" i="1" dirty="0" smtClean="0">
                                  <a:solidFill>
                                    <a:srgbClr val="404040"/>
                                  </a:solidFill>
                                  <a:latin typeface="Cambria Math" panose="02040503050406030204" pitchFamily="18" charset="0"/>
                                </a:rPr>
                              </m:ctrlPr>
                            </m:sSubPr>
                            <m:e>
                              <m:acc>
                                <m:accPr>
                                  <m:chr m:val="̅"/>
                                  <m:ctrlPr>
                                    <a:rPr lang="en-US" sz="320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m:t>
                                  </m:r>
                                </m:e>
                              </m:acc>
                            </m:e>
                            <m:sub>
                              <m:r>
                                <a:rPr lang="en-US" sz="3200" b="0" i="1" dirty="0" smtClean="0">
                                  <a:solidFill>
                                    <a:srgbClr val="404040"/>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b="0" i="1" smtClean="0">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oMath>
                  </m:oMathPara>
                </a14:m>
                <a:endParaRPr lang="en-US" sz="3200" b="1" dirty="0">
                  <a:solidFill>
                    <a:srgbClr val="404040"/>
                  </a:solidFill>
                  <a:latin typeface="Fira Sans" pitchFamily="34"/>
                </a:endParaRPr>
              </a:p>
              <a:p>
                <a:pPr marL="0" indent="0">
                  <a:lnSpc>
                    <a:spcPct val="100000"/>
                  </a:lnSpc>
                  <a:buNone/>
                </a:pPr>
                <a:r>
                  <a:rPr lang="en-US" sz="3200" dirty="0">
                    <a:solidFill>
                      <a:srgbClr val="404040"/>
                    </a:solidFill>
                    <a:latin typeface="Fira Sans" pitchFamily="34"/>
                  </a:rPr>
                  <a:t>The control does not receive any intervention effect</a:t>
                </a: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6577"/>
                <a:ext cx="10515600" cy="4667243"/>
              </a:xfrm>
              <a:blipFill>
                <a:blip r:embed="rId3"/>
                <a:stretch>
                  <a:fillRect l="-1507" t="-1697" b="-3264"/>
                </a:stretch>
              </a:blipFill>
            </p:spPr>
            <p:txBody>
              <a:bodyPr/>
              <a:lstStyle/>
              <a:p>
                <a:r>
                  <a:rPr lang="en-NL">
                    <a:noFill/>
                  </a:rPr>
                  <a:t> </a:t>
                </a:r>
              </a:p>
            </p:txBody>
          </p:sp>
        </mc:Fallback>
      </mc:AlternateContent>
    </p:spTree>
    <p:extLst>
      <p:ext uri="{BB962C8B-B14F-4D97-AF65-F5344CB8AC3E}">
        <p14:creationId xmlns:p14="http://schemas.microsoft.com/office/powerpoint/2010/main" val="3445836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Most important assumptions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3492497" cy="4667243"/>
          </a:xfrm>
        </p:spPr>
        <p:txBody>
          <a:bodyPr>
            <a:normAutofit/>
          </a:bodyPr>
          <a:lstStyle/>
          <a:p>
            <a:pPr>
              <a:lnSpc>
                <a:spcPct val="100000"/>
              </a:lnSpc>
            </a:pPr>
            <a:r>
              <a:rPr lang="en-US" sz="3200" dirty="0">
                <a:solidFill>
                  <a:srgbClr val="404040"/>
                </a:solidFill>
                <a:latin typeface="Fira Sans" pitchFamily="34"/>
              </a:rPr>
              <a:t>Can we assume parallel trends?</a:t>
            </a: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At least superficially plausible </a:t>
            </a:r>
            <a:r>
              <a:rPr lang="en-US" sz="3200" dirty="0">
                <a:solidFill>
                  <a:srgbClr val="404040"/>
                </a:solidFill>
                <a:latin typeface="Fira Sans" pitchFamily="34"/>
                <a:sym typeface="Wingdings" panose="05000000000000000000" pitchFamily="2" charset="2"/>
              </a:rPr>
              <a:t></a:t>
            </a: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p:txBody>
      </p:sp>
      <p:pic>
        <p:nvPicPr>
          <p:cNvPr id="7" name="Picture 6" descr="Chart, line chart&#10;&#10;Description automatically generated">
            <a:extLst>
              <a:ext uri="{FF2B5EF4-FFF2-40B4-BE49-F238E27FC236}">
                <a16:creationId xmlns:a16="http://schemas.microsoft.com/office/drawing/2014/main" id="{FAF70566-3251-23EC-F047-DF247C303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48" y="1806577"/>
            <a:ext cx="6515108" cy="4343405"/>
          </a:xfrm>
          <a:prstGeom prst="rect">
            <a:avLst/>
          </a:prstGeom>
        </p:spPr>
      </p:pic>
    </p:spTree>
    <p:extLst>
      <p:ext uri="{BB962C8B-B14F-4D97-AF65-F5344CB8AC3E}">
        <p14:creationId xmlns:p14="http://schemas.microsoft.com/office/powerpoint/2010/main" val="15578285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4C08-D2D3-4847-9593-818BE0A13B4B}"/>
              </a:ext>
            </a:extLst>
          </p:cNvPr>
          <p:cNvSpPr txBox="1">
            <a:spLocks noGrp="1"/>
          </p:cNvSpPr>
          <p:nvPr>
            <p:ph type="title"/>
          </p:nvPr>
        </p:nvSpPr>
        <p:spPr>
          <a:xfrm>
            <a:off x="838203" y="1798551"/>
            <a:ext cx="10515600" cy="1325559"/>
          </a:xfrm>
        </p:spPr>
        <p:txBody>
          <a:bodyPr>
            <a:noAutofit/>
          </a:bodyPr>
          <a:lstStyle/>
          <a:p>
            <a:pPr lvl="0">
              <a:lnSpc>
                <a:spcPct val="100000"/>
              </a:lnSpc>
            </a:pPr>
            <a:r>
              <a:rPr lang="en-GB" sz="4800" b="1" kern="0" dirty="0">
                <a:solidFill>
                  <a:srgbClr val="006388"/>
                </a:solidFill>
                <a:latin typeface="Fira Sans" pitchFamily="34"/>
                <a:ea typeface="Fira Code" pitchFamily="49"/>
              </a:rPr>
              <a:t>Practical: pre-post &amp; </a:t>
            </a:r>
            <a:r>
              <a:rPr lang="en-GB" sz="4800" b="1" kern="0" dirty="0" err="1">
                <a:solidFill>
                  <a:srgbClr val="006388"/>
                </a:solidFill>
                <a:latin typeface="Fira Sans" pitchFamily="34"/>
                <a:ea typeface="Fira Code" pitchFamily="49"/>
              </a:rPr>
              <a:t>DiD</a:t>
            </a:r>
            <a:r>
              <a:rPr lang="en-GB" sz="4800" b="1" kern="0" dirty="0">
                <a:solidFill>
                  <a:srgbClr val="006388"/>
                </a:solidFill>
                <a:latin typeface="Fira Sans" pitchFamily="34"/>
                <a:ea typeface="Fira Code" pitchFamily="49"/>
              </a:rPr>
              <a:t> </a:t>
            </a:r>
            <a:endParaRPr lang="en-GB" sz="4800" dirty="0"/>
          </a:p>
        </p:txBody>
      </p:sp>
      <p:sp>
        <p:nvSpPr>
          <p:cNvPr id="3" name="Title 1">
            <a:extLst>
              <a:ext uri="{FF2B5EF4-FFF2-40B4-BE49-F238E27FC236}">
                <a16:creationId xmlns:a16="http://schemas.microsoft.com/office/drawing/2014/main" id="{0E8FBB61-0675-4827-B00A-B2ADDB6105DF}"/>
              </a:ext>
            </a:extLst>
          </p:cNvPr>
          <p:cNvSpPr txBox="1"/>
          <p:nvPr/>
        </p:nvSpPr>
        <p:spPr>
          <a:xfrm>
            <a:off x="838197" y="3071111"/>
            <a:ext cx="10515600" cy="1325559"/>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1" i="0" u="none" strike="noStrike" kern="0" cap="none" spc="0" baseline="0" dirty="0">
                <a:solidFill>
                  <a:srgbClr val="7F7F7F"/>
                </a:solidFill>
                <a:uFillTx/>
                <a:latin typeface="Fira Sans" pitchFamily="34"/>
                <a:ea typeface="Fira Code" pitchFamily="49"/>
              </a:rPr>
              <a:t>Work in pairs/groups!</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1" kern="0" dirty="0">
                <a:solidFill>
                  <a:srgbClr val="7F7F7F"/>
                </a:solidFill>
                <a:latin typeface="Fira Sans" pitchFamily="34"/>
                <a:ea typeface="Fira Code" pitchFamily="49"/>
              </a:rPr>
              <a:t>Take a break from 10:45 to 11:00</a:t>
            </a:r>
            <a:endParaRPr lang="en-GB" sz="4000" b="0" i="0" u="none" strike="noStrike" kern="1200" cap="none" spc="0" baseline="0" dirty="0">
              <a:solidFill>
                <a:srgbClr val="7F7F7F"/>
              </a:solidFill>
              <a:uFillTx/>
              <a:latin typeface="Calibri Light"/>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Break</a:t>
            </a:r>
            <a:endParaRPr lang="en-GB" sz="1800" kern="0" dirty="0">
              <a:solidFill>
                <a:srgbClr val="FFFFFF"/>
              </a:solidFill>
            </a:endParaRPr>
          </a:p>
        </p:txBody>
      </p:sp>
    </p:spTree>
    <p:extLst>
      <p:ext uri="{BB962C8B-B14F-4D97-AF65-F5344CB8AC3E}">
        <p14:creationId xmlns:p14="http://schemas.microsoft.com/office/powerpoint/2010/main" val="365057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4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B462-0A9D-4652-A57B-47811F469343}"/>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Context: “Policy Evaluations”</a:t>
            </a:r>
            <a:endParaRPr lang="en-GB" sz="1800" kern="0" dirty="0"/>
          </a:p>
        </p:txBody>
      </p:sp>
      <p:sp>
        <p:nvSpPr>
          <p:cNvPr id="9" name="Content Placeholder 2">
            <a:extLst>
              <a:ext uri="{FF2B5EF4-FFF2-40B4-BE49-F238E27FC236}">
                <a16:creationId xmlns:a16="http://schemas.microsoft.com/office/drawing/2014/main" id="{8B72B409-E777-6E2B-8F13-92A53ABD4155}"/>
              </a:ext>
            </a:extLst>
          </p:cNvPr>
          <p:cNvSpPr txBox="1">
            <a:spLocks noGrp="1"/>
          </p:cNvSpPr>
          <p:nvPr>
            <p:ph idx="1"/>
          </p:nvPr>
        </p:nvSpPr>
        <p:spPr>
          <a:xfrm>
            <a:off x="838203" y="1825627"/>
            <a:ext cx="10515600" cy="4667243"/>
          </a:xfrm>
        </p:spPr>
        <p:txBody>
          <a:bodyPr>
            <a:normAutofit fontScale="85000" lnSpcReduction="20000"/>
          </a:bodyPr>
          <a:lstStyle/>
          <a:p>
            <a:pPr marL="0" lvl="0" indent="0">
              <a:lnSpc>
                <a:spcPct val="110000"/>
              </a:lnSpc>
              <a:buNone/>
            </a:pPr>
            <a:r>
              <a:rPr lang="en-GB" dirty="0">
                <a:solidFill>
                  <a:srgbClr val="404040"/>
                </a:solidFill>
                <a:latin typeface="Fira Sans" pitchFamily="34"/>
              </a:rPr>
              <a:t>Many social science </a:t>
            </a:r>
            <a:r>
              <a:rPr lang="en-GB" b="1" dirty="0">
                <a:solidFill>
                  <a:srgbClr val="404040"/>
                </a:solidFill>
                <a:latin typeface="Fira Sans" pitchFamily="34"/>
              </a:rPr>
              <a:t>research questions </a:t>
            </a:r>
            <a:r>
              <a:rPr lang="en-GB" dirty="0">
                <a:solidFill>
                  <a:srgbClr val="404040"/>
                </a:solidFill>
                <a:latin typeface="Fira Sans" pitchFamily="34"/>
              </a:rPr>
              <a:t>concern evaluating what </a:t>
            </a:r>
            <a:r>
              <a:rPr lang="en-GB" b="1" dirty="0">
                <a:solidFill>
                  <a:srgbClr val="404040"/>
                </a:solidFill>
                <a:latin typeface="Fira Sans" pitchFamily="34"/>
              </a:rPr>
              <a:t>the effect</a:t>
            </a:r>
            <a:r>
              <a:rPr lang="en-GB" dirty="0">
                <a:solidFill>
                  <a:srgbClr val="404040"/>
                </a:solidFill>
                <a:latin typeface="Fira Sans" pitchFamily="34"/>
              </a:rPr>
              <a:t> of implementing a particular </a:t>
            </a:r>
            <a:r>
              <a:rPr lang="en-GB" b="1" dirty="0">
                <a:solidFill>
                  <a:srgbClr val="404040"/>
                </a:solidFill>
                <a:latin typeface="Fira Sans" pitchFamily="34"/>
              </a:rPr>
              <a:t>policy</a:t>
            </a:r>
            <a:r>
              <a:rPr lang="en-GB" dirty="0">
                <a:solidFill>
                  <a:srgbClr val="404040"/>
                </a:solidFill>
                <a:latin typeface="Fira Sans" pitchFamily="34"/>
              </a:rPr>
              <a:t> or </a:t>
            </a:r>
            <a:r>
              <a:rPr lang="en-GB" b="1" dirty="0">
                <a:solidFill>
                  <a:srgbClr val="404040"/>
                </a:solidFill>
                <a:latin typeface="Fira Sans" pitchFamily="34"/>
              </a:rPr>
              <a:t>intervention</a:t>
            </a:r>
            <a:r>
              <a:rPr lang="en-GB" dirty="0">
                <a:solidFill>
                  <a:srgbClr val="404040"/>
                </a:solidFill>
                <a:latin typeface="Fira Sans" pitchFamily="34"/>
              </a:rPr>
              <a:t> was on some outcome of interest</a:t>
            </a:r>
          </a:p>
          <a:p>
            <a:pPr marL="0" lvl="0" indent="0">
              <a:lnSpc>
                <a:spcPct val="110000"/>
              </a:lnSpc>
              <a:buNone/>
            </a:pPr>
            <a:endParaRPr lang="en-GB" b="1" dirty="0">
              <a:solidFill>
                <a:srgbClr val="404040"/>
              </a:solidFill>
              <a:latin typeface="Fira Sans" pitchFamily="34"/>
            </a:endParaRPr>
          </a:p>
          <a:p>
            <a:pPr marL="0" lvl="0" indent="0">
              <a:lnSpc>
                <a:spcPct val="110000"/>
              </a:lnSpc>
              <a:buNone/>
            </a:pPr>
            <a:r>
              <a:rPr lang="en-GB" b="1" dirty="0">
                <a:solidFill>
                  <a:srgbClr val="404040"/>
                </a:solidFill>
                <a:latin typeface="Fira Sans" pitchFamily="34"/>
              </a:rPr>
              <a:t>Examples:</a:t>
            </a:r>
          </a:p>
          <a:p>
            <a:pPr marL="0" lvl="0" indent="0">
              <a:lnSpc>
                <a:spcPct val="110000"/>
              </a:lnSpc>
              <a:buNone/>
            </a:pPr>
            <a:r>
              <a:rPr lang="en-GB" dirty="0">
                <a:solidFill>
                  <a:srgbClr val="404040"/>
                </a:solidFill>
                <a:latin typeface="Fira Sans" pitchFamily="34"/>
              </a:rPr>
              <a:t> - What was the effect of raising the maximum speed limit on road deaths?</a:t>
            </a:r>
          </a:p>
          <a:p>
            <a:pPr lvl="0">
              <a:lnSpc>
                <a:spcPct val="110000"/>
              </a:lnSpc>
              <a:buFontTx/>
              <a:buChar char="-"/>
            </a:pPr>
            <a:r>
              <a:rPr lang="en-GB" dirty="0">
                <a:solidFill>
                  <a:srgbClr val="404040"/>
                </a:solidFill>
                <a:latin typeface="Fira Sans" pitchFamily="34"/>
              </a:rPr>
              <a:t>What effect did introducing students loans have on post-graduation debt levels?</a:t>
            </a:r>
          </a:p>
          <a:p>
            <a:pPr lvl="0">
              <a:lnSpc>
                <a:spcPct val="110000"/>
              </a:lnSpc>
              <a:buFontTx/>
              <a:buChar char="-"/>
            </a:pPr>
            <a:r>
              <a:rPr lang="en-GB" dirty="0">
                <a:solidFill>
                  <a:srgbClr val="404040"/>
                </a:solidFill>
                <a:latin typeface="Fira Sans" pitchFamily="34"/>
              </a:rPr>
              <a:t>Did introducing an after-school programme in disadvantaged neighbourhoods lead to improved educational outcomes in children from that neighbourhood?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B462-0A9D-4652-A57B-47811F469343}"/>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Context: “Policy Evaluations”</a:t>
            </a:r>
            <a:endParaRPr lang="en-GB" sz="1800" kern="0" dirty="0"/>
          </a:p>
        </p:txBody>
      </p:sp>
      <p:sp>
        <p:nvSpPr>
          <p:cNvPr id="9" name="Content Placeholder 2">
            <a:extLst>
              <a:ext uri="{FF2B5EF4-FFF2-40B4-BE49-F238E27FC236}">
                <a16:creationId xmlns:a16="http://schemas.microsoft.com/office/drawing/2014/main" id="{8B72B409-E777-6E2B-8F13-92A53ABD4155}"/>
              </a:ext>
            </a:extLst>
          </p:cNvPr>
          <p:cNvSpPr txBox="1">
            <a:spLocks noGrp="1"/>
          </p:cNvSpPr>
          <p:nvPr>
            <p:ph idx="1"/>
          </p:nvPr>
        </p:nvSpPr>
        <p:spPr>
          <a:xfrm>
            <a:off x="838203" y="1825627"/>
            <a:ext cx="10515600" cy="4667243"/>
          </a:xfrm>
        </p:spPr>
        <p:txBody>
          <a:bodyPr>
            <a:normAutofit/>
          </a:bodyPr>
          <a:lstStyle/>
          <a:p>
            <a:pPr marL="0" lvl="0" indent="0">
              <a:buNone/>
            </a:pPr>
            <a:r>
              <a:rPr lang="en-GB" dirty="0">
                <a:solidFill>
                  <a:srgbClr val="404040"/>
                </a:solidFill>
                <a:latin typeface="Fira Sans" pitchFamily="34"/>
              </a:rPr>
              <a:t>Sometimes referred to as “policy evaluation” research or “comparative case studies”</a:t>
            </a:r>
          </a:p>
          <a:p>
            <a:pPr marL="0" lvl="0" indent="0">
              <a:buNone/>
            </a:pPr>
            <a:endParaRPr lang="en-GB" dirty="0">
              <a:solidFill>
                <a:srgbClr val="404040"/>
              </a:solidFill>
              <a:latin typeface="Fira Sans" pitchFamily="34"/>
            </a:endParaRPr>
          </a:p>
          <a:p>
            <a:pPr marL="0" lvl="0" indent="0">
              <a:buNone/>
            </a:pPr>
            <a:r>
              <a:rPr lang="en-GB" b="1" dirty="0">
                <a:solidFill>
                  <a:srgbClr val="404040"/>
                </a:solidFill>
                <a:latin typeface="Fira Sans" pitchFamily="34"/>
              </a:rPr>
              <a:t>Basic Structure:</a:t>
            </a:r>
          </a:p>
          <a:p>
            <a:pPr lvl="0">
              <a:buFontTx/>
              <a:buChar char="-"/>
            </a:pPr>
            <a:r>
              <a:rPr lang="en-GB" dirty="0">
                <a:solidFill>
                  <a:srgbClr val="404040"/>
                </a:solidFill>
                <a:latin typeface="Fira Sans" pitchFamily="34"/>
              </a:rPr>
              <a:t>We have some </a:t>
            </a:r>
            <a:r>
              <a:rPr lang="en-GB" b="1" dirty="0">
                <a:solidFill>
                  <a:srgbClr val="404040"/>
                </a:solidFill>
                <a:latin typeface="Fira Sans" pitchFamily="34"/>
              </a:rPr>
              <a:t>unit </a:t>
            </a:r>
            <a:r>
              <a:rPr lang="en-GB" dirty="0">
                <a:solidFill>
                  <a:srgbClr val="404040"/>
                </a:solidFill>
                <a:latin typeface="Fira Sans" pitchFamily="34"/>
              </a:rPr>
              <a:t>(or units) which we observe </a:t>
            </a:r>
            <a:r>
              <a:rPr lang="en-GB" b="1" dirty="0">
                <a:solidFill>
                  <a:srgbClr val="404040"/>
                </a:solidFill>
                <a:latin typeface="Fira Sans" pitchFamily="34"/>
              </a:rPr>
              <a:t>before</a:t>
            </a:r>
            <a:r>
              <a:rPr lang="en-GB" dirty="0">
                <a:solidFill>
                  <a:srgbClr val="404040"/>
                </a:solidFill>
                <a:latin typeface="Fira Sans" pitchFamily="34"/>
              </a:rPr>
              <a:t> and </a:t>
            </a:r>
            <a:r>
              <a:rPr lang="en-GB" b="1" dirty="0">
                <a:solidFill>
                  <a:srgbClr val="404040"/>
                </a:solidFill>
                <a:latin typeface="Fira Sans" pitchFamily="34"/>
              </a:rPr>
              <a:t>after </a:t>
            </a:r>
            <a:r>
              <a:rPr lang="en-GB" dirty="0">
                <a:solidFill>
                  <a:srgbClr val="404040"/>
                </a:solidFill>
                <a:latin typeface="Fira Sans" pitchFamily="34"/>
              </a:rPr>
              <a:t>some intervention or action</a:t>
            </a:r>
          </a:p>
          <a:p>
            <a:pPr lvl="0">
              <a:buFontTx/>
              <a:buChar char="-"/>
            </a:pPr>
            <a:r>
              <a:rPr lang="en-GB" dirty="0">
                <a:solidFill>
                  <a:srgbClr val="404040"/>
                </a:solidFill>
                <a:latin typeface="Fira Sans" pitchFamily="34"/>
              </a:rPr>
              <a:t>Did the intervention produce a change in the outcome for that unit?</a:t>
            </a:r>
          </a:p>
          <a:p>
            <a:pPr marL="0" lvl="0" indent="0">
              <a:buNone/>
            </a:pPr>
            <a:endParaRPr lang="en-GB" dirty="0">
              <a:solidFill>
                <a:srgbClr val="404040"/>
              </a:solidFill>
              <a:latin typeface="Fira Sans" pitchFamily="34"/>
            </a:endParaRPr>
          </a:p>
        </p:txBody>
      </p:sp>
    </p:spTree>
    <p:extLst>
      <p:ext uri="{BB962C8B-B14F-4D97-AF65-F5344CB8AC3E}">
        <p14:creationId xmlns:p14="http://schemas.microsoft.com/office/powerpoint/2010/main" val="1088610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TotalTime>
  <Words>3372</Words>
  <Application>Microsoft Office PowerPoint</Application>
  <PresentationFormat>Widescreen</PresentationFormat>
  <Paragraphs>1105</Paragraphs>
  <Slides>78</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Arial</vt:lpstr>
      <vt:lpstr>Calibri</vt:lpstr>
      <vt:lpstr>Calibri Light</vt:lpstr>
      <vt:lpstr>Cambria Math</vt:lpstr>
      <vt:lpstr>Consolas</vt:lpstr>
      <vt:lpstr>Fira Code</vt:lpstr>
      <vt:lpstr>Fira Sans</vt:lpstr>
      <vt:lpstr>Office Theme</vt:lpstr>
      <vt:lpstr>PowerPoint Presentation</vt:lpstr>
      <vt:lpstr>About us</vt:lpstr>
      <vt:lpstr>About us</vt:lpstr>
      <vt:lpstr>Today’s Goal</vt:lpstr>
      <vt:lpstr>causalpolicy.nl</vt:lpstr>
      <vt:lpstr>Today’s plan: morning</vt:lpstr>
      <vt:lpstr>Today’s plan: afternoon</vt:lpstr>
      <vt:lpstr>Context: “Policy Evaluations”</vt:lpstr>
      <vt:lpstr>Context: “Policy Evaluations”</vt:lpstr>
      <vt:lpstr>Methods for Policy Evaluation</vt:lpstr>
      <vt:lpstr>PowerPoint Presentation</vt:lpstr>
      <vt:lpstr>Causal Inference: A primer</vt:lpstr>
      <vt:lpstr>Potential Outcomes</vt:lpstr>
      <vt:lpstr>PowerPoint Presentation</vt:lpstr>
      <vt:lpstr>Potential Outcomes</vt:lpstr>
      <vt:lpstr>Causal Effects</vt:lpstr>
      <vt:lpstr>Data and Potential Outcomes</vt:lpstr>
      <vt:lpstr>Data and Potential Outcomes</vt:lpstr>
      <vt:lpstr>Data and Potential Outcomes</vt:lpstr>
      <vt:lpstr>Causal Inference</vt:lpstr>
      <vt:lpstr>Causal Inference</vt:lpstr>
      <vt:lpstr>Causal Inference</vt:lpstr>
      <vt:lpstr>Causal Inference</vt:lpstr>
      <vt:lpstr>Causal Inference</vt:lpstr>
      <vt:lpstr>Causal Inference Assumptions</vt:lpstr>
      <vt:lpstr>Causal Inference Assumptions</vt:lpstr>
      <vt:lpstr>Causal Inference Assumptions</vt:lpstr>
      <vt:lpstr>Causal Inference and Policy Evaluations</vt:lpstr>
      <vt:lpstr>Todays Topic</vt:lpstr>
      <vt:lpstr>PowerPoint Presentation</vt:lpstr>
      <vt:lpstr>PowerPoint Presentation</vt:lpstr>
      <vt:lpstr>Causal Effects of Policies</vt:lpstr>
      <vt:lpstr>PowerPoint Presentation</vt:lpstr>
      <vt:lpstr>Running Example: Proposition 99</vt:lpstr>
      <vt:lpstr>Proposition  99</vt:lpstr>
      <vt:lpstr>Proposition  99</vt:lpstr>
      <vt:lpstr>PowerPoint Presentation</vt:lpstr>
      <vt:lpstr>Proposition  99</vt:lpstr>
      <vt:lpstr>Proposition  99</vt:lpstr>
      <vt:lpstr>Proposition  99</vt:lpstr>
      <vt:lpstr>Proposition  99</vt:lpstr>
      <vt:lpstr>Practical: set-up and data</vt:lpstr>
      <vt:lpstr>PowerPoint Presentation</vt:lpstr>
      <vt:lpstr>PowerPoint Presentation</vt:lpstr>
      <vt:lpstr>PowerPoint Presentation</vt:lpstr>
      <vt:lpstr>Pre-Post Estimator</vt:lpstr>
      <vt:lpstr>Pre-post estimator</vt:lpstr>
      <vt:lpstr>Pre-post estimator</vt:lpstr>
      <vt:lpstr>PowerPoint Presentation</vt:lpstr>
      <vt:lpstr>Pre – Post analysis</vt:lpstr>
      <vt:lpstr>Pre – Post analysis</vt:lpstr>
      <vt:lpstr>Pre-post estimator</vt:lpstr>
      <vt:lpstr>Pre-post estimator</vt:lpstr>
      <vt:lpstr>Pre-post estimator</vt:lpstr>
      <vt:lpstr>Pre-post estimator</vt:lpstr>
      <vt:lpstr>PowerPoint Presentation</vt:lpstr>
      <vt:lpstr>Pre-post estimator</vt:lpstr>
      <vt:lpstr>Pre-post estimator</vt:lpstr>
      <vt:lpstr>Pre-post estimator</vt:lpstr>
      <vt:lpstr>Pre-post estimator</vt:lpstr>
      <vt:lpstr>Difference-in-Differences</vt:lpstr>
      <vt:lpstr>Difference-in-differences</vt:lpstr>
      <vt:lpstr>Difference-in-differences</vt:lpstr>
      <vt:lpstr>PowerPoint Presentation</vt:lpstr>
      <vt:lpstr>Difference-in-differences</vt:lpstr>
      <vt:lpstr>Pre-post estimator</vt:lpstr>
      <vt:lpstr>Pre-post estimator</vt:lpstr>
      <vt:lpstr>Pre-post estimator</vt:lpstr>
      <vt:lpstr>Difference-in-differences</vt:lpstr>
      <vt:lpstr>Difference-in-differences</vt:lpstr>
      <vt:lpstr>Difference-in-differences</vt:lpstr>
      <vt:lpstr>Difference-in-differences</vt:lpstr>
      <vt:lpstr>Difference-in-differences</vt:lpstr>
      <vt:lpstr>Difference-in-differences</vt:lpstr>
      <vt:lpstr>Most important assumptions</vt:lpstr>
      <vt:lpstr>Most important assumptions</vt:lpstr>
      <vt:lpstr>Practical: pre-post &amp; DiD </vt:lpstr>
      <vt:lpstr>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Kesteren, E. van (Erik-Jan)</dc:creator>
  <cp:lastModifiedBy>Ryan, O. (Oisín)</cp:lastModifiedBy>
  <cp:revision>62</cp:revision>
  <dcterms:created xsi:type="dcterms:W3CDTF">2020-09-17T14:27:00Z</dcterms:created>
  <dcterms:modified xsi:type="dcterms:W3CDTF">2023-05-19T09:48:24Z</dcterms:modified>
</cp:coreProperties>
</file>