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38" r:id="rId2"/>
    <p:sldId id="398" r:id="rId3"/>
    <p:sldId id="399" r:id="rId4"/>
    <p:sldId id="401" r:id="rId5"/>
    <p:sldId id="400" r:id="rId6"/>
    <p:sldId id="402" r:id="rId7"/>
    <p:sldId id="408" r:id="rId8"/>
    <p:sldId id="392" r:id="rId9"/>
    <p:sldId id="412" r:id="rId10"/>
    <p:sldId id="415" r:id="rId11"/>
    <p:sldId id="413" r:id="rId12"/>
    <p:sldId id="418" r:id="rId13"/>
    <p:sldId id="416" r:id="rId14"/>
    <p:sldId id="434" r:id="rId15"/>
    <p:sldId id="438" r:id="rId16"/>
    <p:sldId id="407" r:id="rId17"/>
    <p:sldId id="435" r:id="rId18"/>
    <p:sldId id="439" r:id="rId19"/>
    <p:sldId id="417" r:id="rId20"/>
    <p:sldId id="443" r:id="rId21"/>
    <p:sldId id="419" r:id="rId22"/>
    <p:sldId id="420" r:id="rId23"/>
    <p:sldId id="422" r:id="rId24"/>
    <p:sldId id="442" r:id="rId25"/>
    <p:sldId id="423" r:id="rId26"/>
    <p:sldId id="424" r:id="rId27"/>
    <p:sldId id="325" r:id="rId28"/>
    <p:sldId id="307" r:id="rId29"/>
    <p:sldId id="403" r:id="rId30"/>
    <p:sldId id="404" r:id="rId31"/>
    <p:sldId id="405" r:id="rId32"/>
    <p:sldId id="406" r:id="rId33"/>
    <p:sldId id="363" r:id="rId34"/>
    <p:sldId id="256" r:id="rId35"/>
    <p:sldId id="436" r:id="rId36"/>
    <p:sldId id="425" r:id="rId37"/>
    <p:sldId id="426" r:id="rId38"/>
    <p:sldId id="432" r:id="rId39"/>
    <p:sldId id="430" r:id="rId40"/>
    <p:sldId id="313" r:id="rId41"/>
    <p:sldId id="335" r:id="rId42"/>
    <p:sldId id="362" r:id="rId43"/>
    <p:sldId id="339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Notes; fuzzy regression discontinuity, check slides of Andrew </a:t>
            </a:r>
            <a:r>
              <a:rPr lang="en-US" dirty="0" err="1"/>
              <a:t>heiss</a:t>
            </a:r>
            <a:r>
              <a:rPr lang="en-US" dirty="0"/>
              <a:t> (sometimes you don’t have a single time </a:t>
            </a:r>
            <a:r>
              <a:rPr lang="en-US"/>
              <a:t>point etc.)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212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ITS; model itself not as interesting, focus only on if post-observations are “unusual” relative to what you would expect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39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Interrupted Time Series 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&amp; Regression Discontinuity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25256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/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8B55ECC7-E492-D556-0C87-B0E5A0AD869E}"/>
              </a:ext>
            </a:extLst>
          </p:cNvPr>
          <p:cNvSpPr txBox="1">
            <a:spLocks/>
          </p:cNvSpPr>
          <p:nvPr/>
        </p:nvSpPr>
        <p:spPr>
          <a:xfrm>
            <a:off x="80821" y="-707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156531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Point forecasts allow us to compute point estimates of our causal effect</a:t>
                </a:r>
              </a:p>
              <a:p>
                <a:pPr marL="0" lvl="0" indent="0"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6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can quantify our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uncertainty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 causal effect based on our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uncertainty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around our (model-based) forecasts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3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79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/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blipFill>
                <a:blip r:embed="rId2"/>
                <a:stretch>
                  <a:fillRect l="-3175" r="-635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3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79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chemeClr val="bg2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/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blipFill>
                <a:blip r:embed="rId2"/>
                <a:stretch>
                  <a:fillRect l="-1890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/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blipFill>
                <a:blip r:embed="rId3"/>
                <a:stretch>
                  <a:fillRect l="-3175" r="-635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E0804E-2D60-B685-F969-7C3CF8A4AA03}"/>
              </a:ext>
            </a:extLst>
          </p:cNvPr>
          <p:cNvSpPr txBox="1">
            <a:spLocks/>
          </p:cNvSpPr>
          <p:nvPr/>
        </p:nvSpPr>
        <p:spPr>
          <a:xfrm>
            <a:off x="828558" y="4105593"/>
            <a:ext cx="10515600" cy="167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forecast by fitting a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growth curve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which would model the overall time trend</a:t>
            </a: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643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Forecasting with growth curves</a:t>
            </a:r>
            <a:endParaRPr lang="en-GB" sz="1800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1F8C9C-2E47-3B4E-D1C9-EE9B0660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23" y="2310109"/>
            <a:ext cx="8399103" cy="256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9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328AC-16B8-A125-35D8-BFD984C5A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8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79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chemeClr val="bg2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/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blipFill>
                <a:blip r:embed="rId2"/>
                <a:stretch>
                  <a:fillRect l="-1890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/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blipFill>
                <a:blip r:embed="rId3"/>
                <a:stretch>
                  <a:fillRect l="-3175" r="-635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E0804E-2D60-B685-F969-7C3CF8A4AA03}"/>
              </a:ext>
            </a:extLst>
          </p:cNvPr>
          <p:cNvSpPr txBox="1">
            <a:spLocks/>
          </p:cNvSpPr>
          <p:nvPr/>
        </p:nvSpPr>
        <p:spPr>
          <a:xfrm>
            <a:off x="828558" y="4105593"/>
            <a:ext cx="10515600" cy="167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We can forecast by fitting a </a:t>
            </a:r>
            <a:r>
              <a:rPr lang="en-GB" sz="2000" b="1" dirty="0">
                <a:solidFill>
                  <a:schemeClr val="bg2"/>
                </a:solidFill>
                <a:latin typeface="Fira Sans" pitchFamily="34"/>
              </a:rPr>
              <a:t>growth curve</a:t>
            </a:r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 which would model the overall time trend</a:t>
            </a: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52466A-5935-88ED-230E-A8F1C00E1811}"/>
              </a:ext>
            </a:extLst>
          </p:cNvPr>
          <p:cNvSpPr txBox="1">
            <a:spLocks/>
          </p:cNvSpPr>
          <p:nvPr/>
        </p:nvSpPr>
        <p:spPr>
          <a:xfrm>
            <a:off x="847842" y="5244059"/>
            <a:ext cx="10515600" cy="167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forecast by using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time-series models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that model </a:t>
            </a:r>
            <a:r>
              <a:rPr lang="en-GB" sz="2000" b="1" i="1" dirty="0">
                <a:solidFill>
                  <a:srgbClr val="404040"/>
                </a:solidFill>
                <a:latin typeface="Fira Sans" pitchFamily="34"/>
              </a:rPr>
              <a:t>autocorrelation</a:t>
            </a:r>
          </a:p>
          <a:p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404040"/>
                </a:solidFill>
                <a:latin typeface="Fira Sans" pitchFamily="34"/>
              </a:rPr>
              <a:t>e.g. ARIMA models can account for autocorrelation and time 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081AF-E555-EE3D-A893-6A38FBE1F636}"/>
                  </a:ext>
                </a:extLst>
              </p:cNvPr>
              <p:cNvSpPr txBox="1"/>
              <p:nvPr/>
            </p:nvSpPr>
            <p:spPr>
              <a:xfrm>
                <a:off x="1163438" y="5734899"/>
                <a:ext cx="2359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081AF-E555-EE3D-A893-6A38FBE1F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38" y="5734899"/>
                <a:ext cx="2359749" cy="369332"/>
              </a:xfrm>
              <a:prstGeom prst="rect">
                <a:avLst/>
              </a:prstGeom>
              <a:blipFill>
                <a:blip r:embed="rId4"/>
                <a:stretch>
                  <a:fillRect l="-2842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E66F6-EB99-06D4-4804-AB7A5F3481BB}"/>
                  </a:ext>
                </a:extLst>
              </p:cNvPr>
              <p:cNvSpPr txBox="1"/>
              <p:nvPr/>
            </p:nvSpPr>
            <p:spPr>
              <a:xfrm>
                <a:off x="4118996" y="5757731"/>
                <a:ext cx="3625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E66F6-EB99-06D4-4804-AB7A5F34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96" y="5757731"/>
                <a:ext cx="3625416" cy="369332"/>
              </a:xfrm>
              <a:prstGeom prst="rect">
                <a:avLst/>
              </a:prstGeom>
              <a:blipFill>
                <a:blip r:embed="rId5"/>
                <a:stretch>
                  <a:fillRect l="-1684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32FA1-5D74-ECAF-5BBB-2AB9E2BA792F}"/>
                  </a:ext>
                </a:extLst>
              </p:cNvPr>
              <p:cNvSpPr txBox="1"/>
              <p:nvPr/>
            </p:nvSpPr>
            <p:spPr>
              <a:xfrm>
                <a:off x="8259820" y="5757731"/>
                <a:ext cx="3122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32FA1-5D74-ECAF-5BBB-2AB9E2BA7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20" y="5757731"/>
                <a:ext cx="3122906" cy="369332"/>
              </a:xfrm>
              <a:prstGeom prst="rect">
                <a:avLst/>
              </a:prstGeom>
              <a:blipFill>
                <a:blip r:embed="rId6"/>
                <a:stretch>
                  <a:fillRect l="-1953" b="-2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Fitting time-series models fpp3</a:t>
            </a:r>
            <a:endParaRPr lang="en-GB" sz="18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B959E-18B3-0FC7-BA54-67028868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2" y="1957478"/>
            <a:ext cx="6602478" cy="215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C28454-6A42-4CCD-F8DA-E3E7E38B8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22" y="4379243"/>
            <a:ext cx="6527833" cy="1131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F81705-4ADD-0386-9725-E090FF4EB2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85349"/>
          <a:stretch/>
        </p:blipFill>
        <p:spPr>
          <a:xfrm>
            <a:off x="712722" y="5878286"/>
            <a:ext cx="9929719" cy="3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, plot, line, text&#10;&#10;Description automatically generated">
            <a:extLst>
              <a:ext uri="{FF2B5EF4-FFF2-40B4-BE49-F238E27FC236}">
                <a16:creationId xmlns:a16="http://schemas.microsoft.com/office/drawing/2014/main" id="{E7B0B1E0-DE8A-B91C-44EC-C1CA3CE9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09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37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Our inferences about the causal effect are entirely dependent on being able to fit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an appropriate forecasting model</a:t>
            </a:r>
            <a:endParaRPr lang="en-GB" b="1" i="1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i.e. one that correctly captures the trend and autocorrelation structures in the data</a:t>
            </a:r>
          </a:p>
          <a:p>
            <a:pPr lvl="0">
              <a:buFontTx/>
              <a:buChar char="-"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In practice, this may be </a:t>
            </a:r>
            <a:r>
              <a:rPr lang="en-GB" b="1" u="sng" dirty="0">
                <a:solidFill>
                  <a:srgbClr val="404040"/>
                </a:solidFill>
                <a:latin typeface="Fira Sans" pitchFamily="34"/>
              </a:rPr>
              <a:t>very difficult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9983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Data driven approaches can be applied, but may only be feasible with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a large amount of pre-intervention training data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We use information criteria for model selection 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See also: cross-validation</a:t>
            </a:r>
          </a:p>
          <a:p>
            <a:pPr marL="0" lvl="0" indent="0"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In addition, different forecasting models come with their own assumptions, </a:t>
            </a:r>
          </a:p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- E.g.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constant trend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or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time-invariant relationships</a:t>
            </a: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Poor forecasts = Poor estimates (and uncertainty) of causal effects</a:t>
            </a:r>
          </a:p>
        </p:txBody>
      </p:sp>
    </p:spTree>
    <p:extLst>
      <p:ext uri="{BB962C8B-B14F-4D97-AF65-F5344CB8AC3E}">
        <p14:creationId xmlns:p14="http://schemas.microsoft.com/office/powerpoint/2010/main" val="272811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When comparing to the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pre-post design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;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relax the no-trend assumption: we model any trend / serial dependence</a:t>
            </a:r>
            <a:endParaRPr lang="en-GB" sz="20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sz="20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No-confounding assumption:</a:t>
            </a: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- We still assume that any changes can be attributed to the intervention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And not, e.g., something else that happened around the same time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To tackle that we need control units + other assumptions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8672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Regression Discontinuity (RDD)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Closely related technique, but used in many other contexts</a:t>
                </a: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E.g., instead of “Time” we may have “Income”; if above X, eligible for social welfare.</a:t>
                </a:r>
              </a:p>
              <a:p>
                <a:pPr marL="0" lvl="0" indent="0"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In a RDD analysis you fit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a growth-curve type 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model like</a:t>
                </a:r>
              </a:p>
              <a:p>
                <a:pPr marL="0" lvl="0" indent="0"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This allows you to directly test if the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trend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after the intervention is the same as the trend before the intervention, by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928" t="-1828" r="-11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/>
              <p:nvPr/>
            </p:nvSpPr>
            <p:spPr>
              <a:xfrm>
                <a:off x="2489829" y="4159248"/>
                <a:ext cx="6669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29" y="4159248"/>
                <a:ext cx="6669133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14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Regression Discontinuity in Practice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AAA08-0B14-A1B9-FD53-FCE2D45C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88" y="1690688"/>
            <a:ext cx="9040007" cy="632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DB6CE4-7F6D-84A5-F3E9-AECCD3C16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88" y="3300703"/>
            <a:ext cx="7625363" cy="27921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C1EDA8-CBB1-BC87-DD06-3887CC92B004}"/>
              </a:ext>
            </a:extLst>
          </p:cNvPr>
          <p:cNvSpPr/>
          <p:nvPr/>
        </p:nvSpPr>
        <p:spPr>
          <a:xfrm>
            <a:off x="1018688" y="4381879"/>
            <a:ext cx="7060595" cy="289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520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D199E1DF-4597-97BD-D2E8-DDA8D580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56" y="764429"/>
            <a:ext cx="8272608" cy="55150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EA1A47-EEEA-B7B3-53ED-776BA2367F45}"/>
                  </a:ext>
                </a:extLst>
              </p:cNvPr>
              <p:cNvSpPr txBox="1"/>
              <p:nvPr/>
            </p:nvSpPr>
            <p:spPr>
              <a:xfrm rot="812144">
                <a:off x="4500682" y="1319127"/>
                <a:ext cx="1726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Pre-slope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EA1A47-EEEA-B7B3-53ED-776BA236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12144">
                <a:off x="4500682" y="1319127"/>
                <a:ext cx="1726163" cy="369332"/>
              </a:xfrm>
              <a:prstGeom prst="rect">
                <a:avLst/>
              </a:prstGeom>
              <a:blipFill>
                <a:blip r:embed="rId3"/>
                <a:stretch>
                  <a:fillRect l="-4138" t="-55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1B89F8-65C3-6A59-6292-2A904731C8E8}"/>
                  </a:ext>
                </a:extLst>
              </p:cNvPr>
              <p:cNvSpPr txBox="1"/>
              <p:nvPr/>
            </p:nvSpPr>
            <p:spPr>
              <a:xfrm rot="1451993">
                <a:off x="7569860" y="3164055"/>
                <a:ext cx="2073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Post-slope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l-N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1B89F8-65C3-6A59-6292-2A904731C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1993">
                <a:off x="7569860" y="3164055"/>
                <a:ext cx="2073744" cy="369332"/>
              </a:xfrm>
              <a:prstGeom prst="rect">
                <a:avLst/>
              </a:prstGeom>
              <a:blipFill>
                <a:blip r:embed="rId4"/>
                <a:stretch>
                  <a:fillRect l="-4167" t="-3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90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E616-F82E-8ACB-A61A-F6B2B32F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46672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Basic Idea:</a:t>
            </a:r>
          </a:p>
          <a:p>
            <a:pPr marL="0" indent="0">
              <a:buNone/>
            </a:pPr>
            <a:r>
              <a:rPr lang="en-GB" dirty="0"/>
              <a:t>You directly </a:t>
            </a:r>
            <a:r>
              <a:rPr lang="en-GB" b="1" dirty="0"/>
              <a:t>model</a:t>
            </a:r>
            <a:r>
              <a:rPr lang="en-GB" dirty="0"/>
              <a:t> whatever changes you think happen to the target process</a:t>
            </a:r>
          </a:p>
          <a:p>
            <a:pPr marL="0" indent="0">
              <a:buNone/>
            </a:pPr>
            <a:r>
              <a:rPr lang="en-GB" dirty="0"/>
              <a:t>- Instead of making forecasts/predictions of the counterfactual directly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Advantages</a:t>
            </a:r>
          </a:p>
          <a:p>
            <a:r>
              <a:rPr lang="en-GB" dirty="0"/>
              <a:t>More direct. Inference about CE based on significance tests on “change” parameters</a:t>
            </a:r>
          </a:p>
          <a:p>
            <a:r>
              <a:rPr lang="en-GB" dirty="0"/>
              <a:t>Many extensions and theory to deal with, e.g., “sharp” vs “fuzzy” designs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Disadvantages</a:t>
            </a:r>
          </a:p>
          <a:p>
            <a:r>
              <a:rPr lang="en-GB" dirty="0"/>
              <a:t>Strongly rely on correct model specification and model interpretability;  specify “where” or “how” the intervention has an effect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1B0919-DD1B-0264-0C93-F6529B844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Regression Discontinuity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1080957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your groups!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386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0145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42865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4445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18430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Basic methods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Data analysis &amp; visualisation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rijksoverheid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63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160244"/>
                  </p:ext>
                </p:extLst>
              </p:nvPr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160244"/>
                  </p:ext>
                </p:extLst>
              </p:nvPr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5251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0000" r="-8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70000" r="-7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70000" r="-59798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0000" r="-5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70000" r="-4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70000" r="-3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70000" r="-200000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70000" r="-1351" b="-8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8701" r="-8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98701" r="-7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98701" r="-59798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8701" r="-5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98701" r="-4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2632" r="-8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2632" r="-7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2632" r="-59798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2632" r="-5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2632" r="-4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7403" r="-8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97403" r="-7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97403" r="-59798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7403" r="-5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97403" r="-4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3947" r="-8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3947" r="-7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3947" r="-59798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3947" r="-5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3947" r="-4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96104" r="-8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96104" r="-7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96104" r="-59798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96104" r="-5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96104" r="-4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5263" r="-8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5263" r="-7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5263" r="-59798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5263" r="-5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5263" r="-4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94805" r="-8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94805" r="-7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94805" r="-59798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94805" r="-5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94805" r="-4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6579" r="-8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6579" r="-7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6579" r="-59798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6579" r="-5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6579" r="-4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93506" r="-8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93506" r="-7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93506" r="-59798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93506" r="-5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93506" r="-4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7895" r="-8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7895" r="-7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7895" r="-59798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7895" r="-5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7895" r="-4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42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0413456"/>
                  </p:ext>
                </p:extLst>
              </p:nvPr>
            </p:nvGraphicFramePr>
            <p:xfrm>
              <a:off x="1833232" y="529063"/>
              <a:ext cx="8123445" cy="5628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0413456"/>
                  </p:ext>
                </p:extLst>
              </p:nvPr>
            </p:nvGraphicFramePr>
            <p:xfrm>
              <a:off x="1833232" y="529063"/>
              <a:ext cx="8123445" cy="5628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9220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64948" r="-802703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64948" r="-702703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64948" r="-59798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64948" r="-5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64948" r="-4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64948" r="-3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64948" r="-200000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64948" r="-1351" b="-7989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10526" r="-8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210526" r="-7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210526" r="-59798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210526" r="-5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210526" r="-4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6494" r="-802703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6494" r="-702703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6494" r="-59798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6494" r="-50202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6494" r="-40202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411842" r="-802703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411842" r="-702703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411842" r="-59798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411842" r="-50202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411842" r="-40202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5195" r="-802703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5195" r="-702703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5195" r="-59798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5195" r="-50202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5195" r="-40202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613158" r="-802703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613158" r="-702703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613158" r="-59798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613158" r="-50202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613158" r="-40202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3896" r="-802703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3896" r="-702703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3896" r="-59798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3896" r="-50202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3896" r="-40202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814474" r="-802703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814474" r="-702703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814474" r="-59798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814474" r="-50202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814474" r="-40202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2597" r="-802703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2597" r="-702703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2597" r="-59798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2597" r="-50202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2597" r="-40202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015789" r="-80270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015789" r="-70270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015789" r="-59798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015789" r="-50202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015789" r="-40202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1299" r="-802703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1299" r="-702703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1299" r="-59798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1299" r="-50202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1299" r="-40202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867579" y="3813884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27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141418"/>
                  </p:ext>
                </p:extLst>
              </p:nvPr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141418"/>
                  </p:ext>
                </p:extLst>
              </p:nvPr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791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05357" r="-8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05357" r="-7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05357" r="-6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05357" r="-5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05357" r="-40560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05357" r="-8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05357" r="-7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05357" r="-6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05357" r="-5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05357" r="-40560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905357" r="-8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905357" r="-7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905357" r="-6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905357" r="-5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905357" r="-40560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23636" r="-8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23636" r="-7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23636" r="-6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23636" r="-5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23636" r="-405607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103571" r="-8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103571" r="-7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103571" r="-6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103571" r="-5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103571" r="-405607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28906-2D94-B74C-E7BA-A67FB1F48E87}"/>
              </a:ext>
            </a:extLst>
          </p:cNvPr>
          <p:cNvSpPr txBox="1"/>
          <p:nvPr/>
        </p:nvSpPr>
        <p:spPr>
          <a:xfrm>
            <a:off x="10936611" y="240691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&lt; s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564456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924241"/>
                  </p:ext>
                </p:extLst>
              </p:nvPr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924241"/>
                  </p:ext>
                </p:extLst>
              </p:nvPr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28906-2D94-B74C-E7BA-A67FB1F48E87}"/>
              </a:ext>
            </a:extLst>
          </p:cNvPr>
          <p:cNvSpPr txBox="1"/>
          <p:nvPr/>
        </p:nvSpPr>
        <p:spPr>
          <a:xfrm>
            <a:off x="10936611" y="240691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&lt; s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B4443-BD65-5BC1-72AC-3B191341F1EA}"/>
              </a:ext>
            </a:extLst>
          </p:cNvPr>
          <p:cNvSpPr txBox="1"/>
          <p:nvPr/>
        </p:nvSpPr>
        <p:spPr>
          <a:xfrm>
            <a:off x="10936611" y="427537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&gt; 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46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BECED-B41D-60DB-AD3C-CD7101BE8948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828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87964" y="3144514"/>
            <a:ext cx="2679826" cy="2905255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9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 story so far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proposition 99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data has a number of pre- and post- intervention observations (i.e. time points)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So far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computed averages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and estimated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1217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3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8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Instead of taking averages, use pre-intervention data</a:t>
                </a:r>
                <a:b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to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forecast/predict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Once we have predictions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, we compare those to</a:t>
                </a:r>
                <a:b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the observed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I.e. we use pre-intervention data to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impute 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the missing counterfactual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This means we can in principle estimate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8"/>
                <a:ext cx="10515600" cy="4667243"/>
              </a:xfrm>
              <a:blipFill>
                <a:blip r:embed="rId2"/>
                <a:stretch>
                  <a:fillRect l="-928" t="-182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0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3256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3256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3256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3256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3256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96053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96053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96053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96053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96053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6053" r="-4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6053" r="-3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6053" r="-201504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6053" r="-100749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6053" r="-749" b="-8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90909" r="-4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90909" r="-3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390909" r="-201504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0909" r="-100749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90909" r="-749" b="-6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368" r="-4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368" r="-3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368" r="-201504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368" r="-100749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368" r="-749" b="-6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589610" r="-4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89610" r="-3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589610" r="-201504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89610" r="-10074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89610" r="-749" b="-4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98684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98684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98684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8684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8684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88312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88312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88312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88312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8312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0000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0000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0000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0000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0000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87013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87013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87013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87013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87013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1316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1316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1316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1316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1316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4912"/>
                  </p:ext>
                </p:extLst>
              </p:nvPr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4912"/>
                  </p:ext>
                </p:extLst>
              </p:nvPr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64488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1869</Words>
  <Application>Microsoft Office PowerPoint</Application>
  <PresentationFormat>Widescreen</PresentationFormat>
  <Paragraphs>830</Paragraphs>
  <Slides>44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Fira Sans</vt:lpstr>
      <vt:lpstr>Office Theme</vt:lpstr>
      <vt:lpstr>Interrupted Time Series  &amp; Regression Discontinuity </vt:lpstr>
      <vt:lpstr>PowerPoint Presentation</vt:lpstr>
      <vt:lpstr>PowerPoint Presentation</vt:lpstr>
      <vt:lpstr>PowerPoint Presentation</vt:lpstr>
      <vt:lpstr>PowerPoint Presentation</vt:lpstr>
      <vt:lpstr>The story so far</vt:lpstr>
      <vt:lpstr>Interrupted Time Series</vt:lpstr>
      <vt:lpstr>PowerPoint Presentation</vt:lpstr>
      <vt:lpstr>Interrupted Time Series</vt:lpstr>
      <vt:lpstr>Interrupted Time Series</vt:lpstr>
      <vt:lpstr>PowerPoint Presentation</vt:lpstr>
      <vt:lpstr>Interrupted Time Series</vt:lpstr>
      <vt:lpstr>Building a forecasting model</vt:lpstr>
      <vt:lpstr>Building a forecasting model</vt:lpstr>
      <vt:lpstr>Forecasting with growth curves</vt:lpstr>
      <vt:lpstr>PowerPoint Presentation</vt:lpstr>
      <vt:lpstr>Building a forecasting model</vt:lpstr>
      <vt:lpstr>Fitting time-series models fpp3</vt:lpstr>
      <vt:lpstr>PowerPoint Presentation</vt:lpstr>
      <vt:lpstr>Key Assumptions</vt:lpstr>
      <vt:lpstr>Key Assumptions</vt:lpstr>
      <vt:lpstr>Key Assumptions</vt:lpstr>
      <vt:lpstr>Regression Discontinuity (RDD)</vt:lpstr>
      <vt:lpstr>Regression Discontinuity in Practice</vt:lpstr>
      <vt:lpstr>PowerPoint Presentation</vt:lpstr>
      <vt:lpstr>Regression Discontinuity</vt:lpstr>
      <vt:lpstr>Practical</vt:lpstr>
      <vt:lpstr>Break</vt:lpstr>
      <vt:lpstr>Default light slide</vt:lpstr>
      <vt:lpstr>Default light slide</vt:lpstr>
      <vt:lpstr>Default light slide</vt:lpstr>
      <vt:lpstr>Default light slide</vt:lpstr>
      <vt:lpstr>PowerPoint Presentation</vt:lpstr>
      <vt:lpstr>PowerPoint Presentation</vt:lpstr>
      <vt:lpstr>Break</vt:lpstr>
      <vt:lpstr>PowerPoint Presentation</vt:lpstr>
      <vt:lpstr>PowerPoint Presentation</vt:lpstr>
      <vt:lpstr>Synthetic Control</vt:lpstr>
      <vt:lpstr>Synthetic Control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59</cp:revision>
  <dcterms:created xsi:type="dcterms:W3CDTF">2020-09-17T14:27:00Z</dcterms:created>
  <dcterms:modified xsi:type="dcterms:W3CDTF">2023-05-19T11:15:02Z</dcterms:modified>
</cp:coreProperties>
</file>