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3" r:id="rId2"/>
    <p:sldId id="338" r:id="rId3"/>
    <p:sldId id="400" r:id="rId4"/>
    <p:sldId id="467" r:id="rId5"/>
    <p:sldId id="403" r:id="rId6"/>
    <p:sldId id="413" r:id="rId7"/>
    <p:sldId id="428" r:id="rId8"/>
    <p:sldId id="443" r:id="rId9"/>
    <p:sldId id="444" r:id="rId10"/>
    <p:sldId id="445" r:id="rId11"/>
    <p:sldId id="446" r:id="rId12"/>
    <p:sldId id="427" r:id="rId13"/>
    <p:sldId id="456" r:id="rId14"/>
    <p:sldId id="455" r:id="rId15"/>
    <p:sldId id="448" r:id="rId16"/>
    <p:sldId id="457" r:id="rId17"/>
    <p:sldId id="449" r:id="rId18"/>
    <p:sldId id="450" r:id="rId19"/>
    <p:sldId id="459" r:id="rId20"/>
    <p:sldId id="458" r:id="rId21"/>
    <p:sldId id="460" r:id="rId22"/>
    <p:sldId id="462" r:id="rId23"/>
    <p:sldId id="466" r:id="rId24"/>
    <p:sldId id="464" r:id="rId25"/>
    <p:sldId id="468" r:id="rId26"/>
    <p:sldId id="461" r:id="rId27"/>
    <p:sldId id="469" r:id="rId28"/>
    <p:sldId id="325" r:id="rId29"/>
    <p:sldId id="401" r:id="rId30"/>
    <p:sldId id="256" r:id="rId31"/>
    <p:sldId id="300" r:id="rId32"/>
    <p:sldId id="302" r:id="rId33"/>
    <p:sldId id="340" r:id="rId34"/>
    <p:sldId id="307" r:id="rId35"/>
    <p:sldId id="335" r:id="rId36"/>
    <p:sldId id="362" r:id="rId37"/>
    <p:sldId id="339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5" autoAdjust="0"/>
  </p:normalViewPr>
  <p:slideViewPr>
    <p:cSldViewPr snapToGrid="0">
      <p:cViewPr varScale="1">
        <p:scale>
          <a:sx n="104" d="100"/>
          <a:sy n="104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83737" y="1681926"/>
            <a:ext cx="2679826" cy="1457608"/>
          </a:xfrm>
          <a:prstGeom prst="rect">
            <a:avLst/>
          </a:prstGeom>
          <a:solidFill>
            <a:schemeClr val="tx1">
              <a:lumMod val="75000"/>
              <a:lumOff val="25000"/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C3860-BCA1-B97B-62D6-1A58A334122F}"/>
              </a:ext>
            </a:extLst>
          </p:cNvPr>
          <p:cNvSpPr/>
          <p:nvPr/>
        </p:nvSpPr>
        <p:spPr>
          <a:xfrm>
            <a:off x="5558645" y="4592161"/>
            <a:ext cx="2715856" cy="145096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86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Controlled Interrupted Time Series 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7" y="1690688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An extension of Interrupted Time Series when we have access to one or more</a:t>
            </a:r>
            <a:br>
              <a:rPr lang="en-GB" sz="20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control time series</a:t>
            </a:r>
          </a:p>
          <a:p>
            <a:pPr marL="0" lvl="0" indent="0">
              <a:buNone/>
            </a:pPr>
            <a:endParaRPr lang="en-GB" sz="20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Typically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observations of the same process, for a different unit, which is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correlated with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(i.e. predictive of) the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target time series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, but which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does not experience the intervention</a:t>
            </a: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sz="20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Similar criteria as the synthetic control and </a:t>
            </a:r>
            <a:r>
              <a:rPr lang="en-GB" sz="2000" dirty="0" err="1">
                <a:solidFill>
                  <a:srgbClr val="404040"/>
                </a:solidFill>
                <a:latin typeface="Fira Sans" pitchFamily="34"/>
              </a:rPr>
              <a:t>DiD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method “control” units</a:t>
            </a:r>
          </a:p>
          <a:p>
            <a:pPr marL="0" lvl="0" indent="0">
              <a:buNone/>
            </a:pPr>
            <a:endParaRPr lang="en-GB" sz="18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Basic Idea:</a:t>
            </a: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Build a time series / forecasting model, but include control time series as contemporaneous (same-time-moment) predictors</a:t>
            </a:r>
          </a:p>
        </p:txBody>
      </p:sp>
    </p:spTree>
    <p:extLst>
      <p:ext uri="{BB962C8B-B14F-4D97-AF65-F5344CB8AC3E}">
        <p14:creationId xmlns:p14="http://schemas.microsoft.com/office/powerpoint/2010/main" val="336035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905664"/>
                  </p:ext>
                </p:extLst>
              </p:nvPr>
            </p:nvGraphicFramePr>
            <p:xfrm>
              <a:off x="3109768" y="565277"/>
              <a:ext cx="541563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905664"/>
                  </p:ext>
                </p:extLst>
              </p:nvPr>
            </p:nvGraphicFramePr>
            <p:xfrm>
              <a:off x="3109768" y="565277"/>
              <a:ext cx="541563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3256" r="-50202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3256" r="-40202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3256" r="-299329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3256" r="-201351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3256" r="-101351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3256" r="-1351" b="-9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6053" r="-5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6053" r="-4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6053" r="-299329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6053" r="-201351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6053" r="-101351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96053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296053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296053" r="-299329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296053" r="-201351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296053" r="-101351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0909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0909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0909" r="-299329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0909" r="-201351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0909" r="-101351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497368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497368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497368" r="-299329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497368" r="-201351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497368" r="-101351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89610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89610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89610" r="-299329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89610" r="-201351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89610" r="-101351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698684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698684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698684" r="-299329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698684" r="-201351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698684" r="-101351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88312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88312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88312" r="-299329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88312" r="-201351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88312" r="-101351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0000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0000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0000" r="-299329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0000" r="-201351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0000" r="-101351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87013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87013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87013" r="-299329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87013" r="-201351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87013" r="-101351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1316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1316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1316" r="-299329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1316" r="-201351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1316" r="-101351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3037343" y="3795779"/>
            <a:ext cx="548805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52959"/>
                  </p:ext>
                </p:extLst>
              </p:nvPr>
            </p:nvGraphicFramePr>
            <p:xfrm>
              <a:off x="801135" y="1244285"/>
              <a:ext cx="4594728" cy="4721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7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23248"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4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6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1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52959"/>
                  </p:ext>
                </p:extLst>
              </p:nvPr>
            </p:nvGraphicFramePr>
            <p:xfrm>
              <a:off x="801135" y="1244285"/>
              <a:ext cx="4594728" cy="4721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7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23248"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803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94" t="-71622" r="-5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94" t="-71622" r="-4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794" t="-71622" r="-3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3200" t="-71622" r="-203200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1622" r="-101587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71622" r="-1587" b="-889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198438" r="-5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198438" r="-4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198438" r="-3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198438" r="-203200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198438" r="-101587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293846" r="-5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293846" r="-4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293846" r="-3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293846" r="-203200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293846" r="-101587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6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393846" r="-5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393846" r="-4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393846" r="-3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393846" r="-203200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393846" r="-101587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493846" r="-5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493846" r="-4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493846" r="-3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493846" r="-203200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493846" r="-101587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593846" r="-5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593846" r="-4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593846" r="-3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593846" r="-203200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593846" r="-101587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1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693846" r="-5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693846" r="-4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693846" r="-3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693846" r="-203200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693846" r="-101587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806250" r="-5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806250" r="-4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806250" r="-3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806250" r="-203200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806250" r="-101587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892308" r="-5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892308" r="-4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892308" r="-3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892308" r="-203200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892308" r="-101587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992308" r="-5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992308" r="-4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992308" r="-3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992308" r="-203200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992308" r="-101587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1092308" r="-5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1092308" r="-4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1092308" r="-3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1092308" r="-203200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1092308" r="-101587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46816" y="3967794"/>
            <a:ext cx="4656177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690F1A-0994-D2DC-7A94-CD7C926BD7B2}"/>
              </a:ext>
            </a:extLst>
          </p:cNvPr>
          <p:cNvSpPr txBox="1"/>
          <p:nvPr/>
        </p:nvSpPr>
        <p:spPr>
          <a:xfrm>
            <a:off x="7201090" y="1686412"/>
            <a:ext cx="315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Fit a forecasting model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 as time-varying predictor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A1BFD-335C-256F-E75A-326201BD5A03}"/>
                  </a:ext>
                </a:extLst>
              </p:cNvPr>
              <p:cNvSpPr txBox="1"/>
              <p:nvPr/>
            </p:nvSpPr>
            <p:spPr>
              <a:xfrm>
                <a:off x="7018506" y="2576934"/>
                <a:ext cx="3407535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A1BFD-335C-256F-E75A-326201BD5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06" y="2576934"/>
                <a:ext cx="3407535" cy="284437"/>
              </a:xfrm>
              <a:prstGeom prst="rect">
                <a:avLst/>
              </a:prstGeom>
              <a:blipFill>
                <a:blip r:embed="rId3"/>
                <a:stretch>
                  <a:fillRect l="-1073" t="-19565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E24A94E-A229-4C7F-3784-D2B0490729E3}"/>
              </a:ext>
            </a:extLst>
          </p:cNvPr>
          <p:cNvSpPr/>
          <p:nvPr/>
        </p:nvSpPr>
        <p:spPr>
          <a:xfrm>
            <a:off x="3104241" y="1996475"/>
            <a:ext cx="770641" cy="19713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3EEEB9-E187-A334-B745-578A447F2FA2}"/>
              </a:ext>
            </a:extLst>
          </p:cNvPr>
          <p:cNvCxnSpPr>
            <a:cxnSpLocks/>
          </p:cNvCxnSpPr>
          <p:nvPr/>
        </p:nvCxnSpPr>
        <p:spPr>
          <a:xfrm>
            <a:off x="3874882" y="2828206"/>
            <a:ext cx="2963502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74C4371-2243-2E2D-D91E-D190AF7DA216}"/>
              </a:ext>
            </a:extLst>
          </p:cNvPr>
          <p:cNvSpPr/>
          <p:nvPr/>
        </p:nvSpPr>
        <p:spPr>
          <a:xfrm>
            <a:off x="4632352" y="2009578"/>
            <a:ext cx="770641" cy="19713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5D31F55-66A3-2AA1-C2CE-588E91901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781" y="96118"/>
            <a:ext cx="10515600" cy="1325559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Controlled Interrupted Time Series 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33515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1135" y="1244285"/>
              <a:ext cx="4594728" cy="4721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7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23248"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4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6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1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1135" y="1244285"/>
              <a:ext cx="4594728" cy="4721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7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23248"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803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94" t="-71622" r="-5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94" t="-71622" r="-4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794" t="-71622" r="-3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3200" t="-71622" r="-203200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1622" r="-101587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71622" r="-1587" b="-889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198438" r="-5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198438" r="-4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198438" r="-3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198438" r="-203200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198438" r="-101587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293846" r="-5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293846" r="-4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293846" r="-3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293846" r="-203200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293846" r="-101587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6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393846" r="-5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393846" r="-4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393846" r="-3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393846" r="-203200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393846" r="-101587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493846" r="-5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493846" r="-4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493846" r="-3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493846" r="-203200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493846" r="-101587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593846" r="-5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593846" r="-4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593846" r="-3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593846" r="-203200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593846" r="-101587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1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693846" r="-5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693846" r="-4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693846" r="-3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693846" r="-203200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693846" r="-101587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806250" r="-5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806250" r="-4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806250" r="-3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806250" r="-203200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806250" r="-101587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892308" r="-5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892308" r="-4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892308" r="-3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892308" r="-203200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892308" r="-101587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992308" r="-5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992308" r="-4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992308" r="-3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992308" r="-203200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992308" r="-101587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1092308" r="-5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1092308" r="-4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1092308" r="-3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1092308" r="-203200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1092308" r="-101587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46816" y="3967794"/>
            <a:ext cx="4656177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690F1A-0994-D2DC-7A94-CD7C926BD7B2}"/>
              </a:ext>
            </a:extLst>
          </p:cNvPr>
          <p:cNvSpPr txBox="1"/>
          <p:nvPr/>
        </p:nvSpPr>
        <p:spPr>
          <a:xfrm>
            <a:off x="7201090" y="1686412"/>
            <a:ext cx="315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Fit a forecasting model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 as time-varying predictor</a:t>
            </a:r>
            <a:endParaRPr lang="nl-NL" dirty="0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DC107F-6B40-23E7-BA25-BB946D92829D}"/>
              </a:ext>
            </a:extLst>
          </p:cNvPr>
          <p:cNvCxnSpPr>
            <a:cxnSpLocks/>
          </p:cNvCxnSpPr>
          <p:nvPr/>
        </p:nvCxnSpPr>
        <p:spPr>
          <a:xfrm>
            <a:off x="8780753" y="3229236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E24A94E-A229-4C7F-3784-D2B0490729E3}"/>
              </a:ext>
            </a:extLst>
          </p:cNvPr>
          <p:cNvSpPr/>
          <p:nvPr/>
        </p:nvSpPr>
        <p:spPr>
          <a:xfrm>
            <a:off x="3104241" y="1996475"/>
            <a:ext cx="770641" cy="1971317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3EEEB9-E187-A334-B745-578A447F2FA2}"/>
              </a:ext>
            </a:extLst>
          </p:cNvPr>
          <p:cNvCxnSpPr>
            <a:cxnSpLocks/>
          </p:cNvCxnSpPr>
          <p:nvPr/>
        </p:nvCxnSpPr>
        <p:spPr>
          <a:xfrm>
            <a:off x="3874882" y="2828206"/>
            <a:ext cx="2963502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74C4371-2243-2E2D-D91E-D190AF7DA216}"/>
              </a:ext>
            </a:extLst>
          </p:cNvPr>
          <p:cNvSpPr/>
          <p:nvPr/>
        </p:nvSpPr>
        <p:spPr>
          <a:xfrm>
            <a:off x="4632352" y="2009578"/>
            <a:ext cx="770641" cy="19713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D1CAC-46B0-CCB4-CCC8-AD34362DBDDB}"/>
              </a:ext>
            </a:extLst>
          </p:cNvPr>
          <p:cNvSpPr txBox="1"/>
          <p:nvPr/>
        </p:nvSpPr>
        <p:spPr>
          <a:xfrm>
            <a:off x="7635488" y="5434707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FDB148-1067-9088-34B0-BC0B34E1D578}"/>
              </a:ext>
            </a:extLst>
          </p:cNvPr>
          <p:cNvSpPr/>
          <p:nvPr/>
        </p:nvSpPr>
        <p:spPr>
          <a:xfrm>
            <a:off x="4632353" y="3980896"/>
            <a:ext cx="770640" cy="2084828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0B8BE-7B4C-99F4-D77B-322124C0A307}"/>
              </a:ext>
            </a:extLst>
          </p:cNvPr>
          <p:cNvSpPr/>
          <p:nvPr/>
        </p:nvSpPr>
        <p:spPr>
          <a:xfrm>
            <a:off x="3097657" y="2009577"/>
            <a:ext cx="770640" cy="1945116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7D283-1D32-FD65-4DE6-3DF4680B6627}"/>
                  </a:ext>
                </a:extLst>
              </p:cNvPr>
              <p:cNvSpPr txBox="1"/>
              <p:nvPr/>
            </p:nvSpPr>
            <p:spPr>
              <a:xfrm>
                <a:off x="7071717" y="4548719"/>
                <a:ext cx="3509871" cy="34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7D283-1D32-FD65-4DE6-3DF4680B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717" y="4548719"/>
                <a:ext cx="3509871" cy="343427"/>
              </a:xfrm>
              <a:prstGeom prst="rect">
                <a:avLst/>
              </a:prstGeom>
              <a:blipFill>
                <a:blip r:embed="rId3"/>
                <a:stretch>
                  <a:fillRect l="-521" t="-12281" b="-2280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7BEE0D-5B14-6B0A-FF2B-17800DE0371B}"/>
              </a:ext>
            </a:extLst>
          </p:cNvPr>
          <p:cNvCxnSpPr>
            <a:cxnSpLocks/>
          </p:cNvCxnSpPr>
          <p:nvPr/>
        </p:nvCxnSpPr>
        <p:spPr>
          <a:xfrm flipH="1">
            <a:off x="3856776" y="4767852"/>
            <a:ext cx="2963502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5D31F55-66A3-2AA1-C2CE-588E91901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781" y="96118"/>
            <a:ext cx="10515600" cy="1325559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Controlled Interrupted Time Series 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9E1982-EAF2-F9F0-21F3-CB319924753F}"/>
                  </a:ext>
                </a:extLst>
              </p:cNvPr>
              <p:cNvSpPr txBox="1"/>
              <p:nvPr/>
            </p:nvSpPr>
            <p:spPr>
              <a:xfrm>
                <a:off x="7018506" y="2576934"/>
                <a:ext cx="3407535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9E1982-EAF2-F9F0-21F3-CB3199247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06" y="2576934"/>
                <a:ext cx="3407535" cy="284437"/>
              </a:xfrm>
              <a:prstGeom prst="rect">
                <a:avLst/>
              </a:prstGeom>
              <a:blipFill>
                <a:blip r:embed="rId4"/>
                <a:stretch>
                  <a:fillRect l="-1073" t="-19565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01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a green line&#10;&#10;Description automatically generated with low confidence">
            <a:extLst>
              <a:ext uri="{FF2B5EF4-FFF2-40B4-BE49-F238E27FC236}">
                <a16:creationId xmlns:a16="http://schemas.microsoft.com/office/drawing/2014/main" id="{64850CB2-874A-FF15-8C4D-83B20D2C8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87" y="466810"/>
            <a:ext cx="8886569" cy="5924379"/>
          </a:xfrm>
        </p:spPr>
      </p:pic>
    </p:spTree>
    <p:extLst>
      <p:ext uri="{BB962C8B-B14F-4D97-AF65-F5344CB8AC3E}">
        <p14:creationId xmlns:p14="http://schemas.microsoft.com/office/powerpoint/2010/main" val="333281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071B869-AE2D-16FC-C105-B6D5EEF60C56}"/>
              </a:ext>
            </a:extLst>
          </p:cNvPr>
          <p:cNvSpPr txBox="1">
            <a:spLocks/>
          </p:cNvSpPr>
          <p:nvPr/>
        </p:nvSpPr>
        <p:spPr>
          <a:xfrm>
            <a:off x="262781" y="9611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 fontScale="90000"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Controlled Interrupted Time Series </a:t>
            </a:r>
            <a:endParaRPr lang="en-GB" sz="1800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D117E2-FFAF-6F3F-B319-660B7DBB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5" y="2079651"/>
            <a:ext cx="8174107" cy="32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8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B382-F9D9-22CE-8E5B-B6CDD13E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method inherits the key assumptions of ITS and Synthetic Control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 you remember what they are?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5E783-B544-0C0A-9F4A-C7C0A960E7A9}"/>
              </a:ext>
            </a:extLst>
          </p:cNvPr>
          <p:cNvSpPr txBox="1"/>
          <p:nvPr/>
        </p:nvSpPr>
        <p:spPr>
          <a:xfrm>
            <a:off x="838196" y="3820195"/>
            <a:ext cx="10753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b="1" dirty="0"/>
              <a:t>No interference: </a:t>
            </a:r>
            <a:r>
              <a:rPr lang="en-GB" sz="2400" dirty="0"/>
              <a:t>California receiving treatment does not effect the potential outcome value of Utah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/>
              <a:t>Choose an appropriate time series model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b="1" dirty="0"/>
              <a:t>Stability / Stationarity: </a:t>
            </a:r>
            <a:r>
              <a:rPr lang="en-GB" sz="2400" dirty="0"/>
              <a:t>Some form of “model invariance” over time</a:t>
            </a:r>
          </a:p>
          <a:p>
            <a:r>
              <a:rPr lang="en-GB" sz="2400" dirty="0"/>
              <a:t>	(i.e. changes are attributable only to the intervention)</a:t>
            </a:r>
          </a:p>
        </p:txBody>
      </p:sp>
    </p:spTree>
    <p:extLst>
      <p:ext uri="{BB962C8B-B14F-4D97-AF65-F5344CB8AC3E}">
        <p14:creationId xmlns:p14="http://schemas.microsoft.com/office/powerpoint/2010/main" val="9206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34A2-1879-C3C3-6C9D-48B9840A1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76" y="920280"/>
            <a:ext cx="10515600" cy="5172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But what if we have many control time series? </a:t>
            </a:r>
            <a:r>
              <a:rPr lang="en-GB" b="1" dirty="0"/>
              <a:t>AND </a:t>
            </a:r>
            <a:r>
              <a:rPr lang="en-GB" dirty="0"/>
              <a:t>a long time-series pre treatment?</a:t>
            </a:r>
          </a:p>
          <a:p>
            <a:pPr marL="0" indent="0">
              <a:buNone/>
            </a:pPr>
            <a:r>
              <a:rPr lang="en-GB" dirty="0"/>
              <a:t>	- Many potential states who did not have a law change</a:t>
            </a:r>
          </a:p>
          <a:p>
            <a:pPr marL="0" indent="0">
              <a:buNone/>
            </a:pPr>
            <a:r>
              <a:rPr lang="en-GB" dirty="0"/>
              <a:t>	- Many different “products” that did not receive a new type of 		  advertisement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Same basic principles apply</a:t>
            </a:r>
            <a:r>
              <a:rPr lang="en-GB" dirty="0"/>
              <a:t>, however, you may need to be clever:</a:t>
            </a:r>
          </a:p>
          <a:p>
            <a:pPr>
              <a:buFontTx/>
              <a:buChar char="-"/>
            </a:pPr>
            <a:r>
              <a:rPr lang="en-GB" dirty="0"/>
              <a:t>allow a </a:t>
            </a:r>
            <a:r>
              <a:rPr lang="en-GB" b="1" dirty="0"/>
              <a:t>general enough model</a:t>
            </a:r>
            <a:r>
              <a:rPr lang="en-GB" dirty="0"/>
              <a:t> to capture complex dependencies,  </a:t>
            </a:r>
          </a:p>
          <a:p>
            <a:pPr>
              <a:buFontTx/>
              <a:buChar char="-"/>
            </a:pPr>
            <a:r>
              <a:rPr lang="en-GB" dirty="0"/>
              <a:t>try to avoid </a:t>
            </a:r>
            <a:r>
              <a:rPr lang="en-GB" b="1" dirty="0"/>
              <a:t>overfitting</a:t>
            </a:r>
            <a:r>
              <a:rPr lang="en-GB" dirty="0"/>
              <a:t> by keeping the end model simple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5480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5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Controlled ITS &amp;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769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01A48-2912-955A-C26A-94421196C331}"/>
              </a:ext>
            </a:extLst>
          </p:cNvPr>
          <p:cNvSpPr/>
          <p:nvPr/>
        </p:nvSpPr>
        <p:spPr>
          <a:xfrm>
            <a:off x="5594675" y="4610673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9D5ADD-23F2-2822-2A57-979FDB86F53C}"/>
              </a:ext>
            </a:extLst>
          </p:cNvPr>
          <p:cNvSpPr/>
          <p:nvPr/>
        </p:nvSpPr>
        <p:spPr>
          <a:xfrm>
            <a:off x="8274683" y="4586930"/>
            <a:ext cx="2679826" cy="1457608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8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B382-F9D9-22CE-8E5B-B6CDD13E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7"/>
            <a:ext cx="10704965" cy="43513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i="1" dirty="0" err="1"/>
              <a:t>CausalImpact</a:t>
            </a:r>
            <a:r>
              <a:rPr lang="en-GB" dirty="0"/>
              <a:t> is an </a:t>
            </a:r>
            <a:r>
              <a:rPr lang="en-GB" b="1" dirty="0"/>
              <a:t>R </a:t>
            </a:r>
            <a:r>
              <a:rPr lang="en-GB" dirty="0"/>
              <a:t>and </a:t>
            </a:r>
            <a:r>
              <a:rPr lang="en-GB" b="1" dirty="0"/>
              <a:t>python</a:t>
            </a:r>
            <a:r>
              <a:rPr lang="en-GB" dirty="0"/>
              <a:t> packaged developed by Google </a:t>
            </a:r>
          </a:p>
          <a:p>
            <a:pPr marL="0" indent="0">
              <a:buNone/>
            </a:pPr>
            <a:r>
              <a:rPr lang="en-GB" dirty="0"/>
              <a:t>Performs what could be described as “Synthetic Controlled Interrupted Time Series”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b="1" dirty="0"/>
              <a:t>Basic Idea:</a:t>
            </a:r>
          </a:p>
          <a:p>
            <a:pPr>
              <a:buFontTx/>
              <a:buChar char="-"/>
            </a:pPr>
            <a:r>
              <a:rPr lang="en-GB" dirty="0"/>
              <a:t>Exactly the same principles as Controlled ITS</a:t>
            </a:r>
          </a:p>
          <a:p>
            <a:pPr>
              <a:buFontTx/>
              <a:buChar char="-"/>
            </a:pPr>
            <a:r>
              <a:rPr lang="en-GB" dirty="0"/>
              <a:t>The model has a time-forward forecasting part and a “control unit” regression part</a:t>
            </a:r>
          </a:p>
          <a:p>
            <a:pPr>
              <a:buFontTx/>
              <a:buChar char="-"/>
            </a:pPr>
            <a:r>
              <a:rPr lang="en-GB" dirty="0"/>
              <a:t>Behind-the-scenes uses </a:t>
            </a:r>
            <a:r>
              <a:rPr lang="en-GB" b="1" dirty="0"/>
              <a:t>Bayesian estimation </a:t>
            </a:r>
            <a:r>
              <a:rPr lang="en-GB" dirty="0"/>
              <a:t>to build the forecasting model</a:t>
            </a:r>
          </a:p>
          <a:p>
            <a:pPr>
              <a:buFontTx/>
              <a:buChar char="-"/>
            </a:pPr>
            <a:r>
              <a:rPr lang="en-GB" dirty="0"/>
              <a:t>A subset of units are included in the control unit part, with different weights; similar to a synthetic control analysis (but differing in many other details)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CausalImpact</a:t>
            </a:r>
            <a:r>
              <a:rPr lang="en-GB" dirty="0"/>
              <a:t> package takes care of model building + selection behind the scenes (!)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739226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diagram, plot&#10;&#10;Description automatically generated">
            <a:extLst>
              <a:ext uri="{FF2B5EF4-FFF2-40B4-BE49-F238E27FC236}">
                <a16:creationId xmlns:a16="http://schemas.microsoft.com/office/drawing/2014/main" id="{A50EE9C9-C120-D8A6-8D47-CDA7575B7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7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CausalImpact</a:t>
            </a: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 in action</a:t>
            </a:r>
            <a:endParaRPr lang="en-GB" sz="1800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471CF3-8599-F177-1EF7-CA8D0240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457"/>
            <a:ext cx="7986641" cy="24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1193FB21-A135-B7D6-00EE-FE138BB15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4" y="866417"/>
            <a:ext cx="7401958" cy="5125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4569F5-E870-BFDB-6A0C-C91F7CC27EE2}"/>
              </a:ext>
            </a:extLst>
          </p:cNvPr>
          <p:cNvSpPr/>
          <p:nvPr/>
        </p:nvSpPr>
        <p:spPr>
          <a:xfrm>
            <a:off x="420534" y="2425959"/>
            <a:ext cx="7401958" cy="3405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E51A8-C2EC-1F2E-245A-01210DB2FA5D}"/>
              </a:ext>
            </a:extLst>
          </p:cNvPr>
          <p:cNvSpPr txBox="1"/>
          <p:nvPr/>
        </p:nvSpPr>
        <p:spPr>
          <a:xfrm>
            <a:off x="8016240" y="1542824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Predicted (counterfactual) 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7664-59AA-2427-0C89-44D2CCB4F47C}"/>
              </a:ext>
            </a:extLst>
          </p:cNvPr>
          <p:cNvSpPr txBox="1"/>
          <p:nvPr/>
        </p:nvSpPr>
        <p:spPr>
          <a:xfrm>
            <a:off x="8016240" y="1097661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Observed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8A1AE-5F67-C66A-7559-9D1B301B19E0}"/>
              </a:ext>
            </a:extLst>
          </p:cNvPr>
          <p:cNvSpPr txBox="1"/>
          <p:nvPr/>
        </p:nvSpPr>
        <p:spPr>
          <a:xfrm>
            <a:off x="8016240" y="2822829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Causal Effect estimate at each t</a:t>
            </a:r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20DA3-717B-AF7C-B313-3F5436F304F5}"/>
              </a:ext>
            </a:extLst>
          </p:cNvPr>
          <p:cNvSpPr txBox="1"/>
          <p:nvPr/>
        </p:nvSpPr>
        <p:spPr>
          <a:xfrm>
            <a:off x="8016240" y="4319397"/>
            <a:ext cx="349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 of causal effect estimates at all previous time points</a:t>
            </a:r>
            <a:endParaRPr lang="nl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683BF7-FB21-166A-1A46-AE32293290AD}"/>
              </a:ext>
            </a:extLst>
          </p:cNvPr>
          <p:cNvSpPr/>
          <p:nvPr/>
        </p:nvSpPr>
        <p:spPr>
          <a:xfrm>
            <a:off x="498764" y="2425959"/>
            <a:ext cx="10834254" cy="333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510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1193FB21-A135-B7D6-00EE-FE138BB15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4" y="866417"/>
            <a:ext cx="7401958" cy="5125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4569F5-E870-BFDB-6A0C-C91F7CC27EE2}"/>
              </a:ext>
            </a:extLst>
          </p:cNvPr>
          <p:cNvSpPr/>
          <p:nvPr/>
        </p:nvSpPr>
        <p:spPr>
          <a:xfrm>
            <a:off x="420534" y="2425959"/>
            <a:ext cx="7401958" cy="3405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E51A8-C2EC-1F2E-245A-01210DB2FA5D}"/>
              </a:ext>
            </a:extLst>
          </p:cNvPr>
          <p:cNvSpPr txBox="1"/>
          <p:nvPr/>
        </p:nvSpPr>
        <p:spPr>
          <a:xfrm>
            <a:off x="8016240" y="1542824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Predicted (counterfactual) 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7664-59AA-2427-0C89-44D2CCB4F47C}"/>
              </a:ext>
            </a:extLst>
          </p:cNvPr>
          <p:cNvSpPr txBox="1"/>
          <p:nvPr/>
        </p:nvSpPr>
        <p:spPr>
          <a:xfrm>
            <a:off x="8016240" y="1097661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Observed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8A1AE-5F67-C66A-7559-9D1B301B19E0}"/>
              </a:ext>
            </a:extLst>
          </p:cNvPr>
          <p:cNvSpPr txBox="1"/>
          <p:nvPr/>
        </p:nvSpPr>
        <p:spPr>
          <a:xfrm>
            <a:off x="8016240" y="2822829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Causal Effect estimate at each t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20DA3-717B-AF7C-B313-3F5436F304F5}"/>
              </a:ext>
            </a:extLst>
          </p:cNvPr>
          <p:cNvSpPr txBox="1"/>
          <p:nvPr/>
        </p:nvSpPr>
        <p:spPr>
          <a:xfrm>
            <a:off x="8016240" y="4420997"/>
            <a:ext cx="349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Sum of causal effect estimates at all previous time points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02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B382-F9D9-22CE-8E5B-B6CDD13E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670306" cy="415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i="1" dirty="0" err="1"/>
              <a:t>CausalImpact</a:t>
            </a:r>
            <a:r>
              <a:rPr lang="en-GB" sz="3200" i="1" dirty="0"/>
              <a:t> </a:t>
            </a:r>
            <a:r>
              <a:rPr lang="en-GB" sz="3200" dirty="0"/>
              <a:t>uses </a:t>
            </a:r>
            <a:r>
              <a:rPr lang="en-GB" sz="3200" b="1" dirty="0"/>
              <a:t>Bayesian Estimation</a:t>
            </a:r>
            <a:r>
              <a:rPr lang="en-GB" sz="3200" dirty="0"/>
              <a:t> </a:t>
            </a:r>
          </a:p>
          <a:p>
            <a:pPr lvl="1">
              <a:buFontTx/>
              <a:buChar char="-"/>
            </a:pPr>
            <a:r>
              <a:rPr lang="en-GB" sz="2800" dirty="0"/>
              <a:t>Bayesian structural time-series models (</a:t>
            </a:r>
            <a:r>
              <a:rPr lang="en-GB" sz="2800" i="1" dirty="0" err="1"/>
              <a:t>bsts</a:t>
            </a:r>
            <a:r>
              <a:rPr lang="en-GB" sz="2800" dirty="0"/>
              <a:t> package in R)</a:t>
            </a:r>
          </a:p>
          <a:p>
            <a:pPr lvl="1">
              <a:buFontTx/>
              <a:buChar char="-"/>
            </a:pPr>
            <a:r>
              <a:rPr lang="en-GB" sz="2800" dirty="0"/>
              <a:t>Control units are “chosen” by using spike-and-slab priors</a:t>
            </a:r>
          </a:p>
          <a:p>
            <a:pPr lvl="1">
              <a:buFontTx/>
              <a:buChar char="-"/>
            </a:pPr>
            <a:r>
              <a:rPr lang="en-GB" sz="2800" dirty="0"/>
              <a:t>Bayes means it’s easy to get </a:t>
            </a:r>
            <a:r>
              <a:rPr lang="en-GB" sz="2800" b="1" dirty="0"/>
              <a:t>uncertainty </a:t>
            </a:r>
            <a:r>
              <a:rPr lang="en-GB" sz="2800" dirty="0"/>
              <a:t>(confidence intervals) around estimates of the Causal Effect, and other interesting metrics related to that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Behind the scenes</a:t>
            </a:r>
            <a:endParaRPr lang="en-GB" sz="18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B44E6-9C10-E54B-B50E-46E37BB0B3FF}"/>
              </a:ext>
            </a:extLst>
          </p:cNvPr>
          <p:cNvSpPr txBox="1"/>
          <p:nvPr/>
        </p:nvSpPr>
        <p:spPr>
          <a:xfrm>
            <a:off x="838200" y="4133088"/>
            <a:ext cx="10765536" cy="22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0535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Behind the scenes</a:t>
            </a:r>
            <a:endParaRPr lang="en-GB" sz="18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B44E6-9C10-E54B-B50E-46E37BB0B3FF}"/>
              </a:ext>
            </a:extLst>
          </p:cNvPr>
          <p:cNvSpPr txBox="1"/>
          <p:nvPr/>
        </p:nvSpPr>
        <p:spPr>
          <a:xfrm>
            <a:off x="838200" y="4133088"/>
            <a:ext cx="10765536" cy="22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08A839-FBF8-3971-A51F-ED8EFB48EF90}"/>
              </a:ext>
            </a:extLst>
          </p:cNvPr>
          <p:cNvSpPr txBox="1">
            <a:spLocks/>
          </p:cNvSpPr>
          <p:nvPr/>
        </p:nvSpPr>
        <p:spPr>
          <a:xfrm>
            <a:off x="681182" y="1786971"/>
            <a:ext cx="10765536" cy="48355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Beware: </a:t>
            </a:r>
            <a:r>
              <a:rPr lang="en-GB" dirty="0"/>
              <a:t>Bayesian estimation requires the user to specify many </a:t>
            </a:r>
            <a:r>
              <a:rPr lang="en-GB" i="1" dirty="0"/>
              <a:t>priors</a:t>
            </a:r>
          </a:p>
          <a:p>
            <a:pPr>
              <a:buFontTx/>
              <a:buChar char="-"/>
            </a:pPr>
            <a:r>
              <a:rPr lang="en-GB" dirty="0"/>
              <a:t>Controls things like model complexity and which part of the model (forecasting vs control units) will be dominant</a:t>
            </a:r>
          </a:p>
          <a:p>
            <a:pPr>
              <a:buFontTx/>
              <a:buChar char="-"/>
            </a:pPr>
            <a:r>
              <a:rPr lang="en-GB" dirty="0"/>
              <a:t>These choices are hidden from the user with </a:t>
            </a:r>
            <a:r>
              <a:rPr lang="en-GB" b="1" dirty="0"/>
              <a:t>defaults</a:t>
            </a:r>
            <a:r>
              <a:rPr lang="en-GB" dirty="0"/>
              <a:t>. </a:t>
            </a:r>
          </a:p>
          <a:p>
            <a:pPr lvl="1">
              <a:buFontTx/>
              <a:buChar char="-"/>
            </a:pPr>
            <a:r>
              <a:rPr lang="en-GB" dirty="0"/>
              <a:t>This is nice when you want to get something running, but in practice you will need to investigate how sensitive your conclusions are to this!</a:t>
            </a:r>
          </a:p>
          <a:p>
            <a:pPr>
              <a:buFontTx/>
              <a:buChar char="-"/>
            </a:pPr>
            <a:r>
              <a:rPr lang="en-GB" dirty="0"/>
              <a:t>In general: the package hides many model specification and selection choices from you. Good for usability, bad for critical evaluation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Font typeface="Arial" pitchFamily="34"/>
              <a:buNone/>
            </a:pPr>
            <a:endParaRPr lang="en-GB" dirty="0"/>
          </a:p>
          <a:p>
            <a:pPr marL="0" indent="0">
              <a:buFont typeface="Arial" pitchFamily="34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544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fpp3,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0" y="3337811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16:15 to 16:30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EF94B-3B38-DE3F-2881-0DE2CCDE2069}"/>
              </a:ext>
            </a:extLst>
          </p:cNvPr>
          <p:cNvSpPr/>
          <p:nvPr/>
        </p:nvSpPr>
        <p:spPr>
          <a:xfrm>
            <a:off x="5567881" y="4577694"/>
            <a:ext cx="5386446" cy="1457608"/>
          </a:xfrm>
          <a:prstGeom prst="rect">
            <a:avLst/>
          </a:prstGeom>
          <a:noFill/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16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tx1">
              <a:lumMod val="75000"/>
              <a:lumOff val="25000"/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Data analysis &amp; visualisation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rijksoverheid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me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Assistant professor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Social Data Science team lead @ ODISSEI (consortium of universities)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Latent variables, high-dimensional data, optimization, regularization, visualisation, Bayesian statistics, multilevel models, spatial data, generalized linear models, privacy, synthetic data, high-performance computing, software development, open science &amp; reproducibility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C92E365-10AA-45C2-A560-32B44CB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54" y="1791763"/>
            <a:ext cx="1538267" cy="15361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2F77BD52-0F24-4FCB-BA39-100F17AA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062" y="3429000"/>
            <a:ext cx="1934815" cy="6533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morning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Introduction &amp; Recap (60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bias/variance (80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classification (40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Lunch around 12:40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afternoon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Prediction competition in groups (90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Intermezzo: fairness &amp; feedback loops in prediction (30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Unsupervised learning (45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Finish around 16:30</a:t>
            </a:r>
          </a:p>
        </p:txBody>
      </p:sp>
    </p:spTree>
    <p:extLst>
      <p:ext uri="{BB962C8B-B14F-4D97-AF65-F5344CB8AC3E}">
        <p14:creationId xmlns:p14="http://schemas.microsoft.com/office/powerpoint/2010/main" val="3990727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So far…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Suitable when we have long time series, no control units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Try to predict future </a:t>
                </a: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counterfactual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past (pre-intervention)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the treated unit</a:t>
                </a:r>
              </a:p>
              <a:p>
                <a:pPr lvl="0">
                  <a:buFontTx/>
                  <a:buChar char="-"/>
                </a:pPr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Synthetic Control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Suitable when we have </a:t>
                </a: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many </a:t>
                </a: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control units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Try to predict </a:t>
                </a: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 for the treated unit using (a weighted average) of data from other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35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So far…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Suitable when we have long time series, no control units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Try to predict future </a:t>
                </a: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counterfactual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past (pre-intervention)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the treated unit</a:t>
                </a:r>
              </a:p>
              <a:p>
                <a:pPr lvl="0">
                  <a:buFontTx/>
                  <a:buChar char="-"/>
                </a:pPr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Synthetic Control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Suitable when we have </a:t>
                </a: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many </a:t>
                </a: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control units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Try to predict </a:t>
                </a: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 for the treated unit using (a weighted average) of data from other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58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6517D9-FEBD-D910-E000-E73DA7F4CA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872" y="27993"/>
            <a:ext cx="10515600" cy="132555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So far…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Suitable when we have long time series, no control units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Try to predict future </a:t>
                </a: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counterfactual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past (pre-intervention)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the treated unit</a:t>
                </a:r>
              </a:p>
              <a:p>
                <a:pPr lvl="0">
                  <a:buFontTx/>
                  <a:buChar char="-"/>
                </a:pPr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solidFill>
                      <a:schemeClr val="tx1"/>
                    </a:solidFill>
                    <a:latin typeface="Fira Sans" pitchFamily="34"/>
                  </a:rPr>
                  <a:t>Synthetic Control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Suitable when we have </a:t>
                </a:r>
                <a:r>
                  <a:rPr lang="en-GB" sz="1800" b="1" dirty="0">
                    <a:solidFill>
                      <a:schemeClr val="tx1"/>
                    </a:solidFill>
                    <a:latin typeface="Fira Sans" pitchFamily="34"/>
                  </a:rPr>
                  <a:t>many </a:t>
                </a:r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control units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Try to predict </a:t>
                </a:r>
                <a:r>
                  <a:rPr lang="en-GB" sz="1800" b="1" dirty="0">
                    <a:solidFill>
                      <a:schemeClr val="tx1"/>
                    </a:solidFill>
                    <a:latin typeface="Fira Sans" pitchFamily="34"/>
                  </a:rPr>
                  <a:t>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 for the treated unit using (a weighted average) of data from other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1800" dirty="0">
                  <a:solidFill>
                    <a:schemeClr val="tx1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9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/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830" y="39308"/>
            <a:ext cx="10515600" cy="132555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6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B4443-BD65-5BC1-72AC-3B191341F1EA}"/>
                  </a:ext>
                </a:extLst>
              </p:cNvPr>
              <p:cNvSpPr txBox="1"/>
              <p:nvPr/>
            </p:nvSpPr>
            <p:spPr>
              <a:xfrm>
                <a:off x="10936611" y="4275373"/>
                <a:ext cx="829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B4443-BD65-5BC1-72AC-3B191341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1" y="4275373"/>
                <a:ext cx="8292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7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This Lecture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Methods which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combine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interrupted time series and (synthetic) control analysis</a:t>
                </a:r>
              </a:p>
              <a:p>
                <a:pPr marL="0" lvl="0" indent="0">
                  <a:buNone/>
                </a:pPr>
                <a:endParaRPr lang="en-GB" sz="20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Try to predict future 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directly from:</a:t>
                </a:r>
              </a:p>
              <a:p>
                <a:pPr lvl="0">
                  <a:buFontTx/>
                  <a:buChar char="-"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Pre-intervention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GB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from the treated unit</a:t>
                </a:r>
              </a:p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AND</a:t>
                </a:r>
              </a:p>
              <a:p>
                <a:pPr lvl="0">
                  <a:buFontTx/>
                  <a:buChar char="-"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Post-intervention data from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one or more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 other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20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Two parts:</a:t>
                </a:r>
              </a:p>
              <a:p>
                <a:pPr marL="342900" lvl="0" indent="-342900">
                  <a:buAutoNum type="arabicPeriod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Controlled Interrupted Time Series (CITS); suitable with relatively few control/covariate time series</a:t>
                </a:r>
              </a:p>
              <a:p>
                <a:pPr marL="342900" lvl="0" indent="-342900">
                  <a:buAutoNum type="arabicPeriod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(Synthetic) CITS with the </a:t>
                </a:r>
                <a:r>
                  <a:rPr lang="en-GB" sz="1800" dirty="0" err="1">
                    <a:solidFill>
                      <a:srgbClr val="404040"/>
                    </a:solidFill>
                    <a:latin typeface="Fira Sans" pitchFamily="34"/>
                  </a:rPr>
                  <a:t>CausalImpact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package; many control time series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80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1564</Words>
  <Application>Microsoft Office PowerPoint</Application>
  <PresentationFormat>Widescreen</PresentationFormat>
  <Paragraphs>528</Paragraphs>
  <Slides>38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Fira Sans</vt:lpstr>
      <vt:lpstr>Office Theme</vt:lpstr>
      <vt:lpstr>Default light slide</vt:lpstr>
      <vt:lpstr>Controlled ITS &amp; CausalImpact</vt:lpstr>
      <vt:lpstr>PowerPoint Presentation</vt:lpstr>
      <vt:lpstr>So far…</vt:lpstr>
      <vt:lpstr>So far…</vt:lpstr>
      <vt:lpstr>Interrupted Time Series</vt:lpstr>
      <vt:lpstr>So far…</vt:lpstr>
      <vt:lpstr>Synthetic Control</vt:lpstr>
      <vt:lpstr>This Lecture</vt:lpstr>
      <vt:lpstr>PowerPoint Presentation</vt:lpstr>
      <vt:lpstr>Controlled Interrupted Time Series </vt:lpstr>
      <vt:lpstr>PowerPoint Presentation</vt:lpstr>
      <vt:lpstr>Controlled Interrupted Time Series </vt:lpstr>
      <vt:lpstr>Controlled Interrupted Time Series </vt:lpstr>
      <vt:lpstr>PowerPoint Presentation</vt:lpstr>
      <vt:lpstr>PowerPoint Presentation</vt:lpstr>
      <vt:lpstr>Key Assumptions</vt:lpstr>
      <vt:lpstr>PowerPoint Presentation</vt:lpstr>
      <vt:lpstr>CausalImpact</vt:lpstr>
      <vt:lpstr>PowerPoint Presentation</vt:lpstr>
      <vt:lpstr>CausalImpact</vt:lpstr>
      <vt:lpstr>PowerPoint Presentation</vt:lpstr>
      <vt:lpstr>CausalImpact in action</vt:lpstr>
      <vt:lpstr>PowerPoint Presentation</vt:lpstr>
      <vt:lpstr>PowerPoint Presentation</vt:lpstr>
      <vt:lpstr>Behind the scenes</vt:lpstr>
      <vt:lpstr>Behind the scenes</vt:lpstr>
      <vt:lpstr>Practical: fpp3, causalimpact</vt:lpstr>
      <vt:lpstr>PowerPoint Presentation</vt:lpstr>
      <vt:lpstr>PowerPoint Presentation</vt:lpstr>
      <vt:lpstr>About me</vt:lpstr>
      <vt:lpstr>Today’s plan: morning</vt:lpstr>
      <vt:lpstr>Today’s plan: afternoon</vt:lpstr>
      <vt:lpstr>Break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56</cp:revision>
  <dcterms:created xsi:type="dcterms:W3CDTF">2020-09-17T14:27:00Z</dcterms:created>
  <dcterms:modified xsi:type="dcterms:W3CDTF">2023-05-19T11:35:09Z</dcterms:modified>
</cp:coreProperties>
</file>