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8" r:id="rId2"/>
    <p:sldId id="398" r:id="rId3"/>
    <p:sldId id="399" r:id="rId4"/>
    <p:sldId id="401" r:id="rId5"/>
    <p:sldId id="400" r:id="rId6"/>
    <p:sldId id="402" r:id="rId7"/>
    <p:sldId id="392" r:id="rId8"/>
    <p:sldId id="425" r:id="rId9"/>
    <p:sldId id="426" r:id="rId10"/>
    <p:sldId id="432" r:id="rId11"/>
    <p:sldId id="430" r:id="rId12"/>
    <p:sldId id="427" r:id="rId13"/>
    <p:sldId id="409" r:id="rId14"/>
    <p:sldId id="410" r:id="rId15"/>
    <p:sldId id="408" r:id="rId16"/>
    <p:sldId id="412" r:id="rId17"/>
    <p:sldId id="414" r:id="rId18"/>
    <p:sldId id="415" r:id="rId19"/>
    <p:sldId id="413" r:id="rId20"/>
    <p:sldId id="416" r:id="rId21"/>
    <p:sldId id="407" r:id="rId22"/>
    <p:sldId id="417" r:id="rId23"/>
    <p:sldId id="418" r:id="rId24"/>
    <p:sldId id="419" r:id="rId25"/>
    <p:sldId id="420" r:id="rId26"/>
    <p:sldId id="422" r:id="rId27"/>
    <p:sldId id="423" r:id="rId28"/>
    <p:sldId id="424" r:id="rId29"/>
    <p:sldId id="403" r:id="rId30"/>
    <p:sldId id="404" r:id="rId31"/>
    <p:sldId id="405" r:id="rId32"/>
    <p:sldId id="406" r:id="rId33"/>
    <p:sldId id="363" r:id="rId34"/>
    <p:sldId id="256" r:id="rId35"/>
    <p:sldId id="325" r:id="rId36"/>
    <p:sldId id="307" r:id="rId37"/>
    <p:sldId id="313" r:id="rId38"/>
    <p:sldId id="335" r:id="rId39"/>
    <p:sldId id="362" r:id="rId40"/>
    <p:sldId id="339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Notes; fuzzy regression discontinuity, check slides of Andrew </a:t>
            </a:r>
            <a:r>
              <a:rPr lang="en-US" dirty="0" err="1"/>
              <a:t>heiss</a:t>
            </a:r>
            <a:r>
              <a:rPr lang="en-US" dirty="0"/>
              <a:t> (sometimes you don’t have a single time </a:t>
            </a:r>
            <a:r>
              <a:rPr lang="en-US"/>
              <a:t>point etc.)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12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141418"/>
                  </p:ext>
                </p:extLst>
              </p:nvPr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56445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924241"/>
                  </p:ext>
                </p:extLst>
              </p:nvPr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327134"/>
                  </p:ext>
                </p:extLst>
              </p:nvPr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327134"/>
                  </p:ext>
                </p:extLst>
              </p:nvPr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703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3256" r="-3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351" t="-73256" r="-3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8" t="-73256" r="-10067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2027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96053" r="-3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96053" r="-3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96053" r="-10067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6053" r="-3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296053" r="-3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296053" r="-10067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909" r="-3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390909" r="-3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390909" r="-10067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7368" r="-3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497368" r="-3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497368" r="-10067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89610" r="-3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589610" r="-3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589610" r="-10067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98684" r="-3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698684" r="-3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698684" r="-10067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8312" r="-3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788312" r="-3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788312" r="-10067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00000" r="-3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00000" r="-3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00000" r="-10067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87013" r="-3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87013" r="-3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87013" r="-10067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01316" r="-3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101316" r="-3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101316" r="-10067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1833232" y="3777672"/>
            <a:ext cx="54156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DEDAC-1A6A-CE5D-49B3-696AA9F0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17273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967D0-B5F4-E425-6CC0-96CFB1C07BC1}"/>
              </a:ext>
            </a:extLst>
          </p:cNvPr>
          <p:cNvCxnSpPr>
            <a:cxnSpLocks/>
          </p:cNvCxnSpPr>
          <p:nvPr/>
        </p:nvCxnSpPr>
        <p:spPr>
          <a:xfrm>
            <a:off x="8756073" y="2761673"/>
            <a:ext cx="942109" cy="112870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11A57-9DFB-397B-085A-58E09BF572DA}"/>
              </a:ext>
            </a:extLst>
          </p:cNvPr>
          <p:cNvSpPr/>
          <p:nvPr/>
        </p:nvSpPr>
        <p:spPr>
          <a:xfrm>
            <a:off x="4513902" y="3539088"/>
            <a:ext cx="1283854" cy="182879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EC43930-4989-14D4-19B8-9B62B996826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7289347" y="2885159"/>
            <a:ext cx="349207" cy="4616244"/>
          </a:xfrm>
          <a:prstGeom prst="curvedConnector4">
            <a:avLst>
              <a:gd name="adj1" fmla="val -65463"/>
              <a:gd name="adj2" fmla="val 99571"/>
            </a:avLst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D4C51-09B8-BF9F-376A-272E0B0FED45}"/>
              </a:ext>
            </a:extLst>
          </p:cNvPr>
          <p:cNvSpPr txBox="1"/>
          <p:nvPr/>
        </p:nvSpPr>
        <p:spPr>
          <a:xfrm rot="2951556">
            <a:off x="8689482" y="302919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Assume equal to 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/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/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B3EEA8B-B41F-BCD6-F14C-9B3A38280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2376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With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000" b="1" i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take a different approach: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Instead of taking averages, we instead use 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to build a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forecasting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prediction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model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, we compare those to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It’s like using the pre-intervention data to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816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endParaRPr lang="en-GB" sz="1600" b="1" i="1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Or using models which combine all of these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701"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/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blipFill>
                <a:blip r:embed="rId3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/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blipFill>
                <a:blip r:embed="rId4"/>
                <a:stretch>
                  <a:fillRect l="-1513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/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blipFill>
                <a:blip r:embed="rId5"/>
                <a:stretch>
                  <a:fillRect l="-1758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growth curve model fit + predictions + uncertainty 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best fitting time series model from lab + uncertainty (assume it will be slightly different right now, if not just have the one)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around our model-based forecasts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 practical terms, this can be done by re-sampling parameter estimates and making new 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638" t="-1244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In practice, this may be very difficult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Data driven approaches to fitting time series models (such as using model selection, cross-validation) exist and can be applied, but may only be feasible with a large amount of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pre-intervention training data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Even then, different forecasting models come with their own assumptions, for example, that there is a constant trend, or time-invariant relationships in the pre-intervention period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Poor forecasts = Poor estimates (and uncertainty bounds)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also here rely on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no-confounding assumption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in the sense that we assume that any changes in the process under study can be attributed to the intervention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When comparing to the pre-post design;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With many pre-intervention time points we can try to model any trend and serial dependence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But we still have to assume that any changes are due to the intervention, and not some other change (e.g., a naturally accelerating trend, global changes)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For that we need control units……. to follow….</a:t>
            </a: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 Regression Discontinuity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Very closely related technique to Interrupted Time Series. Often focuses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only on growth-curve type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forecasting models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Let D be a dummy variable, which is 0 for pre- and 1 for post. In a RDD analysis you fit a model like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 r="-8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4DD4-8CF4-712D-2183-4E278411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Figure RDD design, two slopes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Advantages: More direct, significance test on B3 is a test of whether the causal effect is zero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Disadvantages: again, you need to rely on correct model specification, and to be able to model “where” the intervention has an effect</a:t>
            </a:r>
          </a:p>
          <a:p>
            <a:pPr marL="0" indent="0">
              <a:buNone/>
            </a:pPr>
            <a:r>
              <a:rPr lang="en-GB" dirty="0"/>
              <a:t>ITS; you don’t need this, you only see if observations are “unusual” relative to what you would expect from the best fitting TS model (don’t need model interpretability for that)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865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445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1843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So far, we have thought about this information as useful in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computing averages </a:t>
                </a:r>
                <a:b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) which we then hope to use to estimate causal effects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160244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4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0413456"/>
                  </p:ext>
                </p:extLst>
              </p:nvPr>
            </p:nvGraphicFramePr>
            <p:xfrm>
              <a:off x="1833232" y="529063"/>
              <a:ext cx="8123445" cy="5628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9220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64948" r="-8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64948" r="-702703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64948" r="-59798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64948" r="-5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64948" r="-4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64948" r="-302027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64948" r="-200000" b="-798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64948" r="-1351" b="-7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10526" r="-8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10526" r="-7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10526" r="-59798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10526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10526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6494" r="-8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6494" r="-702703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6494" r="-59798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6494" r="-5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6494" r="-402027" b="-8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11842" r="-8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11842" r="-702703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11842" r="-59798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11842" r="-5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11842" r="-402027" b="-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5195" r="-8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5195" r="-702703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5195" r="-59798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5195" r="-5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5195" r="-402027" b="-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13158" r="-8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13158" r="-702703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13158" r="-59798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13158" r="-5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13158" r="-402027" b="-5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3896" r="-8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3896" r="-702703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3896" r="-59798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3896" r="-5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3896" r="-402027" b="-4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814474" r="-8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814474" r="-702703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814474" r="-59798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814474" r="-5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814474" r="-40202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2597" r="-8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2597" r="-702703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2597" r="-59798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2597" r="-5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2597" r="-402027" b="-2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015789" r="-8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015789" r="-70270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015789" r="-59798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015789" r="-5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015789" r="-402027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299" r="-8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299" r="-702703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299" r="-59798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299" r="-5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299" r="-402027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867579" y="3813884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2119</Words>
  <Application>Microsoft Office PowerPoint</Application>
  <PresentationFormat>Widescreen</PresentationFormat>
  <Paragraphs>1049</Paragraphs>
  <Slides>41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PowerPoint Presentation</vt:lpstr>
      <vt:lpstr>PowerPoint Presentation</vt:lpstr>
      <vt:lpstr>PowerPoint Presentation</vt:lpstr>
      <vt:lpstr>Synthetic Control</vt:lpstr>
      <vt:lpstr>Synthetic Control</vt:lpstr>
      <vt:lpstr>PowerPoint Presentation</vt:lpstr>
      <vt:lpstr>Pre – Post analysis</vt:lpstr>
      <vt:lpstr>Pre – Post analysis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PowerPoint Presentation</vt:lpstr>
      <vt:lpstr>PowerPoint Presentation</vt:lpstr>
      <vt:lpstr>Interrupted Time Series</vt:lpstr>
      <vt:lpstr>Key Assumptions</vt:lpstr>
      <vt:lpstr>Key Assumptions</vt:lpstr>
      <vt:lpstr>On Regression Discontinuity</vt:lpstr>
      <vt:lpstr>PowerPoint Presentation</vt:lpstr>
      <vt:lpstr>PowerPoint Presentation</vt:lpstr>
      <vt:lpstr>Default light slide</vt:lpstr>
      <vt:lpstr>Default light slide</vt:lpstr>
      <vt:lpstr>Default light slide</vt:lpstr>
      <vt:lpstr>Default light slide</vt:lpstr>
      <vt:lpstr>PowerPoint Presentation</vt:lpstr>
      <vt:lpstr>PowerPoint Presentation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55</cp:revision>
  <dcterms:created xsi:type="dcterms:W3CDTF">2020-09-17T14:27:00Z</dcterms:created>
  <dcterms:modified xsi:type="dcterms:W3CDTF">2023-05-10T14:51:37Z</dcterms:modified>
</cp:coreProperties>
</file>