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97" r:id="rId2"/>
    <p:sldId id="363" r:id="rId3"/>
    <p:sldId id="405" r:id="rId4"/>
    <p:sldId id="307" r:id="rId5"/>
    <p:sldId id="365" r:id="rId6"/>
    <p:sldId id="373" r:id="rId7"/>
    <p:sldId id="402" r:id="rId8"/>
    <p:sldId id="406" r:id="rId9"/>
    <p:sldId id="407" r:id="rId10"/>
    <p:sldId id="408" r:id="rId11"/>
    <p:sldId id="409" r:id="rId12"/>
    <p:sldId id="410" r:id="rId13"/>
    <p:sldId id="401" r:id="rId14"/>
    <p:sldId id="414" r:id="rId15"/>
    <p:sldId id="415" r:id="rId16"/>
    <p:sldId id="417" r:id="rId17"/>
    <p:sldId id="418" r:id="rId18"/>
    <p:sldId id="419" r:id="rId19"/>
    <p:sldId id="371" r:id="rId20"/>
    <p:sldId id="403" r:id="rId21"/>
    <p:sldId id="412" r:id="rId22"/>
    <p:sldId id="413" r:id="rId23"/>
    <p:sldId id="439" r:id="rId24"/>
    <p:sldId id="411" r:id="rId25"/>
    <p:sldId id="372" r:id="rId26"/>
    <p:sldId id="420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24" r:id="rId36"/>
    <p:sldId id="422" r:id="rId37"/>
    <p:sldId id="421" r:id="rId38"/>
    <p:sldId id="423" r:id="rId39"/>
    <p:sldId id="435" r:id="rId40"/>
    <p:sldId id="436" r:id="rId41"/>
    <p:sldId id="437" r:id="rId42"/>
    <p:sldId id="438" r:id="rId43"/>
    <p:sldId id="434" r:id="rId44"/>
    <p:sldId id="325" r:id="rId45"/>
    <p:sldId id="364" r:id="rId46"/>
    <p:sldId id="392" r:id="rId47"/>
    <p:sldId id="440" r:id="rId48"/>
    <p:sldId id="441" r:id="rId49"/>
    <p:sldId id="442" r:id="rId50"/>
    <p:sldId id="443" r:id="rId51"/>
    <p:sldId id="313" r:id="rId52"/>
    <p:sldId id="335" r:id="rId53"/>
    <p:sldId id="362" r:id="rId54"/>
    <p:sldId id="339" r:id="rId55"/>
    <p:sldId id="29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53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3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89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9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11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60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12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037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322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318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016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90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136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21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86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95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0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2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33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Synthetic control method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can estimate the counterfactual as follows:</a:t>
                </a:r>
                <a:endParaRPr lang="en-US" sz="32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time-series for donor pool unit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cigarette sales in Utah in 1989-2000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 weight for this state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 single value like 0.334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5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6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Three questions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choose the weights?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Which units can go in the donor pool?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make sure that the synthetic control is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363037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looks like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covariates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Beer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04852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Simultaneous estimation of two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Unit weights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donor pool unit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Variable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-weighed multivariate Euclidean distance between treated and synthetic control pre-intervention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Like nearest neighbours matching!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? </a:t>
                </a:r>
                <a:endParaRPr lang="en-US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  <a:t>Simple</a:t>
                </a:r>
                <a:b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US" dirty="0">
                    <a:solidFill>
                      <a:srgbClr val="404040"/>
                    </a:solidFill>
                    <a:latin typeface="Fira Sans" pitchFamily="34"/>
                  </a:rPr>
                  <a:t>Use inverse of variance of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Like scaling the variables and then using unweighted Euclidean distance matching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Complex</a:t>
                </a:r>
                <a:b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such that root mean squared prediction error (RMSPE) on pre-intervention target variable is minimized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Increased importance of good prediction. We will get back to this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11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5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Choosing donor pool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16547" y="2958919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 interference /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spillover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The donor pool unit does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Measure control variables and target variable in the donor pool unit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before and after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intervention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Ideally, large pre-intervention time window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Otherwise, risk overfitting pre-intervention; bad prediction for counterfactual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Be able to measure target variable after intervention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counterfactual is weighted average of this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32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Convex </a:t>
            </a: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hull condition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Distribution of control and target variables in donor pool should cover treated unit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 should be possible to interpolate the target unit values pre-intervention using the donor pool units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units all have much higher cigarette sales, it is impossible to represent cigarette sales in California using positive weights which sum to 1</a:t>
            </a:r>
          </a:p>
        </p:txBody>
      </p:sp>
    </p:spTree>
    <p:extLst>
      <p:ext uri="{BB962C8B-B14F-4D97-AF65-F5344CB8AC3E}">
        <p14:creationId xmlns:p14="http://schemas.microsoft.com/office/powerpoint/2010/main" val="425506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Interpolation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35C118C-666F-0CAD-E579-7958FEF30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42" y="1851826"/>
            <a:ext cx="8255715" cy="350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FAD7A-1259-D0CB-03EB-E02087E3E75E}"/>
              </a:ext>
            </a:extLst>
          </p:cNvPr>
          <p:cNvSpPr txBox="1"/>
          <p:nvPr/>
        </p:nvSpPr>
        <p:spPr>
          <a:xfrm>
            <a:off x="5530850" y="6240240"/>
            <a:ext cx="631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Alves, M. F. (2022). Causal inference for the brave and true.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2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is large, synthetic control can be combination of many units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Hard to interpret what the synthetic control unit is!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Therefore: sparse estimation of weights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Additional penalty such that most weights are 0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units belonging to nonzero weights can be manually inspected</a:t>
            </a:r>
          </a:p>
        </p:txBody>
      </p:sp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 using 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tidysynth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 in practice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7" y="1820054"/>
            <a:ext cx="7061714" cy="44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4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52" y="368300"/>
            <a:ext cx="77065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3424548" cy="2495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A72B7-B780-0703-B56D-1FF8A3E0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36" y="2012099"/>
            <a:ext cx="6636161" cy="38393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predictors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470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Introducing the synthetic control method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quantify uncertainty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choices do we need to make and how do these impact our causal effect estimates?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Performing the synthetic control method with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tidysynth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package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131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32C8A-78AD-179F-D6C7-8584D6B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2" y="2178837"/>
            <a:ext cx="8558275" cy="1890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38F6F-008E-F2E1-3947-F0789F39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 (magic!)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4079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4971742" cy="39361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weights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57" y="2012099"/>
            <a:ext cx="3867172" cy="23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Creating synthetic control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1690688"/>
            <a:ext cx="6840160" cy="4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4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Inference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6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How to quantify uncertainty?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common method: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permutation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Apply synthetic control method many times, once for each unit in the donor pool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units have no intervention effect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Create reference/null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Compare target unit’s counterfactual to reference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Obtain a permutation p-value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1697" r="-1597" b="-365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6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6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Choices, choices …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Make good choices 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4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951C7-3C93-C1EA-4C06-39AF8247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3" y="1690688"/>
            <a:ext cx="5759273" cy="49369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B20B9-28BA-4420-57B3-687A8A571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Leave-one-unit-out validation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264062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1" y="2853035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of this in the practical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18902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tidysynth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inference, robustness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0" y="33378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14:30 to 14:45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42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9220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64948" r="-8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64948" r="-7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64948" r="-59798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64948" r="-5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64948" r="-4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64948" r="-3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64948" r="-200000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64948" r="-1351" b="-798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10526" r="-8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10526" r="-7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210526" r="-59798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10526" r="-5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210526" r="-4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6494" r="-8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6494" r="-7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6494" r="-59798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6494" r="-5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6494" r="-4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11842" r="-8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11842" r="-7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411842" r="-59798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11842" r="-5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411842" r="-4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5195" r="-8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5195" r="-7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5195" r="-59798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5195" r="-5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5195" r="-4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13158" r="-8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13158" r="-7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613158" r="-59798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13158" r="-5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613158" r="-4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3896" r="-8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3896" r="-7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3896" r="-59798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3896" r="-5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3896" r="-4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814474" r="-8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814474" r="-7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814474" r="-59798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814474" r="-5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814474" r="-4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2597" r="-8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2597" r="-7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2597" r="-59798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2597" r="-5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2597" r="-4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015789" r="-8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015789" r="-7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015789" r="-59798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015789" r="-5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015789" r="-4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299" r="-8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1299" r="-7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1299" r="-59798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299" r="-5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1299" r="-4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867579" y="3813884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27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56445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unit!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much is Utah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4443-BD65-5BC1-72AC-3B191341F1EA}"/>
              </a:ext>
            </a:extLst>
          </p:cNvPr>
          <p:cNvSpPr txBox="1"/>
          <p:nvPr/>
        </p:nvSpPr>
        <p:spPr>
          <a:xfrm>
            <a:off x="10936611" y="427537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&gt; 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62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Introduced in 2000s</a:t>
            </a:r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Abadie, A., &amp; </a:t>
            </a:r>
            <a:r>
              <a:rPr lang="en-US" sz="2500" i="1" dirty="0" err="1">
                <a:solidFill>
                  <a:srgbClr val="404040"/>
                </a:solidFill>
                <a:latin typeface="Fira Sans" pitchFamily="34"/>
              </a:rPr>
              <a:t>Gardeazabal</a:t>
            </a: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, J. (2003). The economic costs of conflict: A case study of the Basque Country. American Economic Review, 93(1), 113-132.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 R package with JSS paper in 2011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(2011). Synth: An R package for synthetic control methods in comparative case studies. Journal of Statistical Software, 42(13).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 great overview paper with recent learnings in 2021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  <a:endParaRPr lang="en-GB" sz="2600" i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37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sz="3200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effect of the intervention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Again,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observed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the post-intervention time series for the treated unit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an unobserved counterfactual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what would have happened had the treated unit been untreated?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r="-1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0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1783</Words>
  <Application>Microsoft Office PowerPoint</Application>
  <PresentationFormat>Widescreen</PresentationFormat>
  <Paragraphs>660</Paragraphs>
  <Slides>55</Slides>
  <Notes>31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PowerPoint Presentation</vt:lpstr>
      <vt:lpstr>In this part</vt:lpstr>
      <vt:lpstr>Synthetic control</vt:lpstr>
      <vt:lpstr>Basic idea</vt:lpstr>
      <vt:lpstr>PowerPoint Presentation</vt:lpstr>
      <vt:lpstr>Synthetic control</vt:lpstr>
      <vt:lpstr>Synthetic control</vt:lpstr>
      <vt:lpstr>Synthetic control</vt:lpstr>
      <vt:lpstr>Synthetic control</vt:lpstr>
      <vt:lpstr>Synthetic control</vt:lpstr>
      <vt:lpstr>PowerPoint Presentation</vt:lpstr>
      <vt:lpstr>Three questions</vt:lpstr>
      <vt:lpstr>Estimating weights</vt:lpstr>
      <vt:lpstr>Estimating weights</vt:lpstr>
      <vt:lpstr>Estimating weights</vt:lpstr>
      <vt:lpstr>Estimating weights</vt:lpstr>
      <vt:lpstr>Estimating weights</vt:lpstr>
      <vt:lpstr>Choosing donor pool</vt:lpstr>
      <vt:lpstr>No interference / spillover</vt:lpstr>
      <vt:lpstr>Measurement</vt:lpstr>
      <vt:lpstr>Convex hull condition</vt:lpstr>
      <vt:lpstr>Interpolation</vt:lpstr>
      <vt:lpstr>Interpretability</vt:lpstr>
      <vt:lpstr>Interpretability</vt:lpstr>
      <vt:lpstr>Synthetic control using tidysynth</vt:lpstr>
      <vt:lpstr>Synthetic control in practice</vt:lpstr>
      <vt:lpstr>PowerPoint Presentation</vt:lpstr>
      <vt:lpstr>Inspecting predictors</vt:lpstr>
      <vt:lpstr>Estimating weights (magic!)</vt:lpstr>
      <vt:lpstr>Inspecting weights</vt:lpstr>
      <vt:lpstr>PowerPoint Presentation</vt:lpstr>
      <vt:lpstr>Creating synthetic control</vt:lpstr>
      <vt:lpstr>PowerPoint Presentation</vt:lpstr>
      <vt:lpstr>Inference</vt:lpstr>
      <vt:lpstr>PowerPoint Presentation</vt:lpstr>
      <vt:lpstr>How to quantify uncertainty?</vt:lpstr>
      <vt:lpstr>PowerPoint Presentation</vt:lpstr>
      <vt:lpstr>Choices, choices …</vt:lpstr>
      <vt:lpstr>There are many choices</vt:lpstr>
      <vt:lpstr>There are many choices</vt:lpstr>
      <vt:lpstr>Leave-one-unit-out validation</vt:lpstr>
      <vt:lpstr>PowerPoint Presentation</vt:lpstr>
      <vt:lpstr>Practical: tidysynth, inference, robustness</vt:lpstr>
      <vt:lpstr>Break</vt:lpstr>
      <vt:lpstr>PowerPoint Presentation</vt:lpstr>
      <vt:lpstr>PowerPoint Presentation</vt:lpstr>
      <vt:lpstr>PowerPoint Presentation</vt:lpstr>
      <vt:lpstr>Synthetic Control</vt:lpstr>
      <vt:lpstr>Synthetic Control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79</cp:revision>
  <dcterms:created xsi:type="dcterms:W3CDTF">2020-09-17T14:27:00Z</dcterms:created>
  <dcterms:modified xsi:type="dcterms:W3CDTF">2023-05-10T14:51:32Z</dcterms:modified>
</cp:coreProperties>
</file>