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3" r:id="rId2"/>
    <p:sldId id="338" r:id="rId3"/>
    <p:sldId id="400" r:id="rId4"/>
    <p:sldId id="403" r:id="rId5"/>
    <p:sldId id="413" r:id="rId6"/>
    <p:sldId id="428" r:id="rId7"/>
    <p:sldId id="443" r:id="rId8"/>
    <p:sldId id="444" r:id="rId9"/>
    <p:sldId id="445" r:id="rId10"/>
    <p:sldId id="446" r:id="rId11"/>
    <p:sldId id="427" r:id="rId12"/>
    <p:sldId id="456" r:id="rId13"/>
    <p:sldId id="455" r:id="rId14"/>
    <p:sldId id="448" r:id="rId15"/>
    <p:sldId id="457" r:id="rId16"/>
    <p:sldId id="449" r:id="rId17"/>
    <p:sldId id="450" r:id="rId18"/>
    <p:sldId id="459" r:id="rId19"/>
    <p:sldId id="458" r:id="rId20"/>
    <p:sldId id="460" r:id="rId21"/>
    <p:sldId id="461" r:id="rId22"/>
    <p:sldId id="462" r:id="rId23"/>
    <p:sldId id="463" r:id="rId24"/>
    <p:sldId id="464" r:id="rId25"/>
    <p:sldId id="465" r:id="rId26"/>
    <p:sldId id="402" r:id="rId27"/>
    <p:sldId id="256" r:id="rId28"/>
    <p:sldId id="401" r:id="rId29"/>
    <p:sldId id="300" r:id="rId30"/>
    <p:sldId id="302" r:id="rId31"/>
    <p:sldId id="340" r:id="rId32"/>
    <p:sldId id="307" r:id="rId33"/>
    <p:sldId id="335" r:id="rId34"/>
    <p:sldId id="362" r:id="rId35"/>
    <p:sldId id="339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7" y="1690688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 extension of Interrupted Time Series when we have access to one or more</a:t>
            </a:r>
            <a:br>
              <a:rPr lang="en-GB" sz="20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control time series</a:t>
            </a: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Typically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observations of the same process, for a different unit, which is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correlated with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(i.e. predictive of)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target time series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but which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does not experience the intervention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Similar criteria as the synthetic control and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method “control” units</a:t>
            </a:r>
          </a:p>
          <a:p>
            <a:pPr marL="0" lvl="0" indent="0">
              <a:buNone/>
            </a:pPr>
            <a:endParaRPr lang="en-GB" sz="1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Basic Idea: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Build a time series / forecasting model, but include control time series as contemporaneous (same-time-moment) predictors</a:t>
            </a:r>
          </a:p>
        </p:txBody>
      </p:sp>
    </p:spTree>
    <p:extLst>
      <p:ext uri="{BB962C8B-B14F-4D97-AF65-F5344CB8AC3E}">
        <p14:creationId xmlns:p14="http://schemas.microsoft.com/office/powerpoint/2010/main" val="336035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905664"/>
                  </p:ext>
                </p:extLst>
              </p:nvPr>
            </p:nvGraphicFramePr>
            <p:xfrm>
              <a:off x="3109768" y="565277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905664"/>
                  </p:ext>
                </p:extLst>
              </p:nvPr>
            </p:nvGraphicFramePr>
            <p:xfrm>
              <a:off x="3109768" y="565277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3256" r="-5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3256" r="-4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3256" r="-299329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3256" r="-20135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3256" r="-10135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3256" r="-1351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6053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6053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6053" r="-299329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6053" r="-20135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6053" r="-10135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96053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96053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96053" r="-29932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96053" r="-20135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96053" r="-10135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0909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0909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0909" r="-299329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0909" r="-20135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0909" r="-10135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97368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97368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97368" r="-299329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97368" r="-20135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97368" r="-10135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89610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89610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89610" r="-299329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89610" r="-20135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89610" r="-10135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98684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98684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98684" r="-299329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98684" r="-20135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98684" r="-10135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88312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88312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88312" r="-299329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88312" r="-20135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88312" r="-10135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0000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0000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0000" r="-29932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0000" r="-20135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0000" r="-10135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87013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87013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87013" r="-299329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87013" r="-20135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87013" r="-10135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316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316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316" r="-299329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316" r="-20135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316" r="-10135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3037343" y="3795779"/>
            <a:ext cx="54880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52959"/>
                  </p:ext>
                </p:extLst>
              </p:nvPr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4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52959"/>
                  </p:ext>
                </p:extLst>
              </p:nvPr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803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94" t="-71622" r="-5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94" t="-71622" r="-4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94" t="-71622" r="-3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3200" t="-71622" r="-203200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1622" r="-101587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71622" r="-1587" b="-8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98438" r="-5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98438" r="-4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98438" r="-3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98438" r="-203200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98438" r="-101587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293846" r="-5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293846" r="-4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293846" r="-3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293846" r="-203200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293846" r="-101587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393846" r="-5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393846" r="-4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393846" r="-3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393846" r="-203200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393846" r="-101587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493846" r="-5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493846" r="-4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493846" r="-3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493846" r="-203200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493846" r="-101587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593846" r="-5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593846" r="-4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593846" r="-3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593846" r="-203200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593846" r="-10158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693846" r="-5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693846" r="-4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693846" r="-3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693846" r="-203200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693846" r="-10158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06250" r="-5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06250" r="-4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06250" r="-3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806250" r="-2032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06250" r="-10158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92308" r="-5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92308" r="-4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92308" r="-3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892308" r="-2032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92308" r="-10158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992308" r="-5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992308" r="-4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992308" r="-3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992308" r="-2032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992308" r="-10158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092308" r="-5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092308" r="-4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092308" r="-3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092308" r="-2032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092308" r="-10158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46816" y="3967794"/>
            <a:ext cx="465617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690F1A-0994-D2DC-7A94-CD7C926BD7B2}"/>
              </a:ext>
            </a:extLst>
          </p:cNvPr>
          <p:cNvSpPr txBox="1"/>
          <p:nvPr/>
        </p:nvSpPr>
        <p:spPr>
          <a:xfrm>
            <a:off x="7201090" y="1686412"/>
            <a:ext cx="31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Fit a forecasting model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 as time-varying predictor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/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blipFill>
                <a:blip r:embed="rId3"/>
                <a:stretch>
                  <a:fillRect l="-972" t="-13462" r="-162" b="-2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E24A94E-A229-4C7F-3784-D2B0490729E3}"/>
              </a:ext>
            </a:extLst>
          </p:cNvPr>
          <p:cNvSpPr/>
          <p:nvPr/>
        </p:nvSpPr>
        <p:spPr>
          <a:xfrm>
            <a:off x="3104241" y="1996475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3EEEB9-E187-A334-B745-578A447F2FA2}"/>
              </a:ext>
            </a:extLst>
          </p:cNvPr>
          <p:cNvCxnSpPr>
            <a:cxnSpLocks/>
          </p:cNvCxnSpPr>
          <p:nvPr/>
        </p:nvCxnSpPr>
        <p:spPr>
          <a:xfrm>
            <a:off x="3874882" y="2828206"/>
            <a:ext cx="2963502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C4371-2243-2E2D-D91E-D190AF7DA216}"/>
              </a:ext>
            </a:extLst>
          </p:cNvPr>
          <p:cNvSpPr/>
          <p:nvPr/>
        </p:nvSpPr>
        <p:spPr>
          <a:xfrm>
            <a:off x="4632352" y="2009578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D31F55-66A3-2AA1-C2CE-588E9190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81" y="96118"/>
            <a:ext cx="10515600" cy="132555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33515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4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803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94" t="-71622" r="-5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94" t="-71622" r="-4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94" t="-71622" r="-3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3200" t="-71622" r="-203200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1622" r="-101587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71622" r="-1587" b="-8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98438" r="-5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98438" r="-4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98438" r="-3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98438" r="-203200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98438" r="-101587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293846" r="-5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293846" r="-4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293846" r="-3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293846" r="-203200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293846" r="-101587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393846" r="-5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393846" r="-4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393846" r="-3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393846" r="-203200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393846" r="-101587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493846" r="-5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493846" r="-4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493846" r="-3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493846" r="-203200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493846" r="-101587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593846" r="-5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593846" r="-4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593846" r="-3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593846" r="-203200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593846" r="-10158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693846" r="-5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693846" r="-4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693846" r="-3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693846" r="-203200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693846" r="-10158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06250" r="-5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06250" r="-4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06250" r="-3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806250" r="-2032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06250" r="-10158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92308" r="-5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92308" r="-4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92308" r="-3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892308" r="-2032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92308" r="-10158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992308" r="-5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992308" r="-4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992308" r="-3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992308" r="-2032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992308" r="-10158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092308" r="-5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092308" r="-4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092308" r="-3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1092308" r="-2032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092308" r="-10158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46816" y="3967794"/>
            <a:ext cx="465617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690F1A-0994-D2DC-7A94-CD7C926BD7B2}"/>
              </a:ext>
            </a:extLst>
          </p:cNvPr>
          <p:cNvSpPr txBox="1"/>
          <p:nvPr/>
        </p:nvSpPr>
        <p:spPr>
          <a:xfrm>
            <a:off x="7201090" y="1686412"/>
            <a:ext cx="31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Fit a forecasting model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 as time-varying predictor</a:t>
            </a:r>
            <a:endParaRPr lang="nl-NL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C107F-6B40-23E7-BA25-BB946D92829D}"/>
              </a:ext>
            </a:extLst>
          </p:cNvPr>
          <p:cNvCxnSpPr>
            <a:cxnSpLocks/>
          </p:cNvCxnSpPr>
          <p:nvPr/>
        </p:nvCxnSpPr>
        <p:spPr>
          <a:xfrm>
            <a:off x="8780753" y="3229236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/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blipFill>
                <a:blip r:embed="rId3"/>
                <a:stretch>
                  <a:fillRect l="-972" t="-13462" r="-162" b="-2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E24A94E-A229-4C7F-3784-D2B0490729E3}"/>
              </a:ext>
            </a:extLst>
          </p:cNvPr>
          <p:cNvSpPr/>
          <p:nvPr/>
        </p:nvSpPr>
        <p:spPr>
          <a:xfrm>
            <a:off x="3104241" y="1996475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3EEEB9-E187-A334-B745-578A447F2FA2}"/>
              </a:ext>
            </a:extLst>
          </p:cNvPr>
          <p:cNvCxnSpPr>
            <a:cxnSpLocks/>
          </p:cNvCxnSpPr>
          <p:nvPr/>
        </p:nvCxnSpPr>
        <p:spPr>
          <a:xfrm>
            <a:off x="3874882" y="2828206"/>
            <a:ext cx="2963502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C4371-2243-2E2D-D91E-D190AF7DA216}"/>
              </a:ext>
            </a:extLst>
          </p:cNvPr>
          <p:cNvSpPr/>
          <p:nvPr/>
        </p:nvSpPr>
        <p:spPr>
          <a:xfrm>
            <a:off x="4632352" y="2009578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1CAC-46B0-CCB4-CCC8-AD34362DBDDB}"/>
              </a:ext>
            </a:extLst>
          </p:cNvPr>
          <p:cNvSpPr txBox="1"/>
          <p:nvPr/>
        </p:nvSpPr>
        <p:spPr>
          <a:xfrm>
            <a:off x="7635488" y="5434707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DB148-1067-9088-34B0-BC0B34E1D578}"/>
              </a:ext>
            </a:extLst>
          </p:cNvPr>
          <p:cNvSpPr/>
          <p:nvPr/>
        </p:nvSpPr>
        <p:spPr>
          <a:xfrm>
            <a:off x="4632353" y="3980896"/>
            <a:ext cx="770640" cy="2084828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0B8BE-7B4C-99F4-D77B-322124C0A307}"/>
              </a:ext>
            </a:extLst>
          </p:cNvPr>
          <p:cNvSpPr/>
          <p:nvPr/>
        </p:nvSpPr>
        <p:spPr>
          <a:xfrm>
            <a:off x="3097657" y="2009577"/>
            <a:ext cx="770640" cy="194511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7D283-1D32-FD65-4DE6-3DF4680B6627}"/>
                  </a:ext>
                </a:extLst>
              </p:cNvPr>
              <p:cNvSpPr txBox="1"/>
              <p:nvPr/>
            </p:nvSpPr>
            <p:spPr>
              <a:xfrm>
                <a:off x="7071717" y="4548719"/>
                <a:ext cx="3759875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7D283-1D32-FD65-4DE6-3DF4680B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717" y="4548719"/>
                <a:ext cx="3759875" cy="352661"/>
              </a:xfrm>
              <a:prstGeom prst="rect">
                <a:avLst/>
              </a:prstGeom>
              <a:blipFill>
                <a:blip r:embed="rId4"/>
                <a:stretch>
                  <a:fillRect l="-972" t="-12069" r="-162" b="-206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7BEE0D-5B14-6B0A-FF2B-17800DE0371B}"/>
              </a:ext>
            </a:extLst>
          </p:cNvPr>
          <p:cNvCxnSpPr>
            <a:cxnSpLocks/>
          </p:cNvCxnSpPr>
          <p:nvPr/>
        </p:nvCxnSpPr>
        <p:spPr>
          <a:xfrm flipH="1">
            <a:off x="3856776" y="4767852"/>
            <a:ext cx="2963502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5D31F55-66A3-2AA1-C2CE-588E9190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81" y="96118"/>
            <a:ext cx="10515600" cy="132555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8690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green line&#10;&#10;Description automatically generated with low confidence">
            <a:extLst>
              <a:ext uri="{FF2B5EF4-FFF2-40B4-BE49-F238E27FC236}">
                <a16:creationId xmlns:a16="http://schemas.microsoft.com/office/drawing/2014/main" id="{64850CB2-874A-FF15-8C4D-83B20D2C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7" y="466810"/>
            <a:ext cx="8886569" cy="5924379"/>
          </a:xfrm>
        </p:spPr>
      </p:pic>
    </p:spTree>
    <p:extLst>
      <p:ext uri="{BB962C8B-B14F-4D97-AF65-F5344CB8AC3E}">
        <p14:creationId xmlns:p14="http://schemas.microsoft.com/office/powerpoint/2010/main" val="333281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025A-5B94-E9B4-BDBA-C04E201B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Code snippet here fpp3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A19553-371F-1EA7-44C6-F816120A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698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method inherits the key assumptions of ITS and Synthetic Control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 you remember what they are?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5E783-B544-0C0A-9F4A-C7C0A960E7A9}"/>
              </a:ext>
            </a:extLst>
          </p:cNvPr>
          <p:cNvSpPr txBox="1"/>
          <p:nvPr/>
        </p:nvSpPr>
        <p:spPr>
          <a:xfrm>
            <a:off x="838200" y="3838669"/>
            <a:ext cx="1010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No interference: </a:t>
            </a:r>
            <a:r>
              <a:rPr lang="en-GB" dirty="0"/>
              <a:t>California receiving treatment does not effect the potential outcome value of Utah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Stability / Stationarity: </a:t>
            </a:r>
            <a:r>
              <a:rPr lang="en-GB" dirty="0"/>
              <a:t>(Essentially) we can learn time-forward (forecasting) relationships from pre-treatment data. The same relations/model hold in the future we want to predict as in the past which we use to train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Appropriate time series model: </a:t>
            </a:r>
            <a:r>
              <a:rPr lang="en-GB" dirty="0"/>
              <a:t>We model the time-forward relationships in our target unit, and it’s relationship with the control unit, appropriately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920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4A2-1879-C3C3-6C9D-48B9840A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6" y="920280"/>
            <a:ext cx="10515600" cy="517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But what if we have many </a:t>
            </a:r>
            <a:r>
              <a:rPr lang="en-GB" dirty="0" err="1"/>
              <a:t>many</a:t>
            </a:r>
            <a:r>
              <a:rPr lang="en-GB" dirty="0"/>
              <a:t> control time series? </a:t>
            </a:r>
            <a:r>
              <a:rPr lang="en-GB" b="1" dirty="0"/>
              <a:t>AND </a:t>
            </a:r>
            <a:r>
              <a:rPr lang="en-GB" dirty="0"/>
              <a:t>a long time-series pre treatment?</a:t>
            </a:r>
          </a:p>
          <a:p>
            <a:pPr marL="0" indent="0">
              <a:buNone/>
            </a:pPr>
            <a:r>
              <a:rPr lang="en-GB" dirty="0"/>
              <a:t>	- Many potential states who did not have a law change</a:t>
            </a:r>
          </a:p>
          <a:p>
            <a:pPr marL="0" indent="0">
              <a:buNone/>
            </a:pPr>
            <a:r>
              <a:rPr lang="en-GB" dirty="0"/>
              <a:t>	- Many different “products” that did not receive a new type of advertisement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Same basic principles apply</a:t>
            </a:r>
            <a:r>
              <a:rPr lang="en-GB" dirty="0"/>
              <a:t>, however, you may need to be clever:</a:t>
            </a:r>
          </a:p>
          <a:p>
            <a:pPr marL="0" indent="0">
              <a:buNone/>
            </a:pPr>
            <a:r>
              <a:rPr lang="en-GB" dirty="0"/>
              <a:t>- allowing a </a:t>
            </a:r>
            <a:r>
              <a:rPr lang="en-GB" b="1" dirty="0"/>
              <a:t>general enough model</a:t>
            </a:r>
            <a:r>
              <a:rPr lang="en-GB" dirty="0"/>
              <a:t> to capture complex dependencies,  - try to avoid </a:t>
            </a:r>
            <a:r>
              <a:rPr lang="en-GB" b="1" dirty="0"/>
              <a:t>overfitting</a:t>
            </a:r>
            <a:r>
              <a:rPr lang="en-GB" dirty="0"/>
              <a:t> by keeping the end model simple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48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69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01A48-2912-955A-C26A-94421196C331}"/>
              </a:ext>
            </a:extLst>
          </p:cNvPr>
          <p:cNvSpPr/>
          <p:nvPr/>
        </p:nvSpPr>
        <p:spPr>
          <a:xfrm>
            <a:off x="5594675" y="4610673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D5ADD-23F2-2822-2A57-979FDB86F53C}"/>
              </a:ext>
            </a:extLst>
          </p:cNvPr>
          <p:cNvSpPr/>
          <p:nvPr/>
        </p:nvSpPr>
        <p:spPr>
          <a:xfrm>
            <a:off x="8274683" y="4586930"/>
            <a:ext cx="2679826" cy="1457608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Controlled ITS &amp;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CausalImpact</a:t>
            </a:r>
            <a:r>
              <a:rPr lang="en-GB" dirty="0"/>
              <a:t> is an </a:t>
            </a:r>
            <a:r>
              <a:rPr lang="en-GB" b="1" dirty="0"/>
              <a:t>R </a:t>
            </a:r>
            <a:r>
              <a:rPr lang="en-GB" dirty="0"/>
              <a:t>and </a:t>
            </a:r>
            <a:r>
              <a:rPr lang="en-GB" b="1" dirty="0"/>
              <a:t>python</a:t>
            </a:r>
            <a:r>
              <a:rPr lang="en-GB" dirty="0"/>
              <a:t> packaged developed by Google with the aim of performing what could be described as “Synthetic Controlled Interrupted Time Series”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Basic Idea:</a:t>
            </a:r>
          </a:p>
          <a:p>
            <a:pPr>
              <a:buFontTx/>
              <a:buChar char="-"/>
            </a:pPr>
            <a:r>
              <a:rPr lang="en-GB" dirty="0"/>
              <a:t>Exactly the same principle as Controlled ITS </a:t>
            </a:r>
          </a:p>
          <a:p>
            <a:pPr>
              <a:buFontTx/>
              <a:buChar char="-"/>
            </a:pPr>
            <a:r>
              <a:rPr lang="en-GB" dirty="0"/>
              <a:t>Builds a model using past-Y and many control units in a clever / flexible way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73922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Behind the scenes: </a:t>
            </a:r>
            <a:r>
              <a:rPr lang="en-GB" b="1" dirty="0"/>
              <a:t>Bayesian Estimation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n-GB" dirty="0"/>
              <a:t>Bayesian structural time-series models (</a:t>
            </a:r>
            <a:r>
              <a:rPr lang="en-GB" i="1" dirty="0" err="1"/>
              <a:t>bsts</a:t>
            </a:r>
            <a:r>
              <a:rPr lang="en-GB" dirty="0"/>
              <a:t> package in R)</a:t>
            </a:r>
          </a:p>
          <a:p>
            <a:pPr lvl="1">
              <a:buFontTx/>
              <a:buChar char="-"/>
            </a:pPr>
            <a:r>
              <a:rPr lang="en-GB" dirty="0"/>
              <a:t>Control units are “chosen” by using spike-and-slab priors</a:t>
            </a:r>
          </a:p>
          <a:p>
            <a:pPr lvl="1">
              <a:buFontTx/>
              <a:buChar char="-"/>
            </a:pPr>
            <a:r>
              <a:rPr lang="en-GB" dirty="0"/>
              <a:t>Bayes means it’s easy to get </a:t>
            </a:r>
            <a:r>
              <a:rPr lang="en-GB" b="1" dirty="0"/>
              <a:t>uncertainty </a:t>
            </a:r>
            <a:r>
              <a:rPr lang="en-GB" dirty="0"/>
              <a:t>(confidence intervals) around estimates of the Causal Effect, and other interesting metrics related to that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570535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plot&#10;&#10;Description automatically generated">
            <a:extLst>
              <a:ext uri="{FF2B5EF4-FFF2-40B4-BE49-F238E27FC236}">
                <a16:creationId xmlns:a16="http://schemas.microsoft.com/office/drawing/2014/main" id="{A50EE9C9-C120-D8A6-8D47-CDA7575B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A297-3FA9-37D4-AC47-0F76B74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FE54-9327-D7DD-EF42-1F9C3F5F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Code snippet causal impact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58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A297-3FA9-37D4-AC47-0F76B74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FE54-9327-D7DD-EF42-1F9C3F5F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Figures output + explanation (first top panel only, then the other two panels)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51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07" y="1690687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Behind the scenes: </a:t>
            </a:r>
            <a:r>
              <a:rPr lang="en-GB" b="1" dirty="0"/>
              <a:t>Bayesian Estimation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n-GB" dirty="0"/>
              <a:t>Bayesian structural time-series models (</a:t>
            </a:r>
            <a:r>
              <a:rPr lang="en-GB" i="1" dirty="0" err="1"/>
              <a:t>bsts</a:t>
            </a:r>
            <a:r>
              <a:rPr lang="en-GB" dirty="0"/>
              <a:t> package in R)</a:t>
            </a:r>
          </a:p>
          <a:p>
            <a:pPr lvl="1">
              <a:buFontTx/>
              <a:buChar char="-"/>
            </a:pPr>
            <a:r>
              <a:rPr lang="en-GB" dirty="0"/>
              <a:t>Control units are “chosen” by using spike-and-slab priors</a:t>
            </a:r>
          </a:p>
          <a:p>
            <a:pPr lvl="1">
              <a:buFontTx/>
              <a:buChar char="-"/>
            </a:pPr>
            <a:r>
              <a:rPr lang="en-GB" dirty="0"/>
              <a:t>Bayes means it’s easy to get </a:t>
            </a:r>
            <a:r>
              <a:rPr lang="en-GB" b="1" dirty="0"/>
              <a:t>uncertainty </a:t>
            </a:r>
            <a:r>
              <a:rPr lang="en-GB" dirty="0"/>
              <a:t>(confidence intervals) around estimates of the Causal Effect, and other interesting metrics related to that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Beware: </a:t>
            </a:r>
            <a:r>
              <a:rPr lang="en-GB" dirty="0"/>
              <a:t>Bayesian estimation requires the user to specify many </a:t>
            </a:r>
            <a:r>
              <a:rPr lang="en-GB" i="1" dirty="0"/>
              <a:t>priors</a:t>
            </a:r>
          </a:p>
          <a:p>
            <a:pPr>
              <a:buFontTx/>
              <a:buChar char="-"/>
            </a:pPr>
            <a:r>
              <a:rPr lang="en-GB" dirty="0"/>
              <a:t>Controls things like model complexity, which part of the model will be dominant</a:t>
            </a:r>
          </a:p>
          <a:p>
            <a:pPr>
              <a:buFontTx/>
              <a:buChar char="-"/>
            </a:pPr>
            <a:r>
              <a:rPr lang="en-GB" dirty="0"/>
              <a:t>These choices are hidden from the user with </a:t>
            </a:r>
            <a:r>
              <a:rPr lang="en-GB" b="1" dirty="0"/>
              <a:t>defaults</a:t>
            </a:r>
            <a:r>
              <a:rPr lang="en-GB" dirty="0"/>
              <a:t>. This is nice when you want to get something running, but in practice you will need to investigate how sensitive your conclusions are to this!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831249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09EF-8473-455A-EAA5-3C7B4D7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BB0E-63AE-41E7-D763-31D8F8B3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6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tx1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Now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Methods which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combine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interrupted time series and (synthetic) control analysis</a:t>
                </a:r>
              </a:p>
              <a:p>
                <a:pPr marL="0" lvl="0" indent="0">
                  <a:buNone/>
                </a:pPr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Try to predict future 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directly from: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from the treated unit</a:t>
                </a:r>
              </a:p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AND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Post-intervention data from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one or more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 other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Two parts: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Controlled ITS; suitable with relatively few control/covariate time series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Synthetic CITS with the </a:t>
                </a:r>
                <a:r>
                  <a:rPr lang="en-GB" sz="1800" dirty="0" err="1">
                    <a:solidFill>
                      <a:srgbClr val="404040"/>
                    </a:solidFill>
                    <a:latin typeface="Fira Sans" pitchFamily="34"/>
                  </a:rPr>
                  <a:t>CausalImpact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package; many control time series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0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C3860-BCA1-B97B-62D6-1A58A334122F}"/>
              </a:ext>
            </a:extLst>
          </p:cNvPr>
          <p:cNvSpPr/>
          <p:nvPr/>
        </p:nvSpPr>
        <p:spPr>
          <a:xfrm>
            <a:off x="5558645" y="4592161"/>
            <a:ext cx="2715856" cy="145096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8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1456</Words>
  <Application>Microsoft Office PowerPoint</Application>
  <PresentationFormat>Widescreen</PresentationFormat>
  <Paragraphs>507</Paragraphs>
  <Slides>36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Fira Sans</vt:lpstr>
      <vt:lpstr>Office Theme</vt:lpstr>
      <vt:lpstr>Default light slide</vt:lpstr>
      <vt:lpstr>Controlled ITS &amp; CausalImpact</vt:lpstr>
      <vt:lpstr>PowerPoint Presentation</vt:lpstr>
      <vt:lpstr>So far…</vt:lpstr>
      <vt:lpstr>Interrupted Time Series</vt:lpstr>
      <vt:lpstr>So far…</vt:lpstr>
      <vt:lpstr>Synthetic Control</vt:lpstr>
      <vt:lpstr>Now</vt:lpstr>
      <vt:lpstr>PowerPoint Presentation</vt:lpstr>
      <vt:lpstr>Controlled Interrupted Time Series </vt:lpstr>
      <vt:lpstr>PowerPoint Presentation</vt:lpstr>
      <vt:lpstr>Controlled Interrupted Time Series </vt:lpstr>
      <vt:lpstr>Controlled Interrupted Time Series </vt:lpstr>
      <vt:lpstr>PowerPoint Presentation</vt:lpstr>
      <vt:lpstr>PowerPoint Presentation</vt:lpstr>
      <vt:lpstr>Key Assumptions</vt:lpstr>
      <vt:lpstr>PowerPoint Presentation</vt:lpstr>
      <vt:lpstr>CausalImpact</vt:lpstr>
      <vt:lpstr>PowerPoint Presentation</vt:lpstr>
      <vt:lpstr>CausalImpact</vt:lpstr>
      <vt:lpstr>CausalImpact</vt:lpstr>
      <vt:lpstr>PowerPoint Presentation</vt:lpstr>
      <vt:lpstr>PowerPoint Presentation</vt:lpstr>
      <vt:lpstr>PowerPoint Presentation</vt:lpstr>
      <vt:lpstr>CausalImpact</vt:lpstr>
      <vt:lpstr>PowerPoint Presentation</vt:lpstr>
      <vt:lpstr>PowerPoint Presentation</vt:lpstr>
      <vt:lpstr>PowerPoint Presentation</vt:lpstr>
      <vt:lpstr>About me</vt:lpstr>
      <vt:lpstr>Today’s plan: morning</vt:lpstr>
      <vt:lpstr>Today’s plan: afternoon</vt:lpstr>
      <vt:lpstr>Break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54</cp:revision>
  <dcterms:created xsi:type="dcterms:W3CDTF">2020-09-17T14:27:00Z</dcterms:created>
  <dcterms:modified xsi:type="dcterms:W3CDTF">2023-05-11T14:15:36Z</dcterms:modified>
</cp:coreProperties>
</file>