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00" r:id="rId3"/>
    <p:sldId id="363" r:id="rId4"/>
    <p:sldId id="436" r:id="rId5"/>
    <p:sldId id="338" r:id="rId6"/>
    <p:sldId id="302" r:id="rId7"/>
    <p:sldId id="340" r:id="rId8"/>
    <p:sldId id="298" r:id="rId9"/>
    <p:sldId id="364" r:id="rId10"/>
    <p:sldId id="365" r:id="rId11"/>
    <p:sldId id="398" r:id="rId12"/>
    <p:sldId id="362" r:id="rId13"/>
    <p:sldId id="368" r:id="rId14"/>
    <p:sldId id="370" r:id="rId15"/>
    <p:sldId id="371" r:id="rId16"/>
    <p:sldId id="372" r:id="rId17"/>
    <p:sldId id="400" r:id="rId18"/>
    <p:sldId id="377" r:id="rId19"/>
    <p:sldId id="378" r:id="rId20"/>
    <p:sldId id="379" r:id="rId21"/>
    <p:sldId id="383" r:id="rId22"/>
    <p:sldId id="373" r:id="rId23"/>
    <p:sldId id="384" r:id="rId24"/>
    <p:sldId id="382" r:id="rId25"/>
    <p:sldId id="380" r:id="rId26"/>
    <p:sldId id="386" r:id="rId27"/>
    <p:sldId id="387" r:id="rId28"/>
    <p:sldId id="388" r:id="rId29"/>
    <p:sldId id="393" r:id="rId30"/>
    <p:sldId id="391" r:id="rId31"/>
    <p:sldId id="392" r:id="rId32"/>
    <p:sldId id="396" r:id="rId33"/>
    <p:sldId id="395" r:id="rId34"/>
    <p:sldId id="307" r:id="rId35"/>
    <p:sldId id="401" r:id="rId36"/>
    <p:sldId id="366" r:id="rId37"/>
    <p:sldId id="402" r:id="rId38"/>
    <p:sldId id="403" r:id="rId39"/>
    <p:sldId id="404" r:id="rId40"/>
    <p:sldId id="369" r:id="rId41"/>
    <p:sldId id="405" r:id="rId42"/>
    <p:sldId id="442" r:id="rId43"/>
    <p:sldId id="297" r:id="rId44"/>
    <p:sldId id="407" r:id="rId45"/>
    <p:sldId id="305" r:id="rId46"/>
    <p:sldId id="439" r:id="rId47"/>
    <p:sldId id="408" r:id="rId48"/>
    <p:sldId id="409" r:id="rId49"/>
    <p:sldId id="410" r:id="rId50"/>
    <p:sldId id="411" r:id="rId51"/>
    <p:sldId id="412" r:id="rId52"/>
    <p:sldId id="376" r:id="rId53"/>
    <p:sldId id="413" r:id="rId54"/>
    <p:sldId id="414" r:id="rId55"/>
    <p:sldId id="375" r:id="rId56"/>
    <p:sldId id="440" r:id="rId57"/>
    <p:sldId id="415" r:id="rId58"/>
    <p:sldId id="416" r:id="rId59"/>
    <p:sldId id="417" r:id="rId60"/>
    <p:sldId id="389" r:id="rId61"/>
    <p:sldId id="441" r:id="rId62"/>
    <p:sldId id="418" r:id="rId63"/>
    <p:sldId id="419" r:id="rId64"/>
    <p:sldId id="427" r:id="rId65"/>
    <p:sldId id="385" r:id="rId66"/>
    <p:sldId id="390" r:id="rId67"/>
    <p:sldId id="428" r:id="rId68"/>
    <p:sldId id="429" r:id="rId69"/>
    <p:sldId id="430" r:id="rId70"/>
    <p:sldId id="431" r:id="rId71"/>
    <p:sldId id="397" r:id="rId72"/>
    <p:sldId id="394" r:id="rId73"/>
    <p:sldId id="432" r:id="rId74"/>
    <p:sldId id="433" r:id="rId75"/>
    <p:sldId id="399" r:id="rId76"/>
    <p:sldId id="434" r:id="rId77"/>
    <p:sldId id="325" r:id="rId78"/>
    <p:sldId id="36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19/05/2023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20</a:t>
            </a:fld>
            <a:endParaRPr lang="nl-NL"/>
          </a:p>
        </p:txBody>
      </p:sp>
    </p:spTree>
    <p:extLst>
      <p:ext uri="{BB962C8B-B14F-4D97-AF65-F5344CB8AC3E}">
        <p14:creationId xmlns:p14="http://schemas.microsoft.com/office/powerpoint/2010/main" val="189100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37</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38</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39</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40</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41</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47</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48</a:t>
            </a:fld>
            <a:endParaRPr lang="en-NL"/>
          </a:p>
        </p:txBody>
      </p:sp>
    </p:spTree>
    <p:extLst>
      <p:ext uri="{BB962C8B-B14F-4D97-AF65-F5344CB8AC3E}">
        <p14:creationId xmlns:p14="http://schemas.microsoft.com/office/powerpoint/2010/main" val="224540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52</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53</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21</a:t>
            </a:fld>
            <a:endParaRPr lang="nl-NL"/>
          </a:p>
        </p:txBody>
      </p:sp>
    </p:spTree>
    <p:extLst>
      <p:ext uri="{BB962C8B-B14F-4D97-AF65-F5344CB8AC3E}">
        <p14:creationId xmlns:p14="http://schemas.microsoft.com/office/powerpoint/2010/main" val="88282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54</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55</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57</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58</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59</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60</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62</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63</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65</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66</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23</a:t>
            </a:fld>
            <a:endParaRPr lang="nl-NL"/>
          </a:p>
        </p:txBody>
      </p:sp>
    </p:spTree>
    <p:extLst>
      <p:ext uri="{BB962C8B-B14F-4D97-AF65-F5344CB8AC3E}">
        <p14:creationId xmlns:p14="http://schemas.microsoft.com/office/powerpoint/2010/main" val="3269398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67</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68</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69</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70</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71</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72</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73</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74</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75</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76</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25</a:t>
            </a:fld>
            <a:endParaRPr lang="nl-NL"/>
          </a:p>
        </p:txBody>
      </p:sp>
    </p:spTree>
    <p:extLst>
      <p:ext uri="{BB962C8B-B14F-4D97-AF65-F5344CB8AC3E}">
        <p14:creationId xmlns:p14="http://schemas.microsoft.com/office/powerpoint/2010/main" val="362456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404040"/>
                    </a:solidFill>
                    <a:latin typeface="Fira Sans" pitchFamily="34"/>
                  </a:rPr>
                  <a:t>E.g.: If I want to make inferences about the effect of losing weight on heart health, my inferences will be different if I study people who gradually lost weight due to diet and exercise vs those who are lighter due to liposuction!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404040"/>
                    </a:solidFill>
                    <a:latin typeface="Fira Sans" pitchFamily="34"/>
                  </a:rPr>
                  <a:t>E.g.: If I want to make inferences about the effect of losing weight on heart health, my inferences will be different if I study people who gradually lost weight due to diet and exercise vs those who are lighter due to liposuction!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404040"/>
                  </a:solidFill>
                  <a:latin typeface="Fira Sans" pitchFamily="34"/>
                </a:endParaRP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26</a:t>
            </a:fld>
            <a:endParaRPr lang="nl-NL"/>
          </a:p>
        </p:txBody>
      </p:sp>
    </p:spTree>
    <p:extLst>
      <p:ext uri="{BB962C8B-B14F-4D97-AF65-F5344CB8AC3E}">
        <p14:creationId xmlns:p14="http://schemas.microsoft.com/office/powerpoint/2010/main" val="77815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Here; I could show the derivation of how you get from </a:t>
            </a:r>
            <a:r>
              <a:rPr lang="en-GB" dirty="0" err="1">
                <a:solidFill>
                  <a:srgbClr val="404040"/>
                </a:solidFill>
                <a:latin typeface="Fira Sans" pitchFamily="34"/>
              </a:rPr>
              <a:t>estimand</a:t>
            </a:r>
            <a:r>
              <a:rPr lang="en-GB" dirty="0">
                <a:solidFill>
                  <a:srgbClr val="404040"/>
                </a:solidFill>
                <a:latin typeface="Fira Sans" pitchFamily="34"/>
              </a:rPr>
              <a:t> to estimator using those assumptions, but I think it’s good to leave this out</a:t>
            </a:r>
          </a:p>
          <a:p>
            <a:endParaRPr lang="nl-NL" dirty="0"/>
          </a:p>
        </p:txBody>
      </p:sp>
      <p:sp>
        <p:nvSpPr>
          <p:cNvPr id="4" name="Slide Number Placeholder 3"/>
          <p:cNvSpPr>
            <a:spLocks noGrp="1"/>
          </p:cNvSpPr>
          <p:nvPr>
            <p:ph type="sldNum" sz="quarter" idx="5"/>
          </p:nvPr>
        </p:nvSpPr>
        <p:spPr/>
        <p:txBody>
          <a:bodyPr/>
          <a:lstStyle/>
          <a:p>
            <a:pPr lvl="0"/>
            <a:fld id="{8E8F8CAC-A6C2-44BD-8532-85D68FCA9A10}" type="slidenum">
              <a:rPr lang="nl-NL" smtClean="0"/>
              <a:t>27</a:t>
            </a:fld>
            <a:endParaRPr lang="nl-NL"/>
          </a:p>
        </p:txBody>
      </p:sp>
    </p:spTree>
    <p:extLst>
      <p:ext uri="{BB962C8B-B14F-4D97-AF65-F5344CB8AC3E}">
        <p14:creationId xmlns:p14="http://schemas.microsoft.com/office/powerpoint/2010/main" val="390806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29</a:t>
            </a:fld>
            <a:endParaRPr lang="nl-NL"/>
          </a:p>
        </p:txBody>
      </p:sp>
    </p:spTree>
    <p:extLst>
      <p:ext uri="{BB962C8B-B14F-4D97-AF65-F5344CB8AC3E}">
        <p14:creationId xmlns:p14="http://schemas.microsoft.com/office/powerpoint/2010/main" val="5350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14:m>
                  <m:oMath xmlns:m="http://schemas.openxmlformats.org/officeDocument/2006/math">
                    <m:sSubSup>
                      <m:sSubSupPr>
                        <m:ctrlPr>
                          <a:rPr lang="en-GB" sz="1200" i="1" smtClean="0">
                            <a:solidFill>
                              <a:srgbClr val="404040"/>
                            </a:solidFill>
                            <a:latin typeface="Cambria Math" panose="02040503050406030204" pitchFamily="18" charset="0"/>
                          </a:rPr>
                        </m:ctrlPr>
                      </m:sSubSupPr>
                      <m:e>
                        <m:r>
                          <a:rPr lang="en-GB" sz="1200" i="1">
                            <a:solidFill>
                              <a:srgbClr val="404040"/>
                            </a:solidFill>
                            <a:latin typeface="Cambria Math" panose="02040503050406030204" pitchFamily="18" charset="0"/>
                          </a:rPr>
                          <m:t>𝑌</m:t>
                        </m:r>
                      </m:e>
                      <m:sub>
                        <m:r>
                          <a:rPr lang="en-GB" sz="1200" i="1">
                            <a:solidFill>
                              <a:srgbClr val="404040"/>
                            </a:solidFill>
                            <a:latin typeface="Cambria Math" panose="02040503050406030204" pitchFamily="18" charset="0"/>
                          </a:rPr>
                          <m:t>𝑖</m:t>
                        </m:r>
                      </m:sub>
                      <m:sup>
                        <m:r>
                          <a:rPr lang="en-GB" sz="1200" i="1">
                            <a:solidFill>
                              <a:srgbClr val="404040"/>
                            </a:solidFill>
                            <a:latin typeface="Cambria Math" panose="02040503050406030204" pitchFamily="18" charset="0"/>
                          </a:rPr>
                          <m:t>1</m:t>
                        </m:r>
                      </m:sup>
                    </m:sSubSup>
                    <m:r>
                      <a:rPr lang="en-GB" sz="1200" b="0" i="1" smtClean="0">
                        <a:solidFill>
                          <a:srgbClr val="404040"/>
                        </a:solidFill>
                        <a:latin typeface="Cambria Math" panose="02040503050406030204" pitchFamily="18" charset="0"/>
                      </a:rPr>
                      <m:t> </m:t>
                    </m:r>
                  </m:oMath>
                </a14:m>
                <a:r>
                  <a:rPr lang="en-GB" dirty="0">
                    <a:solidFill>
                      <a:srgbClr val="404040"/>
                    </a:solidFill>
                    <a:latin typeface="Fira Sans" pitchFamily="34"/>
                  </a:rPr>
                  <a:t> and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𝑖</m:t>
                        </m:r>
                      </m:sub>
                      <m:sup>
                        <m:r>
                          <a:rPr lang="en-GB" i="1">
                            <a:solidFill>
                              <a:srgbClr val="404040"/>
                            </a:solidFill>
                            <a:latin typeface="Cambria Math" panose="02040503050406030204" pitchFamily="18" charset="0"/>
                          </a:rPr>
                          <m:t>0</m:t>
                        </m:r>
                      </m:sup>
                    </m:sSubSup>
                  </m:oMath>
                </a14:m>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404040"/>
                    </a:solidFill>
                    <a:latin typeface="Fira Sans" pitchFamily="34"/>
                  </a:rPr>
                  <a:t>Even though we </a:t>
                </a:r>
                <a:r>
                  <a:rPr lang="en-GB" b="1" dirty="0">
                    <a:solidFill>
                      <a:srgbClr val="404040"/>
                    </a:solidFill>
                    <a:latin typeface="Fira Sans" pitchFamily="34"/>
                  </a:rPr>
                  <a:t>can’t </a:t>
                </a:r>
                <a:r>
                  <a:rPr lang="en-GB" dirty="0">
                    <a:solidFill>
                      <a:srgbClr val="404040"/>
                    </a:solidFill>
                    <a:latin typeface="Fira Sans" pitchFamily="34"/>
                  </a:rPr>
                  <a:t>directly observe both </a:t>
                </a:r>
                <a:r>
                  <a:rPr lang="en-GB" sz="1200" i="0">
                    <a:solidFill>
                      <a:srgbClr val="404040"/>
                    </a:solidFill>
                    <a:latin typeface="Cambria Math" panose="02040503050406030204" pitchFamily="18" charset="0"/>
                  </a:rPr>
                  <a:t>𝑌_𝑖^1</a:t>
                </a:r>
                <a:r>
                  <a:rPr lang="en-GB" sz="1200" b="0" i="0">
                    <a:solidFill>
                      <a:srgbClr val="404040"/>
                    </a:solidFill>
                    <a:latin typeface="Cambria Math" panose="02040503050406030204" pitchFamily="18" charset="0"/>
                  </a:rPr>
                  <a:t>  </a:t>
                </a:r>
                <a:r>
                  <a:rPr lang="en-GB" dirty="0">
                    <a:solidFill>
                      <a:srgbClr val="404040"/>
                    </a:solidFill>
                    <a:latin typeface="Fira Sans" pitchFamily="34"/>
                  </a:rPr>
                  <a:t> and </a:t>
                </a:r>
                <a:r>
                  <a:rPr lang="en-GB" i="0">
                    <a:solidFill>
                      <a:srgbClr val="404040"/>
                    </a:solidFill>
                    <a:latin typeface="Cambria Math" panose="02040503050406030204" pitchFamily="18" charset="0"/>
                  </a:rPr>
                  <a:t>𝑌_𝑖^0</a:t>
                </a:r>
                <a:r>
                  <a:rPr lang="en-GB" dirty="0">
                    <a:solidFill>
                      <a:srgbClr val="404040"/>
                    </a:solidFill>
                    <a:latin typeface="Fira Sans" pitchFamily="34"/>
                  </a:rPr>
                  <a:t> for the same individuals, under certain conditions, we can make </a:t>
                </a:r>
                <a:r>
                  <a:rPr lang="en-GB" b="1" dirty="0">
                    <a:solidFill>
                      <a:srgbClr val="404040"/>
                    </a:solidFill>
                    <a:latin typeface="Fira Sans" pitchFamily="34"/>
                  </a:rPr>
                  <a:t>inferences</a:t>
                </a:r>
                <a:r>
                  <a:rPr lang="en-GB" dirty="0">
                    <a:solidFill>
                      <a:srgbClr val="404040"/>
                    </a:solidFill>
                    <a:latin typeface="Fira Sans" pitchFamily="34"/>
                  </a:rPr>
                  <a:t> about these potential outcome variables</a:t>
                </a:r>
              </a:p>
              <a:p>
                <a:endParaRPr lang="nl-NL" dirty="0"/>
              </a:p>
            </p:txBody>
          </p:sp>
        </mc:Fallback>
      </mc:AlternateContent>
      <p:sp>
        <p:nvSpPr>
          <p:cNvPr id="4" name="Slide Number Placeholder 3"/>
          <p:cNvSpPr>
            <a:spLocks noGrp="1"/>
          </p:cNvSpPr>
          <p:nvPr>
            <p:ph type="sldNum" sz="quarter" idx="5"/>
          </p:nvPr>
        </p:nvSpPr>
        <p:spPr/>
        <p:txBody>
          <a:bodyPr/>
          <a:lstStyle/>
          <a:p>
            <a:pPr lvl="0"/>
            <a:fld id="{8E8F8CAC-A6C2-44BD-8532-85D68FCA9A10}" type="slidenum">
              <a:rPr lang="nl-NL" smtClean="0"/>
              <a:t>32</a:t>
            </a:fld>
            <a:endParaRPr lang="nl-NL"/>
          </a:p>
        </p:txBody>
      </p:sp>
    </p:spTree>
    <p:extLst>
      <p:ext uri="{BB962C8B-B14F-4D97-AF65-F5344CB8AC3E}">
        <p14:creationId xmlns:p14="http://schemas.microsoft.com/office/powerpoint/2010/main" val="21664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355184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19/05/2023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19/05/2023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19/05/2023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19/05/2023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19/05/2023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19/05/2023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19/05/2023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19/05/2023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19/05/2023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19/05/2023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19/05/2023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19/05/2023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isinryan.org/" TargetMode="External"/><Relationship Id="rId2" Type="http://schemas.openxmlformats.org/officeDocument/2006/relationships/hyperlink" Target="https://www.uu.nl/en/research/applied-data-science/sig-causal-data-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0.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5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72.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8.png"/><Relationship Id="rId7"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70.png"/></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8872180B-3A80-427A-B5FE-00E2683BC986}"/>
              </a:ext>
            </a:extLst>
          </p:cNvPr>
          <p:cNvSpPr txBox="1"/>
          <p:nvPr/>
        </p:nvSpPr>
        <p:spPr>
          <a:xfrm>
            <a:off x="1258433" y="1680100"/>
            <a:ext cx="9675138" cy="258532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i="0" u="none" strike="noStrike" kern="1200" cap="none" spc="0" baseline="0" dirty="0">
                <a:solidFill>
                  <a:srgbClr val="006388"/>
                </a:solidFill>
                <a:uFillTx/>
                <a:latin typeface="Fira Sans" pitchFamily="34"/>
                <a:ea typeface="Fira Code" pitchFamily="49"/>
              </a:rPr>
              <a:t>Leveraging register data to estimate causal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i="0" u="none" strike="noStrike" kern="1200" cap="none" spc="0" baseline="0" dirty="0">
                <a:solidFill>
                  <a:srgbClr val="006388"/>
                </a:solidFill>
                <a:uFillTx/>
                <a:latin typeface="Fira Sans" pitchFamily="34"/>
                <a:ea typeface="Fira Code" pitchFamily="49"/>
              </a:rPr>
              <a:t>effects of policy interventions</a:t>
            </a:r>
          </a:p>
        </p:txBody>
      </p:sp>
      <p:sp>
        <p:nvSpPr>
          <p:cNvPr id="3" name="TextBox 15">
            <a:extLst>
              <a:ext uri="{FF2B5EF4-FFF2-40B4-BE49-F238E27FC236}">
                <a16:creationId xmlns:a16="http://schemas.microsoft.com/office/drawing/2014/main" id="{632F97CB-4D92-4AE6-A8F6-7113DE33A6F5}"/>
              </a:ext>
            </a:extLst>
          </p:cNvPr>
          <p:cNvSpPr txBox="1"/>
          <p:nvPr/>
        </p:nvSpPr>
        <p:spPr>
          <a:xfrm>
            <a:off x="1258433" y="5507239"/>
            <a:ext cx="7361779"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1" u="none" strike="noStrike" kern="1200" cap="none" spc="0" baseline="0" dirty="0">
                <a:solidFill>
                  <a:srgbClr val="7F7F7F"/>
                </a:solidFill>
                <a:uFillTx/>
                <a:latin typeface="Fira Sans" pitchFamily="34"/>
              </a:rPr>
              <a:t>Oisín Ryan &amp; Erik-Jan van Kesteren</a:t>
            </a:r>
          </a:p>
        </p:txBody>
      </p:sp>
      <p:sp>
        <p:nvSpPr>
          <p:cNvPr id="4" name="Title 1">
            <a:extLst>
              <a:ext uri="{FF2B5EF4-FFF2-40B4-BE49-F238E27FC236}">
                <a16:creationId xmlns:a16="http://schemas.microsoft.com/office/drawing/2014/main" id="{6541A11A-8F27-47BF-A7AF-3AB4CB33F894}"/>
              </a:ext>
            </a:extLst>
          </p:cNvPr>
          <p:cNvSpPr txBox="1"/>
          <p:nvPr/>
        </p:nvSpPr>
        <p:spPr>
          <a:xfrm>
            <a:off x="1258431" y="4281313"/>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Workshop ODISSEI</a:t>
            </a:r>
            <a:endParaRPr lang="en-GB" sz="4400" b="0" i="0" u="none" strike="noStrike" kern="1200" cap="none" spc="0" baseline="0" dirty="0">
              <a:solidFill>
                <a:srgbClr val="7F7F7F"/>
              </a:solidFill>
              <a:uFillTx/>
              <a:latin typeface="Calibri Light"/>
            </a:endParaRPr>
          </a:p>
        </p:txBody>
      </p:sp>
      <p:pic>
        <p:nvPicPr>
          <p:cNvPr id="5" name="Picture 5">
            <a:extLst>
              <a:ext uri="{FF2B5EF4-FFF2-40B4-BE49-F238E27FC236}">
                <a16:creationId xmlns:a16="http://schemas.microsoft.com/office/drawing/2014/main" id="{226613D8-465E-42F9-B892-6D2D565C9B33}"/>
              </a:ext>
            </a:extLst>
          </p:cNvPr>
          <p:cNvPicPr>
            <a:picLocks noChangeAspect="1"/>
          </p:cNvPicPr>
          <p:nvPr/>
        </p:nvPicPr>
        <p:blipFill>
          <a:blip r:embed="rId2"/>
          <a:stretch>
            <a:fillRect/>
          </a:stretch>
        </p:blipFill>
        <p:spPr>
          <a:xfrm>
            <a:off x="0" y="0"/>
            <a:ext cx="4108710" cy="1621542"/>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Methods for Policy Evaluation</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a:bodyPr>
          <a:lstStyle/>
          <a:p>
            <a:pPr marL="0" lvl="0" indent="0">
              <a:buNone/>
            </a:pPr>
            <a:r>
              <a:rPr lang="en-GB" dirty="0">
                <a:solidFill>
                  <a:srgbClr val="404040"/>
                </a:solidFill>
                <a:latin typeface="Fira Sans" pitchFamily="34"/>
              </a:rPr>
              <a:t>Many different methods have been developed to answer these types of research questions</a:t>
            </a:r>
          </a:p>
          <a:p>
            <a:pPr marL="0" lvl="0" indent="0">
              <a:buNone/>
            </a:pPr>
            <a:endParaRPr lang="en-GB" dirty="0">
              <a:solidFill>
                <a:srgbClr val="404040"/>
              </a:solidFill>
              <a:latin typeface="Fira Sans" pitchFamily="34"/>
            </a:endParaRPr>
          </a:p>
          <a:p>
            <a:pPr marL="0" lvl="0" indent="0">
              <a:buNone/>
            </a:pPr>
            <a:r>
              <a:rPr lang="en-GB" dirty="0">
                <a:solidFill>
                  <a:srgbClr val="404040"/>
                </a:solidFill>
                <a:latin typeface="Fira Sans" pitchFamily="34"/>
              </a:rPr>
              <a:t>These methods differ in terms of:</a:t>
            </a:r>
          </a:p>
          <a:p>
            <a:pPr lvl="0">
              <a:buFontTx/>
              <a:buChar char="-"/>
            </a:pPr>
            <a:r>
              <a:rPr lang="en-GB" dirty="0">
                <a:solidFill>
                  <a:srgbClr val="404040"/>
                </a:solidFill>
                <a:latin typeface="Fira Sans" pitchFamily="34"/>
              </a:rPr>
              <a:t>The </a:t>
            </a:r>
            <a:r>
              <a:rPr lang="en-GB" b="1" dirty="0">
                <a:solidFill>
                  <a:srgbClr val="404040"/>
                </a:solidFill>
                <a:latin typeface="Fira Sans" pitchFamily="34"/>
              </a:rPr>
              <a:t>amount</a:t>
            </a:r>
            <a:r>
              <a:rPr lang="en-GB" dirty="0">
                <a:solidFill>
                  <a:srgbClr val="404040"/>
                </a:solidFill>
                <a:latin typeface="Fira Sans" pitchFamily="34"/>
              </a:rPr>
              <a:t> and </a:t>
            </a:r>
            <a:r>
              <a:rPr lang="en-GB" b="1" dirty="0">
                <a:solidFill>
                  <a:srgbClr val="404040"/>
                </a:solidFill>
                <a:latin typeface="Fira Sans" pitchFamily="34"/>
              </a:rPr>
              <a:t>type</a:t>
            </a:r>
            <a:r>
              <a:rPr lang="en-GB" dirty="0">
                <a:solidFill>
                  <a:srgbClr val="404040"/>
                </a:solidFill>
                <a:latin typeface="Fira Sans" pitchFamily="34"/>
              </a:rPr>
              <a:t> of information they use</a:t>
            </a:r>
          </a:p>
          <a:p>
            <a:pPr lvl="1">
              <a:buFontTx/>
              <a:buChar char="-"/>
            </a:pPr>
            <a:r>
              <a:rPr lang="en-GB" dirty="0">
                <a:solidFill>
                  <a:srgbClr val="404040"/>
                </a:solidFill>
                <a:latin typeface="Fira Sans" pitchFamily="34"/>
              </a:rPr>
              <a:t>Amount of time-points and amount of potential “control” units</a:t>
            </a:r>
          </a:p>
          <a:p>
            <a:pPr>
              <a:buFontTx/>
              <a:buChar char="-"/>
            </a:pPr>
            <a:r>
              <a:rPr lang="en-GB" dirty="0">
                <a:solidFill>
                  <a:srgbClr val="404040"/>
                </a:solidFill>
                <a:latin typeface="Fira Sans" pitchFamily="34"/>
              </a:rPr>
              <a:t>The specific </a:t>
            </a:r>
            <a:r>
              <a:rPr lang="en-GB" b="1" dirty="0">
                <a:solidFill>
                  <a:srgbClr val="404040"/>
                </a:solidFill>
                <a:latin typeface="Fira Sans" pitchFamily="34"/>
              </a:rPr>
              <a:t>statistical approach</a:t>
            </a:r>
            <a:r>
              <a:rPr lang="en-GB" dirty="0">
                <a:solidFill>
                  <a:srgbClr val="404040"/>
                </a:solidFill>
                <a:latin typeface="Fira Sans" pitchFamily="34"/>
              </a:rPr>
              <a:t> they take</a:t>
            </a:r>
          </a:p>
          <a:p>
            <a:pPr>
              <a:buFontTx/>
              <a:buChar char="-"/>
            </a:pPr>
            <a:r>
              <a:rPr lang="en-GB" dirty="0">
                <a:solidFill>
                  <a:srgbClr val="404040"/>
                </a:solidFill>
                <a:latin typeface="Fira Sans" pitchFamily="34"/>
              </a:rPr>
              <a:t>The types of </a:t>
            </a:r>
            <a:r>
              <a:rPr lang="en-GB" b="1" dirty="0">
                <a:solidFill>
                  <a:srgbClr val="404040"/>
                </a:solidFill>
                <a:latin typeface="Fira Sans" pitchFamily="34"/>
              </a:rPr>
              <a:t>assumptions</a:t>
            </a:r>
            <a:r>
              <a:rPr lang="en-GB" dirty="0">
                <a:solidFill>
                  <a:srgbClr val="404040"/>
                </a:solidFill>
                <a:latin typeface="Fira Sans" pitchFamily="34"/>
              </a:rPr>
              <a:t> they make</a:t>
            </a:r>
          </a:p>
          <a:p>
            <a:pPr marL="0" lvl="0" indent="0">
              <a:buNone/>
            </a:pPr>
            <a:endParaRPr lang="en-GB" dirty="0">
              <a:solidFill>
                <a:srgbClr val="404040"/>
              </a:solidFill>
              <a:latin typeface="Fira Sans" pitchFamily="34"/>
            </a:endParaRPr>
          </a:p>
        </p:txBody>
      </p:sp>
    </p:spTree>
    <p:extLst>
      <p:ext uri="{BB962C8B-B14F-4D97-AF65-F5344CB8AC3E}">
        <p14:creationId xmlns:p14="http://schemas.microsoft.com/office/powerpoint/2010/main" val="39202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Tree>
    <p:extLst>
      <p:ext uri="{BB962C8B-B14F-4D97-AF65-F5344CB8AC3E}">
        <p14:creationId xmlns:p14="http://schemas.microsoft.com/office/powerpoint/2010/main" val="367437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Causal Inference: A primer</a:t>
            </a:r>
            <a:endParaRPr lang="en-GB" sz="1800" kern="0" dirty="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Potential Outcomes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r>
              <a:rPr lang="en-GB" b="1" dirty="0">
                <a:solidFill>
                  <a:srgbClr val="404040"/>
                </a:solidFill>
                <a:latin typeface="Fira Sans" pitchFamily="34"/>
              </a:rPr>
              <a:t>Causal Inference </a:t>
            </a:r>
            <a:r>
              <a:rPr lang="en-GB" dirty="0">
                <a:solidFill>
                  <a:srgbClr val="404040"/>
                </a:solidFill>
                <a:latin typeface="Fira Sans" pitchFamily="34"/>
              </a:rPr>
              <a:t>is (broadly) concerned with using </a:t>
            </a:r>
            <a:r>
              <a:rPr lang="en-GB" b="1" dirty="0">
                <a:solidFill>
                  <a:srgbClr val="404040"/>
                </a:solidFill>
                <a:latin typeface="Fira Sans" pitchFamily="34"/>
              </a:rPr>
              <a:t>data</a:t>
            </a:r>
            <a:r>
              <a:rPr lang="en-GB" dirty="0">
                <a:solidFill>
                  <a:srgbClr val="404040"/>
                </a:solidFill>
                <a:latin typeface="Fira Sans" pitchFamily="34"/>
              </a:rPr>
              <a:t> to estimate what the effect is of </a:t>
            </a:r>
            <a:r>
              <a:rPr lang="en-GB" b="1" dirty="0">
                <a:solidFill>
                  <a:srgbClr val="404040"/>
                </a:solidFill>
                <a:latin typeface="Fira Sans" pitchFamily="34"/>
              </a:rPr>
              <a:t>intervening or changing</a:t>
            </a:r>
            <a:r>
              <a:rPr lang="en-GB" dirty="0">
                <a:solidFill>
                  <a:srgbClr val="404040"/>
                </a:solidFill>
                <a:latin typeface="Fira Sans" pitchFamily="34"/>
              </a:rPr>
              <a:t> the value of one or more </a:t>
            </a:r>
            <a:r>
              <a:rPr lang="en-GB" b="1" dirty="0">
                <a:solidFill>
                  <a:srgbClr val="404040"/>
                </a:solidFill>
                <a:latin typeface="Fira Sans" pitchFamily="34"/>
              </a:rPr>
              <a:t>variables</a:t>
            </a:r>
            <a:r>
              <a:rPr lang="en-GB" dirty="0">
                <a:solidFill>
                  <a:srgbClr val="404040"/>
                </a:solidFill>
                <a:latin typeface="Fira Sans" pitchFamily="34"/>
              </a:rPr>
              <a:t>.</a:t>
            </a:r>
          </a:p>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endParaRPr lang="en-GB" b="1" dirty="0">
              <a:solidFill>
                <a:srgbClr val="404040"/>
              </a:solidFill>
              <a:latin typeface="Fira Sans" pitchFamily="34"/>
            </a:endParaRPr>
          </a:p>
          <a:p>
            <a:pPr marL="0" lvl="0" indent="0">
              <a:lnSpc>
                <a:spcPct val="80000"/>
              </a:lnSpc>
              <a:buNone/>
            </a:pPr>
            <a:r>
              <a:rPr lang="en-GB" dirty="0">
                <a:solidFill>
                  <a:srgbClr val="404040"/>
                </a:solidFill>
                <a:latin typeface="Fira Sans" pitchFamily="34"/>
              </a:rPr>
              <a:t>Using the </a:t>
            </a:r>
            <a:r>
              <a:rPr lang="en-GB" b="1" dirty="0">
                <a:solidFill>
                  <a:srgbClr val="404040"/>
                </a:solidFill>
                <a:latin typeface="Fira Sans" pitchFamily="34"/>
              </a:rPr>
              <a:t>potential outcomes</a:t>
            </a:r>
            <a:r>
              <a:rPr lang="en-GB" dirty="0">
                <a:solidFill>
                  <a:srgbClr val="404040"/>
                </a:solidFill>
                <a:latin typeface="Fira Sans" pitchFamily="34"/>
              </a:rPr>
              <a:t> framework, we can define causal inference as a </a:t>
            </a:r>
            <a:r>
              <a:rPr lang="en-GB" i="1" dirty="0">
                <a:solidFill>
                  <a:srgbClr val="404040"/>
                </a:solidFill>
                <a:latin typeface="Fira Sans" pitchFamily="34"/>
              </a:rPr>
              <a:t>missing data problem</a:t>
            </a:r>
          </a:p>
        </p:txBody>
      </p:sp>
    </p:spTree>
    <p:extLst>
      <p:ext uri="{BB962C8B-B14F-4D97-AF65-F5344CB8AC3E}">
        <p14:creationId xmlns:p14="http://schemas.microsoft.com/office/powerpoint/2010/main" val="16742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white object on a red surface&#10;&#10;Description automatically generated with low confidence">
            <a:extLst>
              <a:ext uri="{FF2B5EF4-FFF2-40B4-BE49-F238E27FC236}">
                <a16:creationId xmlns:a16="http://schemas.microsoft.com/office/drawing/2014/main" id="{C48A494C-581E-B0BA-A815-BF68AA8BB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52" y="367457"/>
            <a:ext cx="4592951" cy="6123085"/>
          </a:xfrm>
          <a:prstGeom prst="rect">
            <a:avLst/>
          </a:prstGeom>
        </p:spPr>
      </p:pic>
      <p:pic>
        <p:nvPicPr>
          <p:cNvPr id="7" name="Picture 6" descr="A person with the hands on the face&#10;&#10;Description automatically generated with low confidence">
            <a:extLst>
              <a:ext uri="{FF2B5EF4-FFF2-40B4-BE49-F238E27FC236}">
                <a16:creationId xmlns:a16="http://schemas.microsoft.com/office/drawing/2014/main" id="{97DEACB5-7D1F-8C73-5C91-157D592FD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210" y="394542"/>
            <a:ext cx="6096000" cy="6096000"/>
          </a:xfrm>
          <a:prstGeom prst="rect">
            <a:avLst/>
          </a:prstGeom>
        </p:spPr>
      </p:pic>
    </p:spTree>
    <p:extLst>
      <p:ext uri="{BB962C8B-B14F-4D97-AF65-F5344CB8AC3E}">
        <p14:creationId xmlns:p14="http://schemas.microsoft.com/office/powerpoint/2010/main" val="36951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Potential Outcomes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fontScale="85000" lnSpcReduction="20000"/>
              </a:bodyPr>
              <a:lstStyle/>
              <a:p>
                <a:pPr marL="0" lvl="0" indent="0">
                  <a:lnSpc>
                    <a:spcPct val="120000"/>
                  </a:lnSpc>
                  <a:buNone/>
                </a:pPr>
                <a:r>
                  <a:rPr lang="en-GB" b="1" dirty="0">
                    <a:solidFill>
                      <a:srgbClr val="404040"/>
                    </a:solidFill>
                    <a:latin typeface="Fira Sans" pitchFamily="34"/>
                  </a:rPr>
                  <a:t>Let </a:t>
                </a:r>
                <a:r>
                  <a:rPr lang="en-GB" dirty="0">
                    <a:solidFill>
                      <a:srgbClr val="404040"/>
                    </a:solidFill>
                    <a:latin typeface="Fira Sans" pitchFamily="34"/>
                  </a:rPr>
                  <a:t> </a:t>
                </a:r>
                <a14:m>
                  <m:oMath xmlns:m="http://schemas.openxmlformats.org/officeDocument/2006/math">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Sub>
                  </m:oMath>
                </a14:m>
                <a:r>
                  <a:rPr lang="en-GB" b="1" dirty="0">
                    <a:solidFill>
                      <a:srgbClr val="404040"/>
                    </a:solidFill>
                    <a:latin typeface="Fira Sans" pitchFamily="34"/>
                  </a:rPr>
                  <a:t> </a:t>
                </a:r>
                <a:r>
                  <a:rPr lang="en-GB" dirty="0">
                    <a:solidFill>
                      <a:srgbClr val="404040"/>
                    </a:solidFill>
                    <a:latin typeface="Fira Sans" pitchFamily="34"/>
                  </a:rPr>
                  <a:t>represent your headache level (high is a very bad headache, low is no headache), and let </a:t>
                </a:r>
                <a14:m>
                  <m:oMath xmlns:m="http://schemas.openxmlformats.org/officeDocument/2006/math">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𝐴</m:t>
                        </m:r>
                      </m:e>
                      <m:sub>
                        <m:r>
                          <a:rPr lang="en-GB" b="0" i="1" smtClean="0">
                            <a:solidFill>
                              <a:srgbClr val="404040"/>
                            </a:solidFill>
                            <a:latin typeface="Cambria Math" panose="02040503050406030204" pitchFamily="18" charset="0"/>
                          </a:rPr>
                          <m:t>𝑖</m:t>
                        </m:r>
                      </m:sub>
                    </m:sSub>
                  </m:oMath>
                </a14:m>
                <a:r>
                  <a:rPr lang="en-GB" b="1" dirty="0">
                    <a:solidFill>
                      <a:srgbClr val="404040"/>
                    </a:solidFill>
                    <a:latin typeface="Fira Sans" pitchFamily="34"/>
                  </a:rPr>
                  <a:t> </a:t>
                </a:r>
                <a:r>
                  <a:rPr lang="en-GB" dirty="0">
                    <a:solidFill>
                      <a:srgbClr val="404040"/>
                    </a:solidFill>
                    <a:latin typeface="Fira Sans" pitchFamily="34"/>
                  </a:rPr>
                  <a:t>be whether you take aspirin or not (A =1 you take it, A = 0 you don’t)</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dirty="0">
                    <a:solidFill>
                      <a:srgbClr val="404040"/>
                    </a:solidFill>
                    <a:latin typeface="Fira Sans" pitchFamily="34"/>
                  </a:rPr>
                  <a:t>You only want to take an aspirin if your headache level </a:t>
                </a:r>
                <a:r>
                  <a:rPr lang="en-GB" b="1" dirty="0">
                    <a:solidFill>
                      <a:srgbClr val="404040"/>
                    </a:solidFill>
                    <a:latin typeface="Fira Sans" pitchFamily="34"/>
                  </a:rPr>
                  <a:t>after taking aspirin</a:t>
                </a:r>
                <a:r>
                  <a:rPr lang="en-GB" dirty="0">
                    <a:solidFill>
                      <a:srgbClr val="404040"/>
                    </a:solidFill>
                    <a:latin typeface="Fira Sans" pitchFamily="34"/>
                  </a:rPr>
                  <a:t> is lower relative to what your headache would be </a:t>
                </a:r>
                <a:r>
                  <a:rPr lang="en-GB" b="1" dirty="0">
                    <a:solidFill>
                      <a:srgbClr val="404040"/>
                    </a:solidFill>
                    <a:latin typeface="Fira Sans" pitchFamily="34"/>
                  </a:rPr>
                  <a:t>if you wouldn’t take aspirin</a:t>
                </a:r>
                <a:endParaRPr lang="en-GB" dirty="0">
                  <a:solidFill>
                    <a:srgbClr val="404040"/>
                  </a:solidFill>
                  <a:latin typeface="Fira Sans" pitchFamily="34"/>
                </a:endParaRP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dirty="0">
                    <a:solidFill>
                      <a:srgbClr val="404040"/>
                    </a:solidFill>
                    <a:latin typeface="Fira Sans" pitchFamily="34"/>
                  </a:rPr>
                  <a:t>There are </a:t>
                </a:r>
                <a:r>
                  <a:rPr lang="en-GB" b="1" dirty="0">
                    <a:solidFill>
                      <a:srgbClr val="404040"/>
                    </a:solidFill>
                    <a:latin typeface="Fira Sans" pitchFamily="34"/>
                  </a:rPr>
                  <a:t>two possible versions</a:t>
                </a:r>
                <a:r>
                  <a:rPr lang="en-GB" dirty="0">
                    <a:solidFill>
                      <a:srgbClr val="404040"/>
                    </a:solidFill>
                    <a:latin typeface="Fira Sans" pitchFamily="34"/>
                  </a:rPr>
                  <a:t> of the outcome variable</a:t>
                </a:r>
              </a:p>
              <a:p>
                <a:pPr>
                  <a:lnSpc>
                    <a:spcPct val="120000"/>
                  </a:lnSpc>
                </a:pP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up>
                        <m:r>
                          <a:rPr lang="en-GB" b="0" i="1" smtClean="0">
                            <a:solidFill>
                              <a:srgbClr val="404040"/>
                            </a:solidFill>
                            <a:latin typeface="Cambria Math" panose="02040503050406030204" pitchFamily="18" charset="0"/>
                          </a:rPr>
                          <m:t>1</m:t>
                        </m:r>
                      </m:sup>
                    </m:sSubSup>
                  </m:oMath>
                </a14:m>
                <a:r>
                  <a:rPr lang="en-GB" dirty="0">
                    <a:solidFill>
                      <a:srgbClr val="404040"/>
                    </a:solidFill>
                    <a:latin typeface="Fira Sans" pitchFamily="34"/>
                  </a:rPr>
                  <a:t> your headache level </a:t>
                </a:r>
                <a:r>
                  <a:rPr lang="en-GB" b="1" dirty="0">
                    <a:solidFill>
                      <a:srgbClr val="404040"/>
                    </a:solidFill>
                    <a:latin typeface="Fira Sans" pitchFamily="34"/>
                  </a:rPr>
                  <a:t>if you would take aspirin</a:t>
                </a:r>
              </a:p>
              <a:p>
                <a:pPr>
                  <a:lnSpc>
                    <a:spcPct val="120000"/>
                  </a:lnSpc>
                </a:pP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𝑖</m:t>
                        </m:r>
                      </m:sub>
                      <m:sup>
                        <m:r>
                          <a:rPr lang="en-GB" b="0" i="1" smtClean="0">
                            <a:solidFill>
                              <a:srgbClr val="404040"/>
                            </a:solidFill>
                            <a:latin typeface="Cambria Math" panose="02040503050406030204" pitchFamily="18" charset="0"/>
                          </a:rPr>
                          <m:t>0</m:t>
                        </m:r>
                      </m:sup>
                    </m:sSubSup>
                  </m:oMath>
                </a14:m>
                <a:r>
                  <a:rPr lang="en-GB" dirty="0">
                    <a:solidFill>
                      <a:srgbClr val="404040"/>
                    </a:solidFill>
                    <a:latin typeface="Fira Sans" pitchFamily="34"/>
                  </a:rPr>
                  <a:t> your headache level </a:t>
                </a:r>
                <a:r>
                  <a:rPr lang="en-GB" b="1" dirty="0">
                    <a:solidFill>
                      <a:srgbClr val="404040"/>
                    </a:solidFill>
                    <a:latin typeface="Fira Sans" pitchFamily="34"/>
                  </a:rPr>
                  <a:t>if you would not take aspirin</a:t>
                </a:r>
                <a:endParaRPr lang="en-GB"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2"/>
                <a:stretch>
                  <a:fillRect l="-928" t="-991" r="-754" b="-2850"/>
                </a:stretch>
              </a:blipFill>
            </p:spPr>
            <p:txBody>
              <a:bodyPr/>
              <a:lstStyle/>
              <a:p>
                <a:r>
                  <a:rPr lang="nl-NL">
                    <a:noFill/>
                  </a:rPr>
                  <a:t> </a:t>
                </a:r>
              </a:p>
            </p:txBody>
          </p:sp>
        </mc:Fallback>
      </mc:AlternateContent>
    </p:spTree>
    <p:extLst>
      <p:ext uri="{BB962C8B-B14F-4D97-AF65-F5344CB8AC3E}">
        <p14:creationId xmlns:p14="http://schemas.microsoft.com/office/powerpoint/2010/main" val="39502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Effects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dirty="0">
                    <a:solidFill>
                      <a:srgbClr val="404040"/>
                    </a:solidFill>
                    <a:latin typeface="Fira Sans" pitchFamily="34"/>
                  </a:rPr>
                  <a:t>We can define the </a:t>
                </a:r>
                <a:r>
                  <a:rPr lang="en-GB" b="1" dirty="0">
                    <a:solidFill>
                      <a:srgbClr val="404040"/>
                    </a:solidFill>
                    <a:latin typeface="Fira Sans" pitchFamily="34"/>
                  </a:rPr>
                  <a:t>causal effect </a:t>
                </a:r>
                <a:r>
                  <a:rPr lang="en-GB" dirty="0">
                    <a:solidFill>
                      <a:srgbClr val="404040"/>
                    </a:solidFill>
                    <a:latin typeface="Fira Sans" pitchFamily="34"/>
                  </a:rPr>
                  <a:t>of taking aspirin on your headache levels as the difference in potential outcomes</a:t>
                </a:r>
              </a:p>
              <a:p>
                <a:pPr marL="0" lvl="0" indent="0">
                  <a:lnSpc>
                    <a:spcPct val="120000"/>
                  </a:lnSpc>
                  <a:buNone/>
                </a:pPr>
                <a:endParaRPr lang="en-GB" dirty="0">
                  <a:solidFill>
                    <a:srgbClr val="404040"/>
                  </a:solidFill>
                  <a:latin typeface="Fira Sans" pitchFamily="34"/>
                </a:endParaRPr>
              </a:p>
              <a:p>
                <a:pPr marL="0" lvl="0" indent="0">
                  <a:lnSpc>
                    <a:spcPct val="12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𝐶</m:t>
                      </m:r>
                      <m:sSub>
                        <m:sSubPr>
                          <m:ctrlPr>
                            <a:rPr lang="en-GB" sz="3200" b="0" i="1" smtClean="0">
                              <a:solidFill>
                                <a:srgbClr val="404040"/>
                              </a:solidFill>
                              <a:latin typeface="Cambria Math" panose="02040503050406030204" pitchFamily="18" charset="0"/>
                            </a:rPr>
                          </m:ctrlPr>
                        </m:sSubPr>
                        <m:e>
                          <m:r>
                            <a:rPr lang="en-GB" sz="3200" b="0" i="1" smtClean="0">
                              <a:solidFill>
                                <a:srgbClr val="404040"/>
                              </a:solidFill>
                              <a:latin typeface="Cambria Math" panose="02040503050406030204" pitchFamily="18" charset="0"/>
                            </a:rPr>
                            <m:t>𝐸</m:t>
                          </m:r>
                        </m:e>
                        <m:sub>
                          <m:r>
                            <a:rPr lang="en-GB" sz="3200" b="0" i="1" smtClean="0">
                              <a:solidFill>
                                <a:srgbClr val="404040"/>
                              </a:solidFill>
                              <a:latin typeface="Cambria Math" panose="02040503050406030204" pitchFamily="18" charset="0"/>
                            </a:rPr>
                            <m:t>𝑖</m:t>
                          </m:r>
                        </m:sub>
                      </m:sSub>
                      <m:r>
                        <a:rPr lang="en-GB" sz="3200" b="0" i="1" smtClean="0">
                          <a:solidFill>
                            <a:srgbClr val="404040"/>
                          </a:solidFill>
                          <a:latin typeface="Cambria Math" panose="02040503050406030204" pitchFamily="18" charset="0"/>
                        </a:rPr>
                        <m:t>=</m:t>
                      </m:r>
                      <m:sSubSup>
                        <m:sSubSupPr>
                          <m:ctrlPr>
                            <a:rPr lang="en-GB" sz="3200" i="1">
                              <a:solidFill>
                                <a:srgbClr val="404040"/>
                              </a:solidFill>
                              <a:latin typeface="Cambria Math" panose="02040503050406030204" pitchFamily="18" charset="0"/>
                            </a:rPr>
                          </m:ctrlPr>
                        </m:sSubSupPr>
                        <m:e>
                          <m:r>
                            <a:rPr lang="en-GB" sz="3200" i="1">
                              <a:solidFill>
                                <a:srgbClr val="404040"/>
                              </a:solidFill>
                              <a:latin typeface="Cambria Math" panose="02040503050406030204" pitchFamily="18" charset="0"/>
                            </a:rPr>
                            <m:t>𝑌</m:t>
                          </m:r>
                        </m:e>
                        <m:sub>
                          <m:r>
                            <a:rPr lang="en-GB" sz="3200" i="1">
                              <a:solidFill>
                                <a:srgbClr val="404040"/>
                              </a:solidFill>
                              <a:latin typeface="Cambria Math" panose="02040503050406030204" pitchFamily="18" charset="0"/>
                            </a:rPr>
                            <m:t>𝑖</m:t>
                          </m:r>
                        </m:sub>
                        <m:sup>
                          <m:r>
                            <a:rPr lang="en-GB" sz="3200" i="1">
                              <a:solidFill>
                                <a:srgbClr val="404040"/>
                              </a:solidFill>
                              <a:latin typeface="Cambria Math" panose="02040503050406030204" pitchFamily="18" charset="0"/>
                            </a:rPr>
                            <m:t>1</m:t>
                          </m:r>
                        </m:sup>
                      </m:sSubSup>
                      <m:r>
                        <a:rPr lang="en-GB" sz="3200" b="0" i="1" smtClean="0">
                          <a:solidFill>
                            <a:srgbClr val="404040"/>
                          </a:solidFill>
                          <a:latin typeface="Cambria Math" panose="02040503050406030204" pitchFamily="18" charset="0"/>
                        </a:rPr>
                        <m:t> −</m:t>
                      </m:r>
                      <m:sSubSup>
                        <m:sSubSupPr>
                          <m:ctrlPr>
                            <a:rPr lang="en-GB" sz="3200" b="0" i="1" smtClean="0">
                              <a:solidFill>
                                <a:srgbClr val="404040"/>
                              </a:solidFill>
                              <a:latin typeface="Cambria Math" panose="02040503050406030204" pitchFamily="18" charset="0"/>
                            </a:rPr>
                          </m:ctrlPr>
                        </m:sSubSupPr>
                        <m:e>
                          <m:r>
                            <a:rPr lang="en-GB" sz="3200" b="0" i="1" smtClean="0">
                              <a:solidFill>
                                <a:srgbClr val="404040"/>
                              </a:solidFill>
                              <a:latin typeface="Cambria Math" panose="02040503050406030204" pitchFamily="18" charset="0"/>
                            </a:rPr>
                            <m:t>𝑌</m:t>
                          </m:r>
                        </m:e>
                        <m:sub>
                          <m:r>
                            <a:rPr lang="en-GB" sz="3200" b="0" i="1" smtClean="0">
                              <a:solidFill>
                                <a:srgbClr val="404040"/>
                              </a:solidFill>
                              <a:latin typeface="Cambria Math" panose="02040503050406030204" pitchFamily="18" charset="0"/>
                            </a:rPr>
                            <m:t>𝑖</m:t>
                          </m:r>
                        </m:sub>
                        <m:sup>
                          <m:r>
                            <a:rPr lang="en-GB" sz="3200" b="0" i="1" smtClean="0">
                              <a:solidFill>
                                <a:srgbClr val="404040"/>
                              </a:solidFill>
                              <a:latin typeface="Cambria Math" panose="02040503050406030204" pitchFamily="18" charset="0"/>
                            </a:rPr>
                            <m:t>0</m:t>
                          </m:r>
                        </m:sup>
                      </m:sSubSup>
                    </m:oMath>
                  </m:oMathPara>
                </a14:m>
                <a:endParaRPr lang="en-GB" sz="3200" dirty="0">
                  <a:solidFill>
                    <a:srgbClr val="404040"/>
                  </a:solidFill>
                  <a:latin typeface="Fira Sans" pitchFamily="34"/>
                </a:endParaRPr>
              </a:p>
              <a:p>
                <a:pPr marL="0" lvl="0" indent="0">
                  <a:lnSpc>
                    <a:spcPct val="120000"/>
                  </a:lnSpc>
                  <a:buNone/>
                </a:pPr>
                <a:endParaRPr lang="en-GB" sz="3200" dirty="0">
                  <a:solidFill>
                    <a:srgbClr val="404040"/>
                  </a:solidFill>
                  <a:latin typeface="Fira Sans" pitchFamily="34"/>
                </a:endParaRPr>
              </a:p>
              <a:p>
                <a:pPr marL="0" lvl="0" indent="0">
                  <a:lnSpc>
                    <a:spcPct val="120000"/>
                  </a:lnSpc>
                  <a:buNone/>
                </a:pPr>
                <a:r>
                  <a:rPr lang="en-GB" sz="3200" dirty="0">
                    <a:solidFill>
                      <a:srgbClr val="404040"/>
                    </a:solidFill>
                    <a:latin typeface="Fira Sans" pitchFamily="34"/>
                  </a:rPr>
                  <a:t>The </a:t>
                </a:r>
                <a:r>
                  <a:rPr lang="en-GB" sz="3200" b="1" dirty="0">
                    <a:solidFill>
                      <a:srgbClr val="404040"/>
                    </a:solidFill>
                    <a:latin typeface="Fira Sans" pitchFamily="34"/>
                  </a:rPr>
                  <a:t>fundamental problem of causal inference: </a:t>
                </a:r>
                <a:r>
                  <a:rPr lang="en-GB" sz="3200" dirty="0">
                    <a:solidFill>
                      <a:srgbClr val="404040"/>
                    </a:solidFill>
                    <a:latin typeface="Fira Sans" pitchFamily="34"/>
                  </a:rPr>
                  <a:t>You only ever observe one of the potential outcomes!</a:t>
                </a:r>
                <a:r>
                  <a:rPr lang="en-GB" sz="3200" b="1" dirty="0">
                    <a:solidFill>
                      <a:srgbClr val="404040"/>
                    </a:solidFill>
                    <a:latin typeface="Fira Sans" pitchFamily="34"/>
                  </a:rPr>
                  <a:t> </a:t>
                </a: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2"/>
                <a:stretch>
                  <a:fillRect l="-1507" t="-248" r="-638"/>
                </a:stretch>
              </a:blipFill>
            </p:spPr>
            <p:txBody>
              <a:bodyPr/>
              <a:lstStyle/>
              <a:p>
                <a:r>
                  <a:rPr lang="nl-NL">
                    <a:noFill/>
                  </a:rPr>
                  <a:t> </a:t>
                </a:r>
              </a:p>
            </p:txBody>
          </p:sp>
        </mc:Fallback>
      </mc:AlternateContent>
    </p:spTree>
    <p:extLst>
      <p:ext uri="{BB962C8B-B14F-4D97-AF65-F5344CB8AC3E}">
        <p14:creationId xmlns:p14="http://schemas.microsoft.com/office/powerpoint/2010/main" val="114686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0</m:t>
                                    </m:r>
                                  </m:sup>
                                </m:s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1</m:t>
                                    </m:r>
                                  </m:sup>
                                </m:s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
        <p:nvSpPr>
          <p:cNvPr id="4" name="Rectangle 3">
            <a:extLst>
              <a:ext uri="{FF2B5EF4-FFF2-40B4-BE49-F238E27FC236}">
                <a16:creationId xmlns:a16="http://schemas.microsoft.com/office/drawing/2014/main" id="{AD7878F7-648B-079E-88B1-0E53CDEBA92C}"/>
              </a:ext>
            </a:extLst>
          </p:cNvPr>
          <p:cNvSpPr/>
          <p:nvPr/>
        </p:nvSpPr>
        <p:spPr>
          <a:xfrm>
            <a:off x="5006566" y="1385180"/>
            <a:ext cx="4865221" cy="519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4736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960252629"/>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0</m:t>
                                    </m:r>
                                  </m:sup>
                                </m:s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𝑌</m:t>
                                    </m:r>
                                  </m:e>
                                  <m:sup>
                                    <m:r>
                                      <a:rPr lang="en-GB" sz="2800" b="0" i="1" smtClean="0">
                                        <a:latin typeface="Cambria Math" panose="02040503050406030204" pitchFamily="18" charset="0"/>
                                      </a:rPr>
                                      <m:t>1</m:t>
                                    </m:r>
                                  </m:sup>
                                </m:s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960252629"/>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170536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Data and Potential Outcomes</a:t>
            </a:r>
            <a:endParaRPr lang="en-GB" sz="1800" kern="0" dirty="0"/>
          </a:p>
        </p:txBody>
      </p:sp>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376954206"/>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C00000"/>
                                        </a:solidFill>
                                        <a:latin typeface="Cambria Math" panose="02040503050406030204" pitchFamily="18" charset="0"/>
                                      </a:rPr>
                                    </m:ctrlPr>
                                  </m:sSupPr>
                                  <m:e>
                                    <m:r>
                                      <a:rPr lang="en-GB" sz="2800" b="0" i="1" smtClean="0">
                                        <a:solidFill>
                                          <a:srgbClr val="C00000"/>
                                        </a:solidFill>
                                        <a:latin typeface="Cambria Math" panose="02040503050406030204" pitchFamily="18" charset="0"/>
                                      </a:rPr>
                                      <m:t>𝑌</m:t>
                                    </m:r>
                                  </m:e>
                                  <m:sup>
                                    <m:r>
                                      <a:rPr lang="en-GB" sz="2800" b="0" i="1" smtClean="0">
                                        <a:solidFill>
                                          <a:srgbClr val="C00000"/>
                                        </a:solidFill>
                                        <a:latin typeface="Cambria Math" panose="02040503050406030204" pitchFamily="18" charset="0"/>
                                      </a:rPr>
                                      <m:t>0</m:t>
                                    </m:r>
                                  </m:sup>
                                </m:sSup>
                              </m:oMath>
                            </m:oMathPara>
                          </a14:m>
                          <a:endParaRPr lang="nl-NL" sz="2800" dirty="0">
                            <a:solidFill>
                              <a:srgbClr val="C00000"/>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C00000"/>
                                        </a:solidFill>
                                        <a:latin typeface="Cambria Math" panose="02040503050406030204" pitchFamily="18" charset="0"/>
                                      </a:rPr>
                                    </m:ctrlPr>
                                  </m:sSupPr>
                                  <m:e>
                                    <m:r>
                                      <a:rPr lang="en-GB" sz="2800" b="0" i="1" smtClean="0">
                                        <a:solidFill>
                                          <a:srgbClr val="C00000"/>
                                        </a:solidFill>
                                        <a:latin typeface="Cambria Math" panose="02040503050406030204" pitchFamily="18" charset="0"/>
                                      </a:rPr>
                                      <m:t>𝑌</m:t>
                                    </m:r>
                                  </m:e>
                                  <m:sup>
                                    <m:r>
                                      <a:rPr lang="en-GB" sz="2800" b="0" i="1" smtClean="0">
                                        <a:solidFill>
                                          <a:srgbClr val="C00000"/>
                                        </a:solidFill>
                                        <a:latin typeface="Cambria Math" panose="02040503050406030204" pitchFamily="18" charset="0"/>
                                      </a:rPr>
                                      <m:t>1</m:t>
                                    </m:r>
                                  </m:sup>
                                </m:sSup>
                              </m:oMath>
                            </m:oMathPara>
                          </a14:m>
                          <a:endParaRPr lang="nl-NL" sz="2800" dirty="0">
                            <a:solidFill>
                              <a:srgbClr val="C00000"/>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C00000"/>
                                    </a:solidFill>
                                    <a:latin typeface="Cambria Math" panose="02040503050406030204" pitchFamily="18" charset="0"/>
                                  </a:rPr>
                                  <m:t>𝑁𝐴</m:t>
                                </m:r>
                              </m:oMath>
                            </m:oMathPara>
                          </a14:m>
                          <a:endParaRPr lang="nl-NL" sz="2100" dirty="0">
                            <a:solidFill>
                              <a:srgbClr val="C0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376954206"/>
                  </p:ext>
                </p:extLst>
              </p:nvPr>
            </p:nvGraphicFramePr>
            <p:xfrm>
              <a:off x="1748347" y="989045"/>
              <a:ext cx="8123440" cy="558780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endParaRPr lang="nl-NL"/>
                        </a:p>
                      </a:txBody>
                      <a:tcPr>
                        <a:lnT w="38103" cap="flat" cmpd="sng" algn="ctr">
                          <a:noFill/>
                          <a:prstDash val="solid"/>
                          <a:round/>
                          <a:headEnd type="none" w="med" len="med"/>
                          <a:tailEnd type="none" w="med" len="med"/>
                        </a:lnT>
                        <a:blipFill>
                          <a:blip r:embed="rId2"/>
                          <a:stretch>
                            <a:fillRect l="-375" t="-80000" r="-4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3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80000" r="-2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375" b="-907895"/>
                          </a:stretch>
                        </a:blipFill>
                      </a:tcPr>
                    </a:tc>
                    <a:tc>
                      <a:txBody>
                        <a:bodyPr/>
                        <a:lstStyle/>
                        <a:p>
                          <a:endParaRPr lang="nl-NL"/>
                        </a:p>
                      </a:txBody>
                      <a:tcPr>
                        <a:blipFill>
                          <a:blip r:embed="rId2"/>
                          <a:stretch>
                            <a:fillRect l="-100375" t="-201316" r="-300375" b="-907895"/>
                          </a:stretch>
                        </a:blipFill>
                      </a:tcPr>
                    </a:tc>
                    <a:tc>
                      <a:txBody>
                        <a:bodyPr/>
                        <a:lstStyle/>
                        <a:p>
                          <a:endParaRPr lang="nl-NL"/>
                        </a:p>
                      </a:txBody>
                      <a:tcPr>
                        <a:blipFill>
                          <a:blip r:embed="rId2"/>
                          <a:stretch>
                            <a:fillRect l="-201128" t="-201316" r="-201504" b="-907895"/>
                          </a:stretch>
                        </a:blipFill>
                      </a:tcPr>
                    </a:tc>
                    <a:tc>
                      <a:txBody>
                        <a:bodyPr/>
                        <a:lstStyle/>
                        <a:p>
                          <a:endParaRPr lang="nl-NL"/>
                        </a:p>
                      </a:txBody>
                      <a:tcPr>
                        <a:blipFill>
                          <a:blip r:embed="rId2"/>
                          <a:stretch>
                            <a:fillRect l="-300000" t="-201316" r="-100749" b="-907895"/>
                          </a:stretch>
                        </a:blipFill>
                      </a:tcPr>
                    </a:tc>
                    <a:tc>
                      <a:txBody>
                        <a:bodyPr/>
                        <a:lstStyle/>
                        <a:p>
                          <a:endParaRPr lang="nl-NL"/>
                        </a:p>
                      </a:txBody>
                      <a:tcPr>
                        <a:blipFill>
                          <a:blip r:embed="rId2"/>
                          <a:stretch>
                            <a:fillRect l="-400000"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375" b="-796104"/>
                          </a:stretch>
                        </a:blipFill>
                      </a:tcPr>
                    </a:tc>
                    <a:tc>
                      <a:txBody>
                        <a:bodyPr/>
                        <a:lstStyle/>
                        <a:p>
                          <a:endParaRPr lang="nl-NL"/>
                        </a:p>
                      </a:txBody>
                      <a:tcPr>
                        <a:blipFill>
                          <a:blip r:embed="rId2"/>
                          <a:stretch>
                            <a:fillRect l="-100375" t="-297403" r="-300375" b="-796104"/>
                          </a:stretch>
                        </a:blipFill>
                      </a:tcPr>
                    </a:tc>
                    <a:tc>
                      <a:txBody>
                        <a:bodyPr/>
                        <a:lstStyle/>
                        <a:p>
                          <a:endParaRPr lang="nl-NL"/>
                        </a:p>
                      </a:txBody>
                      <a:tcPr>
                        <a:blipFill>
                          <a:blip r:embed="rId2"/>
                          <a:stretch>
                            <a:fillRect l="-201128" t="-297403" r="-201504" b="-796104"/>
                          </a:stretch>
                        </a:blipFill>
                      </a:tcPr>
                    </a:tc>
                    <a:tc>
                      <a:txBody>
                        <a:bodyPr/>
                        <a:lstStyle/>
                        <a:p>
                          <a:endParaRPr lang="nl-NL"/>
                        </a:p>
                      </a:txBody>
                      <a:tcPr>
                        <a:blipFill>
                          <a:blip r:embed="rId2"/>
                          <a:stretch>
                            <a:fillRect l="-300000" t="-297403" r="-100749" b="-796104"/>
                          </a:stretch>
                        </a:blipFill>
                      </a:tcPr>
                    </a:tc>
                    <a:tc>
                      <a:txBody>
                        <a:bodyPr/>
                        <a:lstStyle/>
                        <a:p>
                          <a:endParaRPr lang="nl-NL"/>
                        </a:p>
                      </a:txBody>
                      <a:tcPr>
                        <a:blipFill>
                          <a:blip r:embed="rId2"/>
                          <a:stretch>
                            <a:fillRect l="-400000"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375" b="-706579"/>
                          </a:stretch>
                        </a:blipFill>
                      </a:tcPr>
                    </a:tc>
                    <a:tc>
                      <a:txBody>
                        <a:bodyPr/>
                        <a:lstStyle/>
                        <a:p>
                          <a:endParaRPr lang="nl-NL"/>
                        </a:p>
                      </a:txBody>
                      <a:tcPr>
                        <a:blipFill>
                          <a:blip r:embed="rId2"/>
                          <a:stretch>
                            <a:fillRect l="-100375" t="-402632" r="-300375" b="-706579"/>
                          </a:stretch>
                        </a:blipFill>
                      </a:tcPr>
                    </a:tc>
                    <a:tc>
                      <a:txBody>
                        <a:bodyPr/>
                        <a:lstStyle/>
                        <a:p>
                          <a:endParaRPr lang="nl-NL"/>
                        </a:p>
                      </a:txBody>
                      <a:tcPr>
                        <a:blipFill>
                          <a:blip r:embed="rId2"/>
                          <a:stretch>
                            <a:fillRect l="-201128" t="-402632" r="-201504" b="-706579"/>
                          </a:stretch>
                        </a:blipFill>
                      </a:tcPr>
                    </a:tc>
                    <a:tc>
                      <a:txBody>
                        <a:bodyPr/>
                        <a:lstStyle/>
                        <a:p>
                          <a:endParaRPr lang="nl-NL"/>
                        </a:p>
                      </a:txBody>
                      <a:tcPr>
                        <a:blipFill>
                          <a:blip r:embed="rId2"/>
                          <a:stretch>
                            <a:fillRect l="-300000" t="-402632" r="-100749" b="-706579"/>
                          </a:stretch>
                        </a:blipFill>
                      </a:tcPr>
                    </a:tc>
                    <a:tc>
                      <a:txBody>
                        <a:bodyPr/>
                        <a:lstStyle/>
                        <a:p>
                          <a:endParaRPr lang="nl-NL"/>
                        </a:p>
                      </a:txBody>
                      <a:tcPr>
                        <a:blipFill>
                          <a:blip r:embed="rId2"/>
                          <a:stretch>
                            <a:fillRect l="-400000"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375" b="-597403"/>
                          </a:stretch>
                        </a:blipFill>
                      </a:tcPr>
                    </a:tc>
                    <a:tc>
                      <a:txBody>
                        <a:bodyPr/>
                        <a:lstStyle/>
                        <a:p>
                          <a:endParaRPr lang="nl-NL"/>
                        </a:p>
                      </a:txBody>
                      <a:tcPr>
                        <a:blipFill>
                          <a:blip r:embed="rId2"/>
                          <a:stretch>
                            <a:fillRect l="-100375" t="-496104" r="-300375" b="-597403"/>
                          </a:stretch>
                        </a:blipFill>
                      </a:tcPr>
                    </a:tc>
                    <a:tc>
                      <a:txBody>
                        <a:bodyPr/>
                        <a:lstStyle/>
                        <a:p>
                          <a:endParaRPr lang="nl-NL"/>
                        </a:p>
                      </a:txBody>
                      <a:tcPr>
                        <a:blipFill>
                          <a:blip r:embed="rId2"/>
                          <a:stretch>
                            <a:fillRect l="-201128" t="-496104" r="-201504" b="-597403"/>
                          </a:stretch>
                        </a:blipFill>
                      </a:tcPr>
                    </a:tc>
                    <a:tc>
                      <a:txBody>
                        <a:bodyPr/>
                        <a:lstStyle/>
                        <a:p>
                          <a:endParaRPr lang="nl-NL"/>
                        </a:p>
                      </a:txBody>
                      <a:tcPr>
                        <a:blipFill>
                          <a:blip r:embed="rId2"/>
                          <a:stretch>
                            <a:fillRect l="-300000" t="-496104" r="-100749" b="-597403"/>
                          </a:stretch>
                        </a:blipFill>
                      </a:tcPr>
                    </a:tc>
                    <a:tc>
                      <a:txBody>
                        <a:bodyPr/>
                        <a:lstStyle/>
                        <a:p>
                          <a:endParaRPr lang="nl-NL"/>
                        </a:p>
                      </a:txBody>
                      <a:tcPr>
                        <a:blipFill>
                          <a:blip r:embed="rId2"/>
                          <a:stretch>
                            <a:fillRect l="-400000"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375" b="-505263"/>
                          </a:stretch>
                        </a:blipFill>
                      </a:tcPr>
                    </a:tc>
                    <a:tc>
                      <a:txBody>
                        <a:bodyPr/>
                        <a:lstStyle/>
                        <a:p>
                          <a:endParaRPr lang="nl-NL"/>
                        </a:p>
                      </a:txBody>
                      <a:tcPr>
                        <a:blipFill>
                          <a:blip r:embed="rId2"/>
                          <a:stretch>
                            <a:fillRect l="-100375" t="-603947" r="-300375" b="-505263"/>
                          </a:stretch>
                        </a:blipFill>
                      </a:tcPr>
                    </a:tc>
                    <a:tc>
                      <a:txBody>
                        <a:bodyPr/>
                        <a:lstStyle/>
                        <a:p>
                          <a:endParaRPr lang="nl-NL"/>
                        </a:p>
                      </a:txBody>
                      <a:tcPr>
                        <a:blipFill>
                          <a:blip r:embed="rId2"/>
                          <a:stretch>
                            <a:fillRect l="-201128" t="-603947" r="-201504" b="-505263"/>
                          </a:stretch>
                        </a:blipFill>
                      </a:tcPr>
                    </a:tc>
                    <a:tc>
                      <a:txBody>
                        <a:bodyPr/>
                        <a:lstStyle/>
                        <a:p>
                          <a:endParaRPr lang="nl-NL"/>
                        </a:p>
                      </a:txBody>
                      <a:tcPr>
                        <a:blipFill>
                          <a:blip r:embed="rId2"/>
                          <a:stretch>
                            <a:fillRect l="-300000" t="-603947" r="-100749" b="-505263"/>
                          </a:stretch>
                        </a:blipFill>
                      </a:tcPr>
                    </a:tc>
                    <a:tc>
                      <a:txBody>
                        <a:bodyPr/>
                        <a:lstStyle/>
                        <a:p>
                          <a:endParaRPr lang="nl-NL"/>
                        </a:p>
                      </a:txBody>
                      <a:tcPr>
                        <a:blipFill>
                          <a:blip r:embed="rId2"/>
                          <a:stretch>
                            <a:fillRect l="-400000"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375" b="-405263"/>
                          </a:stretch>
                        </a:blipFill>
                      </a:tcPr>
                    </a:tc>
                    <a:tc>
                      <a:txBody>
                        <a:bodyPr/>
                        <a:lstStyle/>
                        <a:p>
                          <a:endParaRPr lang="nl-NL"/>
                        </a:p>
                      </a:txBody>
                      <a:tcPr>
                        <a:blipFill>
                          <a:blip r:embed="rId2"/>
                          <a:stretch>
                            <a:fillRect l="-100375" t="-703947" r="-300375" b="-405263"/>
                          </a:stretch>
                        </a:blipFill>
                      </a:tcPr>
                    </a:tc>
                    <a:tc>
                      <a:txBody>
                        <a:bodyPr/>
                        <a:lstStyle/>
                        <a:p>
                          <a:endParaRPr lang="nl-NL"/>
                        </a:p>
                      </a:txBody>
                      <a:tcPr>
                        <a:blipFill>
                          <a:blip r:embed="rId2"/>
                          <a:stretch>
                            <a:fillRect l="-201128" t="-703947" r="-201504" b="-405263"/>
                          </a:stretch>
                        </a:blipFill>
                      </a:tcPr>
                    </a:tc>
                    <a:tc>
                      <a:txBody>
                        <a:bodyPr/>
                        <a:lstStyle/>
                        <a:p>
                          <a:endParaRPr lang="nl-NL"/>
                        </a:p>
                      </a:txBody>
                      <a:tcPr>
                        <a:blipFill>
                          <a:blip r:embed="rId2"/>
                          <a:stretch>
                            <a:fillRect l="-300000" t="-703947" r="-100749" b="-405263"/>
                          </a:stretch>
                        </a:blipFill>
                      </a:tcPr>
                    </a:tc>
                    <a:tc>
                      <a:txBody>
                        <a:bodyPr/>
                        <a:lstStyle/>
                        <a:p>
                          <a:endParaRPr lang="nl-NL"/>
                        </a:p>
                      </a:txBody>
                      <a:tcPr>
                        <a:blipFill>
                          <a:blip r:embed="rId2"/>
                          <a:stretch>
                            <a:fillRect l="-400000"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375" b="-300000"/>
                          </a:stretch>
                        </a:blipFill>
                      </a:tcPr>
                    </a:tc>
                    <a:tc>
                      <a:txBody>
                        <a:bodyPr/>
                        <a:lstStyle/>
                        <a:p>
                          <a:endParaRPr lang="nl-NL"/>
                        </a:p>
                      </a:txBody>
                      <a:tcPr>
                        <a:blipFill>
                          <a:blip r:embed="rId2"/>
                          <a:stretch>
                            <a:fillRect l="-100375" t="-793506" r="-300375" b="-300000"/>
                          </a:stretch>
                        </a:blipFill>
                      </a:tcPr>
                    </a:tc>
                    <a:tc>
                      <a:txBody>
                        <a:bodyPr/>
                        <a:lstStyle/>
                        <a:p>
                          <a:endParaRPr lang="nl-NL"/>
                        </a:p>
                      </a:txBody>
                      <a:tcPr>
                        <a:blipFill>
                          <a:blip r:embed="rId2"/>
                          <a:stretch>
                            <a:fillRect l="-201128" t="-793506" r="-201504" b="-300000"/>
                          </a:stretch>
                        </a:blipFill>
                      </a:tcPr>
                    </a:tc>
                    <a:tc>
                      <a:txBody>
                        <a:bodyPr/>
                        <a:lstStyle/>
                        <a:p>
                          <a:endParaRPr lang="nl-NL"/>
                        </a:p>
                      </a:txBody>
                      <a:tcPr>
                        <a:blipFill>
                          <a:blip r:embed="rId2"/>
                          <a:stretch>
                            <a:fillRect l="-300000" t="-793506" r="-100749" b="-300000"/>
                          </a:stretch>
                        </a:blipFill>
                      </a:tcPr>
                    </a:tc>
                    <a:tc>
                      <a:txBody>
                        <a:bodyPr/>
                        <a:lstStyle/>
                        <a:p>
                          <a:endParaRPr lang="nl-NL"/>
                        </a:p>
                      </a:txBody>
                      <a:tcPr>
                        <a:blipFill>
                          <a:blip r:embed="rId2"/>
                          <a:stretch>
                            <a:fillRect l="-400000"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375" b="-203947"/>
                          </a:stretch>
                        </a:blipFill>
                      </a:tcPr>
                    </a:tc>
                    <a:tc>
                      <a:txBody>
                        <a:bodyPr/>
                        <a:lstStyle/>
                        <a:p>
                          <a:endParaRPr lang="nl-NL"/>
                        </a:p>
                      </a:txBody>
                      <a:tcPr>
                        <a:blipFill>
                          <a:blip r:embed="rId2"/>
                          <a:stretch>
                            <a:fillRect l="-100375" t="-905263" r="-300375" b="-203947"/>
                          </a:stretch>
                        </a:blipFill>
                      </a:tcPr>
                    </a:tc>
                    <a:tc>
                      <a:txBody>
                        <a:bodyPr/>
                        <a:lstStyle/>
                        <a:p>
                          <a:endParaRPr lang="nl-NL"/>
                        </a:p>
                      </a:txBody>
                      <a:tcPr>
                        <a:blipFill>
                          <a:blip r:embed="rId2"/>
                          <a:stretch>
                            <a:fillRect l="-201128" t="-905263" r="-201504" b="-203947"/>
                          </a:stretch>
                        </a:blipFill>
                      </a:tcPr>
                    </a:tc>
                    <a:tc>
                      <a:txBody>
                        <a:bodyPr/>
                        <a:lstStyle/>
                        <a:p>
                          <a:endParaRPr lang="nl-NL"/>
                        </a:p>
                      </a:txBody>
                      <a:tcPr>
                        <a:blipFill>
                          <a:blip r:embed="rId2"/>
                          <a:stretch>
                            <a:fillRect l="-300000" t="-905263" r="-100749" b="-203947"/>
                          </a:stretch>
                        </a:blipFill>
                      </a:tcPr>
                    </a:tc>
                    <a:tc>
                      <a:txBody>
                        <a:bodyPr/>
                        <a:lstStyle/>
                        <a:p>
                          <a:endParaRPr lang="nl-NL"/>
                        </a:p>
                      </a:txBody>
                      <a:tcPr>
                        <a:blipFill>
                          <a:blip r:embed="rId2"/>
                          <a:stretch>
                            <a:fillRect l="-400000"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375" b="-101299"/>
                          </a:stretch>
                        </a:blipFill>
                      </a:tcPr>
                    </a:tc>
                    <a:tc>
                      <a:txBody>
                        <a:bodyPr/>
                        <a:lstStyle/>
                        <a:p>
                          <a:endParaRPr lang="nl-NL"/>
                        </a:p>
                      </a:txBody>
                      <a:tcPr>
                        <a:blipFill>
                          <a:blip r:embed="rId2"/>
                          <a:stretch>
                            <a:fillRect l="-100375" t="-992208" r="-300375" b="-101299"/>
                          </a:stretch>
                        </a:blipFill>
                      </a:tcPr>
                    </a:tc>
                    <a:tc>
                      <a:txBody>
                        <a:bodyPr/>
                        <a:lstStyle/>
                        <a:p>
                          <a:endParaRPr lang="nl-NL"/>
                        </a:p>
                      </a:txBody>
                      <a:tcPr>
                        <a:blipFill>
                          <a:blip r:embed="rId2"/>
                          <a:stretch>
                            <a:fillRect l="-201128" t="-992208" r="-201504" b="-101299"/>
                          </a:stretch>
                        </a:blipFill>
                      </a:tcPr>
                    </a:tc>
                    <a:tc>
                      <a:txBody>
                        <a:bodyPr/>
                        <a:lstStyle/>
                        <a:p>
                          <a:endParaRPr lang="nl-NL"/>
                        </a:p>
                      </a:txBody>
                      <a:tcPr>
                        <a:blipFill>
                          <a:blip r:embed="rId2"/>
                          <a:stretch>
                            <a:fillRect l="-300000" t="-992208" r="-100749" b="-101299"/>
                          </a:stretch>
                        </a:blipFill>
                      </a:tcPr>
                    </a:tc>
                    <a:tc>
                      <a:txBody>
                        <a:bodyPr/>
                        <a:lstStyle/>
                        <a:p>
                          <a:endParaRPr lang="nl-NL"/>
                        </a:p>
                      </a:txBody>
                      <a:tcPr>
                        <a:blipFill>
                          <a:blip r:embed="rId2"/>
                          <a:stretch>
                            <a:fillRect l="-400000"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375" b="-2632"/>
                          </a:stretch>
                        </a:blipFill>
                      </a:tcPr>
                    </a:tc>
                    <a:tc>
                      <a:txBody>
                        <a:bodyPr/>
                        <a:lstStyle/>
                        <a:p>
                          <a:endParaRPr lang="nl-NL"/>
                        </a:p>
                      </a:txBody>
                      <a:tcPr>
                        <a:blipFill>
                          <a:blip r:embed="rId2"/>
                          <a:stretch>
                            <a:fillRect l="-100375" t="-1106579" r="-300375" b="-2632"/>
                          </a:stretch>
                        </a:blipFill>
                      </a:tcPr>
                    </a:tc>
                    <a:tc>
                      <a:txBody>
                        <a:bodyPr/>
                        <a:lstStyle/>
                        <a:p>
                          <a:endParaRPr lang="nl-NL"/>
                        </a:p>
                      </a:txBody>
                      <a:tcPr>
                        <a:blipFill>
                          <a:blip r:embed="rId2"/>
                          <a:stretch>
                            <a:fillRect l="-201128" t="-1106579" r="-201504" b="-2632"/>
                          </a:stretch>
                        </a:blipFill>
                      </a:tcPr>
                    </a:tc>
                    <a:tc>
                      <a:txBody>
                        <a:bodyPr/>
                        <a:lstStyle/>
                        <a:p>
                          <a:endParaRPr lang="nl-NL"/>
                        </a:p>
                      </a:txBody>
                      <a:tcPr>
                        <a:blipFill>
                          <a:blip r:embed="rId2"/>
                          <a:stretch>
                            <a:fillRect l="-300000" t="-1106579" r="-100749" b="-2632"/>
                          </a:stretch>
                        </a:blipFill>
                      </a:tcPr>
                    </a:tc>
                    <a:tc>
                      <a:txBody>
                        <a:bodyPr/>
                        <a:lstStyle/>
                        <a:p>
                          <a:endParaRPr lang="nl-NL"/>
                        </a:p>
                      </a:txBody>
                      <a:tcPr>
                        <a:blipFill>
                          <a:blip r:embed="rId2"/>
                          <a:stretch>
                            <a:fillRect l="-400000"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236048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About us</a:t>
            </a:r>
            <a:endParaRPr lang="en-GB" sz="1800" kern="0" dirty="0"/>
          </a:p>
        </p:txBody>
      </p:sp>
      <p:sp>
        <p:nvSpPr>
          <p:cNvPr id="3" name="Content Placeholder 2">
            <a:extLst>
              <a:ext uri="{FF2B5EF4-FFF2-40B4-BE49-F238E27FC236}">
                <a16:creationId xmlns:a16="http://schemas.microsoft.com/office/drawing/2014/main" id="{88AD4E46-B512-463D-B59E-7A6FB569FBAA}"/>
              </a:ext>
            </a:extLst>
          </p:cNvPr>
          <p:cNvSpPr txBox="1">
            <a:spLocks noGrp="1"/>
          </p:cNvSpPr>
          <p:nvPr>
            <p:ph idx="1"/>
          </p:nvPr>
        </p:nvSpPr>
        <p:spPr>
          <a:xfrm>
            <a:off x="2705362" y="1698662"/>
            <a:ext cx="7110173" cy="4667243"/>
          </a:xfrm>
        </p:spPr>
        <p:txBody>
          <a:bodyPr>
            <a:normAutofit lnSpcReduction="10000"/>
          </a:bodyPr>
          <a:lstStyle/>
          <a:p>
            <a:pPr marL="0" lvl="0" indent="0">
              <a:lnSpc>
                <a:spcPct val="110000"/>
              </a:lnSpc>
              <a:buNone/>
            </a:pPr>
            <a:r>
              <a:rPr lang="en-GB" sz="1700" b="1" dirty="0">
                <a:solidFill>
                  <a:srgbClr val="404040"/>
                </a:solidFill>
                <a:latin typeface="Fira Sans" pitchFamily="34"/>
              </a:rPr>
              <a:t>Erik-Jan van Kesteren</a:t>
            </a:r>
          </a:p>
          <a:p>
            <a:pPr>
              <a:lnSpc>
                <a:spcPct val="110000"/>
              </a:lnSpc>
            </a:pPr>
            <a:r>
              <a:rPr lang="en-GB" sz="1700" dirty="0">
                <a:solidFill>
                  <a:srgbClr val="404040"/>
                </a:solidFill>
                <a:latin typeface="Fira Sans" pitchFamily="34"/>
              </a:rPr>
              <a:t>Background in statistics / social science</a:t>
            </a:r>
          </a:p>
          <a:p>
            <a:pPr>
              <a:lnSpc>
                <a:spcPct val="110000"/>
              </a:lnSpc>
            </a:pPr>
            <a:r>
              <a:rPr lang="en-GB" sz="1700" dirty="0">
                <a:solidFill>
                  <a:srgbClr val="404040"/>
                </a:solidFill>
                <a:latin typeface="Fira Sans" pitchFamily="34"/>
              </a:rPr>
              <a:t>Assistant professor @ methodology &amp; statistics UU</a:t>
            </a:r>
          </a:p>
          <a:p>
            <a:pPr>
              <a:lnSpc>
                <a:spcPct val="110000"/>
              </a:lnSpc>
            </a:pPr>
            <a:r>
              <a:rPr lang="en-GB" sz="1700" dirty="0">
                <a:solidFill>
                  <a:srgbClr val="404040"/>
                </a:solidFill>
                <a:latin typeface="Fira Sans" pitchFamily="34"/>
              </a:rPr>
              <a:t>Social Data Science team lead @ ODISSEI (consortium of universities)</a:t>
            </a: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r>
              <a:rPr lang="en-GB" sz="1700" dirty="0">
                <a:solidFill>
                  <a:srgbClr val="404040"/>
                </a:solidFill>
                <a:latin typeface="Fira Sans" pitchFamily="34"/>
              </a:rPr>
              <a:t>Some stuff I work on:</a:t>
            </a:r>
          </a:p>
          <a:p>
            <a:pPr marL="0" lvl="0" indent="0">
              <a:lnSpc>
                <a:spcPct val="110000"/>
              </a:lnSpc>
              <a:buNone/>
            </a:pPr>
            <a:r>
              <a:rPr lang="en-GB" sz="1700" dirty="0">
                <a:solidFill>
                  <a:srgbClr val="404040"/>
                </a:solidFill>
                <a:latin typeface="Fira Sans" pitchFamily="34"/>
              </a:rPr>
              <a:t>Latent variables, high-dimensional data, optimization, regularization, visualisation, Bayesian statistics, multilevel models, spatial data, generalized linear models, privacy, synthetic data, high-performance computing, software development, open science &amp; reproducibility</a:t>
            </a:r>
          </a:p>
        </p:txBody>
      </p:sp>
      <p:pic>
        <p:nvPicPr>
          <p:cNvPr id="4" name="Picture 7">
            <a:extLst>
              <a:ext uri="{FF2B5EF4-FFF2-40B4-BE49-F238E27FC236}">
                <a16:creationId xmlns:a16="http://schemas.microsoft.com/office/drawing/2014/main" id="{2C92E365-10AA-45C2-A560-32B44CB8B0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1154" y="1791763"/>
            <a:ext cx="1538267" cy="1536162"/>
          </a:xfrm>
          <a:prstGeom prst="rect">
            <a:avLst/>
          </a:prstGeom>
          <a:noFill/>
          <a:ln cap="flat">
            <a:noFill/>
          </a:ln>
        </p:spPr>
      </p:pic>
      <p:pic>
        <p:nvPicPr>
          <p:cNvPr id="6" name="Graphic 3">
            <a:extLst>
              <a:ext uri="{FF2B5EF4-FFF2-40B4-BE49-F238E27FC236}">
                <a16:creationId xmlns:a16="http://schemas.microsoft.com/office/drawing/2014/main" id="{2F77BD52-0F24-4FCB-BA39-100F17AA30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1062" y="3429000"/>
            <a:ext cx="1934815" cy="653320"/>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(sample)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e>
                      </m:d>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=0]</m:t>
                      </m:r>
                    </m:oMath>
                  </m:oMathPara>
                </a14:m>
                <a:endParaRPr lang="en-GB" sz="3200" dirty="0">
                  <a:solidFill>
                    <a:srgbClr val="40404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986"/>
                </a:stretch>
              </a:blipFill>
            </p:spPr>
            <p:txBody>
              <a:bodyPr/>
              <a:lstStyle/>
              <a:p>
                <a:r>
                  <a:rPr lang="nl-NL">
                    <a:noFill/>
                  </a:rPr>
                  <a:t> </a:t>
                </a:r>
              </a:p>
            </p:txBody>
          </p:sp>
        </mc:Fallback>
      </mc:AlternateContent>
    </p:spTree>
    <p:extLst>
      <p:ext uri="{BB962C8B-B14F-4D97-AF65-F5344CB8AC3E}">
        <p14:creationId xmlns:p14="http://schemas.microsoft.com/office/powerpoint/2010/main" val="69018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FF0000"/>
                          </a:solidFill>
                          <a:latin typeface="Cambria Math" panose="02040503050406030204" pitchFamily="18" charset="0"/>
                        </a:rPr>
                        <m:t>𝐸</m:t>
                      </m:r>
                      <m:d>
                        <m:dPr>
                          <m:begChr m:val="["/>
                          <m:endChr m:val="]"/>
                          <m:ctrlPr>
                            <a:rPr lang="en-GB" sz="3200" b="0" i="1" smtClean="0">
                              <a:solidFill>
                                <a:srgbClr val="FF0000"/>
                              </a:solidFill>
                              <a:latin typeface="Cambria Math" panose="02040503050406030204" pitchFamily="18" charset="0"/>
                            </a:rPr>
                          </m:ctrlPr>
                        </m:dPr>
                        <m:e>
                          <m:sSup>
                            <m:sSupPr>
                              <m:ctrlPr>
                                <a:rPr lang="en-GB" sz="3200" b="0" i="1" smtClean="0">
                                  <a:solidFill>
                                    <a:srgbClr val="FF0000"/>
                                  </a:solidFill>
                                  <a:latin typeface="Cambria Math" panose="02040503050406030204" pitchFamily="18" charset="0"/>
                                </a:rPr>
                              </m:ctrlPr>
                            </m:sSupPr>
                            <m:e>
                              <m:r>
                                <a:rPr lang="en-GB" sz="3200" b="0" i="1" smtClean="0">
                                  <a:solidFill>
                                    <a:srgbClr val="FF0000"/>
                                  </a:solidFill>
                                  <a:latin typeface="Cambria Math" panose="02040503050406030204" pitchFamily="18" charset="0"/>
                                </a:rPr>
                                <m:t>𝑌</m:t>
                              </m:r>
                            </m:e>
                            <m:sup>
                              <m:r>
                                <a:rPr lang="en-GB" sz="3200" b="0" i="1" smtClean="0">
                                  <a:solidFill>
                                    <a:srgbClr val="FF000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chemeClr val="accent1"/>
                          </a:solidFill>
                          <a:latin typeface="Cambria Math" panose="02040503050406030204" pitchFamily="18" charset="0"/>
                        </a:rPr>
                        <m:t>𝐸</m:t>
                      </m:r>
                      <m:d>
                        <m:dPr>
                          <m:begChr m:val="["/>
                          <m:endChr m:val="]"/>
                          <m:ctrlPr>
                            <a:rPr lang="en-GB" sz="3200" b="0" i="1" smtClean="0">
                              <a:solidFill>
                                <a:schemeClr val="accent1"/>
                              </a:solidFill>
                              <a:latin typeface="Cambria Math" panose="02040503050406030204" pitchFamily="18" charset="0"/>
                            </a:rPr>
                          </m:ctrlPr>
                        </m:dPr>
                        <m:e>
                          <m:sSup>
                            <m:sSupPr>
                              <m:ctrlPr>
                                <a:rPr lang="en-GB" sz="3200" b="0" i="1" smtClean="0">
                                  <a:solidFill>
                                    <a:schemeClr val="accent1"/>
                                  </a:solidFill>
                                  <a:latin typeface="Cambria Math" panose="02040503050406030204" pitchFamily="18" charset="0"/>
                                </a:rPr>
                              </m:ctrlPr>
                            </m:sSupPr>
                            <m:e>
                              <m:r>
                                <a:rPr lang="en-GB" sz="3200" b="0" i="1" smtClean="0">
                                  <a:solidFill>
                                    <a:schemeClr val="accent1"/>
                                  </a:solidFill>
                                  <a:latin typeface="Cambria Math" panose="02040503050406030204" pitchFamily="18" charset="0"/>
                                </a:rPr>
                                <m:t>𝑌</m:t>
                              </m:r>
                            </m:e>
                            <m:sup>
                              <m:r>
                                <a:rPr lang="en-GB" sz="3200" b="0" i="1" smtClean="0">
                                  <a:solidFill>
                                    <a:schemeClr val="accent1"/>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r>
                            <a:rPr lang="en-GB" sz="3200" b="0" i="1" smtClean="0">
                              <a:solidFill>
                                <a:srgbClr val="404040"/>
                              </a:solidFill>
                              <a:latin typeface="Cambria Math" panose="02040503050406030204" pitchFamily="18" charset="0"/>
                            </a:rPr>
                            <m:t>𝑌</m:t>
                          </m:r>
                          <m:r>
                            <a:rPr lang="en-GB" sz="3200" b="0" i="1" smtClean="0">
                              <a:solidFill>
                                <a:srgbClr val="404040"/>
                              </a:solidFill>
                              <a:latin typeface="Cambria Math" panose="02040503050406030204" pitchFamily="18" charset="0"/>
                            </a:rPr>
                            <m:t> </m:t>
                          </m:r>
                        </m:e>
                      </m:d>
                      <m:r>
                        <a:rPr lang="en-GB" sz="3200" b="0" i="1" smtClean="0">
                          <a:solidFill>
                            <a:srgbClr val="404040"/>
                          </a:solidFill>
                          <a:latin typeface="Cambria Math" panose="02040503050406030204" pitchFamily="18" charset="0"/>
                        </a:rPr>
                        <m:t>𝐴</m:t>
                      </m:r>
                      <m:r>
                        <a:rPr lang="en-GB" sz="3200" b="0" i="1" smtClean="0">
                          <a:solidFill>
                            <a:srgbClr val="404040"/>
                          </a:solidFill>
                          <a:latin typeface="Cambria Math" panose="02040503050406030204" pitchFamily="18" charset="0"/>
                        </a:rPr>
                        <m:t>=0]</m:t>
                      </m:r>
                    </m:oMath>
                  </m:oMathPara>
                </a14:m>
                <a:endParaRPr lang="en-GB" sz="3200" dirty="0">
                  <a:solidFill>
                    <a:srgbClr val="40404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754"/>
                </a:stretch>
              </a:blipFill>
            </p:spPr>
            <p:txBody>
              <a:bodyPr/>
              <a:lstStyle/>
              <a:p>
                <a:r>
                  <a:rPr lang="nl-NL">
                    <a:noFill/>
                  </a:rPr>
                  <a:t> </a:t>
                </a:r>
              </a:p>
            </p:txBody>
          </p:sp>
        </mc:Fallback>
      </mc:AlternateContent>
    </p:spTree>
    <p:extLst>
      <p:ext uri="{BB962C8B-B14F-4D97-AF65-F5344CB8AC3E}">
        <p14:creationId xmlns:p14="http://schemas.microsoft.com/office/powerpoint/2010/main" val="254512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3322161490"/>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accent1"/>
                                        </a:solidFill>
                                        <a:latin typeface="Cambria Math" panose="02040503050406030204" pitchFamily="18" charset="0"/>
                                      </a:rPr>
                                    </m:ctrlPr>
                                  </m:sSupPr>
                                  <m:e>
                                    <m:r>
                                      <a:rPr lang="en-GB" sz="2800" b="0" i="1" smtClean="0">
                                        <a:solidFill>
                                          <a:schemeClr val="accent1"/>
                                        </a:solidFill>
                                        <a:latin typeface="Cambria Math" panose="02040503050406030204" pitchFamily="18" charset="0"/>
                                      </a:rPr>
                                      <m:t>𝑌</m:t>
                                    </m:r>
                                  </m:e>
                                  <m:sup>
                                    <m:r>
                                      <a:rPr lang="en-GB" sz="2800" b="0" i="1" smtClean="0">
                                        <a:solidFill>
                                          <a:schemeClr val="accent1"/>
                                        </a:solidFill>
                                        <a:latin typeface="Cambria Math" panose="02040503050406030204" pitchFamily="18" charset="0"/>
                                      </a:rPr>
                                      <m:t>0</m:t>
                                    </m:r>
                                  </m:sup>
                                </m:sSup>
                              </m:oMath>
                            </m:oMathPara>
                          </a14:m>
                          <a:endParaRPr lang="nl-NL" sz="2800" dirty="0">
                            <a:solidFill>
                              <a:schemeClr val="accent1"/>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rgbClr val="FF0000"/>
                                        </a:solidFill>
                                        <a:latin typeface="Cambria Math" panose="02040503050406030204" pitchFamily="18" charset="0"/>
                                      </a:rPr>
                                    </m:ctrlPr>
                                  </m:sSupPr>
                                  <m:e>
                                    <m:r>
                                      <a:rPr lang="en-GB" sz="2800" b="0" i="1" smtClean="0">
                                        <a:solidFill>
                                          <a:srgbClr val="FF0000"/>
                                        </a:solidFill>
                                        <a:latin typeface="Cambria Math" panose="02040503050406030204" pitchFamily="18" charset="0"/>
                                      </a:rPr>
                                      <m:t>𝑌</m:t>
                                    </m:r>
                                  </m:e>
                                  <m:sup>
                                    <m:r>
                                      <a:rPr lang="en-GB" sz="2800" b="0" i="1" smtClean="0">
                                        <a:solidFill>
                                          <a:srgbClr val="FF0000"/>
                                        </a:solidFill>
                                        <a:latin typeface="Cambria Math" panose="02040503050406030204" pitchFamily="18" charset="0"/>
                                      </a:rPr>
                                      <m:t>1</m:t>
                                    </m:r>
                                  </m:sup>
                                </m:sSup>
                              </m:oMath>
                            </m:oMathPara>
                          </a14:m>
                          <a:endParaRPr lang="nl-NL" sz="2800" dirty="0">
                            <a:solidFill>
                              <a:srgbClr val="FF0000"/>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7</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9</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9</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5</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𝑁𝐴</m:t>
                                </m:r>
                              </m:oMath>
                            </m:oMathPara>
                          </a14:m>
                          <a:endParaRPr lang="nl-NL" sz="2000" dirty="0">
                            <a:solidFill>
                              <a:srgbClr val="FF0000"/>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3</m:t>
                                </m:r>
                              </m:oMath>
                            </m:oMathPara>
                          </a14:m>
                          <a:endParaRPr lang="nl-NL" sz="20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1</m:t>
                                </m:r>
                              </m:oMath>
                            </m:oMathPara>
                          </a14:m>
                          <a:endParaRPr lang="nl-NL" sz="20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m:t>
                                </m:r>
                              </m:oMath>
                            </m:oMathPara>
                          </a14:m>
                          <a:endParaRPr lang="nl-NL" sz="20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𝐼</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𝑁𝐴</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3322161490"/>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400000"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752" t="-80000" r="-3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000" t="-80000" r="-2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128" t="-80000" r="-101128"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962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000" b="-907895"/>
                          </a:stretch>
                        </a:blipFill>
                      </a:tcPr>
                    </a:tc>
                    <a:tc>
                      <a:txBody>
                        <a:bodyPr/>
                        <a:lstStyle/>
                        <a:p>
                          <a:endParaRPr lang="nl-NL"/>
                        </a:p>
                      </a:txBody>
                      <a:tcPr>
                        <a:blipFill>
                          <a:blip r:embed="rId2"/>
                          <a:stretch>
                            <a:fillRect l="-100752" t="-201316" r="-301504" b="-907895"/>
                          </a:stretch>
                        </a:blipFill>
                      </a:tcPr>
                    </a:tc>
                    <a:tc>
                      <a:txBody>
                        <a:bodyPr/>
                        <a:lstStyle/>
                        <a:p>
                          <a:endParaRPr lang="nl-NL"/>
                        </a:p>
                      </a:txBody>
                      <a:tcPr>
                        <a:blipFill>
                          <a:blip r:embed="rId2"/>
                          <a:stretch>
                            <a:fillRect l="-200000" t="-201316" r="-200375" b="-907895"/>
                          </a:stretch>
                        </a:blipFill>
                      </a:tcPr>
                    </a:tc>
                    <a:tc>
                      <a:txBody>
                        <a:bodyPr/>
                        <a:lstStyle/>
                        <a:p>
                          <a:endParaRPr lang="nl-NL"/>
                        </a:p>
                      </a:txBody>
                      <a:tcPr>
                        <a:blipFill>
                          <a:blip r:embed="rId2"/>
                          <a:stretch>
                            <a:fillRect l="-301128" t="-201316" r="-101128" b="-907895"/>
                          </a:stretch>
                        </a:blipFill>
                      </a:tcPr>
                    </a:tc>
                    <a:tc>
                      <a:txBody>
                        <a:bodyPr/>
                        <a:lstStyle/>
                        <a:p>
                          <a:endParaRPr lang="nl-NL"/>
                        </a:p>
                      </a:txBody>
                      <a:tcPr>
                        <a:blipFill>
                          <a:blip r:embed="rId2"/>
                          <a:stretch>
                            <a:fillRect l="-39962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000" b="-796104"/>
                          </a:stretch>
                        </a:blipFill>
                      </a:tcPr>
                    </a:tc>
                    <a:tc>
                      <a:txBody>
                        <a:bodyPr/>
                        <a:lstStyle/>
                        <a:p>
                          <a:endParaRPr lang="nl-NL"/>
                        </a:p>
                      </a:txBody>
                      <a:tcPr>
                        <a:blipFill>
                          <a:blip r:embed="rId2"/>
                          <a:stretch>
                            <a:fillRect l="-100752" t="-297403" r="-301504" b="-796104"/>
                          </a:stretch>
                        </a:blipFill>
                      </a:tcPr>
                    </a:tc>
                    <a:tc>
                      <a:txBody>
                        <a:bodyPr/>
                        <a:lstStyle/>
                        <a:p>
                          <a:endParaRPr lang="nl-NL"/>
                        </a:p>
                      </a:txBody>
                      <a:tcPr>
                        <a:blipFill>
                          <a:blip r:embed="rId2"/>
                          <a:stretch>
                            <a:fillRect l="-200000" t="-297403" r="-200375" b="-796104"/>
                          </a:stretch>
                        </a:blipFill>
                      </a:tcPr>
                    </a:tc>
                    <a:tc>
                      <a:txBody>
                        <a:bodyPr/>
                        <a:lstStyle/>
                        <a:p>
                          <a:endParaRPr lang="nl-NL"/>
                        </a:p>
                      </a:txBody>
                      <a:tcPr>
                        <a:blipFill>
                          <a:blip r:embed="rId2"/>
                          <a:stretch>
                            <a:fillRect l="-301128" t="-297403" r="-101128" b="-796104"/>
                          </a:stretch>
                        </a:blipFill>
                      </a:tcPr>
                    </a:tc>
                    <a:tc>
                      <a:txBody>
                        <a:bodyPr/>
                        <a:lstStyle/>
                        <a:p>
                          <a:endParaRPr lang="nl-NL"/>
                        </a:p>
                      </a:txBody>
                      <a:tcPr>
                        <a:blipFill>
                          <a:blip r:embed="rId2"/>
                          <a:stretch>
                            <a:fillRect l="-39962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000" b="-706579"/>
                          </a:stretch>
                        </a:blipFill>
                      </a:tcPr>
                    </a:tc>
                    <a:tc>
                      <a:txBody>
                        <a:bodyPr/>
                        <a:lstStyle/>
                        <a:p>
                          <a:endParaRPr lang="nl-NL"/>
                        </a:p>
                      </a:txBody>
                      <a:tcPr>
                        <a:blipFill>
                          <a:blip r:embed="rId2"/>
                          <a:stretch>
                            <a:fillRect l="-100752" t="-402632" r="-301504" b="-706579"/>
                          </a:stretch>
                        </a:blipFill>
                      </a:tcPr>
                    </a:tc>
                    <a:tc>
                      <a:txBody>
                        <a:bodyPr/>
                        <a:lstStyle/>
                        <a:p>
                          <a:endParaRPr lang="nl-NL"/>
                        </a:p>
                      </a:txBody>
                      <a:tcPr>
                        <a:blipFill>
                          <a:blip r:embed="rId2"/>
                          <a:stretch>
                            <a:fillRect l="-200000" t="-402632" r="-200375" b="-706579"/>
                          </a:stretch>
                        </a:blipFill>
                      </a:tcPr>
                    </a:tc>
                    <a:tc>
                      <a:txBody>
                        <a:bodyPr/>
                        <a:lstStyle/>
                        <a:p>
                          <a:endParaRPr lang="nl-NL"/>
                        </a:p>
                      </a:txBody>
                      <a:tcPr>
                        <a:blipFill>
                          <a:blip r:embed="rId2"/>
                          <a:stretch>
                            <a:fillRect l="-301128" t="-402632" r="-101128" b="-706579"/>
                          </a:stretch>
                        </a:blipFill>
                      </a:tcPr>
                    </a:tc>
                    <a:tc>
                      <a:txBody>
                        <a:bodyPr/>
                        <a:lstStyle/>
                        <a:p>
                          <a:endParaRPr lang="nl-NL"/>
                        </a:p>
                      </a:txBody>
                      <a:tcPr>
                        <a:blipFill>
                          <a:blip r:embed="rId2"/>
                          <a:stretch>
                            <a:fillRect l="-39962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000" b="-597403"/>
                          </a:stretch>
                        </a:blipFill>
                      </a:tcPr>
                    </a:tc>
                    <a:tc>
                      <a:txBody>
                        <a:bodyPr/>
                        <a:lstStyle/>
                        <a:p>
                          <a:endParaRPr lang="nl-NL"/>
                        </a:p>
                      </a:txBody>
                      <a:tcPr>
                        <a:blipFill>
                          <a:blip r:embed="rId2"/>
                          <a:stretch>
                            <a:fillRect l="-100752" t="-496104" r="-301504" b="-597403"/>
                          </a:stretch>
                        </a:blipFill>
                      </a:tcPr>
                    </a:tc>
                    <a:tc>
                      <a:txBody>
                        <a:bodyPr/>
                        <a:lstStyle/>
                        <a:p>
                          <a:endParaRPr lang="nl-NL"/>
                        </a:p>
                      </a:txBody>
                      <a:tcPr>
                        <a:blipFill>
                          <a:blip r:embed="rId2"/>
                          <a:stretch>
                            <a:fillRect l="-200000" t="-496104" r="-200375" b="-597403"/>
                          </a:stretch>
                        </a:blipFill>
                      </a:tcPr>
                    </a:tc>
                    <a:tc>
                      <a:txBody>
                        <a:bodyPr/>
                        <a:lstStyle/>
                        <a:p>
                          <a:endParaRPr lang="nl-NL"/>
                        </a:p>
                      </a:txBody>
                      <a:tcPr>
                        <a:blipFill>
                          <a:blip r:embed="rId2"/>
                          <a:stretch>
                            <a:fillRect l="-301128" t="-496104" r="-101128" b="-597403"/>
                          </a:stretch>
                        </a:blipFill>
                      </a:tcPr>
                    </a:tc>
                    <a:tc>
                      <a:txBody>
                        <a:bodyPr/>
                        <a:lstStyle/>
                        <a:p>
                          <a:endParaRPr lang="nl-NL"/>
                        </a:p>
                      </a:txBody>
                      <a:tcPr>
                        <a:blipFill>
                          <a:blip r:embed="rId2"/>
                          <a:stretch>
                            <a:fillRect l="-39962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000" b="-505263"/>
                          </a:stretch>
                        </a:blipFill>
                      </a:tcPr>
                    </a:tc>
                    <a:tc>
                      <a:txBody>
                        <a:bodyPr/>
                        <a:lstStyle/>
                        <a:p>
                          <a:endParaRPr lang="nl-NL"/>
                        </a:p>
                      </a:txBody>
                      <a:tcPr>
                        <a:blipFill>
                          <a:blip r:embed="rId2"/>
                          <a:stretch>
                            <a:fillRect l="-100752" t="-603947" r="-301504" b="-505263"/>
                          </a:stretch>
                        </a:blipFill>
                      </a:tcPr>
                    </a:tc>
                    <a:tc>
                      <a:txBody>
                        <a:bodyPr/>
                        <a:lstStyle/>
                        <a:p>
                          <a:endParaRPr lang="nl-NL"/>
                        </a:p>
                      </a:txBody>
                      <a:tcPr>
                        <a:blipFill>
                          <a:blip r:embed="rId2"/>
                          <a:stretch>
                            <a:fillRect l="-200000" t="-603947" r="-200375" b="-505263"/>
                          </a:stretch>
                        </a:blipFill>
                      </a:tcPr>
                    </a:tc>
                    <a:tc>
                      <a:txBody>
                        <a:bodyPr/>
                        <a:lstStyle/>
                        <a:p>
                          <a:endParaRPr lang="nl-NL"/>
                        </a:p>
                      </a:txBody>
                      <a:tcPr>
                        <a:blipFill>
                          <a:blip r:embed="rId2"/>
                          <a:stretch>
                            <a:fillRect l="-301128" t="-603947" r="-101128" b="-505263"/>
                          </a:stretch>
                        </a:blipFill>
                      </a:tcPr>
                    </a:tc>
                    <a:tc>
                      <a:txBody>
                        <a:bodyPr/>
                        <a:lstStyle/>
                        <a:p>
                          <a:endParaRPr lang="nl-NL"/>
                        </a:p>
                      </a:txBody>
                      <a:tcPr>
                        <a:blipFill>
                          <a:blip r:embed="rId2"/>
                          <a:stretch>
                            <a:fillRect l="-39962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000" b="-405263"/>
                          </a:stretch>
                        </a:blipFill>
                      </a:tcPr>
                    </a:tc>
                    <a:tc>
                      <a:txBody>
                        <a:bodyPr/>
                        <a:lstStyle/>
                        <a:p>
                          <a:endParaRPr lang="nl-NL"/>
                        </a:p>
                      </a:txBody>
                      <a:tcPr>
                        <a:blipFill>
                          <a:blip r:embed="rId2"/>
                          <a:stretch>
                            <a:fillRect l="-100752" t="-703947" r="-301504" b="-405263"/>
                          </a:stretch>
                        </a:blipFill>
                      </a:tcPr>
                    </a:tc>
                    <a:tc>
                      <a:txBody>
                        <a:bodyPr/>
                        <a:lstStyle/>
                        <a:p>
                          <a:endParaRPr lang="nl-NL"/>
                        </a:p>
                      </a:txBody>
                      <a:tcPr>
                        <a:blipFill>
                          <a:blip r:embed="rId2"/>
                          <a:stretch>
                            <a:fillRect l="-200000" t="-703947" r="-200375" b="-405263"/>
                          </a:stretch>
                        </a:blipFill>
                      </a:tcPr>
                    </a:tc>
                    <a:tc>
                      <a:txBody>
                        <a:bodyPr/>
                        <a:lstStyle/>
                        <a:p>
                          <a:endParaRPr lang="nl-NL"/>
                        </a:p>
                      </a:txBody>
                      <a:tcPr>
                        <a:blipFill>
                          <a:blip r:embed="rId2"/>
                          <a:stretch>
                            <a:fillRect l="-301128" t="-703947" r="-101128" b="-405263"/>
                          </a:stretch>
                        </a:blipFill>
                      </a:tcPr>
                    </a:tc>
                    <a:tc>
                      <a:txBody>
                        <a:bodyPr/>
                        <a:lstStyle/>
                        <a:p>
                          <a:endParaRPr lang="nl-NL"/>
                        </a:p>
                      </a:txBody>
                      <a:tcPr>
                        <a:blipFill>
                          <a:blip r:embed="rId2"/>
                          <a:stretch>
                            <a:fillRect l="-39962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000" b="-300000"/>
                          </a:stretch>
                        </a:blipFill>
                      </a:tcPr>
                    </a:tc>
                    <a:tc>
                      <a:txBody>
                        <a:bodyPr/>
                        <a:lstStyle/>
                        <a:p>
                          <a:endParaRPr lang="nl-NL"/>
                        </a:p>
                      </a:txBody>
                      <a:tcPr>
                        <a:blipFill>
                          <a:blip r:embed="rId2"/>
                          <a:stretch>
                            <a:fillRect l="-100752" t="-793506" r="-301504" b="-300000"/>
                          </a:stretch>
                        </a:blipFill>
                      </a:tcPr>
                    </a:tc>
                    <a:tc>
                      <a:txBody>
                        <a:bodyPr/>
                        <a:lstStyle/>
                        <a:p>
                          <a:endParaRPr lang="nl-NL"/>
                        </a:p>
                      </a:txBody>
                      <a:tcPr>
                        <a:blipFill>
                          <a:blip r:embed="rId2"/>
                          <a:stretch>
                            <a:fillRect l="-200000" t="-793506" r="-200375" b="-300000"/>
                          </a:stretch>
                        </a:blipFill>
                      </a:tcPr>
                    </a:tc>
                    <a:tc>
                      <a:txBody>
                        <a:bodyPr/>
                        <a:lstStyle/>
                        <a:p>
                          <a:endParaRPr lang="nl-NL"/>
                        </a:p>
                      </a:txBody>
                      <a:tcPr>
                        <a:blipFill>
                          <a:blip r:embed="rId2"/>
                          <a:stretch>
                            <a:fillRect l="-301128" t="-793506" r="-101128" b="-300000"/>
                          </a:stretch>
                        </a:blipFill>
                      </a:tcPr>
                    </a:tc>
                    <a:tc>
                      <a:txBody>
                        <a:bodyPr/>
                        <a:lstStyle/>
                        <a:p>
                          <a:endParaRPr lang="nl-NL"/>
                        </a:p>
                      </a:txBody>
                      <a:tcPr>
                        <a:blipFill>
                          <a:blip r:embed="rId2"/>
                          <a:stretch>
                            <a:fillRect l="-39962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000" b="-203947"/>
                          </a:stretch>
                        </a:blipFill>
                      </a:tcPr>
                    </a:tc>
                    <a:tc>
                      <a:txBody>
                        <a:bodyPr/>
                        <a:lstStyle/>
                        <a:p>
                          <a:endParaRPr lang="nl-NL"/>
                        </a:p>
                      </a:txBody>
                      <a:tcPr>
                        <a:blipFill>
                          <a:blip r:embed="rId2"/>
                          <a:stretch>
                            <a:fillRect l="-100752" t="-905263" r="-301504" b="-203947"/>
                          </a:stretch>
                        </a:blipFill>
                      </a:tcPr>
                    </a:tc>
                    <a:tc>
                      <a:txBody>
                        <a:bodyPr/>
                        <a:lstStyle/>
                        <a:p>
                          <a:endParaRPr lang="nl-NL"/>
                        </a:p>
                      </a:txBody>
                      <a:tcPr>
                        <a:blipFill>
                          <a:blip r:embed="rId2"/>
                          <a:stretch>
                            <a:fillRect l="-200000" t="-905263" r="-200375" b="-203947"/>
                          </a:stretch>
                        </a:blipFill>
                      </a:tcPr>
                    </a:tc>
                    <a:tc>
                      <a:txBody>
                        <a:bodyPr/>
                        <a:lstStyle/>
                        <a:p>
                          <a:endParaRPr lang="nl-NL"/>
                        </a:p>
                      </a:txBody>
                      <a:tcPr>
                        <a:blipFill>
                          <a:blip r:embed="rId2"/>
                          <a:stretch>
                            <a:fillRect l="-301128" t="-905263" r="-101128" b="-203947"/>
                          </a:stretch>
                        </a:blipFill>
                      </a:tcPr>
                    </a:tc>
                    <a:tc>
                      <a:txBody>
                        <a:bodyPr/>
                        <a:lstStyle/>
                        <a:p>
                          <a:endParaRPr lang="nl-NL"/>
                        </a:p>
                      </a:txBody>
                      <a:tcPr>
                        <a:blipFill>
                          <a:blip r:embed="rId2"/>
                          <a:stretch>
                            <a:fillRect l="-39962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000" b="-101299"/>
                          </a:stretch>
                        </a:blipFill>
                      </a:tcPr>
                    </a:tc>
                    <a:tc>
                      <a:txBody>
                        <a:bodyPr/>
                        <a:lstStyle/>
                        <a:p>
                          <a:endParaRPr lang="nl-NL"/>
                        </a:p>
                      </a:txBody>
                      <a:tcPr>
                        <a:blipFill>
                          <a:blip r:embed="rId2"/>
                          <a:stretch>
                            <a:fillRect l="-100752" t="-992208" r="-301504" b="-101299"/>
                          </a:stretch>
                        </a:blipFill>
                      </a:tcPr>
                    </a:tc>
                    <a:tc>
                      <a:txBody>
                        <a:bodyPr/>
                        <a:lstStyle/>
                        <a:p>
                          <a:endParaRPr lang="nl-NL"/>
                        </a:p>
                      </a:txBody>
                      <a:tcPr>
                        <a:blipFill>
                          <a:blip r:embed="rId2"/>
                          <a:stretch>
                            <a:fillRect l="-200000" t="-992208" r="-200375" b="-101299"/>
                          </a:stretch>
                        </a:blipFill>
                      </a:tcPr>
                    </a:tc>
                    <a:tc>
                      <a:txBody>
                        <a:bodyPr/>
                        <a:lstStyle/>
                        <a:p>
                          <a:endParaRPr lang="nl-NL"/>
                        </a:p>
                      </a:txBody>
                      <a:tcPr>
                        <a:blipFill>
                          <a:blip r:embed="rId2"/>
                          <a:stretch>
                            <a:fillRect l="-301128" t="-992208" r="-101128" b="-101299"/>
                          </a:stretch>
                        </a:blipFill>
                      </a:tcPr>
                    </a:tc>
                    <a:tc>
                      <a:txBody>
                        <a:bodyPr/>
                        <a:lstStyle/>
                        <a:p>
                          <a:endParaRPr lang="nl-NL"/>
                        </a:p>
                      </a:txBody>
                      <a:tcPr>
                        <a:blipFill>
                          <a:blip r:embed="rId2"/>
                          <a:stretch>
                            <a:fillRect l="-39962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000" b="-2632"/>
                          </a:stretch>
                        </a:blipFill>
                      </a:tcPr>
                    </a:tc>
                    <a:tc>
                      <a:txBody>
                        <a:bodyPr/>
                        <a:lstStyle/>
                        <a:p>
                          <a:endParaRPr lang="nl-NL"/>
                        </a:p>
                      </a:txBody>
                      <a:tcPr>
                        <a:blipFill>
                          <a:blip r:embed="rId2"/>
                          <a:stretch>
                            <a:fillRect l="-100752" t="-1106579" r="-301504" b="-2632"/>
                          </a:stretch>
                        </a:blipFill>
                      </a:tcPr>
                    </a:tc>
                    <a:tc>
                      <a:txBody>
                        <a:bodyPr/>
                        <a:lstStyle/>
                        <a:p>
                          <a:endParaRPr lang="nl-NL"/>
                        </a:p>
                      </a:txBody>
                      <a:tcPr>
                        <a:blipFill>
                          <a:blip r:embed="rId2"/>
                          <a:stretch>
                            <a:fillRect l="-200000" t="-1106579" r="-200375" b="-2632"/>
                          </a:stretch>
                        </a:blipFill>
                      </a:tcPr>
                    </a:tc>
                    <a:tc>
                      <a:txBody>
                        <a:bodyPr/>
                        <a:lstStyle/>
                        <a:p>
                          <a:endParaRPr lang="nl-NL"/>
                        </a:p>
                      </a:txBody>
                      <a:tcPr>
                        <a:blipFill>
                          <a:blip r:embed="rId2"/>
                          <a:stretch>
                            <a:fillRect l="-301128" t="-1106579" r="-101128" b="-2632"/>
                          </a:stretch>
                        </a:blipFill>
                      </a:tcPr>
                    </a:tc>
                    <a:tc>
                      <a:txBody>
                        <a:bodyPr/>
                        <a:lstStyle/>
                        <a:p>
                          <a:endParaRPr lang="nl-NL"/>
                        </a:p>
                      </a:txBody>
                      <a:tcPr>
                        <a:blipFill>
                          <a:blip r:embed="rId2"/>
                          <a:stretch>
                            <a:fillRect l="-399625"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202111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515600" cy="5098619"/>
              </a:xfrm>
            </p:spPr>
            <p:txBody>
              <a:bodyPr>
                <a:normAutofit/>
              </a:bodyPr>
              <a:lstStyle/>
              <a:p>
                <a:pPr marL="0" lvl="0" indent="0">
                  <a:lnSpc>
                    <a:spcPct val="100000"/>
                  </a:lnSpc>
                  <a:buNone/>
                </a:pPr>
                <a:r>
                  <a:rPr lang="en-GB" dirty="0">
                    <a:solidFill>
                      <a:srgbClr val="404040"/>
                    </a:solidFill>
                    <a:latin typeface="Fira Sans" pitchFamily="34"/>
                  </a:rPr>
                  <a:t>In cross-sectional settings, we typically aim to make inferences about the </a:t>
                </a:r>
                <a:r>
                  <a:rPr lang="en-GB" b="1" dirty="0">
                    <a:solidFill>
                      <a:srgbClr val="404040"/>
                    </a:solidFill>
                    <a:latin typeface="Fira Sans" pitchFamily="34"/>
                  </a:rPr>
                  <a:t>average causal effect. </a:t>
                </a:r>
                <a:r>
                  <a:rPr lang="en-GB" dirty="0">
                    <a:solidFill>
                      <a:srgbClr val="404040"/>
                    </a:solidFill>
                    <a:latin typeface="Fira Sans" pitchFamily="34"/>
                  </a:rPr>
                  <a:t>This is known as a </a:t>
                </a:r>
                <a:r>
                  <a:rPr lang="en-GB" b="1" dirty="0">
                    <a:solidFill>
                      <a:srgbClr val="404040"/>
                    </a:solidFill>
                    <a:latin typeface="Fira Sans" pitchFamily="34"/>
                  </a:rPr>
                  <a:t>causal </a:t>
                </a:r>
                <a:r>
                  <a:rPr lang="en-GB" b="1" dirty="0" err="1">
                    <a:solidFill>
                      <a:srgbClr val="404040"/>
                    </a:solidFill>
                    <a:latin typeface="Fira Sans" pitchFamily="34"/>
                  </a:rPr>
                  <a:t>estimand</a:t>
                </a:r>
                <a:r>
                  <a:rPr lang="en-GB" b="1" dirty="0">
                    <a:solidFill>
                      <a:srgbClr val="404040"/>
                    </a:solidFill>
                    <a:latin typeface="Fira Sans" pitchFamily="34"/>
                  </a:rPr>
                  <a:t>:</a:t>
                </a:r>
                <a:endParaRPr lang="en-GB" dirty="0">
                  <a:solidFill>
                    <a:srgbClr val="404040"/>
                  </a:solidFill>
                  <a:latin typeface="Fira Sans" pitchFamily="34"/>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𝐴𝐶𝐸</m:t>
                      </m:r>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1</m:t>
                              </m:r>
                            </m:sup>
                          </m:sSup>
                        </m:e>
                      </m:d>
                      <m:r>
                        <a:rPr lang="en-GB" sz="3200" b="0" i="1" smtClean="0">
                          <a:solidFill>
                            <a:srgbClr val="404040"/>
                          </a:solidFill>
                          <a:latin typeface="Cambria Math" panose="02040503050406030204" pitchFamily="18" charset="0"/>
                        </a:rPr>
                        <m:t>−</m:t>
                      </m:r>
                      <m:r>
                        <a:rPr lang="en-GB" sz="3200" b="0" i="1" smtClean="0">
                          <a:solidFill>
                            <a:srgbClr val="404040"/>
                          </a:solidFill>
                          <a:latin typeface="Cambria Math" panose="02040503050406030204" pitchFamily="18" charset="0"/>
                        </a:rPr>
                        <m:t>𝐸</m:t>
                      </m:r>
                      <m:d>
                        <m:dPr>
                          <m:begChr m:val="["/>
                          <m:endChr m:val="]"/>
                          <m:ctrlPr>
                            <a:rPr lang="en-GB" sz="3200" b="0" i="1" smtClean="0">
                              <a:solidFill>
                                <a:srgbClr val="404040"/>
                              </a:solidFill>
                              <a:latin typeface="Cambria Math" panose="02040503050406030204" pitchFamily="18" charset="0"/>
                            </a:rPr>
                          </m:ctrlPr>
                        </m:dPr>
                        <m:e>
                          <m:sSup>
                            <m:sSupPr>
                              <m:ctrlPr>
                                <a:rPr lang="en-GB" sz="3200" b="0" i="1" smtClean="0">
                                  <a:solidFill>
                                    <a:srgbClr val="404040"/>
                                  </a:solidFill>
                                  <a:latin typeface="Cambria Math" panose="02040503050406030204" pitchFamily="18" charset="0"/>
                                </a:rPr>
                              </m:ctrlPr>
                            </m:sSupPr>
                            <m:e>
                              <m:r>
                                <a:rPr lang="en-GB" sz="3200" b="0" i="1" smtClean="0">
                                  <a:solidFill>
                                    <a:srgbClr val="404040"/>
                                  </a:solidFill>
                                  <a:latin typeface="Cambria Math" panose="02040503050406030204" pitchFamily="18" charset="0"/>
                                </a:rPr>
                                <m:t>𝑌</m:t>
                              </m:r>
                            </m:e>
                            <m:sup>
                              <m:r>
                                <a:rPr lang="en-GB" sz="3200" b="0" i="1" smtClean="0">
                                  <a:solidFill>
                                    <a:srgbClr val="404040"/>
                                  </a:solidFill>
                                  <a:latin typeface="Cambria Math" panose="02040503050406030204" pitchFamily="18" charset="0"/>
                                </a:rPr>
                                <m:t>0</m:t>
                              </m:r>
                            </m:sup>
                          </m:sSup>
                        </m:e>
                      </m:d>
                    </m:oMath>
                  </m:oMathPara>
                </a14:m>
                <a:br>
                  <a:rPr lang="en-GB" sz="3200" dirty="0">
                    <a:solidFill>
                      <a:srgbClr val="404040"/>
                    </a:solidFill>
                    <a:latin typeface="Fira Sans" pitchFamily="34"/>
                  </a:rPr>
                </a:br>
                <a:br>
                  <a:rPr lang="en-GB" sz="3200" dirty="0">
                    <a:solidFill>
                      <a:srgbClr val="404040"/>
                    </a:solidFill>
                    <a:latin typeface="Fira Sans" pitchFamily="34"/>
                  </a:rPr>
                </a:br>
                <a:r>
                  <a:rPr lang="en-GB" sz="3200" dirty="0">
                    <a:solidFill>
                      <a:srgbClr val="404040"/>
                    </a:solidFill>
                    <a:latin typeface="Fira Sans" pitchFamily="34"/>
                  </a:rPr>
                  <a:t>In a </a:t>
                </a:r>
                <a:r>
                  <a:rPr lang="en-GB" sz="3200" b="1" dirty="0">
                    <a:solidFill>
                      <a:srgbClr val="404040"/>
                    </a:solidFill>
                    <a:latin typeface="Fira Sans" pitchFamily="34"/>
                  </a:rPr>
                  <a:t>Randomized Controlled Trial, </a:t>
                </a:r>
                <a:r>
                  <a:rPr lang="en-GB" sz="3200" dirty="0">
                    <a:solidFill>
                      <a:srgbClr val="404040"/>
                    </a:solidFill>
                    <a:latin typeface="Fira Sans" pitchFamily="34"/>
                  </a:rPr>
                  <a:t>we often use the (sample) difference in treated and untreated groups as an </a:t>
                </a:r>
                <a:r>
                  <a:rPr lang="en-GB" sz="3200" b="1" dirty="0">
                    <a:solidFill>
                      <a:srgbClr val="404040"/>
                    </a:solidFill>
                    <a:latin typeface="Fira Sans" pitchFamily="34"/>
                  </a:rPr>
                  <a:t>estimator </a:t>
                </a:r>
                <a:r>
                  <a:rPr lang="en-GB" sz="3200" dirty="0">
                    <a:solidFill>
                      <a:srgbClr val="404040"/>
                    </a:solidFill>
                    <a:latin typeface="Fira Sans" pitchFamily="34"/>
                  </a:rPr>
                  <a:t>of this causal effect:</a:t>
                </a:r>
                <a:br>
                  <a:rPr lang="en-GB" sz="3200" dirty="0">
                    <a:solidFill>
                      <a:srgbClr val="404040"/>
                    </a:solidFill>
                    <a:latin typeface="Fira Sans" pitchFamily="34"/>
                  </a:rPr>
                </a:br>
                <a:r>
                  <a:rPr lang="en-GB" sz="3200" dirty="0">
                    <a:solidFill>
                      <a:srgbClr val="404040"/>
                    </a:solidFill>
                    <a:latin typeface="Fira Sans" pitchFamily="34"/>
                  </a:rPr>
                  <a:t> </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GB" sz="3200" b="0" i="0" smtClean="0">
                          <a:solidFill>
                            <a:srgbClr val="404040"/>
                          </a:solidFill>
                          <a:latin typeface="Cambria Math" panose="02040503050406030204" pitchFamily="18" charset="0"/>
                        </a:rPr>
                        <m:t> </m:t>
                      </m:r>
                      <m:acc>
                        <m:accPr>
                          <m:chr m:val="̂"/>
                          <m:ctrlPr>
                            <a:rPr lang="en-GB" sz="3200" b="0" i="1" smtClean="0">
                              <a:solidFill>
                                <a:srgbClr val="404040"/>
                              </a:solidFill>
                              <a:latin typeface="Cambria Math" panose="02040503050406030204" pitchFamily="18" charset="0"/>
                            </a:rPr>
                          </m:ctrlPr>
                        </m:accPr>
                        <m:e>
                          <m:r>
                            <a:rPr lang="en-GB" sz="3200" b="0" i="1" smtClean="0">
                              <a:solidFill>
                                <a:srgbClr val="404040"/>
                              </a:solidFill>
                              <a:latin typeface="Cambria Math" panose="02040503050406030204" pitchFamily="18" charset="0"/>
                            </a:rPr>
                            <m:t>𝐴𝐶𝐸</m:t>
                          </m:r>
                        </m:e>
                      </m:acc>
                      <m:r>
                        <a:rPr lang="en-GB" sz="3200" b="0" i="1" smtClean="0">
                          <a:solidFill>
                            <a:srgbClr val="404040"/>
                          </a:solidFill>
                          <a:latin typeface="Cambria Math" panose="02040503050406030204" pitchFamily="18" charset="0"/>
                        </a:rPr>
                        <m:t>=</m:t>
                      </m:r>
                      <m:r>
                        <a:rPr lang="en-GB" sz="3200" b="0" i="1" smtClean="0">
                          <a:solidFill>
                            <a:srgbClr val="FF0000"/>
                          </a:solidFill>
                          <a:latin typeface="Cambria Math" panose="02040503050406030204" pitchFamily="18" charset="0"/>
                        </a:rPr>
                        <m:t>𝐸</m:t>
                      </m:r>
                      <m:d>
                        <m:dPr>
                          <m:begChr m:val="["/>
                          <m:endChr m:val="]"/>
                          <m:ctrlPr>
                            <a:rPr lang="en-GB" sz="3200" b="0" i="1" smtClean="0">
                              <a:solidFill>
                                <a:srgbClr val="FF0000"/>
                              </a:solidFill>
                              <a:latin typeface="Cambria Math" panose="02040503050406030204" pitchFamily="18" charset="0"/>
                            </a:rPr>
                          </m:ctrlPr>
                        </m:dPr>
                        <m:e>
                          <m:r>
                            <a:rPr lang="en-GB" sz="3200" b="0" i="1" smtClean="0">
                              <a:solidFill>
                                <a:srgbClr val="FF0000"/>
                              </a:solidFill>
                              <a:latin typeface="Cambria Math" panose="02040503050406030204" pitchFamily="18" charset="0"/>
                            </a:rPr>
                            <m:t>𝑌</m:t>
                          </m:r>
                          <m:r>
                            <a:rPr lang="en-GB" sz="3200" b="0" i="1" smtClean="0">
                              <a:solidFill>
                                <a:srgbClr val="FF0000"/>
                              </a:solidFill>
                              <a:latin typeface="Cambria Math" panose="02040503050406030204" pitchFamily="18" charset="0"/>
                            </a:rPr>
                            <m:t>| </m:t>
                          </m:r>
                          <m:r>
                            <a:rPr lang="en-GB" sz="3200" b="0" i="1" smtClean="0">
                              <a:solidFill>
                                <a:srgbClr val="FF0000"/>
                              </a:solidFill>
                              <a:latin typeface="Cambria Math" panose="02040503050406030204" pitchFamily="18" charset="0"/>
                            </a:rPr>
                            <m:t>𝐴</m:t>
                          </m:r>
                          <m:r>
                            <a:rPr lang="en-GB" sz="3200" b="0" i="1" smtClean="0">
                              <a:solidFill>
                                <a:srgbClr val="FF0000"/>
                              </a:solidFill>
                              <a:latin typeface="Cambria Math" panose="02040503050406030204" pitchFamily="18" charset="0"/>
                            </a:rPr>
                            <m:t>=1</m:t>
                          </m:r>
                        </m:e>
                      </m:d>
                      <m:r>
                        <a:rPr lang="en-GB" sz="3200" b="0" i="1" smtClean="0">
                          <a:solidFill>
                            <a:srgbClr val="404040"/>
                          </a:solidFill>
                          <a:latin typeface="Cambria Math" panose="02040503050406030204" pitchFamily="18" charset="0"/>
                        </a:rPr>
                        <m:t>−</m:t>
                      </m:r>
                      <m:r>
                        <a:rPr lang="en-GB" sz="3200" b="0" i="1" smtClean="0">
                          <a:solidFill>
                            <a:srgbClr val="0070C0"/>
                          </a:solidFill>
                          <a:latin typeface="Cambria Math" panose="02040503050406030204" pitchFamily="18" charset="0"/>
                        </a:rPr>
                        <m:t>𝐸</m:t>
                      </m:r>
                      <m:d>
                        <m:dPr>
                          <m:begChr m:val="["/>
                          <m:endChr m:val="|"/>
                          <m:ctrlPr>
                            <a:rPr lang="en-GB" sz="3200" b="0" i="1" smtClean="0">
                              <a:solidFill>
                                <a:srgbClr val="0070C0"/>
                              </a:solidFill>
                              <a:latin typeface="Cambria Math" panose="02040503050406030204" pitchFamily="18" charset="0"/>
                            </a:rPr>
                          </m:ctrlPr>
                        </m:dPr>
                        <m:e>
                          <m:r>
                            <a:rPr lang="en-GB" sz="3200" b="0" i="1" smtClean="0">
                              <a:solidFill>
                                <a:srgbClr val="0070C0"/>
                              </a:solidFill>
                              <a:latin typeface="Cambria Math" panose="02040503050406030204" pitchFamily="18" charset="0"/>
                            </a:rPr>
                            <m:t>𝑌</m:t>
                          </m:r>
                          <m:r>
                            <a:rPr lang="en-GB" sz="3200" b="0" i="1" smtClean="0">
                              <a:solidFill>
                                <a:srgbClr val="0070C0"/>
                              </a:solidFill>
                              <a:latin typeface="Cambria Math" panose="02040503050406030204" pitchFamily="18" charset="0"/>
                            </a:rPr>
                            <m:t> </m:t>
                          </m:r>
                        </m:e>
                      </m:d>
                      <m:r>
                        <a:rPr lang="en-GB" sz="3200" b="0" i="1" smtClean="0">
                          <a:solidFill>
                            <a:srgbClr val="0070C0"/>
                          </a:solidFill>
                          <a:latin typeface="Cambria Math" panose="02040503050406030204" pitchFamily="18" charset="0"/>
                        </a:rPr>
                        <m:t>𝐴</m:t>
                      </m:r>
                      <m:r>
                        <a:rPr lang="en-GB" sz="3200" b="0" i="1" smtClean="0">
                          <a:solidFill>
                            <a:srgbClr val="0070C0"/>
                          </a:solidFill>
                          <a:latin typeface="Cambria Math" panose="02040503050406030204" pitchFamily="18" charset="0"/>
                        </a:rPr>
                        <m:t>=0]</m:t>
                      </m:r>
                    </m:oMath>
                  </m:oMathPara>
                </a14:m>
                <a:endParaRPr lang="en-GB" sz="3200" dirty="0">
                  <a:solidFill>
                    <a:srgbClr val="0070C0"/>
                  </a:solidFill>
                  <a:latin typeface="Fira Sans" pitchFamily="34"/>
                </a:endParaRPr>
              </a:p>
              <a:p>
                <a:pPr marL="0" lvl="0" indent="0">
                  <a:lnSpc>
                    <a:spcPct val="100000"/>
                  </a:lnSpc>
                  <a:buNone/>
                </a:pPr>
                <a:endParaRPr lang="en-GB"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515600" cy="5098619"/>
              </a:xfrm>
              <a:blipFill>
                <a:blip r:embed="rId3"/>
                <a:stretch>
                  <a:fillRect l="-1507" t="-1196" r="-986"/>
                </a:stretch>
              </a:blipFill>
            </p:spPr>
            <p:txBody>
              <a:bodyPr/>
              <a:lstStyle/>
              <a:p>
                <a:r>
                  <a:rPr lang="nl-NL">
                    <a:noFill/>
                  </a:rPr>
                  <a:t> </a:t>
                </a:r>
              </a:p>
            </p:txBody>
          </p:sp>
        </mc:Fallback>
      </mc:AlternateContent>
    </p:spTree>
    <p:extLst>
      <p:ext uri="{BB962C8B-B14F-4D97-AF65-F5344CB8AC3E}">
        <p14:creationId xmlns:p14="http://schemas.microsoft.com/office/powerpoint/2010/main" val="169739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a:xfrm>
            <a:off x="838200" y="281154"/>
            <a:ext cx="10515600" cy="1325559"/>
          </a:xfrm>
        </p:spPr>
        <p:txBody>
          <a:bodyPr/>
          <a:lstStyle/>
          <a:p>
            <a:pPr lvl="0">
              <a:lnSpc>
                <a:spcPct val="100000"/>
              </a:lnSpc>
            </a:pPr>
            <a:r>
              <a:rPr lang="en-GB" sz="5400" b="1" kern="0" dirty="0">
                <a:solidFill>
                  <a:srgbClr val="006388"/>
                </a:solidFill>
                <a:latin typeface="Fira Sans" pitchFamily="34"/>
                <a:ea typeface="Fira Code" pitchFamily="49"/>
              </a:rPr>
              <a:t>Causal Inference</a:t>
            </a:r>
            <a:endParaRPr lang="en-GB" sz="1800" kern="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1700261349"/>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𝐼𝐷</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𝑌</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𝑌</m:t>
                                    </m:r>
                                  </m:e>
                                  <m:sup>
                                    <m:r>
                                      <a:rPr lang="en-GB" sz="2800" b="0" i="1" smtClean="0">
                                        <a:solidFill>
                                          <a:schemeClr val="tx1"/>
                                        </a:solidFill>
                                        <a:latin typeface="Cambria Math" panose="02040503050406030204" pitchFamily="18" charset="0"/>
                                      </a:rPr>
                                      <m:t>0</m:t>
                                    </m:r>
                                  </m:sup>
                                </m:sSup>
                              </m:oMath>
                            </m:oMathPara>
                          </a14:m>
                          <a:endParaRPr lang="nl-NL" sz="2800" dirty="0">
                            <a:solidFill>
                              <a:schemeClr val="tx1"/>
                            </a:solidFill>
                          </a:endParaRPr>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p>
                                  <m:sSupPr>
                                    <m:ctrlPr>
                                      <a:rPr lang="en-GB" sz="2800" b="0" i="1" smtClean="0">
                                        <a:solidFill>
                                          <a:schemeClr val="tx1"/>
                                        </a:solidFill>
                                        <a:latin typeface="Cambria Math" panose="02040503050406030204" pitchFamily="18" charset="0"/>
                                      </a:rPr>
                                    </m:ctrlPr>
                                  </m:sSupPr>
                                  <m:e>
                                    <m:r>
                                      <a:rPr lang="en-GB" sz="2800" b="0" i="1" smtClean="0">
                                        <a:solidFill>
                                          <a:schemeClr val="tx1"/>
                                        </a:solidFill>
                                        <a:latin typeface="Cambria Math" panose="02040503050406030204" pitchFamily="18" charset="0"/>
                                      </a:rPr>
                                      <m:t>𝑌</m:t>
                                    </m:r>
                                  </m:e>
                                  <m:sup>
                                    <m:r>
                                      <a:rPr lang="en-GB" sz="2800" b="0" i="1" smtClean="0">
                                        <a:solidFill>
                                          <a:schemeClr val="tx1"/>
                                        </a:solidFill>
                                        <a:latin typeface="Cambria Math" panose="02040503050406030204" pitchFamily="18" charset="0"/>
                                      </a:rPr>
                                      <m:t>1</m:t>
                                    </m:r>
                                  </m:sup>
                                </m:sSup>
                              </m:oMath>
                            </m:oMathPara>
                          </a14:m>
                          <a:endParaRPr lang="nl-NL" sz="2800" dirty="0">
                            <a:solidFill>
                              <a:schemeClr val="tx1"/>
                            </a:solidFill>
                          </a:endParaRPr>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7</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7</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9</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9</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6</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5</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5</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accent1"/>
                                    </a:solidFill>
                                    <a:latin typeface="Cambria Math" panose="02040503050406030204" pitchFamily="18" charset="0"/>
                                  </a:rPr>
                                  <m:t>6</m:t>
                                </m:r>
                              </m:oMath>
                            </m:oMathPara>
                          </a14:m>
                          <a:endParaRPr lang="nl-NL" sz="20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6</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2</m:t>
                                </m:r>
                              </m:oMath>
                            </m:oMathPara>
                          </a14:m>
                          <a:endParaRPr lang="nl-NL" sz="20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3</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3</m:t>
                                </m:r>
                              </m:oMath>
                            </m:oMathPara>
                          </a14:m>
                          <a:endParaRPr lang="nl-NL" sz="20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1</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1</m:t>
                                </m:r>
                              </m:oMath>
                            </m:oMathPara>
                          </a14:m>
                          <a:endParaRPr lang="nl-NL" sz="20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nl-NL" sz="20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𝐼</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rgbClr val="FF0000"/>
                                    </a:solidFill>
                                    <a:latin typeface="Cambria Math" panose="02040503050406030204" pitchFamily="18" charset="0"/>
                                  </a:rPr>
                                  <m:t>2</m:t>
                                </m:r>
                              </m:oMath>
                            </m:oMathPara>
                          </a14:m>
                          <a:endParaRPr lang="nl-NL" sz="2000" dirty="0">
                            <a:solidFill>
                              <a:srgbClr val="FF000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𝑁𝐴</m:t>
                                </m:r>
                              </m:oMath>
                            </m:oMathPara>
                          </a14:m>
                          <a:endParaRPr lang="nl-NL" sz="20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2</m:t>
                                </m:r>
                              </m:oMath>
                            </m:oMathPara>
                          </a14:m>
                          <a:endParaRPr lang="nl-NL" sz="20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1700261349"/>
                  </p:ext>
                </p:extLst>
              </p:nvPr>
            </p:nvGraphicFramePr>
            <p:xfrm>
              <a:off x="1897638" y="989045"/>
              <a:ext cx="8123440"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400000"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752" t="-80000" r="-301504"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000" t="-80000" r="-200375"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128" t="-80000" r="-101128"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962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400000" b="-907895"/>
                          </a:stretch>
                        </a:blipFill>
                      </a:tcPr>
                    </a:tc>
                    <a:tc>
                      <a:txBody>
                        <a:bodyPr/>
                        <a:lstStyle/>
                        <a:p>
                          <a:endParaRPr lang="nl-NL"/>
                        </a:p>
                      </a:txBody>
                      <a:tcPr>
                        <a:blipFill>
                          <a:blip r:embed="rId2"/>
                          <a:stretch>
                            <a:fillRect l="-100752" t="-201316" r="-301504" b="-907895"/>
                          </a:stretch>
                        </a:blipFill>
                      </a:tcPr>
                    </a:tc>
                    <a:tc>
                      <a:txBody>
                        <a:bodyPr/>
                        <a:lstStyle/>
                        <a:p>
                          <a:endParaRPr lang="nl-NL"/>
                        </a:p>
                      </a:txBody>
                      <a:tcPr>
                        <a:blipFill>
                          <a:blip r:embed="rId2"/>
                          <a:stretch>
                            <a:fillRect l="-200000" t="-201316" r="-200375" b="-907895"/>
                          </a:stretch>
                        </a:blipFill>
                      </a:tcPr>
                    </a:tc>
                    <a:tc>
                      <a:txBody>
                        <a:bodyPr/>
                        <a:lstStyle/>
                        <a:p>
                          <a:endParaRPr lang="nl-NL"/>
                        </a:p>
                      </a:txBody>
                      <a:tcPr>
                        <a:blipFill>
                          <a:blip r:embed="rId2"/>
                          <a:stretch>
                            <a:fillRect l="-301128" t="-201316" r="-101128" b="-907895"/>
                          </a:stretch>
                        </a:blipFill>
                      </a:tcPr>
                    </a:tc>
                    <a:tc>
                      <a:txBody>
                        <a:bodyPr/>
                        <a:lstStyle/>
                        <a:p>
                          <a:endParaRPr lang="nl-NL"/>
                        </a:p>
                      </a:txBody>
                      <a:tcPr>
                        <a:blipFill>
                          <a:blip r:embed="rId2"/>
                          <a:stretch>
                            <a:fillRect l="-39962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400000" b="-796104"/>
                          </a:stretch>
                        </a:blipFill>
                      </a:tcPr>
                    </a:tc>
                    <a:tc>
                      <a:txBody>
                        <a:bodyPr/>
                        <a:lstStyle/>
                        <a:p>
                          <a:endParaRPr lang="nl-NL"/>
                        </a:p>
                      </a:txBody>
                      <a:tcPr>
                        <a:blipFill>
                          <a:blip r:embed="rId2"/>
                          <a:stretch>
                            <a:fillRect l="-100752" t="-297403" r="-301504" b="-796104"/>
                          </a:stretch>
                        </a:blipFill>
                      </a:tcPr>
                    </a:tc>
                    <a:tc>
                      <a:txBody>
                        <a:bodyPr/>
                        <a:lstStyle/>
                        <a:p>
                          <a:endParaRPr lang="nl-NL"/>
                        </a:p>
                      </a:txBody>
                      <a:tcPr>
                        <a:blipFill>
                          <a:blip r:embed="rId2"/>
                          <a:stretch>
                            <a:fillRect l="-200000" t="-297403" r="-200375" b="-796104"/>
                          </a:stretch>
                        </a:blipFill>
                      </a:tcPr>
                    </a:tc>
                    <a:tc>
                      <a:txBody>
                        <a:bodyPr/>
                        <a:lstStyle/>
                        <a:p>
                          <a:endParaRPr lang="nl-NL"/>
                        </a:p>
                      </a:txBody>
                      <a:tcPr>
                        <a:blipFill>
                          <a:blip r:embed="rId2"/>
                          <a:stretch>
                            <a:fillRect l="-301128" t="-297403" r="-101128" b="-796104"/>
                          </a:stretch>
                        </a:blipFill>
                      </a:tcPr>
                    </a:tc>
                    <a:tc>
                      <a:txBody>
                        <a:bodyPr/>
                        <a:lstStyle/>
                        <a:p>
                          <a:endParaRPr lang="nl-NL"/>
                        </a:p>
                      </a:txBody>
                      <a:tcPr>
                        <a:blipFill>
                          <a:blip r:embed="rId2"/>
                          <a:stretch>
                            <a:fillRect l="-39962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400000" b="-706579"/>
                          </a:stretch>
                        </a:blipFill>
                      </a:tcPr>
                    </a:tc>
                    <a:tc>
                      <a:txBody>
                        <a:bodyPr/>
                        <a:lstStyle/>
                        <a:p>
                          <a:endParaRPr lang="nl-NL"/>
                        </a:p>
                      </a:txBody>
                      <a:tcPr>
                        <a:blipFill>
                          <a:blip r:embed="rId2"/>
                          <a:stretch>
                            <a:fillRect l="-100752" t="-402632" r="-301504" b="-706579"/>
                          </a:stretch>
                        </a:blipFill>
                      </a:tcPr>
                    </a:tc>
                    <a:tc>
                      <a:txBody>
                        <a:bodyPr/>
                        <a:lstStyle/>
                        <a:p>
                          <a:endParaRPr lang="nl-NL"/>
                        </a:p>
                      </a:txBody>
                      <a:tcPr>
                        <a:blipFill>
                          <a:blip r:embed="rId2"/>
                          <a:stretch>
                            <a:fillRect l="-200000" t="-402632" r="-200375" b="-706579"/>
                          </a:stretch>
                        </a:blipFill>
                      </a:tcPr>
                    </a:tc>
                    <a:tc>
                      <a:txBody>
                        <a:bodyPr/>
                        <a:lstStyle/>
                        <a:p>
                          <a:endParaRPr lang="nl-NL"/>
                        </a:p>
                      </a:txBody>
                      <a:tcPr>
                        <a:blipFill>
                          <a:blip r:embed="rId2"/>
                          <a:stretch>
                            <a:fillRect l="-301128" t="-402632" r="-101128" b="-706579"/>
                          </a:stretch>
                        </a:blipFill>
                      </a:tcPr>
                    </a:tc>
                    <a:tc>
                      <a:txBody>
                        <a:bodyPr/>
                        <a:lstStyle/>
                        <a:p>
                          <a:endParaRPr lang="nl-NL"/>
                        </a:p>
                      </a:txBody>
                      <a:tcPr>
                        <a:blipFill>
                          <a:blip r:embed="rId2"/>
                          <a:stretch>
                            <a:fillRect l="-39962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400000" b="-597403"/>
                          </a:stretch>
                        </a:blipFill>
                      </a:tcPr>
                    </a:tc>
                    <a:tc>
                      <a:txBody>
                        <a:bodyPr/>
                        <a:lstStyle/>
                        <a:p>
                          <a:endParaRPr lang="nl-NL"/>
                        </a:p>
                      </a:txBody>
                      <a:tcPr>
                        <a:blipFill>
                          <a:blip r:embed="rId2"/>
                          <a:stretch>
                            <a:fillRect l="-100752" t="-496104" r="-301504" b="-597403"/>
                          </a:stretch>
                        </a:blipFill>
                      </a:tcPr>
                    </a:tc>
                    <a:tc>
                      <a:txBody>
                        <a:bodyPr/>
                        <a:lstStyle/>
                        <a:p>
                          <a:endParaRPr lang="nl-NL"/>
                        </a:p>
                      </a:txBody>
                      <a:tcPr>
                        <a:blipFill>
                          <a:blip r:embed="rId2"/>
                          <a:stretch>
                            <a:fillRect l="-200000" t="-496104" r="-200375" b="-597403"/>
                          </a:stretch>
                        </a:blipFill>
                      </a:tcPr>
                    </a:tc>
                    <a:tc>
                      <a:txBody>
                        <a:bodyPr/>
                        <a:lstStyle/>
                        <a:p>
                          <a:endParaRPr lang="nl-NL"/>
                        </a:p>
                      </a:txBody>
                      <a:tcPr>
                        <a:blipFill>
                          <a:blip r:embed="rId2"/>
                          <a:stretch>
                            <a:fillRect l="-301128" t="-496104" r="-101128" b="-597403"/>
                          </a:stretch>
                        </a:blipFill>
                      </a:tcPr>
                    </a:tc>
                    <a:tc>
                      <a:txBody>
                        <a:bodyPr/>
                        <a:lstStyle/>
                        <a:p>
                          <a:endParaRPr lang="nl-NL"/>
                        </a:p>
                      </a:txBody>
                      <a:tcPr>
                        <a:blipFill>
                          <a:blip r:embed="rId2"/>
                          <a:stretch>
                            <a:fillRect l="-39962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400000" b="-505263"/>
                          </a:stretch>
                        </a:blipFill>
                      </a:tcPr>
                    </a:tc>
                    <a:tc>
                      <a:txBody>
                        <a:bodyPr/>
                        <a:lstStyle/>
                        <a:p>
                          <a:endParaRPr lang="nl-NL"/>
                        </a:p>
                      </a:txBody>
                      <a:tcPr>
                        <a:blipFill>
                          <a:blip r:embed="rId2"/>
                          <a:stretch>
                            <a:fillRect l="-100752" t="-603947" r="-301504" b="-505263"/>
                          </a:stretch>
                        </a:blipFill>
                      </a:tcPr>
                    </a:tc>
                    <a:tc>
                      <a:txBody>
                        <a:bodyPr/>
                        <a:lstStyle/>
                        <a:p>
                          <a:endParaRPr lang="nl-NL"/>
                        </a:p>
                      </a:txBody>
                      <a:tcPr>
                        <a:blipFill>
                          <a:blip r:embed="rId2"/>
                          <a:stretch>
                            <a:fillRect l="-200000" t="-603947" r="-200375" b="-505263"/>
                          </a:stretch>
                        </a:blipFill>
                      </a:tcPr>
                    </a:tc>
                    <a:tc>
                      <a:txBody>
                        <a:bodyPr/>
                        <a:lstStyle/>
                        <a:p>
                          <a:endParaRPr lang="nl-NL"/>
                        </a:p>
                      </a:txBody>
                      <a:tcPr>
                        <a:blipFill>
                          <a:blip r:embed="rId2"/>
                          <a:stretch>
                            <a:fillRect l="-301128" t="-603947" r="-101128" b="-505263"/>
                          </a:stretch>
                        </a:blipFill>
                      </a:tcPr>
                    </a:tc>
                    <a:tc>
                      <a:txBody>
                        <a:bodyPr/>
                        <a:lstStyle/>
                        <a:p>
                          <a:endParaRPr lang="nl-NL"/>
                        </a:p>
                      </a:txBody>
                      <a:tcPr>
                        <a:blipFill>
                          <a:blip r:embed="rId2"/>
                          <a:stretch>
                            <a:fillRect l="-39962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400000" b="-405263"/>
                          </a:stretch>
                        </a:blipFill>
                      </a:tcPr>
                    </a:tc>
                    <a:tc>
                      <a:txBody>
                        <a:bodyPr/>
                        <a:lstStyle/>
                        <a:p>
                          <a:endParaRPr lang="nl-NL"/>
                        </a:p>
                      </a:txBody>
                      <a:tcPr>
                        <a:blipFill>
                          <a:blip r:embed="rId2"/>
                          <a:stretch>
                            <a:fillRect l="-100752" t="-703947" r="-301504" b="-405263"/>
                          </a:stretch>
                        </a:blipFill>
                      </a:tcPr>
                    </a:tc>
                    <a:tc>
                      <a:txBody>
                        <a:bodyPr/>
                        <a:lstStyle/>
                        <a:p>
                          <a:endParaRPr lang="nl-NL"/>
                        </a:p>
                      </a:txBody>
                      <a:tcPr>
                        <a:blipFill>
                          <a:blip r:embed="rId2"/>
                          <a:stretch>
                            <a:fillRect l="-200000" t="-703947" r="-200375" b="-405263"/>
                          </a:stretch>
                        </a:blipFill>
                      </a:tcPr>
                    </a:tc>
                    <a:tc>
                      <a:txBody>
                        <a:bodyPr/>
                        <a:lstStyle/>
                        <a:p>
                          <a:endParaRPr lang="nl-NL"/>
                        </a:p>
                      </a:txBody>
                      <a:tcPr>
                        <a:blipFill>
                          <a:blip r:embed="rId2"/>
                          <a:stretch>
                            <a:fillRect l="-301128" t="-703947" r="-101128" b="-405263"/>
                          </a:stretch>
                        </a:blipFill>
                      </a:tcPr>
                    </a:tc>
                    <a:tc>
                      <a:txBody>
                        <a:bodyPr/>
                        <a:lstStyle/>
                        <a:p>
                          <a:endParaRPr lang="nl-NL"/>
                        </a:p>
                      </a:txBody>
                      <a:tcPr>
                        <a:blipFill>
                          <a:blip r:embed="rId2"/>
                          <a:stretch>
                            <a:fillRect l="-39962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400000" b="-300000"/>
                          </a:stretch>
                        </a:blipFill>
                      </a:tcPr>
                    </a:tc>
                    <a:tc>
                      <a:txBody>
                        <a:bodyPr/>
                        <a:lstStyle/>
                        <a:p>
                          <a:endParaRPr lang="nl-NL"/>
                        </a:p>
                      </a:txBody>
                      <a:tcPr>
                        <a:blipFill>
                          <a:blip r:embed="rId2"/>
                          <a:stretch>
                            <a:fillRect l="-100752" t="-793506" r="-301504" b="-300000"/>
                          </a:stretch>
                        </a:blipFill>
                      </a:tcPr>
                    </a:tc>
                    <a:tc>
                      <a:txBody>
                        <a:bodyPr/>
                        <a:lstStyle/>
                        <a:p>
                          <a:endParaRPr lang="nl-NL"/>
                        </a:p>
                      </a:txBody>
                      <a:tcPr>
                        <a:blipFill>
                          <a:blip r:embed="rId2"/>
                          <a:stretch>
                            <a:fillRect l="-200000" t="-793506" r="-200375" b="-300000"/>
                          </a:stretch>
                        </a:blipFill>
                      </a:tcPr>
                    </a:tc>
                    <a:tc>
                      <a:txBody>
                        <a:bodyPr/>
                        <a:lstStyle/>
                        <a:p>
                          <a:endParaRPr lang="nl-NL"/>
                        </a:p>
                      </a:txBody>
                      <a:tcPr>
                        <a:blipFill>
                          <a:blip r:embed="rId2"/>
                          <a:stretch>
                            <a:fillRect l="-301128" t="-793506" r="-101128" b="-300000"/>
                          </a:stretch>
                        </a:blipFill>
                      </a:tcPr>
                    </a:tc>
                    <a:tc>
                      <a:txBody>
                        <a:bodyPr/>
                        <a:lstStyle/>
                        <a:p>
                          <a:endParaRPr lang="nl-NL"/>
                        </a:p>
                      </a:txBody>
                      <a:tcPr>
                        <a:blipFill>
                          <a:blip r:embed="rId2"/>
                          <a:stretch>
                            <a:fillRect l="-39962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400000" b="-203947"/>
                          </a:stretch>
                        </a:blipFill>
                      </a:tcPr>
                    </a:tc>
                    <a:tc>
                      <a:txBody>
                        <a:bodyPr/>
                        <a:lstStyle/>
                        <a:p>
                          <a:endParaRPr lang="nl-NL"/>
                        </a:p>
                      </a:txBody>
                      <a:tcPr>
                        <a:blipFill>
                          <a:blip r:embed="rId2"/>
                          <a:stretch>
                            <a:fillRect l="-100752" t="-905263" r="-301504" b="-203947"/>
                          </a:stretch>
                        </a:blipFill>
                      </a:tcPr>
                    </a:tc>
                    <a:tc>
                      <a:txBody>
                        <a:bodyPr/>
                        <a:lstStyle/>
                        <a:p>
                          <a:endParaRPr lang="nl-NL"/>
                        </a:p>
                      </a:txBody>
                      <a:tcPr>
                        <a:blipFill>
                          <a:blip r:embed="rId2"/>
                          <a:stretch>
                            <a:fillRect l="-200000" t="-905263" r="-200375" b="-203947"/>
                          </a:stretch>
                        </a:blipFill>
                      </a:tcPr>
                    </a:tc>
                    <a:tc>
                      <a:txBody>
                        <a:bodyPr/>
                        <a:lstStyle/>
                        <a:p>
                          <a:endParaRPr lang="nl-NL"/>
                        </a:p>
                      </a:txBody>
                      <a:tcPr>
                        <a:blipFill>
                          <a:blip r:embed="rId2"/>
                          <a:stretch>
                            <a:fillRect l="-301128" t="-905263" r="-101128" b="-203947"/>
                          </a:stretch>
                        </a:blipFill>
                      </a:tcPr>
                    </a:tc>
                    <a:tc>
                      <a:txBody>
                        <a:bodyPr/>
                        <a:lstStyle/>
                        <a:p>
                          <a:endParaRPr lang="nl-NL"/>
                        </a:p>
                      </a:txBody>
                      <a:tcPr>
                        <a:blipFill>
                          <a:blip r:embed="rId2"/>
                          <a:stretch>
                            <a:fillRect l="-39962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400000" b="-101299"/>
                          </a:stretch>
                        </a:blipFill>
                      </a:tcPr>
                    </a:tc>
                    <a:tc>
                      <a:txBody>
                        <a:bodyPr/>
                        <a:lstStyle/>
                        <a:p>
                          <a:endParaRPr lang="nl-NL"/>
                        </a:p>
                      </a:txBody>
                      <a:tcPr>
                        <a:blipFill>
                          <a:blip r:embed="rId2"/>
                          <a:stretch>
                            <a:fillRect l="-100752" t="-992208" r="-301504" b="-101299"/>
                          </a:stretch>
                        </a:blipFill>
                      </a:tcPr>
                    </a:tc>
                    <a:tc>
                      <a:txBody>
                        <a:bodyPr/>
                        <a:lstStyle/>
                        <a:p>
                          <a:endParaRPr lang="nl-NL"/>
                        </a:p>
                      </a:txBody>
                      <a:tcPr>
                        <a:blipFill>
                          <a:blip r:embed="rId2"/>
                          <a:stretch>
                            <a:fillRect l="-200000" t="-992208" r="-200375" b="-101299"/>
                          </a:stretch>
                        </a:blipFill>
                      </a:tcPr>
                    </a:tc>
                    <a:tc>
                      <a:txBody>
                        <a:bodyPr/>
                        <a:lstStyle/>
                        <a:p>
                          <a:endParaRPr lang="nl-NL"/>
                        </a:p>
                      </a:txBody>
                      <a:tcPr>
                        <a:blipFill>
                          <a:blip r:embed="rId2"/>
                          <a:stretch>
                            <a:fillRect l="-301128" t="-992208" r="-101128" b="-101299"/>
                          </a:stretch>
                        </a:blipFill>
                      </a:tcPr>
                    </a:tc>
                    <a:tc>
                      <a:txBody>
                        <a:bodyPr/>
                        <a:lstStyle/>
                        <a:p>
                          <a:endParaRPr lang="nl-NL"/>
                        </a:p>
                      </a:txBody>
                      <a:tcPr>
                        <a:blipFill>
                          <a:blip r:embed="rId2"/>
                          <a:stretch>
                            <a:fillRect l="-39962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400000" b="-2632"/>
                          </a:stretch>
                        </a:blipFill>
                      </a:tcPr>
                    </a:tc>
                    <a:tc>
                      <a:txBody>
                        <a:bodyPr/>
                        <a:lstStyle/>
                        <a:p>
                          <a:endParaRPr lang="nl-NL"/>
                        </a:p>
                      </a:txBody>
                      <a:tcPr>
                        <a:blipFill>
                          <a:blip r:embed="rId2"/>
                          <a:stretch>
                            <a:fillRect l="-100752" t="-1106579" r="-301504" b="-2632"/>
                          </a:stretch>
                        </a:blipFill>
                      </a:tcPr>
                    </a:tc>
                    <a:tc>
                      <a:txBody>
                        <a:bodyPr/>
                        <a:lstStyle/>
                        <a:p>
                          <a:endParaRPr lang="nl-NL"/>
                        </a:p>
                      </a:txBody>
                      <a:tcPr>
                        <a:blipFill>
                          <a:blip r:embed="rId2"/>
                          <a:stretch>
                            <a:fillRect l="-200000" t="-1106579" r="-200375" b="-2632"/>
                          </a:stretch>
                        </a:blipFill>
                      </a:tcPr>
                    </a:tc>
                    <a:tc>
                      <a:txBody>
                        <a:bodyPr/>
                        <a:lstStyle/>
                        <a:p>
                          <a:endParaRPr lang="nl-NL"/>
                        </a:p>
                      </a:txBody>
                      <a:tcPr>
                        <a:blipFill>
                          <a:blip r:embed="rId2"/>
                          <a:stretch>
                            <a:fillRect l="-301128" t="-1106579" r="-101128" b="-2632"/>
                          </a:stretch>
                        </a:blipFill>
                      </a:tcPr>
                    </a:tc>
                    <a:tc>
                      <a:txBody>
                        <a:bodyPr/>
                        <a:lstStyle/>
                        <a:p>
                          <a:endParaRPr lang="nl-NL"/>
                        </a:p>
                      </a:txBody>
                      <a:tcPr>
                        <a:blipFill>
                          <a:blip r:embed="rId2"/>
                          <a:stretch>
                            <a:fillRect l="-399625" t="-1106579"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631716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fontScale="77500" lnSpcReduction="20000"/>
          </a:bodyPr>
          <a:lstStyle/>
          <a:p>
            <a:pPr marL="0" lvl="0" indent="0">
              <a:lnSpc>
                <a:spcPct val="120000"/>
              </a:lnSpc>
              <a:buNone/>
            </a:pPr>
            <a:r>
              <a:rPr lang="en-GB" dirty="0">
                <a:solidFill>
                  <a:srgbClr val="404040"/>
                </a:solidFill>
                <a:latin typeface="Fira Sans" pitchFamily="34"/>
              </a:rPr>
              <a:t>This type of </a:t>
            </a:r>
            <a:r>
              <a:rPr lang="en-GB" b="1" dirty="0">
                <a:solidFill>
                  <a:srgbClr val="404040"/>
                </a:solidFill>
                <a:latin typeface="Fira Sans" pitchFamily="34"/>
              </a:rPr>
              <a:t>inference</a:t>
            </a:r>
            <a:r>
              <a:rPr lang="en-GB" dirty="0">
                <a:solidFill>
                  <a:srgbClr val="404040"/>
                </a:solidFill>
                <a:latin typeface="Fira Sans" pitchFamily="34"/>
              </a:rPr>
              <a:t> about causal effects from </a:t>
            </a:r>
            <a:r>
              <a:rPr lang="en-GB" b="1" dirty="0">
                <a:solidFill>
                  <a:srgbClr val="404040"/>
                </a:solidFill>
                <a:latin typeface="Fira Sans" pitchFamily="34"/>
              </a:rPr>
              <a:t>observed data</a:t>
            </a:r>
            <a:r>
              <a:rPr lang="en-GB" dirty="0">
                <a:solidFill>
                  <a:srgbClr val="404040"/>
                </a:solidFill>
                <a:latin typeface="Fira Sans" pitchFamily="34"/>
              </a:rPr>
              <a:t> is only possible under certain </a:t>
            </a:r>
            <a:r>
              <a:rPr lang="en-GB" b="1" dirty="0">
                <a:solidFill>
                  <a:srgbClr val="404040"/>
                </a:solidFill>
                <a:latin typeface="Fira Sans" pitchFamily="34"/>
              </a:rPr>
              <a:t>conditions </a:t>
            </a:r>
            <a:r>
              <a:rPr lang="en-GB" dirty="0">
                <a:solidFill>
                  <a:srgbClr val="404040"/>
                </a:solidFill>
                <a:latin typeface="Fira Sans" pitchFamily="34"/>
              </a:rPr>
              <a:t>or </a:t>
            </a:r>
            <a:r>
              <a:rPr lang="en-GB" b="1" dirty="0">
                <a:solidFill>
                  <a:srgbClr val="404040"/>
                </a:solidFill>
                <a:latin typeface="Fira Sans" pitchFamily="34"/>
              </a:rPr>
              <a:t>assumptions</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sz="3200" b="1" dirty="0">
                <a:solidFill>
                  <a:srgbClr val="404040"/>
                </a:solidFill>
                <a:latin typeface="Fira Sans" pitchFamily="34"/>
              </a:rPr>
              <a:t>Exchangeability</a:t>
            </a:r>
          </a:p>
          <a:p>
            <a:pPr lvl="1">
              <a:lnSpc>
                <a:spcPct val="120000"/>
              </a:lnSpc>
            </a:pPr>
            <a:r>
              <a:rPr lang="en-GB" sz="2800" dirty="0">
                <a:solidFill>
                  <a:srgbClr val="404040"/>
                </a:solidFill>
                <a:latin typeface="Fira Sans" pitchFamily="34"/>
              </a:rPr>
              <a:t>If we were to reverse treatment assignment we would observe the same group differences. Information is exchangeable between groups</a:t>
            </a:r>
          </a:p>
          <a:p>
            <a:pPr lvl="1">
              <a:lnSpc>
                <a:spcPct val="120000"/>
              </a:lnSpc>
            </a:pPr>
            <a:r>
              <a:rPr lang="en-GB" sz="2800" dirty="0">
                <a:solidFill>
                  <a:srgbClr val="404040"/>
                </a:solidFill>
                <a:latin typeface="Fira Sans" pitchFamily="34"/>
              </a:rPr>
              <a:t>Basically: absence of </a:t>
            </a:r>
            <a:r>
              <a:rPr lang="en-GB" sz="2800" b="1" dirty="0">
                <a:solidFill>
                  <a:srgbClr val="404040"/>
                </a:solidFill>
                <a:latin typeface="Fira Sans" pitchFamily="34"/>
              </a:rPr>
              <a:t>confounder variables</a:t>
            </a:r>
          </a:p>
          <a:p>
            <a:pPr lvl="2">
              <a:lnSpc>
                <a:spcPct val="120000"/>
              </a:lnSpc>
            </a:pPr>
            <a:r>
              <a:rPr lang="en-GB" sz="2400" dirty="0">
                <a:solidFill>
                  <a:srgbClr val="404040"/>
                </a:solidFill>
                <a:latin typeface="Fira Sans" pitchFamily="34"/>
              </a:rPr>
              <a:t>E.g. People who have bad headaches choose to take the aspirin</a:t>
            </a:r>
            <a:endParaRPr lang="en-GB" sz="2400" b="1" dirty="0">
              <a:solidFill>
                <a:srgbClr val="404040"/>
              </a:solidFill>
              <a:latin typeface="Fira Sans" pitchFamily="34"/>
            </a:endParaRPr>
          </a:p>
          <a:p>
            <a:pPr lvl="1">
              <a:lnSpc>
                <a:spcPct val="120000"/>
              </a:lnSpc>
            </a:pPr>
            <a:r>
              <a:rPr lang="en-GB" sz="2800" b="1" dirty="0">
                <a:solidFill>
                  <a:srgbClr val="404040"/>
                </a:solidFill>
                <a:latin typeface="Fira Sans" pitchFamily="34"/>
              </a:rPr>
              <a:t>RCTs </a:t>
            </a:r>
            <a:r>
              <a:rPr lang="en-GB" sz="2800" dirty="0">
                <a:solidFill>
                  <a:srgbClr val="404040"/>
                </a:solidFill>
                <a:latin typeface="Fira Sans" pitchFamily="34"/>
              </a:rPr>
              <a:t>are powerful because </a:t>
            </a:r>
            <a:r>
              <a:rPr lang="en-GB" sz="2800" b="1" dirty="0">
                <a:solidFill>
                  <a:srgbClr val="404040"/>
                </a:solidFill>
                <a:latin typeface="Fira Sans" pitchFamily="34"/>
              </a:rPr>
              <a:t>randomization</a:t>
            </a:r>
            <a:r>
              <a:rPr lang="en-GB" sz="2800" dirty="0">
                <a:solidFill>
                  <a:srgbClr val="404040"/>
                </a:solidFill>
                <a:latin typeface="Fira Sans" pitchFamily="34"/>
              </a:rPr>
              <a:t> ensures exchangeability. But in principle this kind of inference is possible from non-RCT designs</a:t>
            </a:r>
          </a:p>
          <a:p>
            <a:pPr lvl="1">
              <a:lnSpc>
                <a:spcPct val="120000"/>
              </a:lnSpc>
            </a:pPr>
            <a:r>
              <a:rPr lang="en-GB" sz="2800" dirty="0">
                <a:solidFill>
                  <a:srgbClr val="404040"/>
                </a:solidFill>
                <a:latin typeface="Fira Sans" pitchFamily="34"/>
              </a:rPr>
              <a:t>In practice we need </a:t>
            </a:r>
            <a:r>
              <a:rPr lang="en-GB" sz="2800" b="1" dirty="0">
                <a:solidFill>
                  <a:srgbClr val="404040"/>
                </a:solidFill>
                <a:latin typeface="Fira Sans" pitchFamily="34"/>
              </a:rPr>
              <a:t>conditional exchangeability</a:t>
            </a:r>
            <a:r>
              <a:rPr lang="en-GB" sz="2800" dirty="0">
                <a:solidFill>
                  <a:srgbClr val="404040"/>
                </a:solidFill>
                <a:latin typeface="Fira Sans" pitchFamily="34"/>
              </a:rPr>
              <a:t>; to control for </a:t>
            </a:r>
            <a:r>
              <a:rPr lang="en-GB" sz="2800" b="1" dirty="0">
                <a:solidFill>
                  <a:srgbClr val="404040"/>
                </a:solidFill>
                <a:latin typeface="Fira Sans" pitchFamily="34"/>
              </a:rPr>
              <a:t>confounders!</a:t>
            </a:r>
          </a:p>
          <a:p>
            <a:pPr marL="0" lvl="0" indent="0">
              <a:lnSpc>
                <a:spcPct val="120000"/>
              </a:lnSpc>
              <a:buNone/>
            </a:pPr>
            <a:endParaRPr lang="en-GB" sz="3200" dirty="0">
              <a:solidFill>
                <a:srgbClr val="404040"/>
              </a:solidFill>
              <a:latin typeface="Fira Sans" pitchFamily="34"/>
            </a:endParaRPr>
          </a:p>
        </p:txBody>
      </p:sp>
    </p:spTree>
    <p:extLst>
      <p:ext uri="{BB962C8B-B14F-4D97-AF65-F5344CB8AC3E}">
        <p14:creationId xmlns:p14="http://schemas.microsoft.com/office/powerpoint/2010/main" val="88771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8"/>
                <a:ext cx="10623484" cy="5036261"/>
              </a:xfrm>
            </p:spPr>
            <p:txBody>
              <a:bodyPr>
                <a:normAutofit fontScale="85000" lnSpcReduction="10000"/>
              </a:bodyPr>
              <a:lstStyle/>
              <a:p>
                <a:pPr marL="0" lvl="0" indent="0">
                  <a:lnSpc>
                    <a:spcPct val="120000"/>
                  </a:lnSpc>
                  <a:buNone/>
                </a:pPr>
                <a:r>
                  <a:rPr lang="en-GB" dirty="0">
                    <a:solidFill>
                      <a:srgbClr val="404040"/>
                    </a:solidFill>
                    <a:latin typeface="Fira Sans" pitchFamily="34"/>
                  </a:rPr>
                  <a:t>This type of </a:t>
                </a:r>
                <a:r>
                  <a:rPr lang="en-GB" b="1" dirty="0">
                    <a:solidFill>
                      <a:srgbClr val="404040"/>
                    </a:solidFill>
                    <a:latin typeface="Fira Sans" pitchFamily="34"/>
                  </a:rPr>
                  <a:t>inference</a:t>
                </a:r>
                <a:r>
                  <a:rPr lang="en-GB" dirty="0">
                    <a:solidFill>
                      <a:srgbClr val="404040"/>
                    </a:solidFill>
                    <a:latin typeface="Fira Sans" pitchFamily="34"/>
                  </a:rPr>
                  <a:t> about causal effects from </a:t>
                </a:r>
                <a:r>
                  <a:rPr lang="en-GB" b="1" dirty="0">
                    <a:solidFill>
                      <a:srgbClr val="404040"/>
                    </a:solidFill>
                    <a:latin typeface="Fira Sans" pitchFamily="34"/>
                  </a:rPr>
                  <a:t>observed data</a:t>
                </a:r>
                <a:r>
                  <a:rPr lang="en-GB" dirty="0">
                    <a:solidFill>
                      <a:srgbClr val="404040"/>
                    </a:solidFill>
                    <a:latin typeface="Fira Sans" pitchFamily="34"/>
                  </a:rPr>
                  <a:t> is only possible under certain </a:t>
                </a:r>
                <a:r>
                  <a:rPr lang="en-GB" b="1" dirty="0">
                    <a:solidFill>
                      <a:srgbClr val="404040"/>
                    </a:solidFill>
                    <a:latin typeface="Fira Sans" pitchFamily="34"/>
                  </a:rPr>
                  <a:t>conditions </a:t>
                </a:r>
                <a:r>
                  <a:rPr lang="en-GB" dirty="0">
                    <a:solidFill>
                      <a:srgbClr val="404040"/>
                    </a:solidFill>
                    <a:latin typeface="Fira Sans" pitchFamily="34"/>
                  </a:rPr>
                  <a:t>or </a:t>
                </a:r>
                <a:r>
                  <a:rPr lang="en-GB" b="1" dirty="0">
                    <a:solidFill>
                      <a:srgbClr val="404040"/>
                    </a:solidFill>
                    <a:latin typeface="Fira Sans" pitchFamily="34"/>
                  </a:rPr>
                  <a:t>assumptions</a:t>
                </a:r>
              </a:p>
              <a:p>
                <a:pPr marL="0" lvl="0" indent="0">
                  <a:lnSpc>
                    <a:spcPct val="120000"/>
                  </a:lnSpc>
                  <a:buNone/>
                </a:pPr>
                <a:endParaRPr lang="en-GB" b="1" dirty="0">
                  <a:solidFill>
                    <a:srgbClr val="404040"/>
                  </a:solidFill>
                  <a:latin typeface="Fira Sans" pitchFamily="34"/>
                </a:endParaRPr>
              </a:p>
              <a:p>
                <a:pPr marL="0" lvl="0" indent="0">
                  <a:lnSpc>
                    <a:spcPct val="120000"/>
                  </a:lnSpc>
                  <a:buNone/>
                </a:pPr>
                <a:r>
                  <a:rPr lang="en-GB" sz="3200" b="1" dirty="0">
                    <a:solidFill>
                      <a:srgbClr val="404040"/>
                    </a:solidFill>
                    <a:latin typeface="Fira Sans" pitchFamily="34"/>
                  </a:rPr>
                  <a:t>Stable Unit Treatment Value (also known as SUTVA)</a:t>
                </a:r>
              </a:p>
              <a:p>
                <a:pPr lvl="1">
                  <a:lnSpc>
                    <a:spcPct val="120000"/>
                  </a:lnSpc>
                </a:pPr>
                <a:r>
                  <a:rPr lang="en-GB" sz="3200" b="1" dirty="0">
                    <a:solidFill>
                      <a:srgbClr val="404040"/>
                    </a:solidFill>
                    <a:latin typeface="Fira Sans" pitchFamily="34"/>
                  </a:rPr>
                  <a:t>No Interference</a:t>
                </a:r>
                <a:r>
                  <a:rPr lang="en-GB" sz="3200" dirty="0">
                    <a:solidFill>
                      <a:srgbClr val="404040"/>
                    </a:solidFill>
                    <a:latin typeface="Fira Sans" pitchFamily="34"/>
                  </a:rPr>
                  <a:t>: The potential outcomes of one unit does not depend on the treatment assigned to another unit. </a:t>
                </a:r>
              </a:p>
              <a:p>
                <a:pPr lvl="2">
                  <a:lnSpc>
                    <a:spcPct val="120000"/>
                  </a:lnSpc>
                </a:pPr>
                <a:r>
                  <a:rPr lang="en-GB" sz="2400" dirty="0">
                    <a:solidFill>
                      <a:srgbClr val="404040"/>
                    </a:solidFill>
                    <a:latin typeface="Fira Sans" pitchFamily="34"/>
                  </a:rPr>
                  <a:t>No “</a:t>
                </a:r>
                <a:r>
                  <a:rPr lang="en-GB" sz="2400" dirty="0" err="1">
                    <a:solidFill>
                      <a:srgbClr val="404040"/>
                    </a:solidFill>
                    <a:latin typeface="Fira Sans" pitchFamily="34"/>
                  </a:rPr>
                  <a:t>spillover</a:t>
                </a:r>
                <a:r>
                  <a:rPr lang="en-GB" sz="2400" dirty="0">
                    <a:solidFill>
                      <a:srgbClr val="404040"/>
                    </a:solidFill>
                    <a:latin typeface="Fira Sans" pitchFamily="34"/>
                  </a:rPr>
                  <a:t>”: </a:t>
                </a:r>
                <a:r>
                  <a:rPr lang="en-GB" sz="2400" u="sng" dirty="0">
                    <a:solidFill>
                      <a:srgbClr val="404040"/>
                    </a:solidFill>
                    <a:latin typeface="Fira Sans" pitchFamily="34"/>
                  </a:rPr>
                  <a:t>My</a:t>
                </a:r>
                <a:r>
                  <a:rPr lang="en-GB" sz="2400" dirty="0">
                    <a:solidFill>
                      <a:srgbClr val="404040"/>
                    </a:solidFill>
                    <a:latin typeface="Fira Sans" pitchFamily="34"/>
                  </a:rPr>
                  <a:t> taking an aspirin does not influence </a:t>
                </a:r>
                <a:r>
                  <a:rPr lang="en-GB" sz="2400" u="sng" dirty="0">
                    <a:solidFill>
                      <a:srgbClr val="404040"/>
                    </a:solidFill>
                    <a:latin typeface="Fira Sans" pitchFamily="34"/>
                  </a:rPr>
                  <a:t>your</a:t>
                </a:r>
                <a:r>
                  <a:rPr lang="en-GB" sz="2400" dirty="0">
                    <a:solidFill>
                      <a:srgbClr val="404040"/>
                    </a:solidFill>
                    <a:latin typeface="Fira Sans" pitchFamily="34"/>
                  </a:rPr>
                  <a:t> headache levels</a:t>
                </a:r>
              </a:p>
              <a:p>
                <a:pPr lvl="1">
                  <a:lnSpc>
                    <a:spcPct val="120000"/>
                  </a:lnSpc>
                </a:pPr>
                <a:r>
                  <a:rPr lang="en-GB" sz="3200" b="1" dirty="0">
                    <a:solidFill>
                      <a:srgbClr val="404040"/>
                    </a:solidFill>
                    <a:latin typeface="Fira Sans" pitchFamily="34"/>
                  </a:rPr>
                  <a:t>Consistency: </a:t>
                </a:r>
                <a:r>
                  <a:rPr lang="en-GB" sz="3200" dirty="0">
                    <a:solidFill>
                      <a:srgbClr val="404040"/>
                    </a:solidFill>
                    <a:latin typeface="Fira Sans" pitchFamily="34"/>
                  </a:rPr>
                  <a:t>Only one version of treatment, treatment is unambiguously defined. </a:t>
                </a:r>
              </a:p>
              <a:p>
                <a:pPr lvl="1">
                  <a:lnSpc>
                    <a:spcPct val="120000"/>
                  </a:lnSpc>
                </a:pPr>
                <a:r>
                  <a:rPr lang="en-GB" sz="3200" dirty="0">
                    <a:solidFill>
                      <a:srgbClr val="404040"/>
                    </a:solidFill>
                    <a:latin typeface="Fira Sans" pitchFamily="34"/>
                  </a:rPr>
                  <a:t>I can directly observe one of the potential outcomes. </a:t>
                </a:r>
                <a14:m>
                  <m:oMath xmlns:m="http://schemas.openxmlformats.org/officeDocument/2006/math">
                    <m:sSub>
                      <m:sSubPr>
                        <m:ctrlPr>
                          <a:rPr lang="en-GB" sz="3200">
                            <a:solidFill>
                              <a:srgbClr val="404040"/>
                            </a:solidFill>
                          </a:rPr>
                        </m:ctrlPr>
                      </m:sSubPr>
                      <m:e>
                        <m:r>
                          <a:rPr lang="en-GB" sz="3200">
                            <a:solidFill>
                              <a:srgbClr val="404040"/>
                            </a:solidFill>
                          </a:rPr>
                          <m:t>𝑌</m:t>
                        </m:r>
                      </m:e>
                      <m:sub>
                        <m:r>
                          <a:rPr lang="en-GB" sz="3200">
                            <a:solidFill>
                              <a:srgbClr val="404040"/>
                            </a:solidFill>
                          </a:rPr>
                          <m:t>𝑖</m:t>
                        </m:r>
                      </m:sub>
                    </m:sSub>
                    <m:r>
                      <a:rPr lang="en-GB" sz="3200">
                        <a:solidFill>
                          <a:srgbClr val="404040"/>
                        </a:solidFill>
                      </a:rPr>
                      <m:t>=</m:t>
                    </m:r>
                    <m:sSubSup>
                      <m:sSubSupPr>
                        <m:ctrlPr>
                          <a:rPr lang="en-GB" sz="3200">
                            <a:solidFill>
                              <a:srgbClr val="404040"/>
                            </a:solidFill>
                          </a:rPr>
                        </m:ctrlPr>
                      </m:sSubSupPr>
                      <m:e>
                        <m:r>
                          <a:rPr lang="en-GB" sz="3200">
                            <a:solidFill>
                              <a:srgbClr val="404040"/>
                            </a:solidFill>
                          </a:rPr>
                          <m:t>𝑌</m:t>
                        </m:r>
                      </m:e>
                      <m:sub>
                        <m:r>
                          <a:rPr lang="en-GB" sz="3200">
                            <a:solidFill>
                              <a:srgbClr val="404040"/>
                            </a:solidFill>
                          </a:rPr>
                          <m:t>𝑖</m:t>
                        </m:r>
                      </m:sub>
                      <m:sup>
                        <m:r>
                          <a:rPr lang="en-GB" sz="3200">
                            <a:solidFill>
                              <a:srgbClr val="404040"/>
                            </a:solidFill>
                          </a:rPr>
                          <m:t>1</m:t>
                        </m:r>
                      </m:sup>
                    </m:sSubSup>
                  </m:oMath>
                </a14:m>
                <a:r>
                  <a:rPr lang="en-GB" sz="3200" dirty="0">
                    <a:solidFill>
                      <a:srgbClr val="404040"/>
                    </a:solidFill>
                    <a:latin typeface="Fira Sans" pitchFamily="34"/>
                  </a:rPr>
                  <a:t> </a:t>
                </a:r>
              </a:p>
              <a:p>
                <a:pPr marL="0" lvl="0" indent="0">
                  <a:lnSpc>
                    <a:spcPct val="120000"/>
                  </a:lnSpc>
                  <a:buNone/>
                </a:pPr>
                <a:endParaRPr lang="en-GB" sz="3200" dirty="0">
                  <a:solidFill>
                    <a:srgbClr val="404040"/>
                  </a:solidFill>
                  <a:latin typeface="Fira Sans" pitchFamily="34"/>
                </a:endParaRPr>
              </a:p>
            </p:txBody>
          </p:sp>
        </mc:Choice>
        <mc:Fallback>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8"/>
                <a:ext cx="10623484" cy="5036261"/>
              </a:xfrm>
              <a:blipFill>
                <a:blip r:embed="rId3"/>
                <a:stretch>
                  <a:fillRect l="-1091" t="-605" r="-344"/>
                </a:stretch>
              </a:blipFill>
            </p:spPr>
            <p:txBody>
              <a:bodyPr/>
              <a:lstStyle/>
              <a:p>
                <a:r>
                  <a:rPr lang="nl-NL">
                    <a:noFill/>
                  </a:rPr>
                  <a:t> </a:t>
                </a:r>
              </a:p>
            </p:txBody>
          </p:sp>
        </mc:Fallback>
      </mc:AlternateContent>
    </p:spTree>
    <p:extLst>
      <p:ext uri="{BB962C8B-B14F-4D97-AF65-F5344CB8AC3E}">
        <p14:creationId xmlns:p14="http://schemas.microsoft.com/office/powerpoint/2010/main" val="162993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Inference Assumptions</a:t>
            </a:r>
            <a:endParaRPr lang="en-GB" sz="1800" kern="0" dirty="0"/>
          </a:p>
        </p:txBody>
      </p:sp>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dirty="0">
                <a:solidFill>
                  <a:srgbClr val="404040"/>
                </a:solidFill>
                <a:latin typeface="Fira Sans" pitchFamily="34"/>
              </a:rPr>
              <a:t>These two generic assumptions essentially always appear in causal inference problems, and as we will see, we will have to deal with concerns around </a:t>
            </a:r>
            <a:r>
              <a:rPr lang="en-GB" b="1" dirty="0">
                <a:solidFill>
                  <a:srgbClr val="404040"/>
                </a:solidFill>
                <a:latin typeface="Fira Sans" pitchFamily="34"/>
              </a:rPr>
              <a:t>confounders</a:t>
            </a:r>
            <a:r>
              <a:rPr lang="en-GB" dirty="0">
                <a:solidFill>
                  <a:srgbClr val="404040"/>
                </a:solidFill>
                <a:latin typeface="Fira Sans" pitchFamily="34"/>
              </a:rPr>
              <a:t> and </a:t>
            </a:r>
            <a:r>
              <a:rPr lang="en-GB" b="1" dirty="0">
                <a:solidFill>
                  <a:srgbClr val="404040"/>
                </a:solidFill>
                <a:latin typeface="Fira Sans" pitchFamily="34"/>
              </a:rPr>
              <a:t>no interference</a:t>
            </a:r>
            <a:r>
              <a:rPr lang="en-GB" dirty="0">
                <a:solidFill>
                  <a:srgbClr val="404040"/>
                </a:solidFill>
                <a:latin typeface="Fira Sans" pitchFamily="34"/>
              </a:rPr>
              <a:t> repeatedly today</a:t>
            </a:r>
          </a:p>
          <a:p>
            <a:pPr marL="0" lvl="0" indent="0">
              <a:lnSpc>
                <a:spcPct val="120000"/>
              </a:lnSpc>
              <a:buNone/>
            </a:pPr>
            <a:endParaRPr lang="en-GB" sz="2800" b="1" dirty="0">
              <a:solidFill>
                <a:srgbClr val="404040"/>
              </a:solidFill>
              <a:latin typeface="Fira Sans" pitchFamily="34"/>
            </a:endParaRPr>
          </a:p>
          <a:p>
            <a:pPr marL="0" lvl="0" indent="0">
              <a:lnSpc>
                <a:spcPct val="120000"/>
              </a:lnSpc>
              <a:buNone/>
            </a:pPr>
            <a:r>
              <a:rPr lang="en-GB" b="1" dirty="0">
                <a:solidFill>
                  <a:srgbClr val="404040"/>
                </a:solidFill>
                <a:latin typeface="Fira Sans" pitchFamily="34"/>
              </a:rPr>
              <a:t>Other assumptions or conditions</a:t>
            </a:r>
            <a:r>
              <a:rPr lang="en-GB" dirty="0">
                <a:solidFill>
                  <a:srgbClr val="404040"/>
                </a:solidFill>
                <a:latin typeface="Fira Sans" pitchFamily="34"/>
              </a:rPr>
              <a:t> may also be needed depending on the specific </a:t>
            </a:r>
            <a:r>
              <a:rPr lang="en-GB" b="1" dirty="0">
                <a:solidFill>
                  <a:srgbClr val="404040"/>
                </a:solidFill>
                <a:latin typeface="Fira Sans" pitchFamily="34"/>
              </a:rPr>
              <a:t>design</a:t>
            </a:r>
            <a:r>
              <a:rPr lang="en-GB" dirty="0">
                <a:solidFill>
                  <a:srgbClr val="404040"/>
                </a:solidFill>
                <a:latin typeface="Fira Sans" pitchFamily="34"/>
              </a:rPr>
              <a:t> and </a:t>
            </a:r>
            <a:r>
              <a:rPr lang="en-GB" b="1" dirty="0">
                <a:solidFill>
                  <a:srgbClr val="404040"/>
                </a:solidFill>
                <a:latin typeface="Fira Sans" pitchFamily="34"/>
              </a:rPr>
              <a:t>analytic approach you take</a:t>
            </a:r>
            <a:endParaRPr lang="en-GB" sz="2800" b="1" dirty="0">
              <a:solidFill>
                <a:srgbClr val="404040"/>
              </a:solidFill>
              <a:latin typeface="Fira Sans" pitchFamily="34"/>
            </a:endParaRPr>
          </a:p>
          <a:p>
            <a:pPr marL="0" lvl="0" indent="0">
              <a:lnSpc>
                <a:spcPct val="120000"/>
              </a:lnSpc>
              <a:buNone/>
            </a:pPr>
            <a:endParaRPr lang="en-GB" sz="3200" dirty="0">
              <a:solidFill>
                <a:srgbClr val="404040"/>
              </a:solidFill>
              <a:latin typeface="Fira Sans" pitchFamily="34"/>
            </a:endParaRPr>
          </a:p>
        </p:txBody>
      </p:sp>
    </p:spTree>
    <p:extLst>
      <p:ext uri="{BB962C8B-B14F-4D97-AF65-F5344CB8AC3E}">
        <p14:creationId xmlns:p14="http://schemas.microsoft.com/office/powerpoint/2010/main" val="67784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normAutofit fontScale="90000"/>
          </a:bodyPr>
          <a:lstStyle/>
          <a:p>
            <a:pPr lvl="0" algn="ctr">
              <a:lnSpc>
                <a:spcPct val="100000"/>
              </a:lnSpc>
            </a:pPr>
            <a:r>
              <a:rPr lang="en-GB" sz="5400" b="1" kern="0" dirty="0">
                <a:solidFill>
                  <a:srgbClr val="FFFFFF"/>
                </a:solidFill>
                <a:latin typeface="Fira Sans" pitchFamily="34"/>
                <a:ea typeface="Fira Code" pitchFamily="49"/>
              </a:rPr>
              <a:t>Causal Inference and Policy Evaluations</a:t>
            </a:r>
            <a:endParaRPr lang="en-GB" sz="1800" kern="0" dirty="0">
              <a:solidFill>
                <a:srgbClr val="FFFFFF"/>
              </a:solidFill>
            </a:endParaRPr>
          </a:p>
        </p:txBody>
      </p:sp>
    </p:spTree>
    <p:extLst>
      <p:ext uri="{BB962C8B-B14F-4D97-AF65-F5344CB8AC3E}">
        <p14:creationId xmlns:p14="http://schemas.microsoft.com/office/powerpoint/2010/main" val="368345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Todays Topic</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b="1" dirty="0">
                    <a:solidFill>
                      <a:srgbClr val="404040"/>
                    </a:solidFill>
                    <a:latin typeface="Fira Sans" pitchFamily="34"/>
                  </a:rPr>
                  <a:t>Policy evaluation</a:t>
                </a:r>
                <a:r>
                  <a:rPr lang="en-GB" dirty="0">
                    <a:solidFill>
                      <a:srgbClr val="404040"/>
                    </a:solidFill>
                    <a:latin typeface="Fira Sans" pitchFamily="34"/>
                  </a:rPr>
                  <a:t> is a special case of causal inference</a:t>
                </a:r>
                <a:endParaRPr lang="en-GB" sz="2400" b="1" dirty="0">
                  <a:solidFill>
                    <a:srgbClr val="404040"/>
                  </a:solidFill>
                  <a:latin typeface="Fira Sans" pitchFamily="34"/>
                </a:endParaRPr>
              </a:p>
              <a:p>
                <a:pPr marL="0" lvl="0" indent="0">
                  <a:lnSpc>
                    <a:spcPct val="120000"/>
                  </a:lnSpc>
                  <a:buNone/>
                </a:pPr>
                <a:endParaRPr lang="en-GB" sz="2400" b="1" dirty="0">
                  <a:solidFill>
                    <a:srgbClr val="404040"/>
                  </a:solidFill>
                  <a:latin typeface="Fira Sans" pitchFamily="34"/>
                </a:endParaRPr>
              </a:p>
              <a:p>
                <a:pPr marL="0" lvl="0" indent="0">
                  <a:lnSpc>
                    <a:spcPct val="120000"/>
                  </a:lnSpc>
                  <a:buNone/>
                </a:pPr>
                <a:r>
                  <a:rPr lang="en-GB" sz="2400" dirty="0">
                    <a:solidFill>
                      <a:srgbClr val="404040"/>
                    </a:solidFill>
                    <a:latin typeface="Fira Sans" pitchFamily="34"/>
                  </a:rPr>
                  <a:t>We typically have </a:t>
                </a:r>
                <a:r>
                  <a:rPr lang="en-GB" sz="2400" b="1" dirty="0">
                    <a:solidFill>
                      <a:srgbClr val="404040"/>
                    </a:solidFill>
                    <a:latin typeface="Fira Sans" pitchFamily="34"/>
                  </a:rPr>
                  <a:t>one unit</a:t>
                </a:r>
                <a:r>
                  <a:rPr lang="en-GB" sz="2400" dirty="0">
                    <a:solidFill>
                      <a:srgbClr val="404040"/>
                    </a:solidFill>
                    <a:latin typeface="Fira Sans" pitchFamily="34"/>
                  </a:rPr>
                  <a:t> observed </a:t>
                </a:r>
                <a:r>
                  <a:rPr lang="en-GB" sz="2400" b="1" dirty="0">
                    <a:solidFill>
                      <a:srgbClr val="404040"/>
                    </a:solidFill>
                    <a:latin typeface="Fira Sans" pitchFamily="34"/>
                  </a:rPr>
                  <a:t>repeatedly over time</a:t>
                </a:r>
              </a:p>
              <a:p>
                <a:pPr marL="0" lvl="0" indent="0">
                  <a:lnSpc>
                    <a:spcPct val="120000"/>
                  </a:lnSpc>
                  <a:buNone/>
                </a:pPr>
                <a:r>
                  <a:rPr lang="en-GB" sz="2400" dirty="0">
                    <a:solidFill>
                      <a:srgbClr val="404040"/>
                    </a:solidFill>
                    <a:latin typeface="Fira Sans" pitchFamily="34"/>
                  </a:rPr>
                  <a:t>At some point in time (</a:t>
                </a:r>
                <a14:m>
                  <m:oMath xmlns:m="http://schemas.openxmlformats.org/officeDocument/2006/math">
                    <m:sSub>
                      <m:sSubPr>
                        <m:ctrlPr>
                          <a:rPr lang="en-GB" sz="2400" b="0" i="1" dirty="0" smtClean="0">
                            <a:solidFill>
                              <a:srgbClr val="404040"/>
                            </a:solidFill>
                            <a:latin typeface="Cambria Math" panose="02040503050406030204" pitchFamily="18" charset="0"/>
                          </a:rPr>
                        </m:ctrlPr>
                      </m:sSubPr>
                      <m:e>
                        <m:r>
                          <a:rPr lang="en-GB" sz="2400" i="1" dirty="0" smtClean="0">
                            <a:solidFill>
                              <a:srgbClr val="404040"/>
                            </a:solidFill>
                            <a:latin typeface="Cambria Math" panose="02040503050406030204" pitchFamily="18" charset="0"/>
                          </a:rPr>
                          <m:t>𝑇</m:t>
                        </m:r>
                      </m:e>
                      <m:sub>
                        <m:r>
                          <a:rPr lang="en-GB" sz="2400" b="0" i="1" dirty="0" smtClean="0">
                            <a:solidFill>
                              <a:srgbClr val="404040"/>
                            </a:solidFill>
                            <a:latin typeface="Cambria Math" panose="02040503050406030204" pitchFamily="18" charset="0"/>
                          </a:rPr>
                          <m:t>0</m:t>
                        </m:r>
                      </m:sub>
                    </m:sSub>
                  </m:oMath>
                </a14:m>
                <a:r>
                  <a:rPr lang="en-GB" sz="2400" dirty="0">
                    <a:solidFill>
                      <a:srgbClr val="404040"/>
                    </a:solidFill>
                    <a:latin typeface="Fira Sans" pitchFamily="34"/>
                  </a:rPr>
                  <a:t>) an </a:t>
                </a:r>
                <a:r>
                  <a:rPr lang="en-GB" sz="2400" b="1" dirty="0">
                    <a:solidFill>
                      <a:srgbClr val="404040"/>
                    </a:solidFill>
                    <a:latin typeface="Fira Sans" pitchFamily="34"/>
                  </a:rPr>
                  <a:t>intervention </a:t>
                </a:r>
                <a:r>
                  <a:rPr lang="en-GB" sz="2400" dirty="0">
                    <a:solidFill>
                      <a:srgbClr val="404040"/>
                    </a:solidFill>
                    <a:latin typeface="Fira Sans" pitchFamily="34"/>
                  </a:rPr>
                  <a:t>takes place</a:t>
                </a:r>
              </a:p>
              <a:p>
                <a:pPr marL="0" lvl="0" indent="0">
                  <a:lnSpc>
                    <a:spcPct val="120000"/>
                  </a:lnSpc>
                  <a:buNone/>
                </a:pPr>
                <a:endParaRPr lang="en-GB" sz="2400" dirty="0">
                  <a:solidFill>
                    <a:srgbClr val="404040"/>
                  </a:solidFill>
                  <a:latin typeface="Fira Sans" pitchFamily="34"/>
                </a:endParaRPr>
              </a:p>
              <a:p>
                <a:pPr marL="0" lvl="0" indent="0">
                  <a:lnSpc>
                    <a:spcPct val="120000"/>
                  </a:lnSpc>
                  <a:buNone/>
                </a:pPr>
                <a:r>
                  <a:rPr lang="en-GB" b="1" dirty="0">
                    <a:solidFill>
                      <a:srgbClr val="404040"/>
                    </a:solidFill>
                    <a:latin typeface="Fira Sans" pitchFamily="34"/>
                  </a:rPr>
                  <a:t>Pre-intervention </a:t>
                </a:r>
                <a:r>
                  <a:rPr lang="en-GB" dirty="0">
                    <a:solidFill>
                      <a:srgbClr val="404040"/>
                    </a:solidFill>
                    <a:latin typeface="Fira Sans" pitchFamily="34"/>
                  </a:rPr>
                  <a:t>we observe </a:t>
                </a:r>
                <a14:m>
                  <m:oMath xmlns:m="http://schemas.openxmlformats.org/officeDocument/2006/math">
                    <m:sSubSup>
                      <m:sSubSupPr>
                        <m:ctrlPr>
                          <a:rPr lang="en-GB" b="0" i="1" smtClean="0">
                            <a:solidFill>
                              <a:srgbClr val="404040"/>
                            </a:solidFill>
                            <a:latin typeface="Cambria Math" panose="02040503050406030204" pitchFamily="18" charset="0"/>
                          </a:rPr>
                        </m:ctrlPr>
                      </m:sSubSupPr>
                      <m:e>
                        <m:r>
                          <a:rPr lang="en-GB" b="0" i="1" smtClean="0">
                            <a:solidFill>
                              <a:srgbClr val="404040"/>
                            </a:solidFill>
                            <a:latin typeface="Cambria Math" panose="02040503050406030204" pitchFamily="18" charset="0"/>
                          </a:rPr>
                          <m:t>𝑌</m:t>
                        </m:r>
                      </m:e>
                      <m:sub>
                        <m:r>
                          <a:rPr lang="en-GB" b="0" i="1" smtClean="0">
                            <a:solidFill>
                              <a:srgbClr val="404040"/>
                            </a:solidFill>
                            <a:latin typeface="Cambria Math" panose="02040503050406030204" pitchFamily="18" charset="0"/>
                          </a:rPr>
                          <m:t>𝑡</m:t>
                        </m:r>
                      </m:sub>
                      <m:sup>
                        <m:r>
                          <a:rPr lang="en-GB" b="0" i="1" smtClean="0">
                            <a:solidFill>
                              <a:srgbClr val="404040"/>
                            </a:solidFill>
                            <a:latin typeface="Cambria Math" panose="02040503050406030204" pitchFamily="18" charset="0"/>
                          </a:rPr>
                          <m:t>0</m:t>
                        </m:r>
                      </m:sup>
                    </m:sSubSup>
                  </m:oMath>
                </a14:m>
                <a:r>
                  <a:rPr lang="en-GB" b="1" dirty="0">
                    <a:solidFill>
                      <a:srgbClr val="404040"/>
                    </a:solidFill>
                    <a:latin typeface="Fira Sans" pitchFamily="34"/>
                  </a:rPr>
                  <a:t> </a:t>
                </a:r>
                <a:r>
                  <a:rPr lang="en-GB" dirty="0">
                    <a:solidFill>
                      <a:srgbClr val="404040"/>
                    </a:solidFill>
                    <a:latin typeface="Fira Sans" pitchFamily="34"/>
                  </a:rPr>
                  <a:t>and </a:t>
                </a:r>
                <a:r>
                  <a:rPr lang="en-GB" b="1" dirty="0">
                    <a:solidFill>
                      <a:srgbClr val="404040"/>
                    </a:solidFill>
                    <a:latin typeface="Fira Sans" pitchFamily="34"/>
                  </a:rPr>
                  <a:t>post-intervention</a:t>
                </a:r>
                <a:r>
                  <a:rPr lang="en-GB" dirty="0">
                    <a:solidFill>
                      <a:srgbClr val="404040"/>
                    </a:solidFill>
                    <a:latin typeface="Fira Sans" pitchFamily="34"/>
                  </a:rPr>
                  <a:t> </a:t>
                </a:r>
                <a14:m>
                  <m:oMath xmlns:m="http://schemas.openxmlformats.org/officeDocument/2006/math">
                    <m:sSubSup>
                      <m:sSubSupPr>
                        <m:ctrlPr>
                          <a:rPr lang="en-GB" i="1">
                            <a:solidFill>
                              <a:srgbClr val="404040"/>
                            </a:solidFill>
                            <a:latin typeface="Cambria Math" panose="02040503050406030204" pitchFamily="18" charset="0"/>
                          </a:rPr>
                        </m:ctrlPr>
                      </m:sSubSupPr>
                      <m:e>
                        <m:r>
                          <a:rPr lang="en-GB" i="1">
                            <a:solidFill>
                              <a:srgbClr val="404040"/>
                            </a:solidFill>
                            <a:latin typeface="Cambria Math" panose="02040503050406030204" pitchFamily="18" charset="0"/>
                          </a:rPr>
                          <m:t>𝑌</m:t>
                        </m:r>
                      </m:e>
                      <m:sub>
                        <m:r>
                          <a:rPr lang="en-GB" i="1">
                            <a:solidFill>
                              <a:srgbClr val="404040"/>
                            </a:solidFill>
                            <a:latin typeface="Cambria Math" panose="02040503050406030204" pitchFamily="18" charset="0"/>
                          </a:rPr>
                          <m:t>𝑡</m:t>
                        </m:r>
                      </m:sub>
                      <m:sup>
                        <m:r>
                          <a:rPr lang="en-GB" b="0" i="1" smtClean="0">
                            <a:solidFill>
                              <a:srgbClr val="404040"/>
                            </a:solidFill>
                            <a:latin typeface="Cambria Math" panose="02040503050406030204" pitchFamily="18" charset="0"/>
                          </a:rPr>
                          <m:t>1</m:t>
                        </m:r>
                      </m:sup>
                    </m:sSubSup>
                  </m:oMath>
                </a14:m>
                <a:r>
                  <a:rPr lang="en-GB" b="1" dirty="0">
                    <a:solidFill>
                      <a:srgbClr val="404040"/>
                    </a:solidFill>
                    <a:latin typeface="Fira Sans" pitchFamily="34"/>
                  </a:rPr>
                  <a:t> </a:t>
                </a:r>
              </a:p>
            </p:txBody>
          </p:sp>
        </mc:Choice>
        <mc:Fallback>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3"/>
                <a:stretch>
                  <a:fillRect l="-1217" t="-248"/>
                </a:stretch>
              </a:blipFill>
            </p:spPr>
            <p:txBody>
              <a:bodyPr/>
              <a:lstStyle/>
              <a:p>
                <a:r>
                  <a:rPr lang="nl-NL">
                    <a:noFill/>
                  </a:rPr>
                  <a:t> </a:t>
                </a:r>
              </a:p>
            </p:txBody>
          </p:sp>
        </mc:Fallback>
      </mc:AlternateContent>
    </p:spTree>
    <p:extLst>
      <p:ext uri="{BB962C8B-B14F-4D97-AF65-F5344CB8AC3E}">
        <p14:creationId xmlns:p14="http://schemas.microsoft.com/office/powerpoint/2010/main" val="29232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About us</a:t>
            </a:r>
            <a:endParaRPr lang="en-GB" sz="1800" kern="0" dirty="0"/>
          </a:p>
        </p:txBody>
      </p:sp>
      <p:sp>
        <p:nvSpPr>
          <p:cNvPr id="3" name="Content Placeholder 2">
            <a:extLst>
              <a:ext uri="{FF2B5EF4-FFF2-40B4-BE49-F238E27FC236}">
                <a16:creationId xmlns:a16="http://schemas.microsoft.com/office/drawing/2014/main" id="{88AD4E46-B512-463D-B59E-7A6FB569FBAA}"/>
              </a:ext>
            </a:extLst>
          </p:cNvPr>
          <p:cNvSpPr txBox="1">
            <a:spLocks noGrp="1"/>
          </p:cNvSpPr>
          <p:nvPr>
            <p:ph idx="1"/>
          </p:nvPr>
        </p:nvSpPr>
        <p:spPr>
          <a:xfrm>
            <a:off x="2705362" y="1698662"/>
            <a:ext cx="7110173" cy="4667243"/>
          </a:xfrm>
        </p:spPr>
        <p:txBody>
          <a:bodyPr>
            <a:normAutofit fontScale="92500" lnSpcReduction="10000"/>
          </a:bodyPr>
          <a:lstStyle/>
          <a:p>
            <a:pPr marL="0" lvl="0" indent="0">
              <a:lnSpc>
                <a:spcPct val="110000"/>
              </a:lnSpc>
              <a:buNone/>
            </a:pPr>
            <a:r>
              <a:rPr lang="en-GB" sz="1700" b="1" dirty="0">
                <a:solidFill>
                  <a:srgbClr val="404040"/>
                </a:solidFill>
                <a:latin typeface="Fira Sans" pitchFamily="34"/>
              </a:rPr>
              <a:t>Oisín Ryan </a:t>
            </a:r>
            <a:endParaRPr lang="en-GB" sz="1700" dirty="0">
              <a:solidFill>
                <a:srgbClr val="404040"/>
              </a:solidFill>
              <a:latin typeface="Fira Sans" pitchFamily="34"/>
            </a:endParaRPr>
          </a:p>
          <a:p>
            <a:pPr>
              <a:lnSpc>
                <a:spcPct val="110000"/>
              </a:lnSpc>
            </a:pPr>
            <a:r>
              <a:rPr lang="en-GB" sz="1700" dirty="0">
                <a:solidFill>
                  <a:srgbClr val="404040"/>
                </a:solidFill>
                <a:latin typeface="Fira Sans" pitchFamily="34"/>
              </a:rPr>
              <a:t>Background in statistics / social science</a:t>
            </a:r>
          </a:p>
          <a:p>
            <a:pPr>
              <a:lnSpc>
                <a:spcPct val="110000"/>
              </a:lnSpc>
            </a:pPr>
            <a:r>
              <a:rPr lang="en-GB" sz="1700" dirty="0">
                <a:solidFill>
                  <a:srgbClr val="404040"/>
                </a:solidFill>
                <a:latin typeface="Fira Sans" pitchFamily="34"/>
              </a:rPr>
              <a:t>Currently: Postdoc @ methodology &amp; statistics UU</a:t>
            </a:r>
          </a:p>
          <a:p>
            <a:pPr>
              <a:lnSpc>
                <a:spcPct val="110000"/>
              </a:lnSpc>
            </a:pPr>
            <a:r>
              <a:rPr lang="en-GB" sz="1700" dirty="0">
                <a:solidFill>
                  <a:srgbClr val="404040"/>
                </a:solidFill>
                <a:latin typeface="Fira Sans" pitchFamily="34"/>
              </a:rPr>
              <a:t>From July: Assistant Professor @ Data Science and Biostatistics, Julius Center, UMC Utrecht</a:t>
            </a:r>
          </a:p>
          <a:p>
            <a:pPr>
              <a:lnSpc>
                <a:spcPct val="110000"/>
              </a:lnSpc>
            </a:pPr>
            <a:r>
              <a:rPr lang="en-GB" sz="1700" dirty="0">
                <a:solidFill>
                  <a:srgbClr val="404040"/>
                </a:solidFill>
                <a:latin typeface="Fira Sans" pitchFamily="34"/>
              </a:rPr>
              <a:t>Co-ordinator </a:t>
            </a:r>
            <a:r>
              <a:rPr lang="en-GB" sz="1700" dirty="0">
                <a:solidFill>
                  <a:srgbClr val="404040"/>
                </a:solidFill>
                <a:latin typeface="Fira Sans" pitchFamily="34"/>
                <a:hlinkClick r:id="rId2"/>
              </a:rPr>
              <a:t>Special Interest Group in Causal Data Science </a:t>
            </a:r>
            <a:r>
              <a:rPr lang="en-GB" sz="1700" dirty="0">
                <a:solidFill>
                  <a:srgbClr val="404040"/>
                </a:solidFill>
                <a:latin typeface="Fira Sans" pitchFamily="34"/>
              </a:rPr>
              <a:t>UU/UMCU</a:t>
            </a:r>
          </a:p>
          <a:p>
            <a:pPr marL="0" lvl="0" indent="0">
              <a:lnSpc>
                <a:spcPct val="110000"/>
              </a:lnSpc>
              <a:buNone/>
            </a:pPr>
            <a:r>
              <a:rPr lang="en-GB" sz="1700" dirty="0">
                <a:solidFill>
                  <a:srgbClr val="404040"/>
                </a:solidFill>
                <a:latin typeface="Fira Sans" pitchFamily="34"/>
              </a:rPr>
              <a:t>Website: </a:t>
            </a:r>
            <a:r>
              <a:rPr lang="en-GB" sz="1700" dirty="0">
                <a:solidFill>
                  <a:srgbClr val="404040"/>
                </a:solidFill>
                <a:latin typeface="Fira Sans" pitchFamily="34"/>
                <a:hlinkClick r:id="rId3"/>
              </a:rPr>
              <a:t>oisinryan.org </a:t>
            </a: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endParaRPr lang="en-GB" sz="1700" dirty="0">
              <a:solidFill>
                <a:srgbClr val="404040"/>
              </a:solidFill>
              <a:latin typeface="Fira Sans" pitchFamily="34"/>
            </a:endParaRPr>
          </a:p>
          <a:p>
            <a:pPr marL="0" lvl="0" indent="0">
              <a:lnSpc>
                <a:spcPct val="110000"/>
              </a:lnSpc>
              <a:buNone/>
            </a:pPr>
            <a:r>
              <a:rPr lang="en-GB" sz="1700" dirty="0">
                <a:solidFill>
                  <a:srgbClr val="404040"/>
                </a:solidFill>
                <a:latin typeface="Fira Sans" pitchFamily="34"/>
              </a:rPr>
              <a:t>Some stuff I work on:</a:t>
            </a:r>
          </a:p>
          <a:p>
            <a:pPr marL="0" lvl="0" indent="0">
              <a:lnSpc>
                <a:spcPct val="110000"/>
              </a:lnSpc>
              <a:buNone/>
            </a:pPr>
            <a:r>
              <a:rPr lang="en-GB" sz="1700" dirty="0">
                <a:solidFill>
                  <a:srgbClr val="404040"/>
                </a:solidFill>
                <a:latin typeface="Fira Sans" pitchFamily="34"/>
              </a:rPr>
              <a:t>Causal inference, causal discovery, time-series analysis, computational modeling and complex systems, Bayesian statistics, multilevel models, open science &amp; reproducibility, R programming</a:t>
            </a:r>
          </a:p>
        </p:txBody>
      </p:sp>
      <p:pic>
        <p:nvPicPr>
          <p:cNvPr id="5" name="Picture 2">
            <a:extLst>
              <a:ext uri="{FF2B5EF4-FFF2-40B4-BE49-F238E27FC236}">
                <a16:creationId xmlns:a16="http://schemas.microsoft.com/office/drawing/2014/main" id="{10D80001-586A-7E62-FCDD-9C6C5F7EA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90" y="1690688"/>
            <a:ext cx="1284844" cy="166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03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2606686979"/>
                  </p:ext>
                </p:extLst>
              </p:nvPr>
            </p:nvGraphicFramePr>
            <p:xfrm>
              <a:off x="1752600" y="989045"/>
              <a:ext cx="4874064"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65540">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9</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4</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5</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6</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7</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3</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8</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2</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6" name="Table 6">
                <a:extLst>
                  <a:ext uri="{FF2B5EF4-FFF2-40B4-BE49-F238E27FC236}">
                    <a16:creationId xmlns:a16="http://schemas.microsoft.com/office/drawing/2014/main" id="{F72BD6FC-4ED6-91E7-9B54-BC44BC9F7934}"/>
                  </a:ext>
                </a:extLst>
              </p:cNvPr>
              <p:cNvGraphicFramePr>
                <a:graphicFrameLocks noGrp="1"/>
              </p:cNvGraphicFramePr>
              <p:nvPr>
                <p:extLst>
                  <p:ext uri="{D42A27DB-BD31-4B8C-83A1-F6EECF244321}">
                    <p14:modId xmlns:p14="http://schemas.microsoft.com/office/powerpoint/2010/main" val="2606686979"/>
                  </p:ext>
                </p:extLst>
              </p:nvPr>
            </p:nvGraphicFramePr>
            <p:xfrm>
              <a:off x="1752600" y="989045"/>
              <a:ext cx="4874064" cy="558780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tblGrid>
                  <a:tr h="414241">
                    <a:tc>
                      <a:txBody>
                        <a:bodyPr/>
                        <a:lstStyle/>
                        <a:p>
                          <a:endParaRPr lang="nl-NL"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0">
                    <a:tc>
                      <a:txBody>
                        <a:bodyPr/>
                        <a:lstStyle/>
                        <a:p>
                          <a:endParaRPr lang="nl-NL"/>
                        </a:p>
                      </a:txBody>
                      <a:tcPr>
                        <a:lnT w="38103" cap="flat" cmpd="sng" algn="ctr">
                          <a:noFill/>
                          <a:prstDash val="solid"/>
                          <a:round/>
                          <a:headEnd type="none" w="med" len="med"/>
                          <a:tailEnd type="none" w="med" len="med"/>
                        </a:lnT>
                        <a:blipFill>
                          <a:blip r:embed="rId2"/>
                          <a:stretch>
                            <a:fillRect l="-375" t="-80000" r="-2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80000" r="-100749" b="-901176"/>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0375" t="-80000" r="-749" b="-901176"/>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1316" r="-200749" b="-907895"/>
                          </a:stretch>
                        </a:blipFill>
                      </a:tcPr>
                    </a:tc>
                    <a:tc>
                      <a:txBody>
                        <a:bodyPr/>
                        <a:lstStyle/>
                        <a:p>
                          <a:endParaRPr lang="nl-NL"/>
                        </a:p>
                      </a:txBody>
                      <a:tcPr>
                        <a:blipFill>
                          <a:blip r:embed="rId2"/>
                          <a:stretch>
                            <a:fillRect l="-100375" t="-201316" r="-100749" b="-907895"/>
                          </a:stretch>
                        </a:blipFill>
                      </a:tcPr>
                    </a:tc>
                    <a:tc>
                      <a:txBody>
                        <a:bodyPr/>
                        <a:lstStyle/>
                        <a:p>
                          <a:endParaRPr lang="nl-NL"/>
                        </a:p>
                      </a:txBody>
                      <a:tcPr>
                        <a:blipFill>
                          <a:blip r:embed="rId2"/>
                          <a:stretch>
                            <a:fillRect l="-200375" t="-201316"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7403" r="-200749" b="-796104"/>
                          </a:stretch>
                        </a:blipFill>
                      </a:tcPr>
                    </a:tc>
                    <a:tc>
                      <a:txBody>
                        <a:bodyPr/>
                        <a:lstStyle/>
                        <a:p>
                          <a:endParaRPr lang="nl-NL"/>
                        </a:p>
                      </a:txBody>
                      <a:tcPr>
                        <a:blipFill>
                          <a:blip r:embed="rId2"/>
                          <a:stretch>
                            <a:fillRect l="-100375" t="-297403" r="-100749" b="-796104"/>
                          </a:stretch>
                        </a:blipFill>
                      </a:tcPr>
                    </a:tc>
                    <a:tc>
                      <a:txBody>
                        <a:bodyPr/>
                        <a:lstStyle/>
                        <a:p>
                          <a:endParaRPr lang="nl-NL"/>
                        </a:p>
                      </a:txBody>
                      <a:tcPr>
                        <a:blipFill>
                          <a:blip r:embed="rId2"/>
                          <a:stretch>
                            <a:fillRect l="-200375" t="-297403"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2632" r="-200749" b="-706579"/>
                          </a:stretch>
                        </a:blipFill>
                      </a:tcPr>
                    </a:tc>
                    <a:tc>
                      <a:txBody>
                        <a:bodyPr/>
                        <a:lstStyle/>
                        <a:p>
                          <a:endParaRPr lang="nl-NL"/>
                        </a:p>
                      </a:txBody>
                      <a:tcPr>
                        <a:blipFill>
                          <a:blip r:embed="rId2"/>
                          <a:stretch>
                            <a:fillRect l="-100375" t="-402632" r="-100749" b="-706579"/>
                          </a:stretch>
                        </a:blipFill>
                      </a:tcPr>
                    </a:tc>
                    <a:tc>
                      <a:txBody>
                        <a:bodyPr/>
                        <a:lstStyle/>
                        <a:p>
                          <a:endParaRPr lang="nl-NL"/>
                        </a:p>
                      </a:txBody>
                      <a:tcPr>
                        <a:blipFill>
                          <a:blip r:embed="rId2"/>
                          <a:stretch>
                            <a:fillRect l="-200375" t="-402632"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6104" r="-200749" b="-597403"/>
                          </a:stretch>
                        </a:blipFill>
                      </a:tcPr>
                    </a:tc>
                    <a:tc>
                      <a:txBody>
                        <a:bodyPr/>
                        <a:lstStyle/>
                        <a:p>
                          <a:endParaRPr lang="nl-NL"/>
                        </a:p>
                      </a:txBody>
                      <a:tcPr>
                        <a:blipFill>
                          <a:blip r:embed="rId2"/>
                          <a:stretch>
                            <a:fillRect l="-100375" t="-496104" r="-100749" b="-597403"/>
                          </a:stretch>
                        </a:blipFill>
                      </a:tcPr>
                    </a:tc>
                    <a:tc>
                      <a:txBody>
                        <a:bodyPr/>
                        <a:lstStyle/>
                        <a:p>
                          <a:endParaRPr lang="nl-NL"/>
                        </a:p>
                      </a:txBody>
                      <a:tcPr>
                        <a:blipFill>
                          <a:blip r:embed="rId2"/>
                          <a:stretch>
                            <a:fillRect l="-200375" t="-496104"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3947" r="-200749" b="-505263"/>
                          </a:stretch>
                        </a:blipFill>
                      </a:tcPr>
                    </a:tc>
                    <a:tc>
                      <a:txBody>
                        <a:bodyPr/>
                        <a:lstStyle/>
                        <a:p>
                          <a:endParaRPr lang="nl-NL"/>
                        </a:p>
                      </a:txBody>
                      <a:tcPr>
                        <a:blipFill>
                          <a:blip r:embed="rId2"/>
                          <a:stretch>
                            <a:fillRect l="-100375" t="-603947" r="-100749" b="-505263"/>
                          </a:stretch>
                        </a:blipFill>
                      </a:tcPr>
                    </a:tc>
                    <a:tc>
                      <a:txBody>
                        <a:bodyPr/>
                        <a:lstStyle/>
                        <a:p>
                          <a:endParaRPr lang="nl-NL"/>
                        </a:p>
                      </a:txBody>
                      <a:tcPr>
                        <a:blipFill>
                          <a:blip r:embed="rId2"/>
                          <a:stretch>
                            <a:fillRect l="-200375" t="-603947"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3947" r="-200749" b="-405263"/>
                          </a:stretch>
                        </a:blipFill>
                      </a:tcPr>
                    </a:tc>
                    <a:tc>
                      <a:txBody>
                        <a:bodyPr/>
                        <a:lstStyle/>
                        <a:p>
                          <a:endParaRPr lang="nl-NL"/>
                        </a:p>
                      </a:txBody>
                      <a:tcPr>
                        <a:blipFill>
                          <a:blip r:embed="rId2"/>
                          <a:stretch>
                            <a:fillRect l="-100375" t="-703947" r="-100749" b="-405263"/>
                          </a:stretch>
                        </a:blipFill>
                      </a:tcPr>
                    </a:tc>
                    <a:tc>
                      <a:txBody>
                        <a:bodyPr/>
                        <a:lstStyle/>
                        <a:p>
                          <a:endParaRPr lang="nl-NL"/>
                        </a:p>
                      </a:txBody>
                      <a:tcPr>
                        <a:blipFill>
                          <a:blip r:embed="rId2"/>
                          <a:stretch>
                            <a:fillRect l="-200375" t="-703947"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3506" r="-200749" b="-300000"/>
                          </a:stretch>
                        </a:blipFill>
                      </a:tcPr>
                    </a:tc>
                    <a:tc>
                      <a:txBody>
                        <a:bodyPr/>
                        <a:lstStyle/>
                        <a:p>
                          <a:endParaRPr lang="nl-NL"/>
                        </a:p>
                      </a:txBody>
                      <a:tcPr>
                        <a:blipFill>
                          <a:blip r:embed="rId2"/>
                          <a:stretch>
                            <a:fillRect l="-100375" t="-793506" r="-100749" b="-300000"/>
                          </a:stretch>
                        </a:blipFill>
                      </a:tcPr>
                    </a:tc>
                    <a:tc>
                      <a:txBody>
                        <a:bodyPr/>
                        <a:lstStyle/>
                        <a:p>
                          <a:endParaRPr lang="nl-NL"/>
                        </a:p>
                      </a:txBody>
                      <a:tcPr>
                        <a:blipFill>
                          <a:blip r:embed="rId2"/>
                          <a:stretch>
                            <a:fillRect l="-200375" t="-793506"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5263" r="-200749" b="-203947"/>
                          </a:stretch>
                        </a:blipFill>
                      </a:tcPr>
                    </a:tc>
                    <a:tc>
                      <a:txBody>
                        <a:bodyPr/>
                        <a:lstStyle/>
                        <a:p>
                          <a:endParaRPr lang="nl-NL"/>
                        </a:p>
                      </a:txBody>
                      <a:tcPr>
                        <a:blipFill>
                          <a:blip r:embed="rId2"/>
                          <a:stretch>
                            <a:fillRect l="-100375" t="-905263" r="-100749" b="-203947"/>
                          </a:stretch>
                        </a:blipFill>
                      </a:tcPr>
                    </a:tc>
                    <a:tc>
                      <a:txBody>
                        <a:bodyPr/>
                        <a:lstStyle/>
                        <a:p>
                          <a:endParaRPr lang="nl-NL"/>
                        </a:p>
                      </a:txBody>
                      <a:tcPr>
                        <a:blipFill>
                          <a:blip r:embed="rId2"/>
                          <a:stretch>
                            <a:fillRect l="-200375" t="-905263"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2208" r="-200749" b="-101299"/>
                          </a:stretch>
                        </a:blipFill>
                      </a:tcPr>
                    </a:tc>
                    <a:tc>
                      <a:txBody>
                        <a:bodyPr/>
                        <a:lstStyle/>
                        <a:p>
                          <a:endParaRPr lang="nl-NL"/>
                        </a:p>
                      </a:txBody>
                      <a:tcPr>
                        <a:blipFill>
                          <a:blip r:embed="rId2"/>
                          <a:stretch>
                            <a:fillRect l="-100375" t="-992208" r="-100749" b="-101299"/>
                          </a:stretch>
                        </a:blipFill>
                      </a:tcPr>
                    </a:tc>
                    <a:tc>
                      <a:txBody>
                        <a:bodyPr/>
                        <a:lstStyle/>
                        <a:p>
                          <a:endParaRPr lang="nl-NL"/>
                        </a:p>
                      </a:txBody>
                      <a:tcPr>
                        <a:blipFill>
                          <a:blip r:embed="rId2"/>
                          <a:stretch>
                            <a:fillRect l="-200375" t="-992208"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6579" r="-200749" b="-2632"/>
                          </a:stretch>
                        </a:blipFill>
                      </a:tcPr>
                    </a:tc>
                    <a:tc>
                      <a:txBody>
                        <a:bodyPr/>
                        <a:lstStyle/>
                        <a:p>
                          <a:endParaRPr lang="nl-NL"/>
                        </a:p>
                      </a:txBody>
                      <a:tcPr>
                        <a:blipFill>
                          <a:blip r:embed="rId2"/>
                          <a:stretch>
                            <a:fillRect l="-100375" t="-1106579" r="-100749" b="-2632"/>
                          </a:stretch>
                        </a:blipFill>
                      </a:tcPr>
                    </a:tc>
                    <a:tc>
                      <a:txBody>
                        <a:bodyPr/>
                        <a:lstStyle/>
                        <a:p>
                          <a:endParaRPr lang="nl-NL"/>
                        </a:p>
                      </a:txBody>
                      <a:tcPr>
                        <a:blipFill>
                          <a:blip r:embed="rId2"/>
                          <a:stretch>
                            <a:fillRect l="-200375" t="-1106579"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3" name="Straight Connector 2">
            <a:extLst>
              <a:ext uri="{FF2B5EF4-FFF2-40B4-BE49-F238E27FC236}">
                <a16:creationId xmlns:a16="http://schemas.microsoft.com/office/drawing/2014/main" id="{024960B5-A950-3AD8-6D16-2CF4413D0404}"/>
              </a:ext>
            </a:extLst>
          </p:cNvPr>
          <p:cNvCxnSpPr/>
          <p:nvPr/>
        </p:nvCxnSpPr>
        <p:spPr>
          <a:xfrm>
            <a:off x="1752600" y="4246075"/>
            <a:ext cx="4874064"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9134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443565791"/>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443565791"/>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9070"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9070"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9070"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9070"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9070"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2632" r="-400375" b="-907895"/>
                          </a:stretch>
                        </a:blipFill>
                      </a:tcPr>
                    </a:tc>
                    <a:tc>
                      <a:txBody>
                        <a:bodyPr/>
                        <a:lstStyle/>
                        <a:p>
                          <a:endParaRPr lang="nl-NL"/>
                        </a:p>
                      </a:txBody>
                      <a:tcPr>
                        <a:blipFill>
                          <a:blip r:embed="rId2"/>
                          <a:stretch>
                            <a:fillRect l="-100375" t="-202632" r="-300375" b="-907895"/>
                          </a:stretch>
                        </a:blipFill>
                      </a:tcPr>
                    </a:tc>
                    <a:tc>
                      <a:txBody>
                        <a:bodyPr/>
                        <a:lstStyle/>
                        <a:p>
                          <a:endParaRPr lang="nl-NL"/>
                        </a:p>
                      </a:txBody>
                      <a:tcPr>
                        <a:blipFill>
                          <a:blip r:embed="rId2"/>
                          <a:stretch>
                            <a:fillRect l="-201128" t="-202632" r="-201504" b="-907895"/>
                          </a:stretch>
                        </a:blipFill>
                      </a:tcPr>
                    </a:tc>
                    <a:tc>
                      <a:txBody>
                        <a:bodyPr/>
                        <a:lstStyle/>
                        <a:p>
                          <a:endParaRPr lang="nl-NL"/>
                        </a:p>
                      </a:txBody>
                      <a:tcPr>
                        <a:blipFill>
                          <a:blip r:embed="rId2"/>
                          <a:stretch>
                            <a:fillRect l="-300000" t="-202632" r="-100749" b="-907895"/>
                          </a:stretch>
                        </a:blipFill>
                      </a:tcPr>
                    </a:tc>
                    <a:tc>
                      <a:txBody>
                        <a:bodyPr/>
                        <a:lstStyle/>
                        <a:p>
                          <a:endParaRPr lang="nl-NL"/>
                        </a:p>
                      </a:txBody>
                      <a:tcPr>
                        <a:blipFill>
                          <a:blip r:embed="rId2"/>
                          <a:stretch>
                            <a:fillRect l="-400000" t="-202632"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8701" r="-400375" b="-796104"/>
                          </a:stretch>
                        </a:blipFill>
                      </a:tcPr>
                    </a:tc>
                    <a:tc>
                      <a:txBody>
                        <a:bodyPr/>
                        <a:lstStyle/>
                        <a:p>
                          <a:endParaRPr lang="nl-NL"/>
                        </a:p>
                      </a:txBody>
                      <a:tcPr>
                        <a:blipFill>
                          <a:blip r:embed="rId2"/>
                          <a:stretch>
                            <a:fillRect l="-100375" t="-298701" r="-300375" b="-796104"/>
                          </a:stretch>
                        </a:blipFill>
                      </a:tcPr>
                    </a:tc>
                    <a:tc>
                      <a:txBody>
                        <a:bodyPr/>
                        <a:lstStyle/>
                        <a:p>
                          <a:endParaRPr lang="nl-NL"/>
                        </a:p>
                      </a:txBody>
                      <a:tcPr>
                        <a:blipFill>
                          <a:blip r:embed="rId2"/>
                          <a:stretch>
                            <a:fillRect l="-201128" t="-298701" r="-201504" b="-796104"/>
                          </a:stretch>
                        </a:blipFill>
                      </a:tcPr>
                    </a:tc>
                    <a:tc>
                      <a:txBody>
                        <a:bodyPr/>
                        <a:lstStyle/>
                        <a:p>
                          <a:endParaRPr lang="nl-NL"/>
                        </a:p>
                      </a:txBody>
                      <a:tcPr>
                        <a:blipFill>
                          <a:blip r:embed="rId2"/>
                          <a:stretch>
                            <a:fillRect l="-300000" t="-298701" r="-100749" b="-796104"/>
                          </a:stretch>
                        </a:blipFill>
                      </a:tcPr>
                    </a:tc>
                    <a:tc>
                      <a:txBody>
                        <a:bodyPr/>
                        <a:lstStyle/>
                        <a:p>
                          <a:endParaRPr lang="nl-NL"/>
                        </a:p>
                      </a:txBody>
                      <a:tcPr>
                        <a:blipFill>
                          <a:blip r:embed="rId2"/>
                          <a:stretch>
                            <a:fillRect l="-400000" t="-298701"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3947" r="-400375" b="-706579"/>
                          </a:stretch>
                        </a:blipFill>
                      </a:tcPr>
                    </a:tc>
                    <a:tc>
                      <a:txBody>
                        <a:bodyPr/>
                        <a:lstStyle/>
                        <a:p>
                          <a:endParaRPr lang="nl-NL"/>
                        </a:p>
                      </a:txBody>
                      <a:tcPr>
                        <a:blipFill>
                          <a:blip r:embed="rId2"/>
                          <a:stretch>
                            <a:fillRect l="-100375" t="-403947" r="-300375" b="-706579"/>
                          </a:stretch>
                        </a:blipFill>
                      </a:tcPr>
                    </a:tc>
                    <a:tc>
                      <a:txBody>
                        <a:bodyPr/>
                        <a:lstStyle/>
                        <a:p>
                          <a:endParaRPr lang="nl-NL"/>
                        </a:p>
                      </a:txBody>
                      <a:tcPr>
                        <a:blipFill>
                          <a:blip r:embed="rId2"/>
                          <a:stretch>
                            <a:fillRect l="-201128" t="-403947" r="-201504" b="-706579"/>
                          </a:stretch>
                        </a:blipFill>
                      </a:tcPr>
                    </a:tc>
                    <a:tc>
                      <a:txBody>
                        <a:bodyPr/>
                        <a:lstStyle/>
                        <a:p>
                          <a:endParaRPr lang="nl-NL"/>
                        </a:p>
                      </a:txBody>
                      <a:tcPr>
                        <a:blipFill>
                          <a:blip r:embed="rId2"/>
                          <a:stretch>
                            <a:fillRect l="-300000" t="-403947" r="-100749" b="-706579"/>
                          </a:stretch>
                        </a:blipFill>
                      </a:tcPr>
                    </a:tc>
                    <a:tc>
                      <a:txBody>
                        <a:bodyPr/>
                        <a:lstStyle/>
                        <a:p>
                          <a:endParaRPr lang="nl-NL"/>
                        </a:p>
                      </a:txBody>
                      <a:tcPr>
                        <a:blipFill>
                          <a:blip r:embed="rId2"/>
                          <a:stretch>
                            <a:fillRect l="-400000" t="-403947"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403" r="-400375" b="-597403"/>
                          </a:stretch>
                        </a:blipFill>
                      </a:tcPr>
                    </a:tc>
                    <a:tc>
                      <a:txBody>
                        <a:bodyPr/>
                        <a:lstStyle/>
                        <a:p>
                          <a:endParaRPr lang="nl-NL"/>
                        </a:p>
                      </a:txBody>
                      <a:tcPr>
                        <a:blipFill>
                          <a:blip r:embed="rId2"/>
                          <a:stretch>
                            <a:fillRect l="-100375" t="-497403" r="-300375" b="-597403"/>
                          </a:stretch>
                        </a:blipFill>
                      </a:tcPr>
                    </a:tc>
                    <a:tc>
                      <a:txBody>
                        <a:bodyPr/>
                        <a:lstStyle/>
                        <a:p>
                          <a:endParaRPr lang="nl-NL"/>
                        </a:p>
                      </a:txBody>
                      <a:tcPr>
                        <a:blipFill>
                          <a:blip r:embed="rId2"/>
                          <a:stretch>
                            <a:fillRect l="-201128" t="-497403" r="-201504" b="-597403"/>
                          </a:stretch>
                        </a:blipFill>
                      </a:tcPr>
                    </a:tc>
                    <a:tc>
                      <a:txBody>
                        <a:bodyPr/>
                        <a:lstStyle/>
                        <a:p>
                          <a:endParaRPr lang="nl-NL"/>
                        </a:p>
                      </a:txBody>
                      <a:tcPr>
                        <a:blipFill>
                          <a:blip r:embed="rId2"/>
                          <a:stretch>
                            <a:fillRect l="-300000" t="-497403" r="-100749" b="-597403"/>
                          </a:stretch>
                        </a:blipFill>
                      </a:tcPr>
                    </a:tc>
                    <a:tc>
                      <a:txBody>
                        <a:bodyPr/>
                        <a:lstStyle/>
                        <a:p>
                          <a:endParaRPr lang="nl-NL"/>
                        </a:p>
                      </a:txBody>
                      <a:tcPr>
                        <a:blipFill>
                          <a:blip r:embed="rId2"/>
                          <a:stretch>
                            <a:fillRect l="-400000" t="-497403"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5263" r="-400375" b="-505263"/>
                          </a:stretch>
                        </a:blipFill>
                      </a:tcPr>
                    </a:tc>
                    <a:tc>
                      <a:txBody>
                        <a:bodyPr/>
                        <a:lstStyle/>
                        <a:p>
                          <a:endParaRPr lang="nl-NL"/>
                        </a:p>
                      </a:txBody>
                      <a:tcPr>
                        <a:blipFill>
                          <a:blip r:embed="rId2"/>
                          <a:stretch>
                            <a:fillRect l="-100375" t="-605263" r="-300375" b="-505263"/>
                          </a:stretch>
                        </a:blipFill>
                      </a:tcPr>
                    </a:tc>
                    <a:tc>
                      <a:txBody>
                        <a:bodyPr/>
                        <a:lstStyle/>
                        <a:p>
                          <a:endParaRPr lang="nl-NL"/>
                        </a:p>
                      </a:txBody>
                      <a:tcPr>
                        <a:blipFill>
                          <a:blip r:embed="rId2"/>
                          <a:stretch>
                            <a:fillRect l="-201128" t="-605263" r="-201504" b="-505263"/>
                          </a:stretch>
                        </a:blipFill>
                      </a:tcPr>
                    </a:tc>
                    <a:tc>
                      <a:txBody>
                        <a:bodyPr/>
                        <a:lstStyle/>
                        <a:p>
                          <a:endParaRPr lang="nl-NL"/>
                        </a:p>
                      </a:txBody>
                      <a:tcPr>
                        <a:blipFill>
                          <a:blip r:embed="rId2"/>
                          <a:stretch>
                            <a:fillRect l="-300000" t="-605263" r="-100749" b="-505263"/>
                          </a:stretch>
                        </a:blipFill>
                      </a:tcPr>
                    </a:tc>
                    <a:tc>
                      <a:txBody>
                        <a:bodyPr/>
                        <a:lstStyle/>
                        <a:p>
                          <a:endParaRPr lang="nl-NL"/>
                        </a:p>
                      </a:txBody>
                      <a:tcPr>
                        <a:blipFill>
                          <a:blip r:embed="rId2"/>
                          <a:stretch>
                            <a:fillRect l="-400000" t="-605263"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5263" r="-400375" b="-405263"/>
                          </a:stretch>
                        </a:blipFill>
                      </a:tcPr>
                    </a:tc>
                    <a:tc>
                      <a:txBody>
                        <a:bodyPr/>
                        <a:lstStyle/>
                        <a:p>
                          <a:endParaRPr lang="nl-NL"/>
                        </a:p>
                      </a:txBody>
                      <a:tcPr>
                        <a:blipFill>
                          <a:blip r:embed="rId2"/>
                          <a:stretch>
                            <a:fillRect l="-100375" t="-705263" r="-300375" b="-405263"/>
                          </a:stretch>
                        </a:blipFill>
                      </a:tcPr>
                    </a:tc>
                    <a:tc>
                      <a:txBody>
                        <a:bodyPr/>
                        <a:lstStyle/>
                        <a:p>
                          <a:endParaRPr lang="nl-NL"/>
                        </a:p>
                      </a:txBody>
                      <a:tcPr>
                        <a:blipFill>
                          <a:blip r:embed="rId2"/>
                          <a:stretch>
                            <a:fillRect l="-201128" t="-705263" r="-201504" b="-405263"/>
                          </a:stretch>
                        </a:blipFill>
                      </a:tcPr>
                    </a:tc>
                    <a:tc>
                      <a:txBody>
                        <a:bodyPr/>
                        <a:lstStyle/>
                        <a:p>
                          <a:endParaRPr lang="nl-NL"/>
                        </a:p>
                      </a:txBody>
                      <a:tcPr>
                        <a:blipFill>
                          <a:blip r:embed="rId2"/>
                          <a:stretch>
                            <a:fillRect l="-300000" t="-705263" r="-100749" b="-405263"/>
                          </a:stretch>
                        </a:blipFill>
                      </a:tcPr>
                    </a:tc>
                    <a:tc>
                      <a:txBody>
                        <a:bodyPr/>
                        <a:lstStyle/>
                        <a:p>
                          <a:endParaRPr lang="nl-NL"/>
                        </a:p>
                      </a:txBody>
                      <a:tcPr>
                        <a:blipFill>
                          <a:blip r:embed="rId2"/>
                          <a:stretch>
                            <a:fillRect l="-400000" t="-705263"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4805" r="-400375" b="-300000"/>
                          </a:stretch>
                        </a:blipFill>
                      </a:tcPr>
                    </a:tc>
                    <a:tc>
                      <a:txBody>
                        <a:bodyPr/>
                        <a:lstStyle/>
                        <a:p>
                          <a:endParaRPr lang="nl-NL"/>
                        </a:p>
                      </a:txBody>
                      <a:tcPr>
                        <a:blipFill>
                          <a:blip r:embed="rId2"/>
                          <a:stretch>
                            <a:fillRect l="-100375" t="-794805" r="-300375" b="-300000"/>
                          </a:stretch>
                        </a:blipFill>
                      </a:tcPr>
                    </a:tc>
                    <a:tc>
                      <a:txBody>
                        <a:bodyPr/>
                        <a:lstStyle/>
                        <a:p>
                          <a:endParaRPr lang="nl-NL"/>
                        </a:p>
                      </a:txBody>
                      <a:tcPr>
                        <a:blipFill>
                          <a:blip r:embed="rId2"/>
                          <a:stretch>
                            <a:fillRect l="-201128" t="-794805" r="-201504" b="-300000"/>
                          </a:stretch>
                        </a:blipFill>
                      </a:tcPr>
                    </a:tc>
                    <a:tc>
                      <a:txBody>
                        <a:bodyPr/>
                        <a:lstStyle/>
                        <a:p>
                          <a:endParaRPr lang="nl-NL"/>
                        </a:p>
                      </a:txBody>
                      <a:tcPr>
                        <a:blipFill>
                          <a:blip r:embed="rId2"/>
                          <a:stretch>
                            <a:fillRect l="-300000" t="-794805" r="-100749" b="-300000"/>
                          </a:stretch>
                        </a:blipFill>
                      </a:tcPr>
                    </a:tc>
                    <a:tc>
                      <a:txBody>
                        <a:bodyPr/>
                        <a:lstStyle/>
                        <a:p>
                          <a:endParaRPr lang="nl-NL"/>
                        </a:p>
                      </a:txBody>
                      <a:tcPr>
                        <a:blipFill>
                          <a:blip r:embed="rId2"/>
                          <a:stretch>
                            <a:fillRect l="-400000" t="-794805"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6579" r="-400375" b="-203947"/>
                          </a:stretch>
                        </a:blipFill>
                      </a:tcPr>
                    </a:tc>
                    <a:tc>
                      <a:txBody>
                        <a:bodyPr/>
                        <a:lstStyle/>
                        <a:p>
                          <a:endParaRPr lang="nl-NL"/>
                        </a:p>
                      </a:txBody>
                      <a:tcPr>
                        <a:blipFill>
                          <a:blip r:embed="rId2"/>
                          <a:stretch>
                            <a:fillRect l="-100375" t="-906579" r="-300375" b="-203947"/>
                          </a:stretch>
                        </a:blipFill>
                      </a:tcPr>
                    </a:tc>
                    <a:tc>
                      <a:txBody>
                        <a:bodyPr/>
                        <a:lstStyle/>
                        <a:p>
                          <a:endParaRPr lang="nl-NL"/>
                        </a:p>
                      </a:txBody>
                      <a:tcPr>
                        <a:blipFill>
                          <a:blip r:embed="rId2"/>
                          <a:stretch>
                            <a:fillRect l="-201128" t="-906579" r="-201504" b="-203947"/>
                          </a:stretch>
                        </a:blipFill>
                      </a:tcPr>
                    </a:tc>
                    <a:tc>
                      <a:txBody>
                        <a:bodyPr/>
                        <a:lstStyle/>
                        <a:p>
                          <a:endParaRPr lang="nl-NL"/>
                        </a:p>
                      </a:txBody>
                      <a:tcPr>
                        <a:blipFill>
                          <a:blip r:embed="rId2"/>
                          <a:stretch>
                            <a:fillRect l="-300000" t="-906579" r="-100749" b="-203947"/>
                          </a:stretch>
                        </a:blipFill>
                      </a:tcPr>
                    </a:tc>
                    <a:tc>
                      <a:txBody>
                        <a:bodyPr/>
                        <a:lstStyle/>
                        <a:p>
                          <a:endParaRPr lang="nl-NL"/>
                        </a:p>
                      </a:txBody>
                      <a:tcPr>
                        <a:blipFill>
                          <a:blip r:embed="rId2"/>
                          <a:stretch>
                            <a:fillRect l="-400000" t="-906579"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3506" r="-400375" b="-101299"/>
                          </a:stretch>
                        </a:blipFill>
                      </a:tcPr>
                    </a:tc>
                    <a:tc>
                      <a:txBody>
                        <a:bodyPr/>
                        <a:lstStyle/>
                        <a:p>
                          <a:endParaRPr lang="nl-NL"/>
                        </a:p>
                      </a:txBody>
                      <a:tcPr>
                        <a:blipFill>
                          <a:blip r:embed="rId2"/>
                          <a:stretch>
                            <a:fillRect l="-100375" t="-993506" r="-300375" b="-101299"/>
                          </a:stretch>
                        </a:blipFill>
                      </a:tcPr>
                    </a:tc>
                    <a:tc>
                      <a:txBody>
                        <a:bodyPr/>
                        <a:lstStyle/>
                        <a:p>
                          <a:endParaRPr lang="nl-NL"/>
                        </a:p>
                      </a:txBody>
                      <a:tcPr>
                        <a:blipFill>
                          <a:blip r:embed="rId2"/>
                          <a:stretch>
                            <a:fillRect l="-201128" t="-993506" r="-201504" b="-101299"/>
                          </a:stretch>
                        </a:blipFill>
                      </a:tcPr>
                    </a:tc>
                    <a:tc>
                      <a:txBody>
                        <a:bodyPr/>
                        <a:lstStyle/>
                        <a:p>
                          <a:endParaRPr lang="nl-NL"/>
                        </a:p>
                      </a:txBody>
                      <a:tcPr>
                        <a:blipFill>
                          <a:blip r:embed="rId2"/>
                          <a:stretch>
                            <a:fillRect l="-300000" t="-993506" r="-100749" b="-101299"/>
                          </a:stretch>
                        </a:blipFill>
                      </a:tcPr>
                    </a:tc>
                    <a:tc>
                      <a:txBody>
                        <a:bodyPr/>
                        <a:lstStyle/>
                        <a:p>
                          <a:endParaRPr lang="nl-NL"/>
                        </a:p>
                      </a:txBody>
                      <a:tcPr>
                        <a:blipFill>
                          <a:blip r:embed="rId2"/>
                          <a:stretch>
                            <a:fillRect l="-400000" t="-993506"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7895" r="-400375" b="-2632"/>
                          </a:stretch>
                        </a:blipFill>
                      </a:tcPr>
                    </a:tc>
                    <a:tc>
                      <a:txBody>
                        <a:bodyPr/>
                        <a:lstStyle/>
                        <a:p>
                          <a:endParaRPr lang="nl-NL"/>
                        </a:p>
                      </a:txBody>
                      <a:tcPr>
                        <a:blipFill>
                          <a:blip r:embed="rId2"/>
                          <a:stretch>
                            <a:fillRect l="-100375" t="-1107895" r="-300375" b="-2632"/>
                          </a:stretch>
                        </a:blipFill>
                      </a:tcPr>
                    </a:tc>
                    <a:tc>
                      <a:txBody>
                        <a:bodyPr/>
                        <a:lstStyle/>
                        <a:p>
                          <a:endParaRPr lang="nl-NL"/>
                        </a:p>
                      </a:txBody>
                      <a:tcPr>
                        <a:blipFill>
                          <a:blip r:embed="rId2"/>
                          <a:stretch>
                            <a:fillRect l="-201128" t="-1107895" r="-201504" b="-2632"/>
                          </a:stretch>
                        </a:blipFill>
                      </a:tcPr>
                    </a:tc>
                    <a:tc>
                      <a:txBody>
                        <a:bodyPr/>
                        <a:lstStyle/>
                        <a:p>
                          <a:endParaRPr lang="nl-NL"/>
                        </a:p>
                      </a:txBody>
                      <a:tcPr>
                        <a:blipFill>
                          <a:blip r:embed="rId2"/>
                          <a:stretch>
                            <a:fillRect l="-300000" t="-1107895" r="-100749" b="-2632"/>
                          </a:stretch>
                        </a:blipFill>
                      </a:tcPr>
                    </a:tc>
                    <a:tc>
                      <a:txBody>
                        <a:bodyPr/>
                        <a:lstStyle/>
                        <a:p>
                          <a:endParaRPr lang="nl-NL"/>
                        </a:p>
                      </a:txBody>
                      <a:tcPr>
                        <a:blipFill>
                          <a:blip r:embed="rId2"/>
                          <a:stretch>
                            <a:fillRect l="-400000" t="-1107895"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2" name="Straight Connector 1">
            <a:extLst>
              <a:ext uri="{FF2B5EF4-FFF2-40B4-BE49-F238E27FC236}">
                <a16:creationId xmlns:a16="http://schemas.microsoft.com/office/drawing/2014/main" id="{A9E3A762-AC31-C825-D7D1-3069B1572875}"/>
              </a:ext>
            </a:extLst>
          </p:cNvPr>
          <p:cNvCxnSpPr>
            <a:cxnSpLocks/>
          </p:cNvCxnSpPr>
          <p:nvPr/>
        </p:nvCxnSpPr>
        <p:spPr>
          <a:xfrm>
            <a:off x="1752600" y="4246075"/>
            <a:ext cx="811918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12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64BA-2929-4A07-8AD6-785B76E0CA05}"/>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Causal Effects of Policies</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0C0D39-8FC9-4533-85CA-F2063B4FD172}"/>
                  </a:ext>
                </a:extLst>
              </p:cNvPr>
              <p:cNvSpPr txBox="1">
                <a:spLocks noGrp="1"/>
              </p:cNvSpPr>
              <p:nvPr>
                <p:ph idx="1"/>
              </p:nvPr>
            </p:nvSpPr>
            <p:spPr>
              <a:xfrm>
                <a:off x="838203" y="1572769"/>
                <a:ext cx="10515600" cy="4920102"/>
              </a:xfrm>
            </p:spPr>
            <p:txBody>
              <a:bodyPr>
                <a:normAutofit/>
              </a:bodyPr>
              <a:lstStyle/>
              <a:p>
                <a:pPr marL="0" lvl="0" indent="0">
                  <a:lnSpc>
                    <a:spcPct val="120000"/>
                  </a:lnSpc>
                  <a:buNone/>
                </a:pPr>
                <a:r>
                  <a:rPr lang="en-GB" sz="2400" dirty="0">
                    <a:solidFill>
                      <a:srgbClr val="404040"/>
                    </a:solidFill>
                    <a:latin typeface="Fira Sans" pitchFamily="34"/>
                  </a:rPr>
                  <a:t>We want to estimate the </a:t>
                </a:r>
                <a:r>
                  <a:rPr lang="en-GB" sz="2400" b="1" dirty="0">
                    <a:solidFill>
                      <a:srgbClr val="404040"/>
                    </a:solidFill>
                    <a:latin typeface="Fira Sans" pitchFamily="34"/>
                  </a:rPr>
                  <a:t>causal effect of the policy intervention</a:t>
                </a:r>
              </a:p>
              <a:p>
                <a:pPr marL="0" lvl="0" indent="0">
                  <a:lnSpc>
                    <a:spcPct val="120000"/>
                  </a:lnSpc>
                  <a:buNone/>
                </a:pPr>
                <a:endParaRPr lang="en-GB" sz="2400" b="1" dirty="0">
                  <a:solidFill>
                    <a:srgbClr val="404040"/>
                  </a:solidFill>
                  <a:latin typeface="Fira Sans" pitchFamily="34"/>
                </a:endParaRPr>
              </a:p>
              <a:p>
                <a:pPr marL="0" lvl="0" indent="0">
                  <a:lnSpc>
                    <a:spcPct val="120000"/>
                  </a:lnSpc>
                  <a:buNone/>
                </a:pPr>
                <a:r>
                  <a:rPr lang="en-GB" sz="2400" dirty="0">
                    <a:solidFill>
                      <a:srgbClr val="404040"/>
                    </a:solidFill>
                    <a:latin typeface="Fira Sans" pitchFamily="34"/>
                  </a:rPr>
                  <a:t>We think about this as the difference between</a:t>
                </a:r>
              </a:p>
              <a:p>
                <a:pPr marL="457200" lvl="0" indent="-457200">
                  <a:lnSpc>
                    <a:spcPct val="120000"/>
                  </a:lnSpc>
                  <a:buAutoNum type="alphaLcParenBoth"/>
                </a:pPr>
                <a:r>
                  <a:rPr lang="en-GB" sz="2400" dirty="0">
                    <a:solidFill>
                      <a:srgbClr val="404040"/>
                    </a:solidFill>
                    <a:latin typeface="Fira Sans" pitchFamily="34"/>
                  </a:rPr>
                  <a:t>the </a:t>
                </a:r>
                <a:r>
                  <a:rPr lang="en-GB" sz="2400" b="1" dirty="0">
                    <a:solidFill>
                      <a:srgbClr val="404040"/>
                    </a:solidFill>
                    <a:latin typeface="Fira Sans" pitchFamily="34"/>
                  </a:rPr>
                  <a:t>observed outcome</a:t>
                </a:r>
                <a:r>
                  <a:rPr lang="en-GB" sz="2400" dirty="0">
                    <a:solidFill>
                      <a:srgbClr val="404040"/>
                    </a:solidFill>
                    <a:latin typeface="Fira Sans" pitchFamily="34"/>
                  </a:rPr>
                  <a:t> after the policy was introduced</a:t>
                </a:r>
              </a:p>
              <a:p>
                <a:pPr marL="457200" lvl="0" indent="-457200">
                  <a:lnSpc>
                    <a:spcPct val="120000"/>
                  </a:lnSpc>
                  <a:buAutoNum type="alphaLcParenBoth"/>
                </a:pPr>
                <a:r>
                  <a:rPr lang="en-GB" sz="2400" dirty="0">
                    <a:solidFill>
                      <a:srgbClr val="404040"/>
                    </a:solidFill>
                    <a:latin typeface="Fira Sans" pitchFamily="34"/>
                  </a:rPr>
                  <a:t>What the outcome </a:t>
                </a:r>
                <a:r>
                  <a:rPr lang="en-GB" sz="2400" b="1" dirty="0">
                    <a:solidFill>
                      <a:srgbClr val="404040"/>
                    </a:solidFill>
                    <a:latin typeface="Fira Sans" pitchFamily="34"/>
                  </a:rPr>
                  <a:t>would have been</a:t>
                </a:r>
                <a:r>
                  <a:rPr lang="en-GB" sz="2400" dirty="0">
                    <a:solidFill>
                      <a:srgbClr val="404040"/>
                    </a:solidFill>
                    <a:latin typeface="Fira Sans" pitchFamily="34"/>
                  </a:rPr>
                  <a:t> without the intervention</a:t>
                </a:r>
                <a:br>
                  <a:rPr lang="en-GB" sz="2400" dirty="0">
                    <a:solidFill>
                      <a:srgbClr val="404040"/>
                    </a:solidFill>
                    <a:latin typeface="Fira Sans" pitchFamily="34"/>
                  </a:rPr>
                </a:br>
                <a:endParaRPr lang="en-GB" sz="2400" dirty="0">
                  <a:solidFill>
                    <a:srgbClr val="404040"/>
                  </a:solidFill>
                  <a:latin typeface="Fira Sans" pitchFamily="34"/>
                </a:endParaRPr>
              </a:p>
              <a:p>
                <a:pPr marL="0" lvl="0" indent="0">
                  <a:lnSpc>
                    <a:spcPct val="120000"/>
                  </a:lnSpc>
                  <a:buNone/>
                </a:pPr>
                <a14:m>
                  <m:oMathPara xmlns:m="http://schemas.openxmlformats.org/officeDocument/2006/math">
                    <m:oMathParaPr>
                      <m:jc m:val="centerGroup"/>
                    </m:oMathParaPr>
                    <m:oMath xmlns:m="http://schemas.openxmlformats.org/officeDocument/2006/math">
                      <m:r>
                        <a:rPr lang="en-GB" sz="3200" b="0" i="1" smtClean="0">
                          <a:solidFill>
                            <a:srgbClr val="404040"/>
                          </a:solidFill>
                          <a:latin typeface="Cambria Math" panose="02040503050406030204" pitchFamily="18" charset="0"/>
                        </a:rPr>
                        <m:t>𝐶</m:t>
                      </m:r>
                      <m:sSub>
                        <m:sSubPr>
                          <m:ctrlPr>
                            <a:rPr lang="en-GB" sz="3200" b="0" i="1" smtClean="0">
                              <a:solidFill>
                                <a:srgbClr val="404040"/>
                              </a:solidFill>
                              <a:latin typeface="Cambria Math" panose="02040503050406030204" pitchFamily="18" charset="0"/>
                            </a:rPr>
                          </m:ctrlPr>
                        </m:sSubPr>
                        <m:e>
                          <m:r>
                            <a:rPr lang="en-GB" sz="3200" b="0" i="1" smtClean="0">
                              <a:solidFill>
                                <a:srgbClr val="404040"/>
                              </a:solidFill>
                              <a:latin typeface="Cambria Math" panose="02040503050406030204" pitchFamily="18" charset="0"/>
                            </a:rPr>
                            <m:t>𝐸</m:t>
                          </m:r>
                        </m:e>
                        <m:sub>
                          <m:r>
                            <a:rPr lang="en-GB" sz="3200" b="0" i="1" smtClean="0">
                              <a:solidFill>
                                <a:srgbClr val="404040"/>
                              </a:solidFill>
                              <a:latin typeface="Cambria Math" panose="02040503050406030204" pitchFamily="18" charset="0"/>
                            </a:rPr>
                            <m:t>𝑡</m:t>
                          </m:r>
                        </m:sub>
                      </m:sSub>
                      <m:r>
                        <a:rPr lang="en-GB" sz="3200" b="0" i="1" smtClean="0">
                          <a:solidFill>
                            <a:srgbClr val="404040"/>
                          </a:solidFill>
                          <a:latin typeface="Cambria Math" panose="02040503050406030204" pitchFamily="18" charset="0"/>
                        </a:rPr>
                        <m:t>=</m:t>
                      </m:r>
                      <m:sSubSup>
                        <m:sSubSupPr>
                          <m:ctrlPr>
                            <a:rPr lang="en-GB" sz="3200" i="1" smtClean="0">
                              <a:solidFill>
                                <a:srgbClr val="FF0000"/>
                              </a:solidFill>
                              <a:latin typeface="Cambria Math" panose="02040503050406030204" pitchFamily="18" charset="0"/>
                            </a:rPr>
                          </m:ctrlPr>
                        </m:sSubSupPr>
                        <m:e>
                          <m:r>
                            <a:rPr lang="en-GB" sz="3200" i="1">
                              <a:solidFill>
                                <a:srgbClr val="FF0000"/>
                              </a:solidFill>
                              <a:latin typeface="Cambria Math" panose="02040503050406030204" pitchFamily="18" charset="0"/>
                            </a:rPr>
                            <m:t>𝑌</m:t>
                          </m:r>
                        </m:e>
                        <m:sub>
                          <m:r>
                            <a:rPr lang="en-GB" sz="3200" b="0" i="1" smtClean="0">
                              <a:solidFill>
                                <a:srgbClr val="FF0000"/>
                              </a:solidFill>
                              <a:latin typeface="Cambria Math" panose="02040503050406030204" pitchFamily="18" charset="0"/>
                            </a:rPr>
                            <m:t>𝑡</m:t>
                          </m:r>
                        </m:sub>
                        <m:sup>
                          <m:r>
                            <a:rPr lang="en-GB" sz="3200" i="1">
                              <a:solidFill>
                                <a:srgbClr val="FF0000"/>
                              </a:solidFill>
                              <a:latin typeface="Cambria Math" panose="02040503050406030204" pitchFamily="18" charset="0"/>
                            </a:rPr>
                            <m:t>1</m:t>
                          </m:r>
                        </m:sup>
                      </m:sSubSup>
                      <m:r>
                        <a:rPr lang="en-GB" sz="3200" b="0" i="1" smtClean="0">
                          <a:solidFill>
                            <a:srgbClr val="FF0000"/>
                          </a:solidFill>
                          <a:latin typeface="Cambria Math" panose="02040503050406030204" pitchFamily="18" charset="0"/>
                        </a:rPr>
                        <m:t> </m:t>
                      </m:r>
                      <m:r>
                        <a:rPr lang="en-GB" sz="3200" b="0" i="1" smtClean="0">
                          <a:solidFill>
                            <a:schemeClr val="tx1"/>
                          </a:solidFill>
                          <a:latin typeface="Cambria Math" panose="02040503050406030204" pitchFamily="18" charset="0"/>
                        </a:rPr>
                        <m:t>−</m:t>
                      </m:r>
                      <m:sSubSup>
                        <m:sSubSupPr>
                          <m:ctrlPr>
                            <a:rPr lang="en-GB" sz="3200" b="0" i="1" smtClean="0">
                              <a:solidFill>
                                <a:schemeClr val="accent1"/>
                              </a:solidFill>
                              <a:latin typeface="Cambria Math" panose="02040503050406030204" pitchFamily="18" charset="0"/>
                            </a:rPr>
                          </m:ctrlPr>
                        </m:sSubSupPr>
                        <m:e>
                          <m:r>
                            <a:rPr lang="en-GB" sz="3200" b="0" i="1" smtClean="0">
                              <a:solidFill>
                                <a:schemeClr val="accent1"/>
                              </a:solidFill>
                              <a:latin typeface="Cambria Math" panose="02040503050406030204" pitchFamily="18" charset="0"/>
                            </a:rPr>
                            <m:t>𝑌</m:t>
                          </m:r>
                        </m:e>
                        <m:sub>
                          <m:r>
                            <a:rPr lang="en-GB" sz="3200" b="0" i="1" smtClean="0">
                              <a:solidFill>
                                <a:schemeClr val="accent1"/>
                              </a:solidFill>
                              <a:latin typeface="Cambria Math" panose="02040503050406030204" pitchFamily="18" charset="0"/>
                            </a:rPr>
                            <m:t>𝑡</m:t>
                          </m:r>
                        </m:sub>
                        <m:sup>
                          <m:r>
                            <a:rPr lang="en-GB" sz="3200" b="0" i="1" smtClean="0">
                              <a:solidFill>
                                <a:schemeClr val="accent1"/>
                              </a:solidFill>
                              <a:latin typeface="Cambria Math" panose="02040503050406030204" pitchFamily="18" charset="0"/>
                            </a:rPr>
                            <m:t>0</m:t>
                          </m:r>
                        </m:sup>
                      </m:sSubSup>
                    </m:oMath>
                  </m:oMathPara>
                </a14:m>
                <a:endParaRPr lang="en-GB" sz="3200" dirty="0">
                  <a:solidFill>
                    <a:srgbClr val="404040"/>
                  </a:solidFill>
                  <a:latin typeface="Fira Sans" pitchFamily="34"/>
                </a:endParaRPr>
              </a:p>
              <a:p>
                <a:pPr marL="0" indent="0">
                  <a:lnSpc>
                    <a:spcPct val="120000"/>
                  </a:lnSpc>
                  <a:buNone/>
                </a:pPr>
                <a:r>
                  <a:rPr lang="en-GB" sz="2400" dirty="0">
                    <a:solidFill>
                      <a:srgbClr val="404040"/>
                    </a:solidFill>
                    <a:latin typeface="Fira Sans" pitchFamily="34"/>
                  </a:rPr>
                  <a:t>		where </a:t>
                </a:r>
                <a14:m>
                  <m:oMath xmlns:m="http://schemas.openxmlformats.org/officeDocument/2006/math">
                    <m:r>
                      <a:rPr lang="en-US" sz="2400" b="0" i="1" smtClean="0">
                        <a:solidFill>
                          <a:srgbClr val="404040"/>
                        </a:solidFill>
                        <a:latin typeface="Cambria Math" panose="02040503050406030204" pitchFamily="18" charset="0"/>
                      </a:rPr>
                      <m:t>𝑡</m:t>
                    </m:r>
                    <m:r>
                      <a:rPr lang="en-US" sz="2400" b="0" i="1" smtClean="0">
                        <a:solidFill>
                          <a:srgbClr val="404040"/>
                        </a:solidFill>
                        <a:latin typeface="Cambria Math" panose="02040503050406030204" pitchFamily="18" charset="0"/>
                      </a:rPr>
                      <m:t>&gt;</m:t>
                    </m:r>
                    <m:sSub>
                      <m:sSubPr>
                        <m:ctrlPr>
                          <a:rPr lang="en-US" sz="2400" b="0" i="1" smtClean="0">
                            <a:solidFill>
                              <a:srgbClr val="404040"/>
                            </a:solidFill>
                            <a:latin typeface="Cambria Math" panose="02040503050406030204" pitchFamily="18" charset="0"/>
                          </a:rPr>
                        </m:ctrlPr>
                      </m:sSubPr>
                      <m:e>
                        <m:r>
                          <a:rPr lang="en-US" sz="2400" b="0" i="1" smtClean="0">
                            <a:solidFill>
                              <a:srgbClr val="404040"/>
                            </a:solidFill>
                            <a:latin typeface="Cambria Math" panose="02040503050406030204" pitchFamily="18" charset="0"/>
                          </a:rPr>
                          <m:t>𝑇</m:t>
                        </m:r>
                      </m:e>
                      <m:sub>
                        <m:r>
                          <a:rPr lang="en-US" sz="2400" b="0" i="1" smtClean="0">
                            <a:solidFill>
                              <a:srgbClr val="404040"/>
                            </a:solidFill>
                            <a:latin typeface="Cambria Math" panose="02040503050406030204" pitchFamily="18" charset="0"/>
                          </a:rPr>
                          <m:t>0</m:t>
                        </m:r>
                      </m:sub>
                    </m:sSub>
                  </m:oMath>
                </a14:m>
                <a:r>
                  <a:rPr lang="en-GB" sz="2400" dirty="0">
                    <a:solidFill>
                      <a:srgbClr val="404040"/>
                    </a:solidFill>
                    <a:latin typeface="Fira Sans" pitchFamily="34"/>
                  </a:rPr>
                  <a:t> (i.e., the post-intervention time period) </a:t>
                </a:r>
              </a:p>
              <a:p>
                <a:pPr marL="0" lvl="0" indent="0">
                  <a:lnSpc>
                    <a:spcPct val="120000"/>
                  </a:lnSpc>
                  <a:buNone/>
                </a:pPr>
                <a:endParaRPr lang="en-GB" sz="2400" dirty="0">
                  <a:solidFill>
                    <a:srgbClr val="404040"/>
                  </a:solidFill>
                  <a:latin typeface="Fira Sans" pitchFamily="34"/>
                </a:endParaRPr>
              </a:p>
            </p:txBody>
          </p:sp>
        </mc:Choice>
        <mc:Fallback>
          <p:sp>
            <p:nvSpPr>
              <p:cNvPr id="3" name="Content Placeholder 2">
                <a:extLst>
                  <a:ext uri="{FF2B5EF4-FFF2-40B4-BE49-F238E27FC236}">
                    <a16:creationId xmlns:a16="http://schemas.microsoft.com/office/drawing/2014/main" id="{0E0C0D39-8FC9-4533-85CA-F2063B4FD172}"/>
                  </a:ext>
                </a:extLst>
              </p:cNvPr>
              <p:cNvSpPr txBox="1">
                <a:spLocks noGrp="1" noRot="1" noChangeAspect="1" noMove="1" noResize="1" noEditPoints="1" noAdjustHandles="1" noChangeArrowheads="1" noChangeShapeType="1" noTextEdit="1"/>
              </p:cNvSpPr>
              <p:nvPr>
                <p:ph idx="1"/>
              </p:nvPr>
            </p:nvSpPr>
            <p:spPr>
              <a:xfrm>
                <a:off x="838203" y="1572769"/>
                <a:ext cx="10515600" cy="4920102"/>
              </a:xfrm>
              <a:blipFill>
                <a:blip r:embed="rId3"/>
                <a:stretch>
                  <a:fillRect l="-928" t="-124"/>
                </a:stretch>
              </a:blipFill>
            </p:spPr>
            <p:txBody>
              <a:bodyPr/>
              <a:lstStyle/>
              <a:p>
                <a:r>
                  <a:rPr lang="nl-NL">
                    <a:noFill/>
                  </a:rPr>
                  <a:t> </a:t>
                </a:r>
              </a:p>
            </p:txBody>
          </p:sp>
        </mc:Fallback>
      </mc:AlternateContent>
    </p:spTree>
    <p:extLst>
      <p:ext uri="{BB962C8B-B14F-4D97-AF65-F5344CB8AC3E}">
        <p14:creationId xmlns:p14="http://schemas.microsoft.com/office/powerpoint/2010/main" val="386646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170296223"/>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1</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7</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7</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2</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9</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9</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3</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4</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5</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solidFill>
                                      <a:schemeClr val="bg2"/>
                                    </a:solidFill>
                                    <a:latin typeface="Cambria Math" panose="02040503050406030204" pitchFamily="18" charset="0"/>
                                  </a:rPr>
                                  <m:t>0</m:t>
                                </m:r>
                              </m:oMath>
                            </m:oMathPara>
                          </a14:m>
                          <a:endParaRPr lang="nl-NL" sz="20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6</m:t>
                                </m:r>
                              </m:oMath>
                            </m:oMathPara>
                          </a14:m>
                          <a:endParaRPr lang="nl-NL" sz="2100" dirty="0">
                            <a:solidFill>
                              <a:schemeClr val="bg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bg2"/>
                                    </a:solidFill>
                                    <a:latin typeface="Cambria Math" panose="02040503050406030204" pitchFamily="18" charset="0"/>
                                  </a:rPr>
                                  <m:t>𝑁𝐴</m:t>
                                </m:r>
                              </m:oMath>
                            </m:oMathPara>
                          </a14:m>
                          <a:endParaRPr lang="nl-NL" sz="2100" dirty="0">
                            <a:solidFill>
                              <a:schemeClr val="bg2"/>
                            </a:solidFill>
                          </a:endParaRPr>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𝐼</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0070C0"/>
                                    </a:solidFill>
                                    <a:latin typeface="Cambria Math" panose="02040503050406030204" pitchFamily="18" charset="0"/>
                                  </a:rPr>
                                  <m:t>𝑁𝐴</m:t>
                                </m:r>
                              </m:oMath>
                            </m:oMathPara>
                          </a14:m>
                          <a:endParaRPr lang="nl-NL" sz="2100" dirty="0">
                            <a:solidFill>
                              <a:srgbClr val="0070C0"/>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170296223"/>
                  </p:ext>
                </p:extLst>
              </p:nvPr>
            </p:nvGraphicFramePr>
            <p:xfrm>
              <a:off x="1748347" y="989045"/>
              <a:ext cx="8123440" cy="5593262"/>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414241">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9070"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9070"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9070"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9070"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9070"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202632" r="-400375" b="-907895"/>
                          </a:stretch>
                        </a:blipFill>
                      </a:tcPr>
                    </a:tc>
                    <a:tc>
                      <a:txBody>
                        <a:bodyPr/>
                        <a:lstStyle/>
                        <a:p>
                          <a:endParaRPr lang="nl-NL"/>
                        </a:p>
                      </a:txBody>
                      <a:tcPr>
                        <a:blipFill>
                          <a:blip r:embed="rId2"/>
                          <a:stretch>
                            <a:fillRect l="-100375" t="-202632" r="-300375" b="-907895"/>
                          </a:stretch>
                        </a:blipFill>
                      </a:tcPr>
                    </a:tc>
                    <a:tc>
                      <a:txBody>
                        <a:bodyPr/>
                        <a:lstStyle/>
                        <a:p>
                          <a:endParaRPr lang="nl-NL"/>
                        </a:p>
                      </a:txBody>
                      <a:tcPr>
                        <a:blipFill>
                          <a:blip r:embed="rId2"/>
                          <a:stretch>
                            <a:fillRect l="-201128" t="-202632" r="-201504" b="-907895"/>
                          </a:stretch>
                        </a:blipFill>
                      </a:tcPr>
                    </a:tc>
                    <a:tc>
                      <a:txBody>
                        <a:bodyPr/>
                        <a:lstStyle/>
                        <a:p>
                          <a:endParaRPr lang="nl-NL"/>
                        </a:p>
                      </a:txBody>
                      <a:tcPr>
                        <a:blipFill>
                          <a:blip r:embed="rId2"/>
                          <a:stretch>
                            <a:fillRect l="-300000" t="-202632" r="-100749" b="-907895"/>
                          </a:stretch>
                        </a:blipFill>
                      </a:tcPr>
                    </a:tc>
                    <a:tc>
                      <a:txBody>
                        <a:bodyPr/>
                        <a:lstStyle/>
                        <a:p>
                          <a:endParaRPr lang="nl-NL"/>
                        </a:p>
                      </a:txBody>
                      <a:tcPr>
                        <a:blipFill>
                          <a:blip r:embed="rId2"/>
                          <a:stretch>
                            <a:fillRect l="-400000" t="-202632"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8701" r="-400375" b="-796104"/>
                          </a:stretch>
                        </a:blipFill>
                      </a:tcPr>
                    </a:tc>
                    <a:tc>
                      <a:txBody>
                        <a:bodyPr/>
                        <a:lstStyle/>
                        <a:p>
                          <a:endParaRPr lang="nl-NL"/>
                        </a:p>
                      </a:txBody>
                      <a:tcPr>
                        <a:blipFill>
                          <a:blip r:embed="rId2"/>
                          <a:stretch>
                            <a:fillRect l="-100375" t="-298701" r="-300375" b="-796104"/>
                          </a:stretch>
                        </a:blipFill>
                      </a:tcPr>
                    </a:tc>
                    <a:tc>
                      <a:txBody>
                        <a:bodyPr/>
                        <a:lstStyle/>
                        <a:p>
                          <a:endParaRPr lang="nl-NL"/>
                        </a:p>
                      </a:txBody>
                      <a:tcPr>
                        <a:blipFill>
                          <a:blip r:embed="rId2"/>
                          <a:stretch>
                            <a:fillRect l="-201128" t="-298701" r="-201504" b="-796104"/>
                          </a:stretch>
                        </a:blipFill>
                      </a:tcPr>
                    </a:tc>
                    <a:tc>
                      <a:txBody>
                        <a:bodyPr/>
                        <a:lstStyle/>
                        <a:p>
                          <a:endParaRPr lang="nl-NL"/>
                        </a:p>
                      </a:txBody>
                      <a:tcPr>
                        <a:blipFill>
                          <a:blip r:embed="rId2"/>
                          <a:stretch>
                            <a:fillRect l="-300000" t="-298701" r="-100749" b="-796104"/>
                          </a:stretch>
                        </a:blipFill>
                      </a:tcPr>
                    </a:tc>
                    <a:tc>
                      <a:txBody>
                        <a:bodyPr/>
                        <a:lstStyle/>
                        <a:p>
                          <a:endParaRPr lang="nl-NL"/>
                        </a:p>
                      </a:txBody>
                      <a:tcPr>
                        <a:blipFill>
                          <a:blip r:embed="rId2"/>
                          <a:stretch>
                            <a:fillRect l="-400000" t="-298701" r="-749" b="-796104"/>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403947" r="-400375" b="-706579"/>
                          </a:stretch>
                        </a:blipFill>
                      </a:tcPr>
                    </a:tc>
                    <a:tc>
                      <a:txBody>
                        <a:bodyPr/>
                        <a:lstStyle/>
                        <a:p>
                          <a:endParaRPr lang="nl-NL"/>
                        </a:p>
                      </a:txBody>
                      <a:tcPr>
                        <a:blipFill>
                          <a:blip r:embed="rId2"/>
                          <a:stretch>
                            <a:fillRect l="-100375" t="-403947" r="-300375" b="-706579"/>
                          </a:stretch>
                        </a:blipFill>
                      </a:tcPr>
                    </a:tc>
                    <a:tc>
                      <a:txBody>
                        <a:bodyPr/>
                        <a:lstStyle/>
                        <a:p>
                          <a:endParaRPr lang="nl-NL"/>
                        </a:p>
                      </a:txBody>
                      <a:tcPr>
                        <a:blipFill>
                          <a:blip r:embed="rId2"/>
                          <a:stretch>
                            <a:fillRect l="-201128" t="-403947" r="-201504" b="-706579"/>
                          </a:stretch>
                        </a:blipFill>
                      </a:tcPr>
                    </a:tc>
                    <a:tc>
                      <a:txBody>
                        <a:bodyPr/>
                        <a:lstStyle/>
                        <a:p>
                          <a:endParaRPr lang="nl-NL"/>
                        </a:p>
                      </a:txBody>
                      <a:tcPr>
                        <a:blipFill>
                          <a:blip r:embed="rId2"/>
                          <a:stretch>
                            <a:fillRect l="-300000" t="-403947" r="-100749" b="-706579"/>
                          </a:stretch>
                        </a:blipFill>
                      </a:tcPr>
                    </a:tc>
                    <a:tc>
                      <a:txBody>
                        <a:bodyPr/>
                        <a:lstStyle/>
                        <a:p>
                          <a:endParaRPr lang="nl-NL"/>
                        </a:p>
                      </a:txBody>
                      <a:tcPr>
                        <a:blipFill>
                          <a:blip r:embed="rId2"/>
                          <a:stretch>
                            <a:fillRect l="-400000" t="-403947" r="-749" b="-706579"/>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403" r="-400375" b="-597403"/>
                          </a:stretch>
                        </a:blipFill>
                      </a:tcPr>
                    </a:tc>
                    <a:tc>
                      <a:txBody>
                        <a:bodyPr/>
                        <a:lstStyle/>
                        <a:p>
                          <a:endParaRPr lang="nl-NL"/>
                        </a:p>
                      </a:txBody>
                      <a:tcPr>
                        <a:blipFill>
                          <a:blip r:embed="rId2"/>
                          <a:stretch>
                            <a:fillRect l="-100375" t="-497403" r="-300375" b="-597403"/>
                          </a:stretch>
                        </a:blipFill>
                      </a:tcPr>
                    </a:tc>
                    <a:tc>
                      <a:txBody>
                        <a:bodyPr/>
                        <a:lstStyle/>
                        <a:p>
                          <a:endParaRPr lang="nl-NL"/>
                        </a:p>
                      </a:txBody>
                      <a:tcPr>
                        <a:blipFill>
                          <a:blip r:embed="rId2"/>
                          <a:stretch>
                            <a:fillRect l="-201128" t="-497403" r="-201504" b="-597403"/>
                          </a:stretch>
                        </a:blipFill>
                      </a:tcPr>
                    </a:tc>
                    <a:tc>
                      <a:txBody>
                        <a:bodyPr/>
                        <a:lstStyle/>
                        <a:p>
                          <a:endParaRPr lang="nl-NL"/>
                        </a:p>
                      </a:txBody>
                      <a:tcPr>
                        <a:blipFill>
                          <a:blip r:embed="rId2"/>
                          <a:stretch>
                            <a:fillRect l="-300000" t="-497403" r="-100749" b="-597403"/>
                          </a:stretch>
                        </a:blipFill>
                      </a:tcPr>
                    </a:tc>
                    <a:tc>
                      <a:txBody>
                        <a:bodyPr/>
                        <a:lstStyle/>
                        <a:p>
                          <a:endParaRPr lang="nl-NL"/>
                        </a:p>
                      </a:txBody>
                      <a:tcPr>
                        <a:blipFill>
                          <a:blip r:embed="rId2"/>
                          <a:stretch>
                            <a:fillRect l="-400000" t="-497403" r="-749" b="-597403"/>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605263" r="-400375" b="-505263"/>
                          </a:stretch>
                        </a:blipFill>
                      </a:tcPr>
                    </a:tc>
                    <a:tc>
                      <a:txBody>
                        <a:bodyPr/>
                        <a:lstStyle/>
                        <a:p>
                          <a:endParaRPr lang="nl-NL"/>
                        </a:p>
                      </a:txBody>
                      <a:tcPr>
                        <a:blipFill>
                          <a:blip r:embed="rId2"/>
                          <a:stretch>
                            <a:fillRect l="-100375" t="-605263" r="-300375" b="-505263"/>
                          </a:stretch>
                        </a:blipFill>
                      </a:tcPr>
                    </a:tc>
                    <a:tc>
                      <a:txBody>
                        <a:bodyPr/>
                        <a:lstStyle/>
                        <a:p>
                          <a:endParaRPr lang="nl-NL"/>
                        </a:p>
                      </a:txBody>
                      <a:tcPr>
                        <a:blipFill>
                          <a:blip r:embed="rId2"/>
                          <a:stretch>
                            <a:fillRect l="-201128" t="-605263" r="-201504" b="-505263"/>
                          </a:stretch>
                        </a:blipFill>
                      </a:tcPr>
                    </a:tc>
                    <a:tc>
                      <a:txBody>
                        <a:bodyPr/>
                        <a:lstStyle/>
                        <a:p>
                          <a:endParaRPr lang="nl-NL"/>
                        </a:p>
                      </a:txBody>
                      <a:tcPr>
                        <a:blipFill>
                          <a:blip r:embed="rId2"/>
                          <a:stretch>
                            <a:fillRect l="-300000" t="-605263" r="-100749" b="-505263"/>
                          </a:stretch>
                        </a:blipFill>
                      </a:tcPr>
                    </a:tc>
                    <a:tc>
                      <a:txBody>
                        <a:bodyPr/>
                        <a:lstStyle/>
                        <a:p>
                          <a:endParaRPr lang="nl-NL"/>
                        </a:p>
                      </a:txBody>
                      <a:tcPr>
                        <a:blipFill>
                          <a:blip r:embed="rId2"/>
                          <a:stretch>
                            <a:fillRect l="-400000" t="-605263" r="-749" b="-505263"/>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705263" r="-400375" b="-405263"/>
                          </a:stretch>
                        </a:blipFill>
                      </a:tcPr>
                    </a:tc>
                    <a:tc>
                      <a:txBody>
                        <a:bodyPr/>
                        <a:lstStyle/>
                        <a:p>
                          <a:endParaRPr lang="nl-NL"/>
                        </a:p>
                      </a:txBody>
                      <a:tcPr>
                        <a:blipFill>
                          <a:blip r:embed="rId2"/>
                          <a:stretch>
                            <a:fillRect l="-100375" t="-705263" r="-300375" b="-405263"/>
                          </a:stretch>
                        </a:blipFill>
                      </a:tcPr>
                    </a:tc>
                    <a:tc>
                      <a:txBody>
                        <a:bodyPr/>
                        <a:lstStyle/>
                        <a:p>
                          <a:endParaRPr lang="nl-NL"/>
                        </a:p>
                      </a:txBody>
                      <a:tcPr>
                        <a:blipFill>
                          <a:blip r:embed="rId2"/>
                          <a:stretch>
                            <a:fillRect l="-201128" t="-705263" r="-201504" b="-405263"/>
                          </a:stretch>
                        </a:blipFill>
                      </a:tcPr>
                    </a:tc>
                    <a:tc>
                      <a:txBody>
                        <a:bodyPr/>
                        <a:lstStyle/>
                        <a:p>
                          <a:endParaRPr lang="nl-NL"/>
                        </a:p>
                      </a:txBody>
                      <a:tcPr>
                        <a:blipFill>
                          <a:blip r:embed="rId2"/>
                          <a:stretch>
                            <a:fillRect l="-300000" t="-705263" r="-100749" b="-405263"/>
                          </a:stretch>
                        </a:blipFill>
                      </a:tcPr>
                    </a:tc>
                    <a:tc>
                      <a:txBody>
                        <a:bodyPr/>
                        <a:lstStyle/>
                        <a:p>
                          <a:endParaRPr lang="nl-NL"/>
                        </a:p>
                      </a:txBody>
                      <a:tcPr>
                        <a:blipFill>
                          <a:blip r:embed="rId2"/>
                          <a:stretch>
                            <a:fillRect l="-400000" t="-705263"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94805" r="-400375" b="-300000"/>
                          </a:stretch>
                        </a:blipFill>
                      </a:tcPr>
                    </a:tc>
                    <a:tc>
                      <a:txBody>
                        <a:bodyPr/>
                        <a:lstStyle/>
                        <a:p>
                          <a:endParaRPr lang="nl-NL"/>
                        </a:p>
                      </a:txBody>
                      <a:tcPr>
                        <a:blipFill>
                          <a:blip r:embed="rId2"/>
                          <a:stretch>
                            <a:fillRect l="-100375" t="-794805" r="-300375" b="-300000"/>
                          </a:stretch>
                        </a:blipFill>
                      </a:tcPr>
                    </a:tc>
                    <a:tc>
                      <a:txBody>
                        <a:bodyPr/>
                        <a:lstStyle/>
                        <a:p>
                          <a:endParaRPr lang="nl-NL"/>
                        </a:p>
                      </a:txBody>
                      <a:tcPr>
                        <a:blipFill>
                          <a:blip r:embed="rId2"/>
                          <a:stretch>
                            <a:fillRect l="-201128" t="-794805" r="-201504" b="-300000"/>
                          </a:stretch>
                        </a:blipFill>
                      </a:tcPr>
                    </a:tc>
                    <a:tc>
                      <a:txBody>
                        <a:bodyPr/>
                        <a:lstStyle/>
                        <a:p>
                          <a:endParaRPr lang="nl-NL"/>
                        </a:p>
                      </a:txBody>
                      <a:tcPr>
                        <a:blipFill>
                          <a:blip r:embed="rId2"/>
                          <a:stretch>
                            <a:fillRect l="-300000" t="-794805" r="-100749" b="-300000"/>
                          </a:stretch>
                        </a:blipFill>
                      </a:tcPr>
                    </a:tc>
                    <a:tc>
                      <a:txBody>
                        <a:bodyPr/>
                        <a:lstStyle/>
                        <a:p>
                          <a:endParaRPr lang="nl-NL"/>
                        </a:p>
                      </a:txBody>
                      <a:tcPr>
                        <a:blipFill>
                          <a:blip r:embed="rId2"/>
                          <a:stretch>
                            <a:fillRect l="-400000" t="-794805"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6579" r="-400375" b="-203947"/>
                          </a:stretch>
                        </a:blipFill>
                      </a:tcPr>
                    </a:tc>
                    <a:tc>
                      <a:txBody>
                        <a:bodyPr/>
                        <a:lstStyle/>
                        <a:p>
                          <a:endParaRPr lang="nl-NL"/>
                        </a:p>
                      </a:txBody>
                      <a:tcPr>
                        <a:blipFill>
                          <a:blip r:embed="rId2"/>
                          <a:stretch>
                            <a:fillRect l="-100375" t="-906579" r="-300375" b="-203947"/>
                          </a:stretch>
                        </a:blipFill>
                      </a:tcPr>
                    </a:tc>
                    <a:tc>
                      <a:txBody>
                        <a:bodyPr/>
                        <a:lstStyle/>
                        <a:p>
                          <a:endParaRPr lang="nl-NL"/>
                        </a:p>
                      </a:txBody>
                      <a:tcPr>
                        <a:blipFill>
                          <a:blip r:embed="rId2"/>
                          <a:stretch>
                            <a:fillRect l="-201128" t="-906579" r="-201504" b="-203947"/>
                          </a:stretch>
                        </a:blipFill>
                      </a:tcPr>
                    </a:tc>
                    <a:tc>
                      <a:txBody>
                        <a:bodyPr/>
                        <a:lstStyle/>
                        <a:p>
                          <a:endParaRPr lang="nl-NL"/>
                        </a:p>
                      </a:txBody>
                      <a:tcPr>
                        <a:blipFill>
                          <a:blip r:embed="rId2"/>
                          <a:stretch>
                            <a:fillRect l="-300000" t="-906579" r="-100749" b="-203947"/>
                          </a:stretch>
                        </a:blipFill>
                      </a:tcPr>
                    </a:tc>
                    <a:tc>
                      <a:txBody>
                        <a:bodyPr/>
                        <a:lstStyle/>
                        <a:p>
                          <a:endParaRPr lang="nl-NL"/>
                        </a:p>
                      </a:txBody>
                      <a:tcPr>
                        <a:blipFill>
                          <a:blip r:embed="rId2"/>
                          <a:stretch>
                            <a:fillRect l="-400000" t="-906579"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93506" r="-400375" b="-101299"/>
                          </a:stretch>
                        </a:blipFill>
                      </a:tcPr>
                    </a:tc>
                    <a:tc>
                      <a:txBody>
                        <a:bodyPr/>
                        <a:lstStyle/>
                        <a:p>
                          <a:endParaRPr lang="nl-NL"/>
                        </a:p>
                      </a:txBody>
                      <a:tcPr>
                        <a:blipFill>
                          <a:blip r:embed="rId2"/>
                          <a:stretch>
                            <a:fillRect l="-100375" t="-993506" r="-300375" b="-101299"/>
                          </a:stretch>
                        </a:blipFill>
                      </a:tcPr>
                    </a:tc>
                    <a:tc>
                      <a:txBody>
                        <a:bodyPr/>
                        <a:lstStyle/>
                        <a:p>
                          <a:endParaRPr lang="nl-NL"/>
                        </a:p>
                      </a:txBody>
                      <a:tcPr>
                        <a:blipFill>
                          <a:blip r:embed="rId2"/>
                          <a:stretch>
                            <a:fillRect l="-201128" t="-993506" r="-201504" b="-101299"/>
                          </a:stretch>
                        </a:blipFill>
                      </a:tcPr>
                    </a:tc>
                    <a:tc>
                      <a:txBody>
                        <a:bodyPr/>
                        <a:lstStyle/>
                        <a:p>
                          <a:endParaRPr lang="nl-NL"/>
                        </a:p>
                      </a:txBody>
                      <a:tcPr>
                        <a:blipFill>
                          <a:blip r:embed="rId2"/>
                          <a:stretch>
                            <a:fillRect l="-300000" t="-993506" r="-100749" b="-101299"/>
                          </a:stretch>
                        </a:blipFill>
                      </a:tcPr>
                    </a:tc>
                    <a:tc>
                      <a:txBody>
                        <a:bodyPr/>
                        <a:lstStyle/>
                        <a:p>
                          <a:endParaRPr lang="nl-NL"/>
                        </a:p>
                      </a:txBody>
                      <a:tcPr>
                        <a:blipFill>
                          <a:blip r:embed="rId2"/>
                          <a:stretch>
                            <a:fillRect l="-400000" t="-993506"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7895" r="-400375" b="-2632"/>
                          </a:stretch>
                        </a:blipFill>
                      </a:tcPr>
                    </a:tc>
                    <a:tc>
                      <a:txBody>
                        <a:bodyPr/>
                        <a:lstStyle/>
                        <a:p>
                          <a:endParaRPr lang="nl-NL"/>
                        </a:p>
                      </a:txBody>
                      <a:tcPr>
                        <a:blipFill>
                          <a:blip r:embed="rId2"/>
                          <a:stretch>
                            <a:fillRect l="-100375" t="-1107895" r="-300375" b="-2632"/>
                          </a:stretch>
                        </a:blipFill>
                      </a:tcPr>
                    </a:tc>
                    <a:tc>
                      <a:txBody>
                        <a:bodyPr/>
                        <a:lstStyle/>
                        <a:p>
                          <a:endParaRPr lang="nl-NL"/>
                        </a:p>
                      </a:txBody>
                      <a:tcPr>
                        <a:blipFill>
                          <a:blip r:embed="rId2"/>
                          <a:stretch>
                            <a:fillRect l="-201128" t="-1107895" r="-201504" b="-2632"/>
                          </a:stretch>
                        </a:blipFill>
                      </a:tcPr>
                    </a:tc>
                    <a:tc>
                      <a:txBody>
                        <a:bodyPr/>
                        <a:lstStyle/>
                        <a:p>
                          <a:endParaRPr lang="nl-NL"/>
                        </a:p>
                      </a:txBody>
                      <a:tcPr>
                        <a:blipFill>
                          <a:blip r:embed="rId2"/>
                          <a:stretch>
                            <a:fillRect l="-300000" t="-1107895" r="-100749" b="-2632"/>
                          </a:stretch>
                        </a:blipFill>
                      </a:tcPr>
                    </a:tc>
                    <a:tc>
                      <a:txBody>
                        <a:bodyPr/>
                        <a:lstStyle/>
                        <a:p>
                          <a:endParaRPr lang="nl-NL"/>
                        </a:p>
                      </a:txBody>
                      <a:tcPr>
                        <a:blipFill>
                          <a:blip r:embed="rId2"/>
                          <a:stretch>
                            <a:fillRect l="-400000" t="-1107895" r="-749" b="-2632"/>
                          </a:stretch>
                        </a:blipFill>
                      </a:tcPr>
                    </a:tc>
                    <a:extLst>
                      <a:ext uri="{0D108BD9-81ED-4DB2-BD59-A6C34878D82A}">
                        <a16:rowId xmlns:a16="http://schemas.microsoft.com/office/drawing/2014/main" val="3378232694"/>
                      </a:ext>
                    </a:extLst>
                  </a:tr>
                </a:tbl>
              </a:graphicData>
            </a:graphic>
          </p:graphicFrame>
        </mc:Fallback>
      </mc:AlternateContent>
    </p:spTree>
    <p:extLst>
      <p:ext uri="{BB962C8B-B14F-4D97-AF65-F5344CB8AC3E}">
        <p14:creationId xmlns:p14="http://schemas.microsoft.com/office/powerpoint/2010/main" val="4201840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Running Example: Proposition 99</a:t>
            </a:r>
            <a:endParaRPr lang="en-GB" sz="1800" kern="0" dirty="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A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(i.e. longitudinal)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DAD-7D51-496D-A8D5-5E58759DC03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Today’s Goal</a:t>
            </a:r>
            <a:endParaRPr lang="en-GB" sz="1800" kern="0" dirty="0"/>
          </a:p>
        </p:txBody>
      </p:sp>
      <p:sp>
        <p:nvSpPr>
          <p:cNvPr id="4" name="Content Placeholder 2">
            <a:extLst>
              <a:ext uri="{FF2B5EF4-FFF2-40B4-BE49-F238E27FC236}">
                <a16:creationId xmlns:a16="http://schemas.microsoft.com/office/drawing/2014/main" id="{6A465D5B-CF66-0783-9C5A-A17CF6A28DA8}"/>
              </a:ext>
            </a:extLst>
          </p:cNvPr>
          <p:cNvSpPr txBox="1">
            <a:spLocks noGrp="1"/>
          </p:cNvSpPr>
          <p:nvPr>
            <p:ph idx="1"/>
          </p:nvPr>
        </p:nvSpPr>
        <p:spPr>
          <a:xfrm>
            <a:off x="838203" y="1825627"/>
            <a:ext cx="10515600" cy="4667243"/>
          </a:xfrm>
        </p:spPr>
        <p:txBody>
          <a:bodyPr>
            <a:normAutofit lnSpcReduction="10000"/>
          </a:bodyPr>
          <a:lstStyle/>
          <a:p>
            <a:pPr marL="0" lvl="0" indent="0">
              <a:lnSpc>
                <a:spcPct val="100000"/>
              </a:lnSpc>
              <a:buNone/>
            </a:pPr>
            <a:r>
              <a:rPr lang="en-GB" dirty="0">
                <a:solidFill>
                  <a:srgbClr val="404040"/>
                </a:solidFill>
                <a:latin typeface="Fira Sans" pitchFamily="34"/>
              </a:rPr>
              <a:t>A brief survey and practical introduction to the</a:t>
            </a:r>
          </a:p>
          <a:p>
            <a:pPr>
              <a:lnSpc>
                <a:spcPct val="100000"/>
              </a:lnSpc>
            </a:pPr>
            <a:r>
              <a:rPr lang="en-GB" dirty="0">
                <a:solidFill>
                  <a:srgbClr val="404040"/>
                </a:solidFill>
                <a:latin typeface="Fira Sans" pitchFamily="34"/>
              </a:rPr>
              <a:t>Core concepts</a:t>
            </a:r>
          </a:p>
          <a:p>
            <a:pPr>
              <a:lnSpc>
                <a:spcPct val="100000"/>
              </a:lnSpc>
            </a:pPr>
            <a:r>
              <a:rPr lang="en-GB" dirty="0">
                <a:solidFill>
                  <a:srgbClr val="404040"/>
                </a:solidFill>
                <a:latin typeface="Fira Sans" pitchFamily="34"/>
              </a:rPr>
              <a:t>Key assumptions </a:t>
            </a:r>
          </a:p>
          <a:p>
            <a:pPr>
              <a:lnSpc>
                <a:spcPct val="100000"/>
              </a:lnSpc>
            </a:pPr>
            <a:r>
              <a:rPr lang="en-GB" dirty="0">
                <a:solidFill>
                  <a:srgbClr val="404040"/>
                </a:solidFill>
                <a:latin typeface="Fira Sans" pitchFamily="34"/>
              </a:rPr>
              <a:t>Different statistical methods </a:t>
            </a:r>
          </a:p>
          <a:p>
            <a:pPr marL="0" indent="0">
              <a:lnSpc>
                <a:spcPct val="100000"/>
              </a:lnSpc>
              <a:buNone/>
            </a:pPr>
            <a:r>
              <a:rPr lang="en-GB" dirty="0">
                <a:solidFill>
                  <a:srgbClr val="404040"/>
                </a:solidFill>
                <a:latin typeface="Fira Sans" pitchFamily="34"/>
              </a:rPr>
              <a:t>used to evaluate the </a:t>
            </a:r>
            <a:r>
              <a:rPr lang="en-GB" b="1" dirty="0">
                <a:solidFill>
                  <a:srgbClr val="404040"/>
                </a:solidFill>
                <a:latin typeface="Fira Sans" pitchFamily="34"/>
              </a:rPr>
              <a:t>causal effects </a:t>
            </a:r>
            <a:r>
              <a:rPr lang="en-GB" dirty="0">
                <a:solidFill>
                  <a:srgbClr val="404040"/>
                </a:solidFill>
                <a:latin typeface="Fira Sans" pitchFamily="34"/>
              </a:rPr>
              <a:t>of </a:t>
            </a:r>
            <a:r>
              <a:rPr lang="en-GB" b="1" dirty="0">
                <a:solidFill>
                  <a:srgbClr val="404040"/>
                </a:solidFill>
                <a:latin typeface="Fira Sans" pitchFamily="34"/>
              </a:rPr>
              <a:t>policy interventions</a:t>
            </a:r>
          </a:p>
          <a:p>
            <a:pPr marL="0" indent="0">
              <a:lnSpc>
                <a:spcPct val="100000"/>
              </a:lnSpc>
              <a:buNone/>
            </a:pPr>
            <a:endParaRPr lang="en-GB" u="sng" dirty="0">
              <a:solidFill>
                <a:srgbClr val="404040"/>
              </a:solidFill>
              <a:latin typeface="Fira Sans" pitchFamily="34"/>
            </a:endParaRPr>
          </a:p>
          <a:p>
            <a:pPr marL="0" indent="0">
              <a:lnSpc>
                <a:spcPct val="100000"/>
              </a:lnSpc>
              <a:buNone/>
            </a:pPr>
            <a:r>
              <a:rPr lang="en-GB" b="1" u="sng" dirty="0">
                <a:solidFill>
                  <a:srgbClr val="404040"/>
                </a:solidFill>
                <a:latin typeface="Fira Sans" pitchFamily="34"/>
              </a:rPr>
              <a:t>Disclaimer</a:t>
            </a:r>
            <a:r>
              <a:rPr lang="en-GB" u="sng" dirty="0">
                <a:solidFill>
                  <a:srgbClr val="404040"/>
                </a:solidFill>
                <a:latin typeface="Fira Sans" pitchFamily="34"/>
              </a:rPr>
              <a:t>:</a:t>
            </a:r>
          </a:p>
          <a:p>
            <a:pPr marL="0" indent="0">
              <a:lnSpc>
                <a:spcPct val="100000"/>
              </a:lnSpc>
              <a:buNone/>
            </a:pPr>
            <a:r>
              <a:rPr lang="en-GB" dirty="0">
                <a:solidFill>
                  <a:srgbClr val="404040"/>
                </a:solidFill>
                <a:latin typeface="Fira Sans" pitchFamily="34"/>
              </a:rPr>
              <a:t>We take a “wide” instead of “deep” view</a:t>
            </a:r>
          </a:p>
          <a:p>
            <a:pPr marL="0" indent="0">
              <a:lnSpc>
                <a:spcPct val="100000"/>
              </a:lnSpc>
              <a:buNone/>
            </a:pPr>
            <a:r>
              <a:rPr lang="en-GB" dirty="0">
                <a:solidFill>
                  <a:srgbClr val="404040"/>
                </a:solidFill>
                <a:latin typeface="Fira Sans" pitchFamily="34"/>
              </a:rPr>
              <a:t>Many details / extensions / advanced topics omitted!</a:t>
            </a:r>
          </a:p>
          <a:p>
            <a:pPr marL="0" indent="0">
              <a:lnSpc>
                <a:spcPct val="100000"/>
              </a:lnSpc>
              <a:buNone/>
            </a:pPr>
            <a:endParaRPr lang="en-GB" dirty="0">
              <a:solidFill>
                <a:srgbClr val="404040"/>
              </a:solidFill>
              <a:latin typeface="Fira Sans" pitchFamily="34"/>
            </a:endParaRPr>
          </a:p>
        </p:txBody>
      </p:sp>
    </p:spTree>
    <p:extLst>
      <p:ext uri="{BB962C8B-B14F-4D97-AF65-F5344CB8AC3E}">
        <p14:creationId xmlns:p14="http://schemas.microsoft.com/office/powerpoint/2010/main" val="2995801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set-up and data</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2784865"/>
            <a:ext cx="10515600" cy="189805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Exercises 1</a:t>
            </a:r>
            <a:r>
              <a:rPr lang="en-GB" sz="4000" b="1" kern="0" dirty="0">
                <a:solidFill>
                  <a:srgbClr val="7F7F7F"/>
                </a:solidFill>
                <a:latin typeface="Fira Sans" pitchFamily="34"/>
                <a:ea typeface="Fira Code" pitchFamily="49"/>
              </a:rPr>
              <a:t> – 3</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GB" sz="4000" b="0" i="0" u="none" strike="noStrike" kern="1200" cap="none" spc="0" baseline="0" dirty="0">
              <a:solidFill>
                <a:srgbClr val="7F7F7F"/>
              </a:solidFill>
              <a:uFillTx/>
              <a:latin typeface="Calibri Light"/>
            </a:endParaRPr>
          </a:p>
        </p:txBody>
      </p:sp>
    </p:spTree>
    <p:extLst>
      <p:ext uri="{BB962C8B-B14F-4D97-AF65-F5344CB8AC3E}">
        <p14:creationId xmlns:p14="http://schemas.microsoft.com/office/powerpoint/2010/main" val="923320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1258433" y="1680100"/>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1258433" y="2532412"/>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Tree>
    <p:extLst>
      <p:ext uri="{BB962C8B-B14F-4D97-AF65-F5344CB8AC3E}">
        <p14:creationId xmlns:p14="http://schemas.microsoft.com/office/powerpoint/2010/main" val="2513160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44B798C-FF26-2BC0-6FF8-AAAB06423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4079"/>
            <a:ext cx="10258425" cy="5669010"/>
          </a:xfrm>
          <a:prstGeom prst="rect">
            <a:avLst/>
          </a:prstGeom>
        </p:spPr>
      </p:pic>
      <p:sp>
        <p:nvSpPr>
          <p:cNvPr id="2" name="Rectangle 1">
            <a:extLst>
              <a:ext uri="{FF2B5EF4-FFF2-40B4-BE49-F238E27FC236}">
                <a16:creationId xmlns:a16="http://schemas.microsoft.com/office/drawing/2014/main" id="{61D77E4E-106C-334A-5A14-7CF216AAD139}"/>
              </a:ext>
            </a:extLst>
          </p:cNvPr>
          <p:cNvSpPr/>
          <p:nvPr/>
        </p:nvSpPr>
        <p:spPr>
          <a:xfrm>
            <a:off x="2888055" y="1699491"/>
            <a:ext cx="5378490" cy="14420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9857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p>
        </p:txBody>
      </p:sp>
    </p:spTree>
    <p:extLst>
      <p:ext uri="{BB962C8B-B14F-4D97-AF65-F5344CB8AC3E}">
        <p14:creationId xmlns:p14="http://schemas.microsoft.com/office/powerpoint/2010/main" val="509805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28153708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43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ED48-2CC3-4039-BBFB-37F4AF6B7BC2}"/>
              </a:ext>
            </a:extLst>
          </p:cNvPr>
          <p:cNvSpPr txBox="1">
            <a:spLocks noGrp="1"/>
          </p:cNvSpPr>
          <p:nvPr>
            <p:ph type="title"/>
          </p:nvPr>
        </p:nvSpPr>
        <p:spPr>
          <a:xfrm>
            <a:off x="838203" y="2766215"/>
            <a:ext cx="10515600" cy="1325559"/>
          </a:xfrm>
        </p:spPr>
        <p:txBody>
          <a:bodyPr anchorCtr="1">
            <a:noAutofit/>
          </a:bodyPr>
          <a:lstStyle/>
          <a:p>
            <a:pPr lvl="0" algn="ctr">
              <a:lnSpc>
                <a:spcPct val="100000"/>
              </a:lnSpc>
            </a:pPr>
            <a:r>
              <a:rPr lang="en-GB" sz="6000" b="1" kern="0" dirty="0">
                <a:solidFill>
                  <a:srgbClr val="FFFFFF"/>
                </a:solidFill>
                <a:latin typeface="Fira Sans" pitchFamily="34"/>
                <a:ea typeface="Fira Code" pitchFamily="49"/>
              </a:rPr>
              <a:t>causalpolicy.nl</a:t>
            </a:r>
            <a:endParaRPr lang="en-GB" sz="1800" kern="0" dirty="0">
              <a:solidFill>
                <a:srgbClr val="FFFFFF"/>
              </a:solidFill>
            </a:endParaRPr>
          </a:p>
        </p:txBody>
      </p:sp>
    </p:spTree>
    <p:extLst>
      <p:ext uri="{BB962C8B-B14F-4D97-AF65-F5344CB8AC3E}">
        <p14:creationId xmlns:p14="http://schemas.microsoft.com/office/powerpoint/2010/main" val="4084388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179234070"/>
                  </p:ext>
                </p:extLst>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Title 1">
            <a:extLst>
              <a:ext uri="{FF2B5EF4-FFF2-40B4-BE49-F238E27FC236}">
                <a16:creationId xmlns:a16="http://schemas.microsoft.com/office/drawing/2014/main" id="{24DDEDAC-1A6A-CE5D-49B3-696AA9F037F8}"/>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3172734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i="1">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 name="Straight Arrow Connector 4">
            <a:extLst>
              <a:ext uri="{FF2B5EF4-FFF2-40B4-BE49-F238E27FC236}">
                <a16:creationId xmlns:a16="http://schemas.microsoft.com/office/drawing/2014/main" id="{5F4967D0-B5F4-E425-6CC0-96CFB1C07BC1}"/>
              </a:ext>
            </a:extLst>
          </p:cNvPr>
          <p:cNvCxnSpPr>
            <a:cxnSpLocks/>
          </p:cNvCxnSpPr>
          <p:nvPr/>
        </p:nvCxnSpPr>
        <p:spPr>
          <a:xfrm>
            <a:off x="8756073" y="2761673"/>
            <a:ext cx="942109" cy="112870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911A57-9DFB-397B-085A-58E09BF572DA}"/>
              </a:ext>
            </a:extLst>
          </p:cNvPr>
          <p:cNvSpPr/>
          <p:nvPr/>
        </p:nvSpPr>
        <p:spPr>
          <a:xfrm>
            <a:off x="4513902" y="3539088"/>
            <a:ext cx="1283854" cy="1828796"/>
          </a:xfrm>
          <a:prstGeom prst="rect">
            <a:avLst/>
          </a:pr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Connector: Curved 8">
            <a:extLst>
              <a:ext uri="{FF2B5EF4-FFF2-40B4-BE49-F238E27FC236}">
                <a16:creationId xmlns:a16="http://schemas.microsoft.com/office/drawing/2014/main" id="{3EC43930-4989-14D4-19B8-9B62B996826E}"/>
              </a:ext>
            </a:extLst>
          </p:cNvPr>
          <p:cNvCxnSpPr>
            <a:cxnSpLocks/>
            <a:stCxn id="6" idx="2"/>
          </p:cNvCxnSpPr>
          <p:nvPr/>
        </p:nvCxnSpPr>
        <p:spPr>
          <a:xfrm rot="5400000" flipH="1" flipV="1">
            <a:off x="7289347" y="2885159"/>
            <a:ext cx="349207" cy="4616244"/>
          </a:xfrm>
          <a:prstGeom prst="curvedConnector4">
            <a:avLst>
              <a:gd name="adj1" fmla="val -65463"/>
              <a:gd name="adj2" fmla="val 99571"/>
            </a:avLst>
          </a:prstGeom>
          <a:ln w="539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9D4C51-09B8-BF9F-376A-272E0B0FED45}"/>
              </a:ext>
            </a:extLst>
          </p:cNvPr>
          <p:cNvSpPr txBox="1"/>
          <p:nvPr/>
        </p:nvSpPr>
        <p:spPr>
          <a:xfrm rot="2951556">
            <a:off x="8689482" y="3029190"/>
            <a:ext cx="1911927" cy="369332"/>
          </a:xfrm>
          <a:prstGeom prst="rect">
            <a:avLst/>
          </a:prstGeom>
          <a:noFill/>
        </p:spPr>
        <p:txBody>
          <a:bodyPr wrap="square" rtlCol="0">
            <a:spAutoFit/>
          </a:bodyPr>
          <a:lstStyle/>
          <a:p>
            <a:r>
              <a:rPr lang="en-GB" dirty="0">
                <a:solidFill>
                  <a:srgbClr val="7030A0"/>
                </a:solidFill>
              </a:rPr>
              <a:t>Assume equal to </a:t>
            </a:r>
            <a:endParaRPr lang="nl-NL" dirty="0">
              <a:solidFill>
                <a:srgbClr val="7030A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998D70-BF8B-CCB2-AD42-8A9732A6538A}"/>
                  </a:ext>
                </a:extLst>
              </p:cNvPr>
              <p:cNvSpPr txBox="1"/>
              <p:nvPr/>
            </p:nvSpPr>
            <p:spPr>
              <a:xfrm>
                <a:off x="6473959" y="4214646"/>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r>
                            <a:rPr lang="en-GB" sz="2400" b="0" i="1" smtClean="0">
                              <a:solidFill>
                                <a:schemeClr val="tx1">
                                  <a:lumMod val="75000"/>
                                  <a:lumOff val="25000"/>
                                </a:schemeClr>
                              </a:solidFill>
                              <a:latin typeface="Cambria Math" panose="02040503050406030204" pitchFamily="18" charset="0"/>
                            </a:rPr>
                            <m:t>   − </m:t>
                          </m:r>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15" name="TextBox 14">
                <a:extLst>
                  <a:ext uri="{FF2B5EF4-FFF2-40B4-BE49-F238E27FC236}">
                    <a16:creationId xmlns:a16="http://schemas.microsoft.com/office/drawing/2014/main" id="{B6998D70-BF8B-CCB2-AD42-8A9732A6538A}"/>
                  </a:ext>
                </a:extLst>
              </p:cNvPr>
              <p:cNvSpPr txBox="1">
                <a:spLocks noRot="1" noChangeAspect="1" noMove="1" noResize="1" noEditPoints="1" noAdjustHandles="1" noChangeArrowheads="1" noChangeShapeType="1" noTextEdit="1"/>
              </p:cNvSpPr>
              <p:nvPr/>
            </p:nvSpPr>
            <p:spPr>
              <a:xfrm>
                <a:off x="6473959" y="4214646"/>
                <a:ext cx="6096000" cy="507062"/>
              </a:xfrm>
              <a:prstGeom prst="rect">
                <a:avLst/>
              </a:prstGeom>
              <a:blipFill>
                <a:blip r:embed="rId5"/>
                <a:stretch>
                  <a:fillRect b="-4762"/>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0826F6E-EF6F-41CA-373C-CCDDC1CB1FC2}"/>
                  </a:ext>
                </a:extLst>
              </p:cNvPr>
              <p:cNvSpPr txBox="1"/>
              <p:nvPr/>
            </p:nvSpPr>
            <p:spPr>
              <a:xfrm>
                <a:off x="2269286" y="5885335"/>
                <a:ext cx="6284166" cy="645305"/>
              </a:xfrm>
              <a:prstGeom prst="rect">
                <a:avLst/>
              </a:prstGeom>
              <a:noFill/>
            </p:spPr>
            <p:txBody>
              <a:bodyPr wrap="square">
                <a:spAutoFit/>
              </a:bodyPr>
              <a:lstStyle/>
              <a:p>
                <a:pPr marL="0" lv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rgbClr val="FF0000"/>
                              </a:solidFill>
                              <a:latin typeface="Cambria Math" panose="02040503050406030204" pitchFamily="18" charset="0"/>
                            </a:rPr>
                          </m:ctrlPr>
                        </m:sSub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𝑌</m:t>
                              </m:r>
                            </m:e>
                          </m:acc>
                        </m:e>
                        <m:sub>
                          <m:r>
                            <a:rPr lang="en-US" sz="3200" i="1">
                              <a:solidFill>
                                <a:srgbClr val="FF0000"/>
                              </a:solidFill>
                              <a:latin typeface="Cambria Math" panose="02040503050406030204" pitchFamily="18" charset="0"/>
                            </a:rPr>
                            <m:t>𝑝𝑜𝑠𝑡</m:t>
                          </m:r>
                        </m:sub>
                        <m:sup>
                          <m:r>
                            <a:rPr lang="en-US" sz="3200" i="1">
                              <a:solidFill>
                                <a:srgbClr val="FF0000"/>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rgbClr val="7030A0"/>
                              </a:solidFill>
                              <a:latin typeface="Cambria Math" panose="02040503050406030204" pitchFamily="18" charset="0"/>
                            </a:rPr>
                          </m:ctrlPr>
                        </m:sSubSupPr>
                        <m:e>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𝑌</m:t>
                              </m:r>
                            </m:e>
                          </m:acc>
                        </m:e>
                        <m:sub>
                          <m:r>
                            <a:rPr lang="en-US" sz="3200" i="1">
                              <a:solidFill>
                                <a:srgbClr val="7030A0"/>
                              </a:solidFill>
                              <a:latin typeface="Cambria Math" panose="02040503050406030204" pitchFamily="18" charset="0"/>
                            </a:rPr>
                            <m:t>𝑝𝑜𝑠𝑡</m:t>
                          </m:r>
                        </m:sub>
                        <m:sup>
                          <m:r>
                            <a:rPr lang="en-US" sz="3200" b="0" i="1" smtClean="0">
                              <a:solidFill>
                                <a:srgbClr val="7030A0"/>
                              </a:solidFill>
                              <a:latin typeface="Cambria Math" panose="02040503050406030204" pitchFamily="18" charset="0"/>
                            </a:rPr>
                            <m:t>0</m:t>
                          </m:r>
                        </m:sup>
                      </m:sSubSup>
                    </m:oMath>
                  </m:oMathPara>
                </a14:m>
                <a:endParaRPr lang="en-GB" sz="3200" dirty="0">
                  <a:solidFill>
                    <a:srgbClr val="404040"/>
                  </a:solidFill>
                  <a:latin typeface="Fira Sans" pitchFamily="34"/>
                </a:endParaRPr>
              </a:p>
            </p:txBody>
          </p:sp>
        </mc:Choice>
        <mc:Fallback>
          <p:sp>
            <p:nvSpPr>
              <p:cNvPr id="17" name="TextBox 16">
                <a:extLst>
                  <a:ext uri="{FF2B5EF4-FFF2-40B4-BE49-F238E27FC236}">
                    <a16:creationId xmlns:a16="http://schemas.microsoft.com/office/drawing/2014/main" id="{70826F6E-EF6F-41CA-373C-CCDDC1CB1FC2}"/>
                  </a:ext>
                </a:extLst>
              </p:cNvPr>
              <p:cNvSpPr txBox="1">
                <a:spLocks noRot="1" noChangeAspect="1" noMove="1" noResize="1" noEditPoints="1" noAdjustHandles="1" noChangeArrowheads="1" noChangeShapeType="1" noTextEdit="1"/>
              </p:cNvSpPr>
              <p:nvPr/>
            </p:nvSpPr>
            <p:spPr>
              <a:xfrm>
                <a:off x="2269286" y="5885335"/>
                <a:ext cx="6284166" cy="645305"/>
              </a:xfrm>
              <a:prstGeom prst="rect">
                <a:avLst/>
              </a:prstGeom>
              <a:blipFill>
                <a:blip r:embed="rId6"/>
                <a:stretch>
                  <a:fillRect/>
                </a:stretch>
              </a:blipFill>
            </p:spPr>
            <p:txBody>
              <a:bodyPr/>
              <a:lstStyle/>
              <a:p>
                <a:r>
                  <a:rPr lang="nl-NL">
                    <a:noFill/>
                  </a:rPr>
                  <a:t> </a:t>
                </a:r>
              </a:p>
            </p:txBody>
          </p:sp>
        </mc:Fallback>
      </mc:AlternateContent>
      <p:sp>
        <p:nvSpPr>
          <p:cNvPr id="18" name="Title 1">
            <a:extLst>
              <a:ext uri="{FF2B5EF4-FFF2-40B4-BE49-F238E27FC236}">
                <a16:creationId xmlns:a16="http://schemas.microsoft.com/office/drawing/2014/main" id="{1B3EEA8B-B41F-BCD6-F14C-9B3A38280F1E}"/>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4237647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83548844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7</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9</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6</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5</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6</m:t>
                                </m:r>
                              </m:oMath>
                            </m:oMathPara>
                          </a14:m>
                          <a:endParaRPr lang="nl-NL" sz="2100"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2</m:t>
                                </m:r>
                              </m:oMath>
                            </m:oMathPara>
                          </a14:m>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3</m:t>
                                </m:r>
                              </m:oMath>
                            </m:oMathPara>
                          </a14:m>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1</m:t>
                                </m:r>
                              </m:oMath>
                            </m:oMathPara>
                          </a14:m>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m:t>
                                </m:r>
                              </m:oMath>
                            </m:oMathPara>
                          </a14:m>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tx1"/>
                                    </a:solidFill>
                                    <a:latin typeface="Cambria Math" panose="02040503050406030204" pitchFamily="18" charset="0"/>
                                  </a:rPr>
                                  <m:t>2</m:t>
                                </m:r>
                              </m:oMath>
                            </m:oMathPara>
                          </a14:m>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283548844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373A33B-A2A5-8318-3BCE-91AA9E0FE145}"/>
              </a:ext>
            </a:extLst>
          </p:cNvPr>
          <p:cNvSpPr/>
          <p:nvPr/>
        </p:nvSpPr>
        <p:spPr>
          <a:xfrm>
            <a:off x="3611418" y="794327"/>
            <a:ext cx="3260437" cy="5294757"/>
          </a:xfrm>
          <a:prstGeom prst="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C000"/>
              </a:solidFill>
            </a:endParaRPr>
          </a:p>
        </p:txBody>
      </p:sp>
    </p:spTree>
    <p:extLst>
      <p:ext uri="{BB962C8B-B14F-4D97-AF65-F5344CB8AC3E}">
        <p14:creationId xmlns:p14="http://schemas.microsoft.com/office/powerpoint/2010/main" val="1477251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an average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nl-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4411-C7D7-4278-BB83-409F1B5C06AB}"/>
              </a:ext>
            </a:extLst>
          </p:cNvPr>
          <p:cNvSpPr txBox="1">
            <a:spLocks noGrp="1"/>
          </p:cNvSpPr>
          <p:nvPr>
            <p:ph type="title"/>
          </p:nvPr>
        </p:nvSpPr>
        <p:spPr/>
        <p:txBody>
          <a:bodyPr/>
          <a:lstStyle/>
          <a:p>
            <a:pPr lvl="0">
              <a:lnSpc>
                <a:spcPct val="100000"/>
              </a:lnSpc>
            </a:pPr>
            <a:r>
              <a:rPr lang="en-GB" sz="5400" b="1" kern="0" dirty="0">
                <a:solidFill>
                  <a:srgbClr val="FFFFFF"/>
                </a:solidFill>
                <a:latin typeface="Fira Sans" pitchFamily="34"/>
                <a:ea typeface="Fira Code" pitchFamily="49"/>
              </a:rPr>
              <a:t>Today’s plan: morning</a:t>
            </a:r>
            <a:endParaRPr lang="en-GB" sz="1800" kern="0" dirty="0">
              <a:solidFill>
                <a:srgbClr val="FFFFFF"/>
              </a:solidFill>
            </a:endParaRPr>
          </a:p>
        </p:txBody>
      </p:sp>
      <p:sp>
        <p:nvSpPr>
          <p:cNvPr id="3" name="Content Placeholder 2">
            <a:extLst>
              <a:ext uri="{FF2B5EF4-FFF2-40B4-BE49-F238E27FC236}">
                <a16:creationId xmlns:a16="http://schemas.microsoft.com/office/drawing/2014/main" id="{F5AB15E0-B1DD-406B-896C-D1BCB6BFF600}"/>
              </a:ext>
            </a:extLst>
          </p:cNvPr>
          <p:cNvSpPr txBox="1">
            <a:spLocks noGrp="1"/>
          </p:cNvSpPr>
          <p:nvPr>
            <p:ph idx="1"/>
          </p:nvPr>
        </p:nvSpPr>
        <p:spPr>
          <a:xfrm>
            <a:off x="838203" y="1825627"/>
            <a:ext cx="10515600" cy="4667243"/>
          </a:xfrm>
        </p:spPr>
        <p:txBody>
          <a:bodyPr>
            <a:normAutofit fontScale="92500" lnSpcReduction="10000"/>
          </a:bodyPr>
          <a:lstStyle/>
          <a:p>
            <a:pPr lvl="0"/>
            <a:r>
              <a:rPr lang="en-GB" sz="3600" dirty="0">
                <a:solidFill>
                  <a:srgbClr val="FFFFFF"/>
                </a:solidFill>
                <a:latin typeface="Fira Sans" pitchFamily="34"/>
              </a:rPr>
              <a:t>Introduction + Practical (105 minutes)</a:t>
            </a:r>
          </a:p>
          <a:p>
            <a:pPr lvl="1"/>
            <a:r>
              <a:rPr lang="en-GB" sz="3200" dirty="0">
                <a:solidFill>
                  <a:srgbClr val="FFFFFF"/>
                </a:solidFill>
                <a:latin typeface="Fira Sans" pitchFamily="34"/>
              </a:rPr>
              <a:t>Policy Interventions and Causal Inference</a:t>
            </a:r>
          </a:p>
          <a:p>
            <a:pPr lvl="1"/>
            <a:r>
              <a:rPr lang="en-GB" sz="3200" dirty="0">
                <a:solidFill>
                  <a:srgbClr val="FFFFFF"/>
                </a:solidFill>
                <a:latin typeface="Fira Sans" pitchFamily="34"/>
              </a:rPr>
              <a:t>Pre-Post Analyses and Difference-in-Difference</a:t>
            </a:r>
          </a:p>
          <a:p>
            <a:pPr lvl="0"/>
            <a:r>
              <a:rPr lang="en-GB" sz="3600" dirty="0">
                <a:solidFill>
                  <a:srgbClr val="FFFFFF"/>
                </a:solidFill>
                <a:latin typeface="Fira Sans" pitchFamily="34"/>
              </a:rPr>
              <a:t>Break (15 minutes)</a:t>
            </a:r>
          </a:p>
          <a:p>
            <a:pPr marL="0" lvl="0" indent="0">
              <a:buNone/>
            </a:pPr>
            <a:endParaRPr lang="en-GB" sz="3600" dirty="0">
              <a:solidFill>
                <a:srgbClr val="FFFFFF"/>
              </a:solidFill>
              <a:latin typeface="Fira Sans" pitchFamily="34"/>
            </a:endParaRPr>
          </a:p>
          <a:p>
            <a:pPr lvl="0"/>
            <a:r>
              <a:rPr lang="en-GB" sz="3600" dirty="0">
                <a:solidFill>
                  <a:srgbClr val="FFFFFF"/>
                </a:solidFill>
                <a:latin typeface="Fira Sans" pitchFamily="34"/>
              </a:rPr>
              <a:t>Interrupted Time Series (45 minutes)</a:t>
            </a:r>
          </a:p>
          <a:p>
            <a:pPr lvl="0"/>
            <a:r>
              <a:rPr lang="en-GB" sz="3600" dirty="0">
                <a:solidFill>
                  <a:srgbClr val="FFFFFF"/>
                </a:solidFill>
                <a:latin typeface="Fira Sans" pitchFamily="34"/>
              </a:rPr>
              <a:t>Practical (30 minutes)</a:t>
            </a:r>
          </a:p>
          <a:p>
            <a:endParaRPr lang="en-GB" sz="3600" dirty="0">
              <a:solidFill>
                <a:srgbClr val="FFFFFF"/>
              </a:solidFill>
              <a:latin typeface="Fira Sans" pitchFamily="34"/>
            </a:endParaRPr>
          </a:p>
          <a:p>
            <a:r>
              <a:rPr lang="en-GB" sz="3600" dirty="0">
                <a:solidFill>
                  <a:srgbClr val="FFFFFF"/>
                </a:solidFill>
                <a:latin typeface="Fira Sans" pitchFamily="34"/>
              </a:rPr>
              <a:t>Lunch around 12:00 ; re-start at 13:00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p>
        </p:txBody>
      </p:sp>
    </p:spTree>
    <p:extLst>
      <p:ext uri="{BB962C8B-B14F-4D97-AF65-F5344CB8AC3E}">
        <p14:creationId xmlns:p14="http://schemas.microsoft.com/office/powerpoint/2010/main" val="2099845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1</m:t>
                                    </m:r>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278327134"/>
                  </p:ext>
                </p:extLst>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676" t="-73256" r="-502703"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000" t="-73256" r="-399329"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351" t="-73256" r="-3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351" t="-73256" r="-2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8658" t="-73256" r="-100671"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502027" t="-73256" r="-1351" b="-901163"/>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676" t="-196053" r="-502703" b="-919737"/>
                          </a:stretch>
                        </a:blipFill>
                      </a:tcPr>
                    </a:tc>
                    <a:tc>
                      <a:txBody>
                        <a:bodyPr/>
                        <a:lstStyle/>
                        <a:p>
                          <a:endParaRPr lang="nl-NL"/>
                        </a:p>
                      </a:txBody>
                      <a:tcPr>
                        <a:blipFill>
                          <a:blip r:embed="rId2"/>
                          <a:stretch>
                            <a:fillRect l="-100000" t="-196053" r="-399329" b="-919737"/>
                          </a:stretch>
                        </a:blipFill>
                      </a:tcPr>
                    </a:tc>
                    <a:tc>
                      <a:txBody>
                        <a:bodyPr/>
                        <a:lstStyle/>
                        <a:p>
                          <a:endParaRPr lang="nl-NL"/>
                        </a:p>
                      </a:txBody>
                      <a:tcPr>
                        <a:blipFill>
                          <a:blip r:embed="rId2"/>
                          <a:stretch>
                            <a:fillRect l="-201351" t="-196053" r="-302027" b="-919737"/>
                          </a:stretch>
                        </a:blipFill>
                      </a:tcPr>
                    </a:tc>
                    <a:tc>
                      <a:txBody>
                        <a:bodyPr/>
                        <a:lstStyle/>
                        <a:p>
                          <a:endParaRPr lang="nl-NL"/>
                        </a:p>
                      </a:txBody>
                      <a:tcPr>
                        <a:blipFill>
                          <a:blip r:embed="rId2"/>
                          <a:stretch>
                            <a:fillRect l="-301351" t="-196053" r="-202027" b="-919737"/>
                          </a:stretch>
                        </a:blipFill>
                      </a:tcPr>
                    </a:tc>
                    <a:tc>
                      <a:txBody>
                        <a:bodyPr/>
                        <a:lstStyle/>
                        <a:p>
                          <a:endParaRPr lang="nl-NL"/>
                        </a:p>
                      </a:txBody>
                      <a:tcPr>
                        <a:blipFill>
                          <a:blip r:embed="rId2"/>
                          <a:stretch>
                            <a:fillRect l="-398658" t="-196053" r="-100671" b="-919737"/>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676" t="-296053" r="-502703" b="-819737"/>
                          </a:stretch>
                        </a:blipFill>
                      </a:tcPr>
                    </a:tc>
                    <a:tc>
                      <a:txBody>
                        <a:bodyPr/>
                        <a:lstStyle/>
                        <a:p>
                          <a:endParaRPr lang="nl-NL"/>
                        </a:p>
                      </a:txBody>
                      <a:tcPr>
                        <a:blipFill>
                          <a:blip r:embed="rId2"/>
                          <a:stretch>
                            <a:fillRect l="-100000" t="-296053" r="-399329" b="-819737"/>
                          </a:stretch>
                        </a:blipFill>
                      </a:tcPr>
                    </a:tc>
                    <a:tc>
                      <a:txBody>
                        <a:bodyPr/>
                        <a:lstStyle/>
                        <a:p>
                          <a:endParaRPr lang="nl-NL"/>
                        </a:p>
                      </a:txBody>
                      <a:tcPr>
                        <a:blipFill>
                          <a:blip r:embed="rId2"/>
                          <a:stretch>
                            <a:fillRect l="-201351" t="-296053" r="-302027" b="-819737"/>
                          </a:stretch>
                        </a:blipFill>
                      </a:tcPr>
                    </a:tc>
                    <a:tc>
                      <a:txBody>
                        <a:bodyPr/>
                        <a:lstStyle/>
                        <a:p>
                          <a:endParaRPr lang="nl-NL"/>
                        </a:p>
                      </a:txBody>
                      <a:tcPr>
                        <a:blipFill>
                          <a:blip r:embed="rId2"/>
                          <a:stretch>
                            <a:fillRect l="-301351" t="-296053" r="-202027" b="-819737"/>
                          </a:stretch>
                        </a:blipFill>
                      </a:tcPr>
                    </a:tc>
                    <a:tc>
                      <a:txBody>
                        <a:bodyPr/>
                        <a:lstStyle/>
                        <a:p>
                          <a:endParaRPr lang="nl-NL"/>
                        </a:p>
                      </a:txBody>
                      <a:tcPr>
                        <a:blipFill>
                          <a:blip r:embed="rId2"/>
                          <a:stretch>
                            <a:fillRect l="-398658" t="-296053" r="-100671" b="-819737"/>
                          </a:stretch>
                        </a:blip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676" t="-390909" r="-502703" b="-709091"/>
                          </a:stretch>
                        </a:blipFill>
                      </a:tcPr>
                    </a:tc>
                    <a:tc>
                      <a:txBody>
                        <a:bodyPr/>
                        <a:lstStyle/>
                        <a:p>
                          <a:endParaRPr lang="nl-NL"/>
                        </a:p>
                      </a:txBody>
                      <a:tcPr>
                        <a:blipFill>
                          <a:blip r:embed="rId2"/>
                          <a:stretch>
                            <a:fillRect l="-100000" t="-390909" r="-399329" b="-709091"/>
                          </a:stretch>
                        </a:blipFill>
                      </a:tcPr>
                    </a:tc>
                    <a:tc>
                      <a:txBody>
                        <a:bodyPr/>
                        <a:lstStyle/>
                        <a:p>
                          <a:endParaRPr lang="nl-NL"/>
                        </a:p>
                      </a:txBody>
                      <a:tcPr>
                        <a:blipFill>
                          <a:blip r:embed="rId2"/>
                          <a:stretch>
                            <a:fillRect l="-201351" t="-390909" r="-302027" b="-709091"/>
                          </a:stretch>
                        </a:blipFill>
                      </a:tcPr>
                    </a:tc>
                    <a:tc>
                      <a:txBody>
                        <a:bodyPr/>
                        <a:lstStyle/>
                        <a:p>
                          <a:endParaRPr lang="nl-NL"/>
                        </a:p>
                      </a:txBody>
                      <a:tcPr>
                        <a:blipFill>
                          <a:blip r:embed="rId2"/>
                          <a:stretch>
                            <a:fillRect l="-301351" t="-390909" r="-202027" b="-709091"/>
                          </a:stretch>
                        </a:blipFill>
                      </a:tcPr>
                    </a:tc>
                    <a:tc>
                      <a:txBody>
                        <a:bodyPr/>
                        <a:lstStyle/>
                        <a:p>
                          <a:endParaRPr lang="nl-NL"/>
                        </a:p>
                      </a:txBody>
                      <a:tcPr>
                        <a:blipFill>
                          <a:blip r:embed="rId2"/>
                          <a:stretch>
                            <a:fillRect l="-398658" t="-390909" r="-100671" b="-709091"/>
                          </a:stretch>
                        </a:blip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676" t="-497368" r="-502703" b="-618421"/>
                          </a:stretch>
                        </a:blipFill>
                      </a:tcPr>
                    </a:tc>
                    <a:tc>
                      <a:txBody>
                        <a:bodyPr/>
                        <a:lstStyle/>
                        <a:p>
                          <a:endParaRPr lang="nl-NL"/>
                        </a:p>
                      </a:txBody>
                      <a:tcPr>
                        <a:blipFill>
                          <a:blip r:embed="rId2"/>
                          <a:stretch>
                            <a:fillRect l="-100000" t="-497368" r="-399329" b="-618421"/>
                          </a:stretch>
                        </a:blipFill>
                      </a:tcPr>
                    </a:tc>
                    <a:tc>
                      <a:txBody>
                        <a:bodyPr/>
                        <a:lstStyle/>
                        <a:p>
                          <a:endParaRPr lang="nl-NL"/>
                        </a:p>
                      </a:txBody>
                      <a:tcPr>
                        <a:blipFill>
                          <a:blip r:embed="rId2"/>
                          <a:stretch>
                            <a:fillRect l="-201351" t="-497368" r="-302027" b="-618421"/>
                          </a:stretch>
                        </a:blipFill>
                      </a:tcPr>
                    </a:tc>
                    <a:tc>
                      <a:txBody>
                        <a:bodyPr/>
                        <a:lstStyle/>
                        <a:p>
                          <a:endParaRPr lang="nl-NL"/>
                        </a:p>
                      </a:txBody>
                      <a:tcPr>
                        <a:blipFill>
                          <a:blip r:embed="rId2"/>
                          <a:stretch>
                            <a:fillRect l="-301351" t="-497368" r="-202027" b="-618421"/>
                          </a:stretch>
                        </a:blipFill>
                      </a:tcPr>
                    </a:tc>
                    <a:tc>
                      <a:txBody>
                        <a:bodyPr/>
                        <a:lstStyle/>
                        <a:p>
                          <a:endParaRPr lang="nl-NL"/>
                        </a:p>
                      </a:txBody>
                      <a:tcPr>
                        <a:blipFill>
                          <a:blip r:embed="rId2"/>
                          <a:stretch>
                            <a:fillRect l="-398658" t="-497368" r="-100671" b="-618421"/>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676" t="-589610" r="-502703" b="-510390"/>
                          </a:stretch>
                        </a:blipFill>
                      </a:tcPr>
                    </a:tc>
                    <a:tc>
                      <a:txBody>
                        <a:bodyPr/>
                        <a:lstStyle/>
                        <a:p>
                          <a:endParaRPr lang="nl-NL"/>
                        </a:p>
                      </a:txBody>
                      <a:tcPr>
                        <a:blipFill>
                          <a:blip r:embed="rId2"/>
                          <a:stretch>
                            <a:fillRect l="-100000" t="-589610" r="-399329" b="-510390"/>
                          </a:stretch>
                        </a:blipFill>
                      </a:tcPr>
                    </a:tc>
                    <a:tc>
                      <a:txBody>
                        <a:bodyPr/>
                        <a:lstStyle/>
                        <a:p>
                          <a:endParaRPr lang="nl-NL"/>
                        </a:p>
                      </a:txBody>
                      <a:tcPr>
                        <a:blipFill>
                          <a:blip r:embed="rId2"/>
                          <a:stretch>
                            <a:fillRect l="-201351" t="-589610" r="-302027" b="-510390"/>
                          </a:stretch>
                        </a:blipFill>
                      </a:tcPr>
                    </a:tc>
                    <a:tc>
                      <a:txBody>
                        <a:bodyPr/>
                        <a:lstStyle/>
                        <a:p>
                          <a:endParaRPr lang="nl-NL"/>
                        </a:p>
                      </a:txBody>
                      <a:tcPr>
                        <a:blipFill>
                          <a:blip r:embed="rId2"/>
                          <a:stretch>
                            <a:fillRect l="-301351" t="-589610" r="-202027" b="-510390"/>
                          </a:stretch>
                        </a:blipFill>
                      </a:tcPr>
                    </a:tc>
                    <a:tc>
                      <a:txBody>
                        <a:bodyPr/>
                        <a:lstStyle/>
                        <a:p>
                          <a:endParaRPr lang="nl-NL"/>
                        </a:p>
                      </a:txBody>
                      <a:tcPr>
                        <a:blipFill>
                          <a:blip r:embed="rId2"/>
                          <a:stretch>
                            <a:fillRect l="-398658" t="-589610" r="-100671" b="-510390"/>
                          </a:stretch>
                        </a:blip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676" t="-698684" r="-502703" b="-417105"/>
                          </a:stretch>
                        </a:blipFill>
                      </a:tcPr>
                    </a:tc>
                    <a:tc>
                      <a:txBody>
                        <a:bodyPr/>
                        <a:lstStyle/>
                        <a:p>
                          <a:endParaRPr lang="nl-NL"/>
                        </a:p>
                      </a:txBody>
                      <a:tcPr>
                        <a:blipFill>
                          <a:blip r:embed="rId2"/>
                          <a:stretch>
                            <a:fillRect l="-100000" t="-698684" r="-399329" b="-417105"/>
                          </a:stretch>
                        </a:blipFill>
                      </a:tcPr>
                    </a:tc>
                    <a:tc>
                      <a:txBody>
                        <a:bodyPr/>
                        <a:lstStyle/>
                        <a:p>
                          <a:endParaRPr lang="nl-NL"/>
                        </a:p>
                      </a:txBody>
                      <a:tcPr>
                        <a:blipFill>
                          <a:blip r:embed="rId2"/>
                          <a:stretch>
                            <a:fillRect l="-201351" t="-698684" r="-302027" b="-417105"/>
                          </a:stretch>
                        </a:blipFill>
                      </a:tcPr>
                    </a:tc>
                    <a:tc>
                      <a:txBody>
                        <a:bodyPr/>
                        <a:lstStyle/>
                        <a:p>
                          <a:endParaRPr lang="nl-NL"/>
                        </a:p>
                      </a:txBody>
                      <a:tcPr>
                        <a:blipFill>
                          <a:blip r:embed="rId2"/>
                          <a:stretch>
                            <a:fillRect l="-301351" t="-698684" r="-202027" b="-417105"/>
                          </a:stretch>
                        </a:blipFill>
                      </a:tcPr>
                    </a:tc>
                    <a:tc>
                      <a:txBody>
                        <a:bodyPr/>
                        <a:lstStyle/>
                        <a:p>
                          <a:endParaRPr lang="nl-NL"/>
                        </a:p>
                      </a:txBody>
                      <a:tcPr>
                        <a:blipFill>
                          <a:blip r:embed="rId2"/>
                          <a:stretch>
                            <a:fillRect l="-398658" t="-698684" r="-100671" b="-417105"/>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676" t="-788312" r="-502703" b="-311688"/>
                          </a:stretch>
                        </a:blipFill>
                      </a:tcPr>
                    </a:tc>
                    <a:tc>
                      <a:txBody>
                        <a:bodyPr/>
                        <a:lstStyle/>
                        <a:p>
                          <a:endParaRPr lang="nl-NL"/>
                        </a:p>
                      </a:txBody>
                      <a:tcPr>
                        <a:blipFill>
                          <a:blip r:embed="rId2"/>
                          <a:stretch>
                            <a:fillRect l="-100000" t="-788312" r="-399329" b="-311688"/>
                          </a:stretch>
                        </a:blipFill>
                      </a:tcPr>
                    </a:tc>
                    <a:tc>
                      <a:txBody>
                        <a:bodyPr/>
                        <a:lstStyle/>
                        <a:p>
                          <a:endParaRPr lang="nl-NL"/>
                        </a:p>
                      </a:txBody>
                      <a:tcPr>
                        <a:blipFill>
                          <a:blip r:embed="rId2"/>
                          <a:stretch>
                            <a:fillRect l="-201351" t="-788312" r="-302027" b="-311688"/>
                          </a:stretch>
                        </a:blipFill>
                      </a:tcPr>
                    </a:tc>
                    <a:tc>
                      <a:txBody>
                        <a:bodyPr/>
                        <a:lstStyle/>
                        <a:p>
                          <a:endParaRPr lang="nl-NL"/>
                        </a:p>
                      </a:txBody>
                      <a:tcPr>
                        <a:blipFill>
                          <a:blip r:embed="rId2"/>
                          <a:stretch>
                            <a:fillRect l="-301351" t="-788312" r="-202027" b="-311688"/>
                          </a:stretch>
                        </a:blipFill>
                      </a:tcPr>
                    </a:tc>
                    <a:tc>
                      <a:txBody>
                        <a:bodyPr/>
                        <a:lstStyle/>
                        <a:p>
                          <a:endParaRPr lang="nl-NL"/>
                        </a:p>
                      </a:txBody>
                      <a:tcPr>
                        <a:blipFill>
                          <a:blip r:embed="rId2"/>
                          <a:stretch>
                            <a:fillRect l="-398658" t="-788312" r="-100671" b="-311688"/>
                          </a:stretch>
                        </a:blip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676" t="-900000" r="-502703" b="-215789"/>
                          </a:stretch>
                        </a:blipFill>
                      </a:tcPr>
                    </a:tc>
                    <a:tc>
                      <a:txBody>
                        <a:bodyPr/>
                        <a:lstStyle/>
                        <a:p>
                          <a:endParaRPr lang="nl-NL"/>
                        </a:p>
                      </a:txBody>
                      <a:tcPr>
                        <a:blipFill>
                          <a:blip r:embed="rId2"/>
                          <a:stretch>
                            <a:fillRect l="-100000" t="-900000" r="-399329" b="-215789"/>
                          </a:stretch>
                        </a:blipFill>
                      </a:tcPr>
                    </a:tc>
                    <a:tc>
                      <a:txBody>
                        <a:bodyPr/>
                        <a:lstStyle/>
                        <a:p>
                          <a:endParaRPr lang="nl-NL"/>
                        </a:p>
                      </a:txBody>
                      <a:tcPr>
                        <a:blipFill>
                          <a:blip r:embed="rId2"/>
                          <a:stretch>
                            <a:fillRect l="-201351" t="-900000" r="-302027" b="-215789"/>
                          </a:stretch>
                        </a:blipFill>
                      </a:tcPr>
                    </a:tc>
                    <a:tc>
                      <a:txBody>
                        <a:bodyPr/>
                        <a:lstStyle/>
                        <a:p>
                          <a:endParaRPr lang="nl-NL"/>
                        </a:p>
                      </a:txBody>
                      <a:tcPr>
                        <a:blipFill>
                          <a:blip r:embed="rId2"/>
                          <a:stretch>
                            <a:fillRect l="-301351" t="-900000" r="-202027" b="-215789"/>
                          </a:stretch>
                        </a:blipFill>
                      </a:tcPr>
                    </a:tc>
                    <a:tc>
                      <a:txBody>
                        <a:bodyPr/>
                        <a:lstStyle/>
                        <a:p>
                          <a:endParaRPr lang="nl-NL"/>
                        </a:p>
                      </a:txBody>
                      <a:tcPr>
                        <a:blipFill>
                          <a:blip r:embed="rId2"/>
                          <a:stretch>
                            <a:fillRect l="-398658" t="-900000" r="-100671" b="-215789"/>
                          </a:stretch>
                        </a:blip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676" t="-987013" r="-502703" b="-112987"/>
                          </a:stretch>
                        </a:blipFill>
                      </a:tcPr>
                    </a:tc>
                    <a:tc>
                      <a:txBody>
                        <a:bodyPr/>
                        <a:lstStyle/>
                        <a:p>
                          <a:endParaRPr lang="nl-NL"/>
                        </a:p>
                      </a:txBody>
                      <a:tcPr>
                        <a:blipFill>
                          <a:blip r:embed="rId2"/>
                          <a:stretch>
                            <a:fillRect l="-100000" t="-987013" r="-399329" b="-112987"/>
                          </a:stretch>
                        </a:blipFill>
                      </a:tcPr>
                    </a:tc>
                    <a:tc>
                      <a:txBody>
                        <a:bodyPr/>
                        <a:lstStyle/>
                        <a:p>
                          <a:endParaRPr lang="nl-NL"/>
                        </a:p>
                      </a:txBody>
                      <a:tcPr>
                        <a:blipFill>
                          <a:blip r:embed="rId2"/>
                          <a:stretch>
                            <a:fillRect l="-201351" t="-987013" r="-302027" b="-112987"/>
                          </a:stretch>
                        </a:blipFill>
                      </a:tcPr>
                    </a:tc>
                    <a:tc>
                      <a:txBody>
                        <a:bodyPr/>
                        <a:lstStyle/>
                        <a:p>
                          <a:endParaRPr lang="nl-NL"/>
                        </a:p>
                      </a:txBody>
                      <a:tcPr>
                        <a:blipFill>
                          <a:blip r:embed="rId2"/>
                          <a:stretch>
                            <a:fillRect l="-301351" t="-987013" r="-202027" b="-112987"/>
                          </a:stretch>
                        </a:blipFill>
                      </a:tcPr>
                    </a:tc>
                    <a:tc>
                      <a:txBody>
                        <a:bodyPr/>
                        <a:lstStyle/>
                        <a:p>
                          <a:endParaRPr lang="nl-NL"/>
                        </a:p>
                      </a:txBody>
                      <a:tcPr>
                        <a:blipFill>
                          <a:blip r:embed="rId2"/>
                          <a:stretch>
                            <a:fillRect l="-398658" t="-987013" r="-100671" b="-112987"/>
                          </a:stretch>
                        </a:blip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676" t="-1101316" r="-502703" b="-14474"/>
                          </a:stretch>
                        </a:blipFill>
                      </a:tcPr>
                    </a:tc>
                    <a:tc>
                      <a:txBody>
                        <a:bodyPr/>
                        <a:lstStyle/>
                        <a:p>
                          <a:endParaRPr lang="nl-NL"/>
                        </a:p>
                      </a:txBody>
                      <a:tcPr>
                        <a:blipFill>
                          <a:blip r:embed="rId2"/>
                          <a:stretch>
                            <a:fillRect l="-100000" t="-1101316" r="-399329" b="-14474"/>
                          </a:stretch>
                        </a:blipFill>
                      </a:tcPr>
                    </a:tc>
                    <a:tc>
                      <a:txBody>
                        <a:bodyPr/>
                        <a:lstStyle/>
                        <a:p>
                          <a:endParaRPr lang="nl-NL"/>
                        </a:p>
                      </a:txBody>
                      <a:tcPr>
                        <a:blipFill>
                          <a:blip r:embed="rId2"/>
                          <a:stretch>
                            <a:fillRect l="-201351" t="-1101316" r="-302027" b="-14474"/>
                          </a:stretch>
                        </a:blipFill>
                      </a:tcPr>
                    </a:tc>
                    <a:tc>
                      <a:txBody>
                        <a:bodyPr/>
                        <a:lstStyle/>
                        <a:p>
                          <a:endParaRPr lang="nl-NL"/>
                        </a:p>
                      </a:txBody>
                      <a:tcPr>
                        <a:blipFill>
                          <a:blip r:embed="rId2"/>
                          <a:stretch>
                            <a:fillRect l="-301351" t="-1101316" r="-202027" b="-14474"/>
                          </a:stretch>
                        </a:blipFill>
                      </a:tcPr>
                    </a:tc>
                    <a:tc>
                      <a:txBody>
                        <a:bodyPr/>
                        <a:lstStyle/>
                        <a:p>
                          <a:endParaRPr lang="nl-NL"/>
                        </a:p>
                      </a:txBody>
                      <a:tcPr>
                        <a:blipFill>
                          <a:blip r:embed="rId2"/>
                          <a:stretch>
                            <a:fillRect l="-398658" t="-1101316" r="-100671" b="-14474"/>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1833232" y="3777672"/>
            <a:ext cx="54156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027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assume equal trends for Utah and California</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en-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4411-C7D7-4278-BB83-409F1B5C06AB}"/>
              </a:ext>
            </a:extLst>
          </p:cNvPr>
          <p:cNvSpPr txBox="1">
            <a:spLocks noGrp="1"/>
          </p:cNvSpPr>
          <p:nvPr>
            <p:ph type="title"/>
          </p:nvPr>
        </p:nvSpPr>
        <p:spPr/>
        <p:txBody>
          <a:bodyPr/>
          <a:lstStyle/>
          <a:p>
            <a:pPr lvl="0">
              <a:lnSpc>
                <a:spcPct val="100000"/>
              </a:lnSpc>
            </a:pPr>
            <a:r>
              <a:rPr lang="en-GB" sz="5400" b="1" kern="0" dirty="0">
                <a:solidFill>
                  <a:srgbClr val="FFFFFF"/>
                </a:solidFill>
                <a:latin typeface="Fira Sans" pitchFamily="34"/>
                <a:ea typeface="Fira Code" pitchFamily="49"/>
              </a:rPr>
              <a:t>Today’s plan: afternoon</a:t>
            </a:r>
            <a:endParaRPr lang="en-GB" sz="1800" kern="0" dirty="0">
              <a:solidFill>
                <a:srgbClr val="FFFFFF"/>
              </a:solidFill>
            </a:endParaRPr>
          </a:p>
        </p:txBody>
      </p:sp>
      <p:sp>
        <p:nvSpPr>
          <p:cNvPr id="3" name="Content Placeholder 2">
            <a:extLst>
              <a:ext uri="{FF2B5EF4-FFF2-40B4-BE49-F238E27FC236}">
                <a16:creationId xmlns:a16="http://schemas.microsoft.com/office/drawing/2014/main" id="{F5AB15E0-B1DD-406B-896C-D1BCB6BFF600}"/>
              </a:ext>
            </a:extLst>
          </p:cNvPr>
          <p:cNvSpPr txBox="1">
            <a:spLocks noGrp="1"/>
          </p:cNvSpPr>
          <p:nvPr>
            <p:ph idx="1"/>
          </p:nvPr>
        </p:nvSpPr>
        <p:spPr>
          <a:xfrm>
            <a:off x="838203" y="1825627"/>
            <a:ext cx="10515600" cy="4667243"/>
          </a:xfrm>
        </p:spPr>
        <p:txBody>
          <a:bodyPr>
            <a:normAutofit fontScale="77500" lnSpcReduction="20000"/>
          </a:bodyPr>
          <a:lstStyle/>
          <a:p>
            <a:pPr lvl="0"/>
            <a:r>
              <a:rPr lang="en-GB" sz="3600" dirty="0">
                <a:solidFill>
                  <a:srgbClr val="FFFFFF"/>
                </a:solidFill>
                <a:latin typeface="Fira Sans" pitchFamily="34"/>
              </a:rPr>
              <a:t>Synthetic Control Methods (45 minutes)</a:t>
            </a:r>
          </a:p>
          <a:p>
            <a:pPr lvl="0"/>
            <a:r>
              <a:rPr lang="en-GB" sz="3600" dirty="0">
                <a:solidFill>
                  <a:srgbClr val="FFFFFF"/>
                </a:solidFill>
                <a:latin typeface="Fira Sans" pitchFamily="34"/>
              </a:rPr>
              <a:t>Practical (45 minutes)</a:t>
            </a:r>
          </a:p>
          <a:p>
            <a:pPr lvl="0"/>
            <a:r>
              <a:rPr lang="en-GB" sz="3600" dirty="0">
                <a:solidFill>
                  <a:srgbClr val="FFFFFF"/>
                </a:solidFill>
                <a:latin typeface="Fira Sans" pitchFamily="34"/>
              </a:rPr>
              <a:t>Break (15 minutes)</a:t>
            </a:r>
          </a:p>
          <a:p>
            <a:pPr lvl="0"/>
            <a:endParaRPr lang="en-GB" sz="3600" dirty="0">
              <a:solidFill>
                <a:srgbClr val="FFFFFF"/>
              </a:solidFill>
              <a:latin typeface="Fira Sans" pitchFamily="34"/>
            </a:endParaRPr>
          </a:p>
          <a:p>
            <a:pPr lvl="0"/>
            <a:r>
              <a:rPr lang="en-GB" sz="3600" dirty="0">
                <a:solidFill>
                  <a:srgbClr val="FFFFFF"/>
                </a:solidFill>
                <a:latin typeface="Fira Sans" pitchFamily="34"/>
              </a:rPr>
              <a:t>Controlled ITS and </a:t>
            </a:r>
            <a:r>
              <a:rPr lang="en-GB" sz="3600" dirty="0" err="1">
                <a:solidFill>
                  <a:srgbClr val="FFFFFF"/>
                </a:solidFill>
                <a:latin typeface="Fira Sans" pitchFamily="34"/>
              </a:rPr>
              <a:t>CausalImpact</a:t>
            </a:r>
            <a:r>
              <a:rPr lang="en-GB" sz="3600" dirty="0">
                <a:solidFill>
                  <a:srgbClr val="FFFFFF"/>
                </a:solidFill>
                <a:latin typeface="Fira Sans" pitchFamily="34"/>
              </a:rPr>
              <a:t> (45 minutes)</a:t>
            </a:r>
          </a:p>
          <a:p>
            <a:pPr lvl="0"/>
            <a:r>
              <a:rPr lang="en-GB" sz="3600" dirty="0">
                <a:solidFill>
                  <a:srgbClr val="FFFFFF"/>
                </a:solidFill>
                <a:latin typeface="Fira Sans" pitchFamily="34"/>
              </a:rPr>
              <a:t>Practical (45 minutes)</a:t>
            </a:r>
          </a:p>
          <a:p>
            <a:pPr lvl="0"/>
            <a:r>
              <a:rPr lang="en-GB" sz="3600" dirty="0">
                <a:solidFill>
                  <a:srgbClr val="FFFFFF"/>
                </a:solidFill>
                <a:latin typeface="Fira Sans" pitchFamily="34"/>
              </a:rPr>
              <a:t>Break (15 minutes)</a:t>
            </a:r>
          </a:p>
          <a:p>
            <a:pPr marL="0" lvl="0" indent="0">
              <a:buNone/>
            </a:pPr>
            <a:endParaRPr lang="en-GB" sz="3600" dirty="0">
              <a:solidFill>
                <a:srgbClr val="FFFFFF"/>
              </a:solidFill>
              <a:latin typeface="Fira Sans" pitchFamily="34"/>
            </a:endParaRPr>
          </a:p>
          <a:p>
            <a:pPr lvl="0"/>
            <a:r>
              <a:rPr lang="en-GB" sz="3600" dirty="0">
                <a:solidFill>
                  <a:srgbClr val="FFFFFF"/>
                </a:solidFill>
                <a:latin typeface="Fira Sans" pitchFamily="34"/>
              </a:rPr>
              <a:t>Discussion session (30 minutes)</a:t>
            </a:r>
          </a:p>
          <a:p>
            <a:endParaRPr lang="en-GB" sz="3600" dirty="0">
              <a:solidFill>
                <a:srgbClr val="FFFFFF"/>
              </a:solidFill>
              <a:latin typeface="Fira Sans" pitchFamily="34"/>
            </a:endParaRPr>
          </a:p>
          <a:p>
            <a:r>
              <a:rPr lang="en-GB" sz="3600" dirty="0">
                <a:solidFill>
                  <a:srgbClr val="FFFFFF"/>
                </a:solidFill>
                <a:latin typeface="Fira Sans" pitchFamily="34"/>
              </a:rPr>
              <a:t>Finish around 17:00</a:t>
            </a:r>
          </a:p>
        </p:txBody>
      </p:sp>
    </p:spTree>
    <p:extLst>
      <p:ext uri="{BB962C8B-B14F-4D97-AF65-F5344CB8AC3E}">
        <p14:creationId xmlns:p14="http://schemas.microsoft.com/office/powerpoint/2010/main" val="39907272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pre-post &amp;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197"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10:45 to 11:00</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36505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Context: “Policy Evaluations”</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fontScale="85000" lnSpcReduction="20000"/>
          </a:bodyPr>
          <a:lstStyle/>
          <a:p>
            <a:pPr marL="0" lvl="0" indent="0">
              <a:lnSpc>
                <a:spcPct val="110000"/>
              </a:lnSpc>
              <a:buNone/>
            </a:pPr>
            <a:r>
              <a:rPr lang="en-GB" dirty="0">
                <a:solidFill>
                  <a:srgbClr val="404040"/>
                </a:solidFill>
                <a:latin typeface="Fira Sans" pitchFamily="34"/>
              </a:rPr>
              <a:t>Many social science </a:t>
            </a:r>
            <a:r>
              <a:rPr lang="en-GB" b="1" dirty="0">
                <a:solidFill>
                  <a:srgbClr val="404040"/>
                </a:solidFill>
                <a:latin typeface="Fira Sans" pitchFamily="34"/>
              </a:rPr>
              <a:t>research questions </a:t>
            </a:r>
            <a:r>
              <a:rPr lang="en-GB" dirty="0">
                <a:solidFill>
                  <a:srgbClr val="404040"/>
                </a:solidFill>
                <a:latin typeface="Fira Sans" pitchFamily="34"/>
              </a:rPr>
              <a:t>concern evaluating what </a:t>
            </a:r>
            <a:r>
              <a:rPr lang="en-GB" b="1" dirty="0">
                <a:solidFill>
                  <a:srgbClr val="404040"/>
                </a:solidFill>
                <a:latin typeface="Fira Sans" pitchFamily="34"/>
              </a:rPr>
              <a:t>the effect</a:t>
            </a:r>
            <a:r>
              <a:rPr lang="en-GB" dirty="0">
                <a:solidFill>
                  <a:srgbClr val="404040"/>
                </a:solidFill>
                <a:latin typeface="Fira Sans" pitchFamily="34"/>
              </a:rPr>
              <a:t> of implementing a particular </a:t>
            </a:r>
            <a:r>
              <a:rPr lang="en-GB" b="1" dirty="0">
                <a:solidFill>
                  <a:srgbClr val="404040"/>
                </a:solidFill>
                <a:latin typeface="Fira Sans" pitchFamily="34"/>
              </a:rPr>
              <a:t>policy</a:t>
            </a:r>
            <a:r>
              <a:rPr lang="en-GB" dirty="0">
                <a:solidFill>
                  <a:srgbClr val="404040"/>
                </a:solidFill>
                <a:latin typeface="Fira Sans" pitchFamily="34"/>
              </a:rPr>
              <a:t> or </a:t>
            </a:r>
            <a:r>
              <a:rPr lang="en-GB" b="1" dirty="0">
                <a:solidFill>
                  <a:srgbClr val="404040"/>
                </a:solidFill>
                <a:latin typeface="Fira Sans" pitchFamily="34"/>
              </a:rPr>
              <a:t>intervention</a:t>
            </a:r>
            <a:r>
              <a:rPr lang="en-GB" dirty="0">
                <a:solidFill>
                  <a:srgbClr val="404040"/>
                </a:solidFill>
                <a:latin typeface="Fira Sans" pitchFamily="34"/>
              </a:rPr>
              <a:t> was on some outcome of interest</a:t>
            </a:r>
          </a:p>
          <a:p>
            <a:pPr marL="0" lvl="0" indent="0">
              <a:lnSpc>
                <a:spcPct val="110000"/>
              </a:lnSpc>
              <a:buNone/>
            </a:pPr>
            <a:endParaRPr lang="en-GB" b="1" dirty="0">
              <a:solidFill>
                <a:srgbClr val="404040"/>
              </a:solidFill>
              <a:latin typeface="Fira Sans" pitchFamily="34"/>
            </a:endParaRPr>
          </a:p>
          <a:p>
            <a:pPr marL="0" lvl="0" indent="0">
              <a:lnSpc>
                <a:spcPct val="110000"/>
              </a:lnSpc>
              <a:buNone/>
            </a:pPr>
            <a:r>
              <a:rPr lang="en-GB" b="1" dirty="0">
                <a:solidFill>
                  <a:srgbClr val="404040"/>
                </a:solidFill>
                <a:latin typeface="Fira Sans" pitchFamily="34"/>
              </a:rPr>
              <a:t>Examples:</a:t>
            </a:r>
          </a:p>
          <a:p>
            <a:pPr marL="0" lvl="0" indent="0">
              <a:lnSpc>
                <a:spcPct val="110000"/>
              </a:lnSpc>
              <a:buNone/>
            </a:pPr>
            <a:r>
              <a:rPr lang="en-GB" dirty="0">
                <a:solidFill>
                  <a:srgbClr val="404040"/>
                </a:solidFill>
                <a:latin typeface="Fira Sans" pitchFamily="34"/>
              </a:rPr>
              <a:t> - What was the effect of raising the maximum speed limit on road deaths?</a:t>
            </a:r>
          </a:p>
          <a:p>
            <a:pPr lvl="0">
              <a:lnSpc>
                <a:spcPct val="110000"/>
              </a:lnSpc>
              <a:buFontTx/>
              <a:buChar char="-"/>
            </a:pPr>
            <a:r>
              <a:rPr lang="en-GB" dirty="0">
                <a:solidFill>
                  <a:srgbClr val="404040"/>
                </a:solidFill>
                <a:latin typeface="Fira Sans" pitchFamily="34"/>
              </a:rPr>
              <a:t>What effect did introducing students loans have on post-graduation debt levels?</a:t>
            </a:r>
          </a:p>
          <a:p>
            <a:pPr lvl="0">
              <a:lnSpc>
                <a:spcPct val="110000"/>
              </a:lnSpc>
              <a:buFontTx/>
              <a:buChar char="-"/>
            </a:pPr>
            <a:r>
              <a:rPr lang="en-GB" dirty="0">
                <a:solidFill>
                  <a:srgbClr val="404040"/>
                </a:solidFill>
                <a:latin typeface="Fira Sans" pitchFamily="34"/>
              </a:rPr>
              <a:t>Did introducing an after-school programme in disadvantaged neighbourhoods lead to improved educational outcomes in children from that neighbourhood?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62-0A9D-4652-A57B-47811F469343}"/>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Context: “Policy Evaluations”</a:t>
            </a:r>
            <a:endParaRPr lang="en-GB" sz="1800" kern="0" dirty="0"/>
          </a:p>
        </p:txBody>
      </p:sp>
      <p:sp>
        <p:nvSpPr>
          <p:cNvPr id="9" name="Content Placeholder 2">
            <a:extLst>
              <a:ext uri="{FF2B5EF4-FFF2-40B4-BE49-F238E27FC236}">
                <a16:creationId xmlns:a16="http://schemas.microsoft.com/office/drawing/2014/main" id="{8B72B409-E777-6E2B-8F13-92A53ABD4155}"/>
              </a:ext>
            </a:extLst>
          </p:cNvPr>
          <p:cNvSpPr txBox="1">
            <a:spLocks noGrp="1"/>
          </p:cNvSpPr>
          <p:nvPr>
            <p:ph idx="1"/>
          </p:nvPr>
        </p:nvSpPr>
        <p:spPr>
          <a:xfrm>
            <a:off x="838203" y="1825627"/>
            <a:ext cx="10515600" cy="4667243"/>
          </a:xfrm>
        </p:spPr>
        <p:txBody>
          <a:bodyPr>
            <a:normAutofit/>
          </a:bodyPr>
          <a:lstStyle/>
          <a:p>
            <a:pPr marL="0" lvl="0" indent="0">
              <a:buNone/>
            </a:pPr>
            <a:r>
              <a:rPr lang="en-GB" dirty="0">
                <a:solidFill>
                  <a:srgbClr val="404040"/>
                </a:solidFill>
                <a:latin typeface="Fira Sans" pitchFamily="34"/>
              </a:rPr>
              <a:t>Sometimes referred to as “policy evaluation” research or “comparative case studies”</a:t>
            </a:r>
          </a:p>
          <a:p>
            <a:pPr marL="0" lvl="0" indent="0">
              <a:buNone/>
            </a:pPr>
            <a:endParaRPr lang="en-GB" dirty="0">
              <a:solidFill>
                <a:srgbClr val="404040"/>
              </a:solidFill>
              <a:latin typeface="Fira Sans" pitchFamily="34"/>
            </a:endParaRPr>
          </a:p>
          <a:p>
            <a:pPr marL="0" lvl="0" indent="0">
              <a:buNone/>
            </a:pPr>
            <a:r>
              <a:rPr lang="en-GB" b="1" dirty="0">
                <a:solidFill>
                  <a:srgbClr val="404040"/>
                </a:solidFill>
                <a:latin typeface="Fira Sans" pitchFamily="34"/>
              </a:rPr>
              <a:t>Basic Structure:</a:t>
            </a:r>
          </a:p>
          <a:p>
            <a:pPr lvl="0">
              <a:buFontTx/>
              <a:buChar char="-"/>
            </a:pPr>
            <a:r>
              <a:rPr lang="en-GB" dirty="0">
                <a:solidFill>
                  <a:srgbClr val="404040"/>
                </a:solidFill>
                <a:latin typeface="Fira Sans" pitchFamily="34"/>
              </a:rPr>
              <a:t>We have some </a:t>
            </a:r>
            <a:r>
              <a:rPr lang="en-GB" b="1" dirty="0">
                <a:solidFill>
                  <a:srgbClr val="404040"/>
                </a:solidFill>
                <a:latin typeface="Fira Sans" pitchFamily="34"/>
              </a:rPr>
              <a:t>unit </a:t>
            </a:r>
            <a:r>
              <a:rPr lang="en-GB" dirty="0">
                <a:solidFill>
                  <a:srgbClr val="404040"/>
                </a:solidFill>
                <a:latin typeface="Fira Sans" pitchFamily="34"/>
              </a:rPr>
              <a:t>(or units) which we observe </a:t>
            </a:r>
            <a:r>
              <a:rPr lang="en-GB" b="1" dirty="0">
                <a:solidFill>
                  <a:srgbClr val="404040"/>
                </a:solidFill>
                <a:latin typeface="Fira Sans" pitchFamily="34"/>
              </a:rPr>
              <a:t>before</a:t>
            </a:r>
            <a:r>
              <a:rPr lang="en-GB" dirty="0">
                <a:solidFill>
                  <a:srgbClr val="404040"/>
                </a:solidFill>
                <a:latin typeface="Fira Sans" pitchFamily="34"/>
              </a:rPr>
              <a:t> and </a:t>
            </a:r>
            <a:r>
              <a:rPr lang="en-GB" b="1" dirty="0">
                <a:solidFill>
                  <a:srgbClr val="404040"/>
                </a:solidFill>
                <a:latin typeface="Fira Sans" pitchFamily="34"/>
              </a:rPr>
              <a:t>after </a:t>
            </a:r>
            <a:r>
              <a:rPr lang="en-GB" dirty="0">
                <a:solidFill>
                  <a:srgbClr val="404040"/>
                </a:solidFill>
                <a:latin typeface="Fira Sans" pitchFamily="34"/>
              </a:rPr>
              <a:t>some intervention or action</a:t>
            </a:r>
          </a:p>
          <a:p>
            <a:pPr lvl="0">
              <a:buFontTx/>
              <a:buChar char="-"/>
            </a:pPr>
            <a:r>
              <a:rPr lang="en-GB" dirty="0">
                <a:solidFill>
                  <a:srgbClr val="404040"/>
                </a:solidFill>
                <a:latin typeface="Fira Sans" pitchFamily="34"/>
              </a:rPr>
              <a:t>Did the intervention produce a change in the outcome for that unit?</a:t>
            </a:r>
          </a:p>
          <a:p>
            <a:pPr marL="0" lvl="0" indent="0">
              <a:buNone/>
            </a:pPr>
            <a:endParaRPr lang="en-GB" dirty="0">
              <a:solidFill>
                <a:srgbClr val="404040"/>
              </a:solidFill>
              <a:latin typeface="Fira Sans" pitchFamily="34"/>
            </a:endParaRPr>
          </a:p>
        </p:txBody>
      </p:sp>
    </p:spTree>
    <p:extLst>
      <p:ext uri="{BB962C8B-B14F-4D97-AF65-F5344CB8AC3E}">
        <p14:creationId xmlns:p14="http://schemas.microsoft.com/office/powerpoint/2010/main" val="108861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3365</Words>
  <Application>Microsoft Office PowerPoint</Application>
  <PresentationFormat>Widescreen</PresentationFormat>
  <Paragraphs>1104</Paragraphs>
  <Slides>78</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Calibri Light</vt:lpstr>
      <vt:lpstr>Cambria Math</vt:lpstr>
      <vt:lpstr>Consolas</vt:lpstr>
      <vt:lpstr>Fira Code</vt:lpstr>
      <vt:lpstr>Fira Sans</vt:lpstr>
      <vt:lpstr>Office Theme</vt:lpstr>
      <vt:lpstr>PowerPoint Presentation</vt:lpstr>
      <vt:lpstr>About us</vt:lpstr>
      <vt:lpstr>About us</vt:lpstr>
      <vt:lpstr>Today’s Goal</vt:lpstr>
      <vt:lpstr>causalpolicy.nl</vt:lpstr>
      <vt:lpstr>Today’s plan: morning</vt:lpstr>
      <vt:lpstr>Today’s plan: afternoon</vt:lpstr>
      <vt:lpstr>Context: “Policy Evaluations”</vt:lpstr>
      <vt:lpstr>Context: “Policy Evaluations”</vt:lpstr>
      <vt:lpstr>Methods for Policy Evaluation</vt:lpstr>
      <vt:lpstr>PowerPoint Presentation</vt:lpstr>
      <vt:lpstr>Causal Inference: A primer</vt:lpstr>
      <vt:lpstr>Potential Outcomes</vt:lpstr>
      <vt:lpstr>PowerPoint Presentation</vt:lpstr>
      <vt:lpstr>Potential Outcomes</vt:lpstr>
      <vt:lpstr>Causal Effects</vt:lpstr>
      <vt:lpstr>Data and Potential Outcomes</vt:lpstr>
      <vt:lpstr>Data and Potential Outcomes</vt:lpstr>
      <vt:lpstr>Data and Potential Outcomes</vt:lpstr>
      <vt:lpstr>Causal Inference</vt:lpstr>
      <vt:lpstr>Causal Inference</vt:lpstr>
      <vt:lpstr>Causal Inference</vt:lpstr>
      <vt:lpstr>Causal Inference</vt:lpstr>
      <vt:lpstr>Causal Inference</vt:lpstr>
      <vt:lpstr>Causal Inference Assumptions</vt:lpstr>
      <vt:lpstr>Causal Inference Assumptions</vt:lpstr>
      <vt:lpstr>Causal Inference Assumptions</vt:lpstr>
      <vt:lpstr>Causal Inference and Policy Evaluations</vt:lpstr>
      <vt:lpstr>Todays Topic</vt:lpstr>
      <vt:lpstr>PowerPoint Presentation</vt:lpstr>
      <vt:lpstr>PowerPoint Presentation</vt:lpstr>
      <vt:lpstr>Causal Effects of Policies</vt:lpstr>
      <vt:lpstr>PowerPoint Presentation</vt:lpstr>
      <vt:lpstr>Running Example: Proposition 99</vt:lpstr>
      <vt:lpstr>Proposition  99</vt:lpstr>
      <vt:lpstr>Proposition  99</vt:lpstr>
      <vt:lpstr>PowerPoint Presentation</vt:lpstr>
      <vt:lpstr>Proposition  99</vt:lpstr>
      <vt:lpstr>Proposition  99</vt:lpstr>
      <vt:lpstr>Proposition  99</vt:lpstr>
      <vt:lpstr>Proposition  99</vt:lpstr>
      <vt:lpstr>Practical: set-up and data</vt:lpstr>
      <vt:lpstr>PowerPoint Presentation</vt:lpstr>
      <vt:lpstr>PowerPoint Presentation</vt:lpstr>
      <vt:lpstr>PowerPoint Presentation</vt:lpstr>
      <vt:lpstr>Pre-Post Estimator</vt:lpstr>
      <vt:lpstr>Pre-post estimator</vt:lpstr>
      <vt:lpstr>Pre-post estimator</vt:lpstr>
      <vt:lpstr>PowerPoint Presentation</vt:lpstr>
      <vt:lpstr>Pre – Post analysis</vt:lpstr>
      <vt:lpstr>Pre – Post analysis</vt:lpstr>
      <vt:lpstr>Pre-post estimator</vt:lpstr>
      <vt:lpstr>Pre-post estimator</vt:lpstr>
      <vt:lpstr>Pre-post estimator</vt:lpstr>
      <vt:lpstr>Pre-post estimator</vt:lpstr>
      <vt:lpstr>PowerPoint Presentation</vt:lpstr>
      <vt:lpstr>Pre-post estimator</vt:lpstr>
      <vt:lpstr>Pre-post estimator</vt:lpstr>
      <vt:lpstr>Pre-post estimator</vt:lpstr>
      <vt:lpstr>Pre-post estimator</vt:lpstr>
      <vt:lpstr>Difference-in-Differences</vt:lpstr>
      <vt:lpstr>Difference-in-differences</vt:lpstr>
      <vt:lpstr>Difference-in-differences</vt:lpstr>
      <vt:lpstr>PowerPoint Presentation</vt:lpstr>
      <vt:lpstr>Difference-in-differences</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pre-post &amp; DiD </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60</cp:revision>
  <dcterms:created xsi:type="dcterms:W3CDTF">2020-09-17T14:27:00Z</dcterms:created>
  <dcterms:modified xsi:type="dcterms:W3CDTF">2023-05-19T09:17:31Z</dcterms:modified>
</cp:coreProperties>
</file>