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8" r:id="rId2"/>
    <p:sldId id="398" r:id="rId3"/>
    <p:sldId id="399" r:id="rId4"/>
    <p:sldId id="401" r:id="rId5"/>
    <p:sldId id="400" r:id="rId6"/>
    <p:sldId id="402" r:id="rId7"/>
    <p:sldId id="408" r:id="rId8"/>
    <p:sldId id="392" r:id="rId9"/>
    <p:sldId id="412" r:id="rId10"/>
    <p:sldId id="415" r:id="rId11"/>
    <p:sldId id="413" r:id="rId12"/>
    <p:sldId id="418" r:id="rId13"/>
    <p:sldId id="416" r:id="rId14"/>
    <p:sldId id="434" r:id="rId15"/>
    <p:sldId id="438" r:id="rId16"/>
    <p:sldId id="407" r:id="rId17"/>
    <p:sldId id="435" r:id="rId18"/>
    <p:sldId id="439" r:id="rId19"/>
    <p:sldId id="417" r:id="rId20"/>
    <p:sldId id="443" r:id="rId21"/>
    <p:sldId id="419" r:id="rId22"/>
    <p:sldId id="420" r:id="rId23"/>
    <p:sldId id="422" r:id="rId24"/>
    <p:sldId id="442" r:id="rId25"/>
    <p:sldId id="423" r:id="rId26"/>
    <p:sldId id="424" r:id="rId27"/>
    <p:sldId id="325" r:id="rId28"/>
    <p:sldId id="307" r:id="rId29"/>
    <p:sldId id="4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12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ITS; model itself not as interesting, focus only on if post-observations are “unusual” relative to what you would expect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3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25256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6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around our (model-based) forecasts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2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643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Forecasting with growth curves</a:t>
            </a:r>
            <a:endParaRPr lang="en-GB" sz="1800" kern="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2469D0D-9B59-8A9B-F095-8A98B096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0" y="2195702"/>
            <a:ext cx="8014550" cy="350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9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328AC-16B8-A125-35D8-BFD984C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2466A-5935-88ED-230E-A8F1C00E1811}"/>
              </a:ext>
            </a:extLst>
          </p:cNvPr>
          <p:cNvSpPr txBox="1">
            <a:spLocks/>
          </p:cNvSpPr>
          <p:nvPr/>
        </p:nvSpPr>
        <p:spPr>
          <a:xfrm>
            <a:off x="847842" y="5244059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e.g. ARIMA models can account for autocorrelation and time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/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blipFill>
                <a:blip r:embed="rId4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/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blipFill>
                <a:blip r:embed="rId5"/>
                <a:stretch>
                  <a:fillRect l="-1684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/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blipFill>
                <a:blip r:embed="rId6"/>
                <a:stretch>
                  <a:fillRect l="-1953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Fitting time-series models fpp3</a:t>
            </a:r>
            <a:endParaRPr lang="en-GB" sz="18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959E-18B3-0FC7-BA54-6702886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2" y="1957478"/>
            <a:ext cx="6602478" cy="215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28454-6A42-4CCD-F8DA-E3E7E38B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2" y="4379243"/>
            <a:ext cx="6527833" cy="1131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81705-4ADD-0386-9725-E090FF4EB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85349"/>
          <a:stretch/>
        </p:blipFill>
        <p:spPr>
          <a:xfrm>
            <a:off x="712722" y="5878286"/>
            <a:ext cx="9929719" cy="3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7B0B1E0-DE8A-B91C-44EC-C1CA3CE9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09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In practice, this may be </a:t>
            </a: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very difficult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983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Data driven approaches can be applied, but may only be feasible with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a large amount of pre-intervention training data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use information criteria for model selection 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See also: cross-validation</a:t>
            </a: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In addition, different forecasting models come with their own assumptions, 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E.g.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constant trend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time-invariant relationships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Poor forecasts = Poor estimates (and uncertainty)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When comparing to the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pre-post design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;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relax the no-trend assumption: we model any trend / serial dependence</a:t>
            </a: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No-confounding assumption: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We still assume that any changes can be attributed to the intervention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To tackle that we need control units + other assumptions</a:t>
            </a: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(RDD)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Closely related technique, but used in many other contexts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E.g., instead of “Time” we may have “Income”; if above X, eligible for social welfare.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 a RDD analysis you fit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a growth-curve type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model like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This allows you to directly test if the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trend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after the intervention is the same as the trend before the intervention,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928" t="-1828" r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489829" y="4159248"/>
                <a:ext cx="6669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29" y="4159248"/>
                <a:ext cx="6669133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in Practice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AAA08-0B14-A1B9-FD53-FCE2D45C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88" y="1690688"/>
            <a:ext cx="9040007" cy="632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B6CE4-7F6D-84A5-F3E9-AECCD3C1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88" y="3300703"/>
            <a:ext cx="7625363" cy="2792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C1EDA8-CBB1-BC87-DD06-3887CC92B004}"/>
              </a:ext>
            </a:extLst>
          </p:cNvPr>
          <p:cNvSpPr/>
          <p:nvPr/>
        </p:nvSpPr>
        <p:spPr>
          <a:xfrm>
            <a:off x="1018688" y="4381879"/>
            <a:ext cx="7060595" cy="289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52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199E1DF-4597-97BD-D2E8-DDA8D580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6" y="764429"/>
            <a:ext cx="8272608" cy="55150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/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Pre-slope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blipFill>
                <a:blip r:embed="rId3"/>
                <a:stretch>
                  <a:fillRect l="-4138" t="-55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/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Post-slope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blipFill>
                <a:blip r:embed="rId4"/>
                <a:stretch>
                  <a:fillRect l="-4167" t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Basic Idea:</a:t>
            </a:r>
          </a:p>
          <a:p>
            <a:pPr marL="0" indent="0">
              <a:buNone/>
            </a:pPr>
            <a:r>
              <a:rPr lang="en-GB" dirty="0"/>
              <a:t>You directly </a:t>
            </a:r>
            <a:r>
              <a:rPr lang="en-GB" b="1" dirty="0"/>
              <a:t>model</a:t>
            </a:r>
            <a:r>
              <a:rPr lang="en-GB" dirty="0"/>
              <a:t> whatever changes you think happen to the target process</a:t>
            </a:r>
          </a:p>
          <a:p>
            <a:pPr marL="0" indent="0">
              <a:buNone/>
            </a:pPr>
            <a:r>
              <a:rPr lang="en-GB" dirty="0"/>
              <a:t>- Instead of making forecasts/predictions of the counterfactual directly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Advantages</a:t>
            </a:r>
          </a:p>
          <a:p>
            <a:r>
              <a:rPr lang="en-GB" dirty="0"/>
              <a:t>More direct. Inference about CE based on significance tests on “change” parameters</a:t>
            </a:r>
          </a:p>
          <a:p>
            <a:r>
              <a:rPr lang="en-GB" dirty="0"/>
              <a:t>Many extensions and theory to deal with, e.g., “sharp” vs “fuzzy” designs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Disadvantages</a:t>
            </a:r>
          </a:p>
          <a:p>
            <a:r>
              <a:rPr lang="en-GB" dirty="0"/>
              <a:t>Strongly rely on correct model specification and model interpretability;  specify “where” or “how” the intervention has an effect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1B0919-DD1B-0264-0C93-F6529B844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Lunch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4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BECED-B41D-60DB-AD3C-CD7101BE8948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8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So far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computed averages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estimated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1217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Instead of taking averages, use pre-intervention data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to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forecast/predict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Once we have predictions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, we compare those to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I.e. we use pre-intervention data to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515600" cy="4667243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64488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1133</Words>
  <Application>Microsoft Office PowerPoint</Application>
  <PresentationFormat>Widescreen</PresentationFormat>
  <Paragraphs>351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Fira Sans</vt:lpstr>
      <vt:lpstr>Office Theme</vt:lpstr>
      <vt:lpstr>Interrupted Time Series  &amp; Regression Discontinuity </vt:lpstr>
      <vt:lpstr>PowerPoint Presentation</vt:lpstr>
      <vt:lpstr>PowerPoint Presentation</vt:lpstr>
      <vt:lpstr>PowerPoint Presentation</vt:lpstr>
      <vt:lpstr>PowerPoint Presentation</vt:lpstr>
      <vt:lpstr>The story so far</vt:lpstr>
      <vt:lpstr>Interrupted Time Series</vt:lpstr>
      <vt:lpstr>PowerPoint Presentation</vt:lpstr>
      <vt:lpstr>Interrupted Time Series</vt:lpstr>
      <vt:lpstr>Interrupted Time Series</vt:lpstr>
      <vt:lpstr>PowerPoint Presentation</vt:lpstr>
      <vt:lpstr>Interrupted Time Series</vt:lpstr>
      <vt:lpstr>Building a forecasting model</vt:lpstr>
      <vt:lpstr>Building a forecasting model</vt:lpstr>
      <vt:lpstr>Forecasting with growth curves</vt:lpstr>
      <vt:lpstr>PowerPoint Presentation</vt:lpstr>
      <vt:lpstr>Building a forecasting model</vt:lpstr>
      <vt:lpstr>Fitting time-series models fpp3</vt:lpstr>
      <vt:lpstr>PowerPoint Presentation</vt:lpstr>
      <vt:lpstr>Key Assumptions</vt:lpstr>
      <vt:lpstr>Key Assumptions</vt:lpstr>
      <vt:lpstr>Key Assumptions</vt:lpstr>
      <vt:lpstr>Regression Discontinuity (RDD)</vt:lpstr>
      <vt:lpstr>Regression Discontinuity in Practice</vt:lpstr>
      <vt:lpstr>PowerPoint Presentation</vt:lpstr>
      <vt:lpstr>Regression Discontinuity</vt:lpstr>
      <vt:lpstr>Practical</vt:lpstr>
      <vt:lpstr>Lunch</vt:lpstr>
      <vt:lpstr>Default light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60</cp:revision>
  <dcterms:created xsi:type="dcterms:W3CDTF">2020-09-17T14:27:00Z</dcterms:created>
  <dcterms:modified xsi:type="dcterms:W3CDTF">2023-05-19T11:46:34Z</dcterms:modified>
</cp:coreProperties>
</file>