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97" r:id="rId2"/>
    <p:sldId id="363" r:id="rId3"/>
    <p:sldId id="405" r:id="rId4"/>
    <p:sldId id="400" r:id="rId5"/>
    <p:sldId id="444" r:id="rId6"/>
    <p:sldId id="307" r:id="rId7"/>
    <p:sldId id="365" r:id="rId8"/>
    <p:sldId id="440" r:id="rId9"/>
    <p:sldId id="373" r:id="rId10"/>
    <p:sldId id="402" r:id="rId11"/>
    <p:sldId id="406" r:id="rId12"/>
    <p:sldId id="407" r:id="rId13"/>
    <p:sldId id="408" r:id="rId14"/>
    <p:sldId id="409" r:id="rId15"/>
    <p:sldId id="442" r:id="rId16"/>
    <p:sldId id="443" r:id="rId17"/>
    <p:sldId id="410" r:id="rId18"/>
    <p:sldId id="401" r:id="rId19"/>
    <p:sldId id="414" r:id="rId20"/>
    <p:sldId id="415" r:id="rId21"/>
    <p:sldId id="417" r:id="rId22"/>
    <p:sldId id="418" r:id="rId23"/>
    <p:sldId id="419" r:id="rId24"/>
    <p:sldId id="371" r:id="rId25"/>
    <p:sldId id="403" r:id="rId26"/>
    <p:sldId id="412" r:id="rId27"/>
    <p:sldId id="413" r:id="rId28"/>
    <p:sldId id="439" r:id="rId29"/>
    <p:sldId id="411" r:id="rId30"/>
    <p:sldId id="372" r:id="rId31"/>
    <p:sldId id="420" r:id="rId32"/>
    <p:sldId id="425" r:id="rId33"/>
    <p:sldId id="426" r:id="rId34"/>
    <p:sldId id="427" r:id="rId35"/>
    <p:sldId id="428" r:id="rId36"/>
    <p:sldId id="429" r:id="rId37"/>
    <p:sldId id="430" r:id="rId38"/>
    <p:sldId id="431" r:id="rId39"/>
    <p:sldId id="432" r:id="rId40"/>
    <p:sldId id="424" r:id="rId41"/>
    <p:sldId id="422" r:id="rId42"/>
    <p:sldId id="421" r:id="rId43"/>
    <p:sldId id="423" r:id="rId44"/>
    <p:sldId id="435" r:id="rId45"/>
    <p:sldId id="436" r:id="rId46"/>
    <p:sldId id="437" r:id="rId47"/>
    <p:sldId id="438" r:id="rId48"/>
    <p:sldId id="434" r:id="rId49"/>
    <p:sldId id="364" r:id="rId50"/>
    <p:sldId id="313" r:id="rId51"/>
    <p:sldId id="335" r:id="rId52"/>
    <p:sldId id="362" r:id="rId53"/>
    <p:sldId id="339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3675BD-4946-4410-A1F9-B89B506A0F9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F0D312-7AB5-4F22-BFC6-E3A0E3752B82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61C17900-95FA-4124-853C-9BC71B59CBE5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795BFAD-25FB-44F4-A1F4-7C7BCA8718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BD18631-2C80-46B9-8098-49893BF03A1F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6CE3E-0570-4BA9-B4CF-A14FD5940ECF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889AE-B471-4AA4-934E-9679F5A69BC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8E8F8CAC-A6C2-44BD-8532-85D68FCA9A1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78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2867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17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94413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18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57333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20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082516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21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0737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22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635351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23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2730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25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839997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26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56893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27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9792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28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12911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33627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30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752262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32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626091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33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22949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34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231278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35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120376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36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343229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37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725607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38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253181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39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910165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41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71890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518451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42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721369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43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522136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45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979552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46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48379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88255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10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85186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11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30954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12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80807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13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45672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14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7624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B78A-C25D-4369-9106-00B4BDAF603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AFFA11-F813-4EF0-9841-50137F6A478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B2E3B-66D8-43A0-8375-C2975F6B0B3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A25D1A3-0A93-4C94-80FF-26B8FD61124B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EBF7B-030B-4FD3-BF9C-3574A13BF65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DCB68-464B-40AD-AA5E-AB324273D16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EDFEBC7-7E1D-4B66-8533-8C3175D0D9C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07077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A4EBA-7EDD-4D71-84C5-3388D0DFE2E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E9A5FA-1D8C-4583-A854-FD0F2ABAFF70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FF600-4F19-48F8-846B-B9650CD6BB4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142B93-5A2B-450B-8B37-47C337A7F461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39065-D234-4486-AEDA-22F9163913E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DB926-5CE2-4917-ADCF-A3FE6427C7F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E280FA-8BD4-4A05-A90E-B4F29B94C0C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599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9F0152-33E9-43E5-9815-5EC9B03AC6EA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F7AE50-B699-4E21-AD6A-E4E8CAFDDB37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4F83F-6880-4826-B7A6-1FB1A919C57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E063067-B603-41EE-A9A7-41899DD775E6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F6651-4757-4750-B5CA-D68758D35AF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6E88B-E798-46DF-BDB3-E419282976A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1CB181-579F-471F-9256-CB2C169A779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65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3600-4193-4049-9D7E-DC5FE8465EC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94075-3F16-4E08-A33E-1DE8E59C1CE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08924-35A9-4D75-8DB7-F36F14CE60D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249873-F8C6-4397-84F9-F8EC0F22A697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81E53-D070-4843-A163-7D384618DEF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19BA-121B-4DBE-A21D-F2C0FF91033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A587C5-AECA-423D-8EA8-7D6A6FE2B22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41733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A7042-6FBA-4E2A-94C3-044912467E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86B77-1A88-44A0-BB20-3414F40E7A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36A58-DBF0-437B-B744-342F81B2632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2BD4ED-6206-4BF6-96F8-E25353DC0FB4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E4042-FA18-404B-9EEE-6E081827CB9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0B63E-4F11-462B-B05A-DB120FBB541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2C7B85-F530-430C-9C09-92C7ED3254A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629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B97FF-3134-4453-944F-0C817F31C11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7A09F-10AB-467A-8401-201B573A169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A789C-D4AB-4713-A8CD-F8334464525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B0190-FCD0-4E76-AD78-D1CDCC84B04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B86B4E-481C-4780-B006-4B46E923812F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81F56-22BD-479F-AAA2-8AB645D47F2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244C1-108C-4089-BCE4-DC215B07236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CF52EB1-DF95-468D-9B28-B4F39612EFF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51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C146E-4AF7-4834-8B14-CD2F1E0BD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42E8B-DF6D-4AE5-895A-9EE6BC0834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A3524-0497-4327-9523-35395CE3372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5CC812-CEF1-49EA-812F-C2D9399A92EA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0DF637-92CE-4693-A559-B439BE3582C4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9256A7-111C-49F5-B70B-48937CACE4F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D4B0C8B-6A6B-4F9A-AD92-C7A874294C43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45173D-4E52-4C15-B70E-50C36E96760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BBF5F-732A-48F7-A7BD-C4E18FFBC5E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074826-7FA0-4CC4-AA50-76D0B3FD8C2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173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A2E71-4B52-4A86-8DF2-7F41875293E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150227-4160-4A65-82D1-C3BA96320E1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242089C-BC90-4A09-BBF2-11ACCFCC6AAC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53F245-9C55-4372-83F3-B76EB9BB346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3BB15-1C8E-40EB-ACD5-122B18B9C72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2F334AB-BC62-40DE-B5C6-6CC18338FB6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327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291FEB-16BE-477E-9FBC-3C57BD6FC16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E45A0C3-C9A4-409A-ABC1-542A7544900D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096FB0-605D-4751-8632-517A634DD99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57AD1-EF5D-4DE1-86DA-C821852950C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F18557-F3A6-4CF4-95FE-A175EBDA5FD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61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82753-69E5-4D1B-BCE6-61A81DF2D9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E4E7F-884B-427D-8BC2-B1F6A79A6AC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667D7-5AF4-4AAD-A6D8-67FB8831C43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7C487-FBA9-4AD0-9AF9-01010AF359B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905373-3B96-430D-80BE-EEB6F3514509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FA6F1-DD0D-472C-83F5-B4919C0183B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089D1-4D95-4EEA-AD8B-AED4AE01CC6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35D6DE7-745E-4B1C-9FE2-2920602B99E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723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3C2CC-D157-40B2-8091-A91D9DC85C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37A7F-B8C5-4957-A0D6-2DCDA4757F4E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GB" sz="3200"/>
            </a:lvl1pPr>
          </a:lstStyle>
          <a:p>
            <a:pPr lvl="0"/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2B0BB-9BAD-4586-A89C-17ABDAA209B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2CA43-F7D4-43CB-B9A0-C61B4A1C3E1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D713A6C-3BFD-4C18-89E6-78D595B19DB8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106B7-9E65-414F-BCC1-BAA0E7B6357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40596-C22D-4CC2-A20F-E327ADA4BD2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8F9949-08C5-4C4D-8656-4D860A78FF9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15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00737C-7133-4928-A965-F606C90532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EBD72-5DCA-4723-AF70-754F387743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0CF75-4FFB-4B10-B03D-2FE4D784923B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19E4415A-9E33-406F-911E-8770DEE3AE96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3E781-6484-4CAC-8722-FA7EF52258D3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15838-C6BB-4F86-A0D3-FD0AE75A9B7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E8B1A737-10E3-4D29-A14E-BEEB0DA9491B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6A53B518-72AB-48DA-A784-E23AEC5AD3FA}"/>
              </a:ext>
            </a:extLst>
          </p:cNvPr>
          <p:cNvSpPr txBox="1"/>
          <p:nvPr/>
        </p:nvSpPr>
        <p:spPr>
          <a:xfrm>
            <a:off x="1258433" y="1680100"/>
            <a:ext cx="9675138" cy="92333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5400" b="1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Estimating the causal effect</a:t>
            </a:r>
            <a:endParaRPr lang="en-GB" sz="5400" b="1" i="0" u="none" strike="noStrike" kern="1200" cap="none" spc="0" baseline="0" dirty="0">
              <a:solidFill>
                <a:srgbClr val="006388"/>
              </a:solidFill>
              <a:uFillTx/>
              <a:latin typeface="Fira Sans" pitchFamily="34"/>
              <a:ea typeface="Fira Code" pitchFamily="49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4667E13-EE5D-47FD-B212-2BD2D0DF01F4}"/>
              </a:ext>
            </a:extLst>
          </p:cNvPr>
          <p:cNvSpPr txBox="1"/>
          <p:nvPr/>
        </p:nvSpPr>
        <p:spPr>
          <a:xfrm>
            <a:off x="1258433" y="2532412"/>
            <a:ext cx="9675138" cy="89658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Synthetic control method</a:t>
            </a:r>
            <a:endParaRPr lang="en-GB" sz="4400" b="0" i="0" u="none" strike="noStrike" kern="1200" cap="none" spc="0" baseline="0" dirty="0">
              <a:solidFill>
                <a:srgbClr val="7F7F7F"/>
              </a:solidFill>
              <a:uFillTx/>
              <a:latin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Synthetic control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200" b="1" dirty="0">
                <a:solidFill>
                  <a:srgbClr val="404040"/>
                </a:solidFill>
                <a:latin typeface="Fira Sans" pitchFamily="34"/>
              </a:rPr>
              <a:t>Introduced in 2000s</a:t>
            </a:r>
          </a:p>
          <a:p>
            <a:pPr>
              <a:lnSpc>
                <a:spcPct val="120000"/>
              </a:lnSpc>
            </a:pPr>
            <a:r>
              <a:rPr lang="en-US" sz="2500" i="1" dirty="0">
                <a:solidFill>
                  <a:srgbClr val="404040"/>
                </a:solidFill>
                <a:latin typeface="Fira Sans" pitchFamily="34"/>
              </a:rPr>
              <a:t>Abadie, A., &amp; </a:t>
            </a:r>
            <a:r>
              <a:rPr lang="en-US" sz="2500" i="1" dirty="0" err="1">
                <a:solidFill>
                  <a:srgbClr val="404040"/>
                </a:solidFill>
                <a:latin typeface="Fira Sans" pitchFamily="34"/>
              </a:rPr>
              <a:t>Gardeazabal</a:t>
            </a:r>
            <a:r>
              <a:rPr lang="en-US" sz="2500" i="1" dirty="0">
                <a:solidFill>
                  <a:srgbClr val="404040"/>
                </a:solidFill>
                <a:latin typeface="Fira Sans" pitchFamily="34"/>
              </a:rPr>
              <a:t>, J. (2003). The economic costs of conflict: A case study of the Basque Country. American Economic Review, 93(1), 113-132.</a:t>
            </a:r>
          </a:p>
          <a:p>
            <a:pPr>
              <a:lnSpc>
                <a:spcPct val="120000"/>
              </a:lnSpc>
            </a:pPr>
            <a:r>
              <a:rPr lang="en-US" sz="2600" i="1" dirty="0">
                <a:solidFill>
                  <a:srgbClr val="404040"/>
                </a:solidFill>
                <a:latin typeface="Fira Sans" pitchFamily="34"/>
              </a:rPr>
              <a:t>Abadie, A., Diamond, A., &amp; </a:t>
            </a:r>
            <a:r>
              <a:rPr lang="en-US" sz="2600" i="1" dirty="0" err="1">
                <a:solidFill>
                  <a:srgbClr val="404040"/>
                </a:solidFill>
                <a:latin typeface="Fira Sans" pitchFamily="34"/>
              </a:rPr>
              <a:t>Hainmueller</a:t>
            </a:r>
            <a:r>
              <a:rPr lang="en-US" sz="2600" i="1" dirty="0">
                <a:solidFill>
                  <a:srgbClr val="404040"/>
                </a:solidFill>
                <a:latin typeface="Fira Sans" pitchFamily="34"/>
              </a:rPr>
              <a:t>, J. (2010). Synthetic control methods for comparative case studies: Estimating the effect of California’s tobacco control program. Journal of the American Statistical Association, 105(490), 493-505.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b="1" dirty="0">
                <a:solidFill>
                  <a:srgbClr val="404040"/>
                </a:solidFill>
                <a:latin typeface="Fira Sans" pitchFamily="34"/>
              </a:rPr>
              <a:t>An R package with JSS paper in 2011</a:t>
            </a:r>
          </a:p>
          <a:p>
            <a:pPr>
              <a:lnSpc>
                <a:spcPct val="120000"/>
              </a:lnSpc>
            </a:pPr>
            <a:r>
              <a:rPr lang="en-US" sz="2600" i="1" dirty="0">
                <a:solidFill>
                  <a:srgbClr val="404040"/>
                </a:solidFill>
                <a:latin typeface="Fira Sans" pitchFamily="34"/>
              </a:rPr>
              <a:t>Abadie, A., Diamond, A., &amp; </a:t>
            </a:r>
            <a:r>
              <a:rPr lang="en-US" sz="2600" i="1" dirty="0" err="1">
                <a:solidFill>
                  <a:srgbClr val="404040"/>
                </a:solidFill>
                <a:latin typeface="Fira Sans" pitchFamily="34"/>
              </a:rPr>
              <a:t>Hainmueller</a:t>
            </a:r>
            <a:r>
              <a:rPr lang="en-US" sz="2600" i="1" dirty="0">
                <a:solidFill>
                  <a:srgbClr val="404040"/>
                </a:solidFill>
                <a:latin typeface="Fira Sans" pitchFamily="34"/>
              </a:rPr>
              <a:t>, J. (2011). Synth: An R package for synthetic control methods in comparative case studies. Journal of Statistical Software, 42(13).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b="1" dirty="0">
                <a:solidFill>
                  <a:srgbClr val="404040"/>
                </a:solidFill>
                <a:latin typeface="Fira Sans" pitchFamily="34"/>
              </a:rPr>
              <a:t>A great overview paper with recent learnings in 2021</a:t>
            </a:r>
          </a:p>
          <a:p>
            <a:pPr>
              <a:lnSpc>
                <a:spcPct val="120000"/>
              </a:lnSpc>
            </a:pPr>
            <a:r>
              <a:rPr lang="en-US" sz="2600" i="1" dirty="0">
                <a:solidFill>
                  <a:srgbClr val="404040"/>
                </a:solidFill>
                <a:latin typeface="Fira Sans" pitchFamily="34"/>
              </a:rPr>
              <a:t>Abadie, A. (2021). Using synthetic controls: Feasibility, data requirements, and methodological aspects. Journal of Economic Literature, 59(2), 391-425.</a:t>
            </a:r>
            <a:endParaRPr lang="en-GB" sz="2600" i="1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4063757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Synthetic control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Causal </a:t>
                </a:r>
                <a:r>
                  <a:rPr lang="en-GB" sz="3200" b="1" dirty="0" err="1">
                    <a:solidFill>
                      <a:srgbClr val="404040"/>
                    </a:solidFill>
                    <a:latin typeface="Fira Sans" pitchFamily="34"/>
                  </a:rPr>
                  <a:t>estimand</a:t>
                </a: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 is the effect of the intervention at time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𝐶𝐸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 (i.e., the post-intervention time period)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  <a:blipFill>
                <a:blip r:embed="rId3"/>
                <a:stretch>
                  <a:fillRect l="-1507" t="-1697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074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Synthetic control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𝐶𝐸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Again,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 is observed </a:t>
                </a:r>
                <a:b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ira Sans" pitchFamily="34"/>
                  </a:rPr>
                  <a:t>the post-intervention time series for the treated unit</a:t>
                </a:r>
              </a:p>
              <a:p>
                <a:pPr>
                  <a:lnSpc>
                    <a:spcPct val="100000"/>
                  </a:lnSpc>
                </a:pP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But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 is an unobserved counterfactual</a:t>
                </a:r>
                <a:b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ira Sans" pitchFamily="34"/>
                  </a:rPr>
                  <a:t>what would have happened had the treated unit been untreated?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  <a:blipFill>
                <a:blip r:embed="rId3"/>
                <a:stretch>
                  <a:fillRect l="-1333" r="-1275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8004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Synthetic control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𝐶𝐸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ira Sans" pitchFamily="34"/>
                  </a:rPr>
                  <a:t>The problem of estimating the effect of a policy intervention is equivalent to the problem of estimating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endParaRPr lang="en-GB" sz="32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ira Sans" pitchFamily="34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  <a:blipFill>
                <a:blip r:embed="rId3"/>
                <a:stretch>
                  <a:fillRect l="-1507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FF0F83B-3CFC-012E-3B86-54CE4A9CEFF8}"/>
              </a:ext>
            </a:extLst>
          </p:cNvPr>
          <p:cNvSpPr txBox="1"/>
          <p:nvPr/>
        </p:nvSpPr>
        <p:spPr>
          <a:xfrm>
            <a:off x="5645147" y="4228919"/>
            <a:ext cx="56324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lnSpc>
                <a:spcPct val="100000"/>
              </a:lnSpc>
              <a:buNone/>
            </a:pPr>
            <a:endParaRPr lang="en-GB" dirty="0">
              <a:solidFill>
                <a:schemeClr val="bg2">
                  <a:lumMod val="75000"/>
                </a:schemeClr>
              </a:solidFill>
              <a:latin typeface="Fira Sans" pitchFamily="34"/>
            </a:endParaRPr>
          </a:p>
          <a:p>
            <a:pPr marL="0" indent="0" algn="r">
              <a:lnSpc>
                <a:spcPct val="100000"/>
              </a:lnSpc>
              <a:buNone/>
            </a:pPr>
            <a:r>
              <a:rPr lang="en-US" i="1" dirty="0">
                <a:solidFill>
                  <a:schemeClr val="bg2">
                    <a:lumMod val="75000"/>
                  </a:schemeClr>
                </a:solidFill>
                <a:latin typeface="Fira Sans" pitchFamily="34"/>
              </a:rPr>
              <a:t>Abadie, A. (2021). Using synthetic controls: Feasibility, data requirements, and methodological aspects. Journal of Economic Literature, 59(2), 391-425.</a:t>
            </a:r>
          </a:p>
        </p:txBody>
      </p:sp>
    </p:spTree>
    <p:extLst>
      <p:ext uri="{BB962C8B-B14F-4D97-AF65-F5344CB8AC3E}">
        <p14:creationId xmlns:p14="http://schemas.microsoft.com/office/powerpoint/2010/main" val="3781597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Synthetic control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We can estimate the counterfactual as follows:</a:t>
                </a:r>
                <a:endParaRPr lang="en-US" sz="32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𝑗𝑡</m:t>
                        </m:r>
                      </m:sub>
                    </m:sSub>
                  </m:oMath>
                </a14:m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 is the time-series for donor pool unit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 at time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 </a:t>
                </a:r>
                <a:b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ira Sans" pitchFamily="34"/>
                  </a:rPr>
                  <a:t>e.g., cigarette sales in Utah in 1989-2000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 is a weight for this state</a:t>
                </a:r>
                <a:b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ira Sans" pitchFamily="34"/>
                  </a:rPr>
                  <a:t>e.g., a single value like 0.334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  <a:blipFill>
                <a:blip r:embed="rId3"/>
                <a:stretch>
                  <a:fillRect l="-1507" t="-1567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1165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19655" y="1021100"/>
              <a:ext cx="5913342" cy="40998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703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1858631198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587508660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805818918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1909512876"/>
                        </a:ext>
                      </a:extLst>
                    </a:gridCol>
                  </a:tblGrid>
                  <a:tr h="277343"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3108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/>
                            <a:t>…</a:t>
                          </a:r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𝑗𝑡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9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9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8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3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5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7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7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5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19655" y="1021100"/>
              <a:ext cx="5913342" cy="40998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703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1858631198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587508660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805818918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1909512876"/>
                        </a:ext>
                      </a:extLst>
                    </a:gridCol>
                  </a:tblGrid>
                  <a:tr h="279922"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3108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926" t="-64789" r="-800926" b="-7915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926" t="-64789" r="-700926" b="-7915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926" t="-64789" r="-600926" b="-7915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0926" t="-64789" r="-500926" b="-7915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4673" t="-64789" r="-405607" b="-7915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500000" t="-64789" r="-301852" b="-7915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600000" t="-64789" r="-201852" b="-7915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/>
                            <a:t>…</a:t>
                          </a:r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00000" t="-64789" r="-1852" b="-7915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208929" r="-800926" b="-9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208929" r="-700926" b="-9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208929" r="-600926" b="-9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208929" r="-500926" b="-9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208929" r="-405607" b="-9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9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314545" r="-800926" b="-8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314545" r="-700926" b="-8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314545" r="-600926" b="-8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314545" r="-500926" b="-8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314545" r="-405607" b="-8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9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8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407143" r="-800926" b="-7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407143" r="-700926" b="-7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407143" r="-600926" b="-7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407143" r="-500926" b="-7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407143" r="-405607" b="-7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3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5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507143" r="-800926" b="-6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507143" r="-700926" b="-6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507143" r="-600926" b="-6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507143" r="-500926" b="-6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507143" r="-405607" b="-6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618182" r="-800926" b="-5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618182" r="-700926" b="-5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618182" r="-600926" b="-5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618182" r="-500926" b="-5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618182" r="-405607" b="-5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7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705357" r="-800926" b="-4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705357" r="-700926" b="-4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705357" r="-600926" b="-4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705357" r="-500926" b="-4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705357" r="-405607" b="-4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7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805357" r="-800926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805357" r="-700926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805357" r="-600926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805357" r="-500926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805357" r="-405607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905357" r="-800926" b="-2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905357" r="-700926" b="-2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905357" r="-600926" b="-2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905357" r="-500926" b="-2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905357" r="-405607" b="-2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5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1023636" r="-800926" b="-1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1023636" r="-700926" b="-1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1023636" r="-600926" b="-1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1023636" r="-500926" b="-1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1023636" r="-405607" b="-1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1103571" r="-800926" b="-8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1103571" r="-700926" b="-8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1103571" r="-600926" b="-8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1103571" r="-500926" b="-8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1103571" r="-405607" b="-8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137F44-C657-4A91-0F4D-E0D618331BBE}"/>
              </a:ext>
            </a:extLst>
          </p:cNvPr>
          <p:cNvCxnSpPr>
            <a:cxnSpLocks/>
          </p:cNvCxnSpPr>
          <p:nvPr/>
        </p:nvCxnSpPr>
        <p:spPr>
          <a:xfrm>
            <a:off x="719655" y="3427733"/>
            <a:ext cx="591334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D1BA4C-8634-13D8-D47A-EE6BA0D4AF7D}"/>
                  </a:ext>
                </a:extLst>
              </p:cNvPr>
              <p:cNvSpPr txBox="1"/>
              <p:nvPr/>
            </p:nvSpPr>
            <p:spPr>
              <a:xfrm>
                <a:off x="6371377" y="1962332"/>
                <a:ext cx="6097508" cy="11726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D1BA4C-8634-13D8-D47A-EE6BA0D4A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377" y="1962332"/>
                <a:ext cx="6097508" cy="11726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99BBC9B1-5396-7C3F-D122-95507E1D1BE0}"/>
              </a:ext>
            </a:extLst>
          </p:cNvPr>
          <p:cNvSpPr/>
          <p:nvPr/>
        </p:nvSpPr>
        <p:spPr>
          <a:xfrm>
            <a:off x="2687782" y="1711875"/>
            <a:ext cx="662000" cy="1715857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848A47-ED88-A533-A21E-9C19FD5F82D2}"/>
              </a:ext>
            </a:extLst>
          </p:cNvPr>
          <p:cNvCxnSpPr>
            <a:cxnSpLocks/>
          </p:cNvCxnSpPr>
          <p:nvPr/>
        </p:nvCxnSpPr>
        <p:spPr>
          <a:xfrm>
            <a:off x="6632996" y="2569804"/>
            <a:ext cx="1397428" cy="0"/>
          </a:xfrm>
          <a:prstGeom prst="straightConnector1">
            <a:avLst/>
          </a:prstGeom>
          <a:ln w="635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BCC6BF8-A92E-A8EB-DE26-EC508272BB09}"/>
              </a:ext>
            </a:extLst>
          </p:cNvPr>
          <p:cNvSpPr/>
          <p:nvPr/>
        </p:nvSpPr>
        <p:spPr>
          <a:xfrm>
            <a:off x="4011781" y="1711875"/>
            <a:ext cx="2621215" cy="1715857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610C99-CDC8-4A6C-DFE7-8400B13C63A2}"/>
              </a:ext>
            </a:extLst>
          </p:cNvPr>
          <p:cNvSpPr txBox="1"/>
          <p:nvPr/>
        </p:nvSpPr>
        <p:spPr>
          <a:xfrm>
            <a:off x="8492482" y="1527209"/>
            <a:ext cx="229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Estimate Weights</a:t>
            </a:r>
            <a:endParaRPr lang="nl-NL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028906-2D94-B74C-E7BA-A67FB1F48E87}"/>
                  </a:ext>
                </a:extLst>
              </p:cNvPr>
              <p:cNvSpPr txBox="1"/>
              <p:nvPr/>
            </p:nvSpPr>
            <p:spPr>
              <a:xfrm>
                <a:off x="10936610" y="2406913"/>
                <a:ext cx="8292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8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028906-2D94-B74C-E7BA-A67FB1F48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6610" y="2406913"/>
                <a:ext cx="82929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itle 1">
            <a:extLst>
              <a:ext uri="{FF2B5EF4-FFF2-40B4-BE49-F238E27FC236}">
                <a16:creationId xmlns:a16="http://schemas.microsoft.com/office/drawing/2014/main" id="{36C44C52-81B2-1F50-8DEC-A798B5CC86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587" y="-26007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Synthetic Control</a:t>
            </a:r>
            <a:endParaRPr lang="en-GB" sz="1800" kern="0" dirty="0"/>
          </a:p>
        </p:txBody>
      </p:sp>
    </p:spTree>
    <p:extLst>
      <p:ext uri="{BB962C8B-B14F-4D97-AF65-F5344CB8AC3E}">
        <p14:creationId xmlns:p14="http://schemas.microsoft.com/office/powerpoint/2010/main" val="2959844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19655" y="1021100"/>
              <a:ext cx="5913342" cy="42841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703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1858631198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587508660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805818918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1909512876"/>
                        </a:ext>
                      </a:extLst>
                    </a:gridCol>
                  </a:tblGrid>
                  <a:tr h="277343"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3108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/>
                            <a:t>…</a:t>
                          </a:r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𝑗𝑡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9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9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8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3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5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7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7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5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19655" y="1021100"/>
              <a:ext cx="5913342" cy="42841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703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1858631198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587508660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805818918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1909512876"/>
                        </a:ext>
                      </a:extLst>
                    </a:gridCol>
                  </a:tblGrid>
                  <a:tr h="279922"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3108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926" t="-64789" r="-800926" b="-829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926" t="-64789" r="-700926" b="-829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926" t="-64789" r="-600926" b="-829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0926" t="-64789" r="-500926" b="-829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4673" t="-64789" r="-405607" b="-829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500000" t="-64789" r="-301852" b="-829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600000" t="-64789" r="-201852" b="-829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/>
                            <a:t>…</a:t>
                          </a:r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00000" t="-64789" r="-1852" b="-8295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208929" r="-800926" b="-95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208929" r="-700926" b="-95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208929" r="-600926" b="-95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208929" r="-500926" b="-95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208929" r="-405607" b="-95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9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314545" r="-800926" b="-8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314545" r="-700926" b="-8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314545" r="-600926" b="-8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314545" r="-500926" b="-8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314545" r="-405607" b="-8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9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8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407143" r="-800926" b="-7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407143" r="-700926" b="-7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407143" r="-600926" b="-7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407143" r="-500926" b="-7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407143" r="-405607" b="-7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3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5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507143" r="-800926" b="-6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507143" r="-700926" b="-6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507143" r="-600926" b="-6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507143" r="-500926" b="-6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507143" r="-405607" b="-6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618182" r="-800926" b="-56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618182" r="-700926" b="-56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618182" r="-600926" b="-56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618182" r="-500926" b="-56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618182" r="-405607" b="-56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7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8580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617188" r="-800926" b="-385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617188" r="-700926" b="-385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617188" r="-600926" b="-385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617188" r="-500926" b="-385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617188" r="-405607" b="-385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7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83832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728571" r="-800926" b="-2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728571" r="-700926" b="-2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728571" r="-600926" b="-2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728571" r="-500926" b="-2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728571" r="-405607" b="-2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85927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828571" r="-800926" b="-1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828571" r="-700926" b="-1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828571" r="-600926" b="-1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828571" r="-500926" b="-1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828571" r="-405607" b="-1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5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1044643" r="-800926" b="-11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1044643" r="-700926" b="-11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1044643" r="-600926" b="-11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1044643" r="-500926" b="-11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1044643" r="-405607" b="-11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84276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1017460" r="-800926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1017460" r="-700926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1017460" r="-600926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1017460" r="-500926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1017460" r="-405607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137F44-C657-4A91-0F4D-E0D618331BBE}"/>
              </a:ext>
            </a:extLst>
          </p:cNvPr>
          <p:cNvCxnSpPr>
            <a:cxnSpLocks/>
          </p:cNvCxnSpPr>
          <p:nvPr/>
        </p:nvCxnSpPr>
        <p:spPr>
          <a:xfrm>
            <a:off x="719655" y="3427733"/>
            <a:ext cx="591334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D1BA4C-8634-13D8-D47A-EE6BA0D4AF7D}"/>
                  </a:ext>
                </a:extLst>
              </p:cNvPr>
              <p:cNvSpPr txBox="1"/>
              <p:nvPr/>
            </p:nvSpPr>
            <p:spPr>
              <a:xfrm>
                <a:off x="6371377" y="1962332"/>
                <a:ext cx="6097508" cy="11726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D1BA4C-8634-13D8-D47A-EE6BA0D4A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377" y="1962332"/>
                <a:ext cx="6097508" cy="11726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99BBC9B1-5396-7C3F-D122-95507E1D1BE0}"/>
              </a:ext>
            </a:extLst>
          </p:cNvPr>
          <p:cNvSpPr/>
          <p:nvPr/>
        </p:nvSpPr>
        <p:spPr>
          <a:xfrm>
            <a:off x="2687782" y="1711875"/>
            <a:ext cx="662000" cy="1715857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848A47-ED88-A533-A21E-9C19FD5F82D2}"/>
              </a:ext>
            </a:extLst>
          </p:cNvPr>
          <p:cNvCxnSpPr>
            <a:cxnSpLocks/>
          </p:cNvCxnSpPr>
          <p:nvPr/>
        </p:nvCxnSpPr>
        <p:spPr>
          <a:xfrm>
            <a:off x="6632996" y="2569804"/>
            <a:ext cx="1397428" cy="0"/>
          </a:xfrm>
          <a:prstGeom prst="straightConnector1">
            <a:avLst/>
          </a:prstGeom>
          <a:ln w="635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BCC6BF8-A92E-A8EB-DE26-EC508272BB09}"/>
              </a:ext>
            </a:extLst>
          </p:cNvPr>
          <p:cNvSpPr/>
          <p:nvPr/>
        </p:nvSpPr>
        <p:spPr>
          <a:xfrm>
            <a:off x="4011781" y="1711875"/>
            <a:ext cx="2621215" cy="1715857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610C99-CDC8-4A6C-DFE7-8400B13C63A2}"/>
              </a:ext>
            </a:extLst>
          </p:cNvPr>
          <p:cNvSpPr txBox="1"/>
          <p:nvPr/>
        </p:nvSpPr>
        <p:spPr>
          <a:xfrm>
            <a:off x="8492482" y="1527209"/>
            <a:ext cx="229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Estimate Weights</a:t>
            </a:r>
            <a:endParaRPr lang="nl-NL" dirty="0">
              <a:solidFill>
                <a:schemeClr val="accent6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F7E866-46F0-82D6-588E-956A98A13D2E}"/>
              </a:ext>
            </a:extLst>
          </p:cNvPr>
          <p:cNvSpPr/>
          <p:nvPr/>
        </p:nvSpPr>
        <p:spPr>
          <a:xfrm>
            <a:off x="4011780" y="3444784"/>
            <a:ext cx="2621215" cy="1860451"/>
          </a:xfrm>
          <a:prstGeom prst="rect">
            <a:avLst/>
          </a:prstGeom>
          <a:noFill/>
          <a:ln w="412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028906-2D94-B74C-E7BA-A67FB1F48E87}"/>
                  </a:ext>
                </a:extLst>
              </p:cNvPr>
              <p:cNvSpPr txBox="1"/>
              <p:nvPr/>
            </p:nvSpPr>
            <p:spPr>
              <a:xfrm>
                <a:off x="10936610" y="2406913"/>
                <a:ext cx="8292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8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028906-2D94-B74C-E7BA-A67FB1F48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6610" y="2406913"/>
                <a:ext cx="82929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B022EC-BA68-1E89-B2E6-8DEC23B9DB8A}"/>
              </a:ext>
            </a:extLst>
          </p:cNvPr>
          <p:cNvCxnSpPr>
            <a:cxnSpLocks/>
          </p:cNvCxnSpPr>
          <p:nvPr/>
        </p:nvCxnSpPr>
        <p:spPr>
          <a:xfrm>
            <a:off x="9840009" y="3185859"/>
            <a:ext cx="0" cy="751659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D30ADD-32F7-B9D1-4FAA-EB47C8BB4FD3}"/>
                  </a:ext>
                </a:extLst>
              </p:cNvPr>
              <p:cNvSpPr txBox="1"/>
              <p:nvPr/>
            </p:nvSpPr>
            <p:spPr>
              <a:xfrm>
                <a:off x="6371377" y="3856604"/>
                <a:ext cx="6097508" cy="11726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GB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GB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acc>
                      <m:r>
                        <a:rPr lang="en-US" sz="24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D30ADD-32F7-B9D1-4FAA-EB47C8BB4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377" y="3856604"/>
                <a:ext cx="6097508" cy="11726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A227AA-10FF-8D7C-D66F-7F035146ABDF}"/>
              </a:ext>
            </a:extLst>
          </p:cNvPr>
          <p:cNvCxnSpPr>
            <a:cxnSpLocks/>
          </p:cNvCxnSpPr>
          <p:nvPr/>
        </p:nvCxnSpPr>
        <p:spPr>
          <a:xfrm flipH="1">
            <a:off x="3349782" y="4460039"/>
            <a:ext cx="4701467" cy="0"/>
          </a:xfrm>
          <a:prstGeom prst="straightConnector1">
            <a:avLst/>
          </a:prstGeom>
          <a:ln w="635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83FCC5-5644-4A64-33CE-CEB60ABDB79E}"/>
                  </a:ext>
                </a:extLst>
              </p:cNvPr>
              <p:cNvSpPr txBox="1"/>
              <p:nvPr/>
            </p:nvSpPr>
            <p:spPr>
              <a:xfrm>
                <a:off x="2570095" y="5792897"/>
                <a:ext cx="6260840" cy="6850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GB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GB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GB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acc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83FCC5-5644-4A64-33CE-CEB60ABDB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095" y="5792897"/>
                <a:ext cx="6260840" cy="6850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itle 1">
            <a:extLst>
              <a:ext uri="{FF2B5EF4-FFF2-40B4-BE49-F238E27FC236}">
                <a16:creationId xmlns:a16="http://schemas.microsoft.com/office/drawing/2014/main" id="{36C44C52-81B2-1F50-8DEC-A798B5CC86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587" y="-26007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Synthetic Control</a:t>
            </a:r>
            <a:endParaRPr lang="en-GB" sz="1800" kern="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773B67-759C-9AC7-E11D-6540559B54F4}"/>
              </a:ext>
            </a:extLst>
          </p:cNvPr>
          <p:cNvSpPr txBox="1"/>
          <p:nvPr/>
        </p:nvSpPr>
        <p:spPr>
          <a:xfrm>
            <a:off x="8289660" y="5179734"/>
            <a:ext cx="229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Impute counterfactual</a:t>
            </a:r>
            <a:endParaRPr lang="nl-NL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8DB4443-BD65-5BC1-72AC-3B191341F1EA}"/>
                  </a:ext>
                </a:extLst>
              </p:cNvPr>
              <p:cNvSpPr txBox="1"/>
              <p:nvPr/>
            </p:nvSpPr>
            <p:spPr>
              <a:xfrm>
                <a:off x="10936611" y="4275373"/>
                <a:ext cx="8292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8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8DB4443-BD65-5BC1-72AC-3B191341F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6611" y="4275373"/>
                <a:ext cx="8292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370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AAD13459-7A1F-DFE1-D7DB-06A9C3CE5C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1" y="685794"/>
            <a:ext cx="8229617" cy="54864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E1BCC9E-C2DC-F2C5-F7CE-208D7FBC57E8}"/>
                  </a:ext>
                </a:extLst>
              </p:cNvPr>
              <p:cNvSpPr txBox="1"/>
              <p:nvPr/>
            </p:nvSpPr>
            <p:spPr>
              <a:xfrm>
                <a:off x="9182108" y="2775550"/>
                <a:ext cx="965200" cy="6534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NL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E1BCC9E-C2DC-F2C5-F7CE-208D7FBC5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2108" y="2775550"/>
                <a:ext cx="965200" cy="6534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42522DB-AE89-C8C9-ED16-EA60941B58D2}"/>
                  </a:ext>
                </a:extLst>
              </p:cNvPr>
              <p:cNvSpPr txBox="1"/>
              <p:nvPr/>
            </p:nvSpPr>
            <p:spPr>
              <a:xfrm>
                <a:off x="9461508" y="4236050"/>
                <a:ext cx="965200" cy="648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NL" sz="3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42522DB-AE89-C8C9-ED16-EA60941B5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1508" y="4236050"/>
                <a:ext cx="965200" cy="6489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4089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Three questions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How to choose the weights?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Which units can go in the donor pool?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How to make sure that the synthetic control is interpretable?</a:t>
            </a:r>
          </a:p>
        </p:txBody>
      </p:sp>
    </p:spTree>
    <p:extLst>
      <p:ext uri="{BB962C8B-B14F-4D97-AF65-F5344CB8AC3E}">
        <p14:creationId xmlns:p14="http://schemas.microsoft.com/office/powerpoint/2010/main" val="3630372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Estimating weights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957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i="1" dirty="0">
                <a:solidFill>
                  <a:srgbClr val="404040"/>
                </a:solidFill>
                <a:latin typeface="Fira Sans" pitchFamily="34"/>
              </a:rPr>
              <a:t>,,arguably the most important innovation in the policy evaluation literature in the last 15 years”</a:t>
            </a:r>
          </a:p>
          <a:p>
            <a:pPr marL="0" indent="0">
              <a:lnSpc>
                <a:spcPct val="100000"/>
              </a:lnSpc>
              <a:buNone/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13266D-0EE9-9E0E-BBA6-185A2BF0CD6B}"/>
              </a:ext>
            </a:extLst>
          </p:cNvPr>
          <p:cNvSpPr txBox="1"/>
          <p:nvPr/>
        </p:nvSpPr>
        <p:spPr>
          <a:xfrm>
            <a:off x="5416547" y="2958919"/>
            <a:ext cx="56324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lnSpc>
                <a:spcPct val="100000"/>
              </a:lnSpc>
              <a:buNone/>
            </a:pPr>
            <a:endParaRPr lang="en-GB" dirty="0">
              <a:solidFill>
                <a:schemeClr val="bg2">
                  <a:lumMod val="75000"/>
                </a:schemeClr>
              </a:solidFill>
              <a:latin typeface="Fira Sans" pitchFamily="34"/>
            </a:endParaRPr>
          </a:p>
          <a:p>
            <a:pPr marL="0" indent="0" algn="r">
              <a:lnSpc>
                <a:spcPct val="100000"/>
              </a:lnSpc>
              <a:buNone/>
            </a:pPr>
            <a:r>
              <a:rPr lang="en-US" i="1" dirty="0" err="1">
                <a:solidFill>
                  <a:schemeClr val="bg2">
                    <a:lumMod val="75000"/>
                  </a:schemeClr>
                </a:solidFill>
                <a:latin typeface="Fira Sans" pitchFamily="34"/>
              </a:rPr>
              <a:t>Athey</a:t>
            </a:r>
            <a:r>
              <a:rPr lang="en-US" i="1" dirty="0">
                <a:solidFill>
                  <a:schemeClr val="bg2">
                    <a:lumMod val="75000"/>
                  </a:schemeClr>
                </a:solidFill>
                <a:latin typeface="Fira Sans" pitchFamily="34"/>
              </a:rPr>
              <a:t>, S., &amp; </a:t>
            </a:r>
            <a:r>
              <a:rPr lang="en-US" i="1" dirty="0" err="1">
                <a:solidFill>
                  <a:schemeClr val="bg2">
                    <a:lumMod val="75000"/>
                  </a:schemeClr>
                </a:solidFill>
                <a:latin typeface="Fira Sans" pitchFamily="34"/>
              </a:rPr>
              <a:t>Imbens</a:t>
            </a:r>
            <a:r>
              <a:rPr lang="en-US" i="1" dirty="0">
                <a:solidFill>
                  <a:schemeClr val="bg2">
                    <a:lumMod val="75000"/>
                  </a:schemeClr>
                </a:solidFill>
                <a:latin typeface="Fira Sans" pitchFamily="34"/>
              </a:rPr>
              <a:t>, G. W. (2017). The state of applied econometrics: Causality and policy evaluation. Journal of Economic perspectives, 31(2), 3-32.</a:t>
            </a:r>
          </a:p>
        </p:txBody>
      </p:sp>
    </p:spTree>
    <p:extLst>
      <p:ext uri="{BB962C8B-B14F-4D97-AF65-F5344CB8AC3E}">
        <p14:creationId xmlns:p14="http://schemas.microsoft.com/office/powerpoint/2010/main" val="3711603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Estimating weights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Choose weights such that the synthetic control </a:t>
            </a:r>
            <a:r>
              <a:rPr lang="en-GB" sz="3200" b="1" dirty="0">
                <a:solidFill>
                  <a:srgbClr val="404040"/>
                </a:solidFill>
                <a:latin typeface="Fira Sans" pitchFamily="34"/>
              </a:rPr>
              <a:t>looks like</a:t>
            </a: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 the treated unit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Use only pre-intervention data for this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Weights should be positive and sum to one</a:t>
            </a:r>
            <a:br>
              <a:rPr lang="en-GB" sz="3200" dirty="0">
                <a:solidFill>
                  <a:srgbClr val="404040"/>
                </a:solidFill>
                <a:latin typeface="Fira Sans" pitchFamily="34"/>
              </a:rPr>
            </a:br>
            <a:r>
              <a:rPr lang="en-GB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" pitchFamily="34"/>
              </a:rPr>
              <a:t>Interpolation constraint / convex hull</a:t>
            </a:r>
            <a:endParaRPr lang="en-GB" sz="3200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423805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Estimating weights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What does it mean to looks like California? This is a choice by the researcher!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Pre-intervention target variables</a:t>
            </a:r>
          </a:p>
          <a:p>
            <a:pPr lvl="1">
              <a:lnSpc>
                <a:spcPct val="100000"/>
              </a:lnSpc>
            </a:pPr>
            <a:r>
              <a:rPr lang="en-GB" sz="2800" dirty="0">
                <a:solidFill>
                  <a:srgbClr val="404040"/>
                </a:solidFill>
                <a:latin typeface="Fira Sans" pitchFamily="34"/>
              </a:rPr>
              <a:t>Cigarette sales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Pre-intervention covariates</a:t>
            </a:r>
          </a:p>
          <a:p>
            <a:pPr lvl="1">
              <a:lnSpc>
                <a:spcPct val="100000"/>
              </a:lnSpc>
            </a:pPr>
            <a:r>
              <a:rPr lang="en-GB" sz="2800" dirty="0">
                <a:solidFill>
                  <a:srgbClr val="404040"/>
                </a:solidFill>
                <a:latin typeface="Fira Sans" pitchFamily="34"/>
              </a:rPr>
              <a:t>Population composition</a:t>
            </a:r>
          </a:p>
          <a:p>
            <a:pPr lvl="1">
              <a:lnSpc>
                <a:spcPct val="100000"/>
              </a:lnSpc>
            </a:pPr>
            <a:r>
              <a:rPr lang="en-GB" sz="2800" dirty="0">
                <a:solidFill>
                  <a:srgbClr val="404040"/>
                </a:solidFill>
                <a:latin typeface="Fira Sans" pitchFamily="34"/>
              </a:rPr>
              <a:t>Average income of population</a:t>
            </a:r>
          </a:p>
          <a:p>
            <a:pPr lvl="1">
              <a:lnSpc>
                <a:spcPct val="100000"/>
              </a:lnSpc>
            </a:pPr>
            <a:r>
              <a:rPr lang="en-GB" sz="2800" dirty="0">
                <a:solidFill>
                  <a:srgbClr val="404040"/>
                </a:solidFill>
                <a:latin typeface="Fira Sans" pitchFamily="34"/>
              </a:rPr>
              <a:t>Price of cigarettes</a:t>
            </a:r>
          </a:p>
          <a:p>
            <a:pPr lvl="1">
              <a:lnSpc>
                <a:spcPct val="100000"/>
              </a:lnSpc>
            </a:pPr>
            <a:r>
              <a:rPr lang="en-GB" sz="2800" dirty="0">
                <a:solidFill>
                  <a:srgbClr val="404040"/>
                </a:solidFill>
                <a:latin typeface="Fira Sans" pitchFamily="34"/>
              </a:rPr>
              <a:t>Beer consumption</a:t>
            </a:r>
          </a:p>
        </p:txBody>
      </p:sp>
    </p:spTree>
    <p:extLst>
      <p:ext uri="{BB962C8B-B14F-4D97-AF65-F5344CB8AC3E}">
        <p14:creationId xmlns:p14="http://schemas.microsoft.com/office/powerpoint/2010/main" val="1048524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Estimating weights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2800" dirty="0">
                    <a:solidFill>
                      <a:srgbClr val="404040"/>
                    </a:solidFill>
                    <a:latin typeface="Fira Sans" pitchFamily="34"/>
                  </a:rPr>
                  <a:t>Simultaneous estimation of two weights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Unit weights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b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ira Sans" pitchFamily="34"/>
                  </a:rPr>
                  <a:t>How important is each donor pool unit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ira Sans" pitchFamily="34"/>
                  </a:rPr>
                  <a:t>?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Variable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b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ira Sans" pitchFamily="34"/>
                  </a:rPr>
                  <a:t>How important is each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ira Sans" pitchFamily="34"/>
                  </a:rPr>
                  <a:t>?</a:t>
                </a:r>
                <a:endParaRPr lang="en-GB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Choose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to minimize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-weighed multivariate Euclidean distance between treated and synthetic control pre-intervention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0" i="1" dirty="0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dirty="0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⋅(</m:t>
                              </m:r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GB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Like nearest neighbours matching!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  <a:blipFill>
                <a:blip r:embed="rId3"/>
                <a:stretch>
                  <a:fillRect l="-1043" t="-2219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20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Estimating weights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800" dirty="0">
                    <a:solidFill>
                      <a:srgbClr val="404040"/>
                    </a:solidFill>
                    <a:latin typeface="Fira Sans" pitchFamily="34"/>
                  </a:rPr>
                  <a:t>How to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404040"/>
                    </a:solidFill>
                    <a:latin typeface="Fira Sans" pitchFamily="34"/>
                  </a:rPr>
                  <a:t>? </a:t>
                </a:r>
                <a:endParaRPr lang="en-US" b="1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b="1" dirty="0">
                    <a:solidFill>
                      <a:srgbClr val="404040"/>
                    </a:solidFill>
                    <a:latin typeface="Fira Sans" pitchFamily="34"/>
                  </a:rPr>
                  <a:t>Simple</a:t>
                </a:r>
                <a:br>
                  <a:rPr lang="en-US" b="1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US" dirty="0">
                    <a:solidFill>
                      <a:srgbClr val="404040"/>
                    </a:solidFill>
                    <a:latin typeface="Fira Sans" pitchFamily="34"/>
                  </a:rPr>
                  <a:t>Use inverse of variance of each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</a:t>
                </a:r>
                <a:b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ira Sans" pitchFamily="34"/>
                  </a:rPr>
                  <a:t>Like scaling the variables and then using unweighted Euclidean distance matching</a:t>
                </a:r>
                <a:endParaRPr lang="en-GB" b="1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Complex</a:t>
                </a:r>
                <a:b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Choose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such that root mean squared prediction error (RMSPE) on pre-intervention target variable is minimized</a:t>
                </a:r>
                <a:b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ira Sans" pitchFamily="34"/>
                  </a:rPr>
                  <a:t>Increased importance of good pre-intervention prediction. We will get back to this later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  <a:blipFill>
                <a:blip r:embed="rId3"/>
                <a:stretch>
                  <a:fillRect l="-1043" t="-117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5651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Choosing donor pool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620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No interference / </a:t>
            </a:r>
            <a:r>
              <a:rPr lang="en-GB" sz="54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spillover</a:t>
            </a:r>
            <a:endParaRPr lang="en-GB" sz="5400" b="1" kern="0" dirty="0">
              <a:solidFill>
                <a:srgbClr val="006388"/>
              </a:solidFill>
              <a:latin typeface="Fira Sans" pitchFamily="34"/>
              <a:ea typeface="Fira Code" pitchFamily="4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b="1" dirty="0">
                <a:solidFill>
                  <a:srgbClr val="404040"/>
                </a:solidFill>
                <a:latin typeface="Fira Sans" pitchFamily="34"/>
              </a:rPr>
              <a:t>The donor pool unit does not receive any intervention effect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solidFill>
                <a:srgbClr val="404040"/>
              </a:solidFill>
              <a:latin typeface="Fira Sans" pitchFamily="34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Example spillover effects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Californians living near the border may buy their cigarettes in states across the border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Other states may pass laws similar to on California</a:t>
            </a:r>
          </a:p>
        </p:txBody>
      </p:sp>
    </p:spTree>
    <p:extLst>
      <p:ext uri="{BB962C8B-B14F-4D97-AF65-F5344CB8AC3E}">
        <p14:creationId xmlns:p14="http://schemas.microsoft.com/office/powerpoint/2010/main" val="31087747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Measure control variables and target variable in the donor pool unit </a:t>
            </a:r>
            <a:r>
              <a:rPr lang="en-US" sz="3200" b="1" dirty="0">
                <a:solidFill>
                  <a:srgbClr val="404040"/>
                </a:solidFill>
                <a:latin typeface="Fira Sans" pitchFamily="34"/>
              </a:rPr>
              <a:t>before and after </a:t>
            </a: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the intervention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solidFill>
                <a:srgbClr val="404040"/>
              </a:solidFill>
              <a:latin typeface="Fira Sans" pitchFamily="34"/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Ideally, large pre-intervention time window</a:t>
            </a:r>
            <a:br>
              <a:rPr lang="en-US" sz="3200" dirty="0">
                <a:solidFill>
                  <a:srgbClr val="404040"/>
                </a:solidFill>
                <a:latin typeface="Fira Sans" pitchFamily="34"/>
              </a:rPr>
            </a:b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" pitchFamily="34"/>
              </a:rPr>
              <a:t>Otherwise, risk overfitting pre-intervention; bad prediction for counterfactual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Be able to measure target variable after intervention</a:t>
            </a:r>
            <a:br>
              <a:rPr lang="en-US" sz="3200" dirty="0">
                <a:solidFill>
                  <a:srgbClr val="404040"/>
                </a:solidFill>
                <a:latin typeface="Fira Sans" pitchFamily="34"/>
              </a:rPr>
            </a:b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" pitchFamily="34"/>
              </a:rPr>
              <a:t>counterfactual is weighted average of this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1232240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Convex </a:t>
            </a: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hull condition</a:t>
            </a:r>
            <a:endParaRPr lang="en-GB" sz="5400" b="1" kern="0" dirty="0">
              <a:solidFill>
                <a:srgbClr val="006388"/>
              </a:solidFill>
              <a:latin typeface="Fira Sans" pitchFamily="34"/>
              <a:ea typeface="Fira Code" pitchFamily="4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b="1" dirty="0">
                <a:solidFill>
                  <a:srgbClr val="404040"/>
                </a:solidFill>
                <a:latin typeface="Fira Sans" pitchFamily="34"/>
              </a:rPr>
              <a:t>Distribution of control and target variables in donor pool should cover treated unit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It should be possible to interpolate the target unit values pre-intervention using the donor pool units</a:t>
            </a:r>
            <a:endParaRPr lang="en-US" sz="3200" b="1" dirty="0">
              <a:solidFill>
                <a:srgbClr val="404040"/>
              </a:solidFill>
              <a:latin typeface="Fira Sans" pitchFamily="34"/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If donor pool units all have much higher cigarette sales, it is impossible to represent cigarette sales in California using positive weights which sum to 1</a:t>
            </a:r>
          </a:p>
        </p:txBody>
      </p:sp>
    </p:spTree>
    <p:extLst>
      <p:ext uri="{BB962C8B-B14F-4D97-AF65-F5344CB8AC3E}">
        <p14:creationId xmlns:p14="http://schemas.microsoft.com/office/powerpoint/2010/main" val="42550697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Interpolation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535C118C-666F-0CAD-E579-7958FEF308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142" y="1851826"/>
            <a:ext cx="8255715" cy="35086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E1FAD7A-1259-D0CB-03EB-E02087E3E75E}"/>
              </a:ext>
            </a:extLst>
          </p:cNvPr>
          <p:cNvSpPr txBox="1"/>
          <p:nvPr/>
        </p:nvSpPr>
        <p:spPr>
          <a:xfrm>
            <a:off x="5530850" y="6240240"/>
            <a:ext cx="6311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Alves, M. F. (2022). Causal inference for the brave and true.</a:t>
            </a:r>
            <a:endParaRPr lang="en-NL" dirty="0">
              <a:solidFill>
                <a:schemeClr val="tx1">
                  <a:lumMod val="50000"/>
                  <a:lumOff val="5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4271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Interpretability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039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In this part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Introducing the synthetic control method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How to quantify uncertainty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What choices do we need to make and how do these impact our causal effect estimates?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Performing the synthetic control method with </a:t>
            </a:r>
            <a:r>
              <a:rPr lang="en-GB" sz="3200" i="1" dirty="0" err="1">
                <a:solidFill>
                  <a:srgbClr val="404040"/>
                </a:solidFill>
                <a:latin typeface="Fira Sans" pitchFamily="34"/>
              </a:rPr>
              <a:t>tidysynth</a:t>
            </a: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 package</a:t>
            </a:r>
          </a:p>
          <a:p>
            <a:pPr>
              <a:lnSpc>
                <a:spcPct val="100000"/>
              </a:lnSpc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1413177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Interpretability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4" y="1825628"/>
            <a:ext cx="10312396" cy="46672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If donor pool is large, synthetic control can be combination of many units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Hard to interpret what the synthetic control unit is!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Therefore: sparse estimation of weights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Additional penalty such that most weights are 0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The units belonging to nonzero weights can be manually inspected</a:t>
            </a:r>
          </a:p>
        </p:txBody>
      </p:sp>
    </p:spTree>
    <p:extLst>
      <p:ext uri="{BB962C8B-B14F-4D97-AF65-F5344CB8AC3E}">
        <p14:creationId xmlns:p14="http://schemas.microsoft.com/office/powerpoint/2010/main" val="19666282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>
            <a:normAutofit fontScale="90000"/>
          </a:bodyPr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Synthetic control using </a:t>
            </a:r>
            <a:r>
              <a:rPr lang="en-GB" sz="5400" b="1" kern="0" dirty="0" err="1">
                <a:solidFill>
                  <a:srgbClr val="FFFFFF"/>
                </a:solidFill>
                <a:latin typeface="Fira Sans" pitchFamily="34"/>
                <a:ea typeface="Fira Code" pitchFamily="49"/>
              </a:rPr>
              <a:t>tidysynth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6376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Synthetic control in practice</a:t>
            </a:r>
            <a:endParaRPr lang="en-GB" sz="1800" kern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CEEE1A-7C89-190D-FD6F-DD4A0A833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647" y="1820054"/>
            <a:ext cx="7061714" cy="447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3344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0CEEE1A-7C89-190D-FD6F-DD4A0A833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9452" y="368300"/>
            <a:ext cx="7706580" cy="619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066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0CEEE1A-7C89-190D-FD6F-DD4A0A833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3" y="2012099"/>
            <a:ext cx="3424548" cy="24952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DCA72B7-B780-0703-B56D-1FF8A3E0BC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7636" y="2012099"/>
            <a:ext cx="6636161" cy="383934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65BC24A-0C3C-9CC2-43D5-6CBDC5807F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Inspecting predictors</a:t>
            </a:r>
            <a:endParaRPr lang="en-GB" sz="1800" kern="0" dirty="0"/>
          </a:p>
        </p:txBody>
      </p:sp>
    </p:spTree>
    <p:extLst>
      <p:ext uri="{BB962C8B-B14F-4D97-AF65-F5344CB8AC3E}">
        <p14:creationId xmlns:p14="http://schemas.microsoft.com/office/powerpoint/2010/main" val="9470929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432C8A-78AD-179F-D6C7-8584D6BC1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862" y="2178837"/>
            <a:ext cx="8558275" cy="189072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B138F6F-008E-F2E1-3947-F0789F396E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Estimating weights (magic!)</a:t>
            </a:r>
            <a:endParaRPr lang="en-GB" sz="1800" kern="0" dirty="0"/>
          </a:p>
        </p:txBody>
      </p:sp>
    </p:spTree>
    <p:extLst>
      <p:ext uri="{BB962C8B-B14F-4D97-AF65-F5344CB8AC3E}">
        <p14:creationId xmlns:p14="http://schemas.microsoft.com/office/powerpoint/2010/main" val="9240796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0CEEE1A-7C89-190D-FD6F-DD4A0A833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3" y="2012099"/>
            <a:ext cx="4971742" cy="393616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65BC24A-0C3C-9CC2-43D5-6CBDC5807F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Inspecting weights</a:t>
            </a:r>
            <a:endParaRPr lang="en-GB" sz="1800" kern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BCE918-8737-7060-EDE4-0D6EAC88D2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82057" y="2012099"/>
            <a:ext cx="3867172" cy="231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357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A7C88E6D-50CA-AAF9-E682-6CBBA801B7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50" y="323850"/>
            <a:ext cx="621030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7317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65BC24A-0C3C-9CC2-43D5-6CBDC5807F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Creating synthetic control</a:t>
            </a:r>
            <a:endParaRPr lang="en-GB" sz="1800" kern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BCE918-8737-7060-EDE4-0D6EAC88D2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3" y="1690688"/>
            <a:ext cx="6840160" cy="463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4349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AAD13459-7A1F-DFE1-D7DB-06A9C3CE5C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1" y="685794"/>
            <a:ext cx="8229617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734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B44B798C-FF26-2BC0-6FF8-AAAB06423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4" y="384079"/>
            <a:ext cx="10258425" cy="56690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F3D023-392B-5464-649A-01558560FD02}"/>
              </a:ext>
            </a:extLst>
          </p:cNvPr>
          <p:cNvSpPr/>
          <p:nvPr/>
        </p:nvSpPr>
        <p:spPr>
          <a:xfrm>
            <a:off x="2878819" y="1693547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78FD93-9BD5-9797-0EF7-35716914103D}"/>
              </a:ext>
            </a:extLst>
          </p:cNvPr>
          <p:cNvSpPr/>
          <p:nvPr/>
        </p:nvSpPr>
        <p:spPr>
          <a:xfrm>
            <a:off x="5585896" y="1693547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EE7881-3E47-AFDC-26FC-567A5BCF17F4}"/>
              </a:ext>
            </a:extLst>
          </p:cNvPr>
          <p:cNvSpPr/>
          <p:nvPr/>
        </p:nvSpPr>
        <p:spPr>
          <a:xfrm>
            <a:off x="2887964" y="3144514"/>
            <a:ext cx="2679826" cy="2905255"/>
          </a:xfrm>
          <a:prstGeom prst="rect">
            <a:avLst/>
          </a:prstGeom>
          <a:solidFill>
            <a:schemeClr val="accent6">
              <a:alpha val="28000"/>
            </a:schemeClr>
          </a:solidFill>
          <a:ln w="412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AFA13B-37E8-C9E8-9C4D-0937B5956CBC}"/>
              </a:ext>
            </a:extLst>
          </p:cNvPr>
          <p:cNvSpPr/>
          <p:nvPr/>
        </p:nvSpPr>
        <p:spPr>
          <a:xfrm>
            <a:off x="5577117" y="3144514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43902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Inference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506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AAD13459-7A1F-DFE1-D7DB-06A9C3CE5C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1" y="685794"/>
            <a:ext cx="8229617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3662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How to quantify uncertainty?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4" y="1825628"/>
                <a:ext cx="10312396" cy="466724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Most common method: </a:t>
                </a:r>
                <a:r>
                  <a:rPr lang="en-US" sz="3200" b="1" dirty="0">
                    <a:solidFill>
                      <a:srgbClr val="404040"/>
                    </a:solidFill>
                    <a:latin typeface="Fira Sans" pitchFamily="34"/>
                  </a:rPr>
                  <a:t>permutation test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Apply synthetic control method many times, once for each unit in the donor pool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These units have no intervention effect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Create reference/null distribution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Compare target unit’s counterfactual to reference distribution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Obtain a permutation p-value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4" y="1825628"/>
                <a:ext cx="10312396" cy="4667243"/>
              </a:xfrm>
              <a:blipFill>
                <a:blip r:embed="rId3"/>
                <a:stretch>
                  <a:fillRect l="-1360" t="-1697" r="-1597" b="-3655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49265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AD13459-7A1F-DFE1-D7DB-06A9C3CE5C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81191" y="685794"/>
            <a:ext cx="8229617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0865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Choices, choices …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4403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There are many choices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4" y="1825628"/>
            <a:ext cx="10312396" cy="466724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Which units in the donor pool?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Which control variables?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What should my weights optimize?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How many nonzero unit weights should I get?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What settings do I give to the nonlinear optimizer?</a:t>
            </a:r>
          </a:p>
          <a:p>
            <a:pPr>
              <a:lnSpc>
                <a:spcPct val="110000"/>
              </a:lnSpc>
            </a:pPr>
            <a:endParaRPr lang="en-US" sz="3200" dirty="0">
              <a:solidFill>
                <a:srgbClr val="404040"/>
              </a:solidFill>
              <a:latin typeface="Fira Sans" pitchFamily="34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“researcher degrees of freedom”</a:t>
            </a:r>
          </a:p>
        </p:txBody>
      </p:sp>
    </p:spTree>
    <p:extLst>
      <p:ext uri="{BB962C8B-B14F-4D97-AF65-F5344CB8AC3E}">
        <p14:creationId xmlns:p14="http://schemas.microsoft.com/office/powerpoint/2010/main" val="27032300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There are many choices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4" y="1825628"/>
                <a:ext cx="10312396" cy="466724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These choices influence your causal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2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𝐶𝐸</m:t>
                            </m:r>
                          </m:e>
                        </m:acc>
                      </m:e>
                      <m:sub>
                        <m:r>
                          <a:rPr lang="en-US" sz="32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Make good choices </a:t>
                </a: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  <a:sym typeface="Wingdings" panose="05000000000000000000" pitchFamily="2" charset="2"/>
                  </a:rPr>
                  <a:t>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  <a:sym typeface="Wingdings" panose="05000000000000000000" pitchFamily="2" charset="2"/>
                  </a:rPr>
                  <a:t>Think of your causal estimate as “conditional” on the “model” (choices)</a:t>
                </a:r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Investigate the impact of different choices through robustness checks / sensitivity analysis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4" y="1825628"/>
                <a:ext cx="10312396" cy="4667243"/>
              </a:xfrm>
              <a:blipFill>
                <a:blip r:embed="rId3"/>
                <a:stretch>
                  <a:fillRect l="-1360" t="-914" r="-1478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31236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1951C7-3C93-C1EA-4C06-39AF82477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363" y="1690688"/>
            <a:ext cx="5759273" cy="493695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B9B20B9-28BA-4420-57B3-687A8A5714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Leave-one-unit-out validation</a:t>
            </a:r>
            <a:endParaRPr lang="en-GB" sz="1800" kern="0" dirty="0"/>
          </a:p>
        </p:txBody>
      </p:sp>
    </p:spTree>
    <p:extLst>
      <p:ext uri="{BB962C8B-B14F-4D97-AF65-F5344CB8AC3E}">
        <p14:creationId xmlns:p14="http://schemas.microsoft.com/office/powerpoint/2010/main" val="32640621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6A53B518-72AB-48DA-A784-E23AEC5AD3FA}"/>
              </a:ext>
            </a:extLst>
          </p:cNvPr>
          <p:cNvSpPr txBox="1"/>
          <p:nvPr/>
        </p:nvSpPr>
        <p:spPr>
          <a:xfrm>
            <a:off x="1258431" y="2853035"/>
            <a:ext cx="9675138" cy="92333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5400" b="1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More of this in the practical</a:t>
            </a:r>
            <a:endParaRPr lang="en-GB" sz="5400" b="1" i="0" u="none" strike="noStrike" kern="1200" cap="none" spc="0" baseline="0" dirty="0">
              <a:solidFill>
                <a:srgbClr val="006388"/>
              </a:solidFill>
              <a:uFillTx/>
              <a:latin typeface="Fira Sans" pitchFamily="34"/>
              <a:ea typeface="Fira Code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38189025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Break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089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B44B798C-FF26-2BC0-6FF8-AAAB06423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4" y="384079"/>
            <a:ext cx="10258425" cy="56690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F3D023-392B-5464-649A-01558560FD02}"/>
              </a:ext>
            </a:extLst>
          </p:cNvPr>
          <p:cNvSpPr/>
          <p:nvPr/>
        </p:nvSpPr>
        <p:spPr>
          <a:xfrm>
            <a:off x="2878819" y="1693547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78FD93-9BD5-9797-0EF7-35716914103D}"/>
              </a:ext>
            </a:extLst>
          </p:cNvPr>
          <p:cNvSpPr/>
          <p:nvPr/>
        </p:nvSpPr>
        <p:spPr>
          <a:xfrm>
            <a:off x="5585896" y="1693547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EE7881-3E47-AFDC-26FC-567A5BCF17F4}"/>
              </a:ext>
            </a:extLst>
          </p:cNvPr>
          <p:cNvSpPr/>
          <p:nvPr/>
        </p:nvSpPr>
        <p:spPr>
          <a:xfrm>
            <a:off x="2887964" y="3144514"/>
            <a:ext cx="2679826" cy="2905255"/>
          </a:xfrm>
          <a:prstGeom prst="rect">
            <a:avLst/>
          </a:prstGeom>
          <a:solidFill>
            <a:schemeClr val="accent6">
              <a:alpha val="28000"/>
            </a:schemeClr>
          </a:solidFill>
          <a:ln w="412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AFA13B-37E8-C9E8-9C4D-0937B5956CBC}"/>
              </a:ext>
            </a:extLst>
          </p:cNvPr>
          <p:cNvSpPr/>
          <p:nvPr/>
        </p:nvSpPr>
        <p:spPr>
          <a:xfrm>
            <a:off x="5577117" y="3144514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73E2B6-E127-BAAF-0379-E68AE066317F}"/>
              </a:ext>
            </a:extLst>
          </p:cNvPr>
          <p:cNvSpPr/>
          <p:nvPr/>
        </p:nvSpPr>
        <p:spPr>
          <a:xfrm>
            <a:off x="8274501" y="3139532"/>
            <a:ext cx="2679826" cy="1457609"/>
          </a:xfrm>
          <a:prstGeom prst="rect">
            <a:avLst/>
          </a:prstGeom>
          <a:noFill/>
          <a:ln w="47625"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289A0B-2926-E6D9-2122-4D59A896EA5F}"/>
              </a:ext>
            </a:extLst>
          </p:cNvPr>
          <p:cNvSpPr/>
          <p:nvPr/>
        </p:nvSpPr>
        <p:spPr>
          <a:xfrm>
            <a:off x="8274501" y="1681925"/>
            <a:ext cx="2679826" cy="1457608"/>
          </a:xfrm>
          <a:prstGeom prst="rect">
            <a:avLst/>
          </a:prstGeom>
          <a:solidFill>
            <a:schemeClr val="bg1">
              <a:lumMod val="65000"/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86188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Default light slide</a:t>
            </a:r>
            <a:endParaRPr lang="en-GB" sz="1800" kern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Note that the text is not black, but “black, text 1, lighter 25%”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makes things easier on the eyes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80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6355-8CFC-4BA5-9ECA-5D945A04253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Default dark slide</a:t>
            </a:r>
            <a:endParaRPr lang="en-GB" sz="1800" kern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B9019-9F4E-4758-95C6-42F5357D5CD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The dark slide brings some variation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It can highlight important aspects of the presentation.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impact slide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5600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44C08-D2D3-4847-9593-818BE0A13B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1798551"/>
            <a:ext cx="10515600" cy="1325559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en-GB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Here is an impactful slide with a sentence on it.</a:t>
            </a:r>
            <a:endParaRPr lang="en-GB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E8FBB61-0675-4827-B00A-B2ADDB6105DF}"/>
              </a:ext>
            </a:extLst>
          </p:cNvPr>
          <p:cNvSpPr txBox="1"/>
          <p:nvPr/>
        </p:nvSpPr>
        <p:spPr>
          <a:xfrm>
            <a:off x="838203" y="3071103"/>
            <a:ext cx="10515600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1" i="0" u="none" strike="noStrike" kern="0" cap="none" spc="0" baseline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Here is a topic related to the aforementioned question.</a:t>
            </a:r>
            <a:endParaRPr lang="en-GB" sz="4400" b="0" i="0" u="none" strike="noStrike" kern="1200" cap="none" spc="0" baseline="0">
              <a:solidFill>
                <a:srgbClr val="7F7F7F"/>
              </a:solidFill>
              <a:uFillTx/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57421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2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Synthetic control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Basic idea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With diff-in-diff we used a control unit to attempt a correction for unmeasured time-varying confounders (e.g., macroeconomic situation in U.S.A.)</a:t>
            </a:r>
          </a:p>
          <a:p>
            <a:pPr>
              <a:lnSpc>
                <a:spcPct val="11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You need a good control unit!</a:t>
            </a:r>
          </a:p>
          <a:p>
            <a:pPr>
              <a:lnSpc>
                <a:spcPct val="11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How much is Utah like California?</a:t>
            </a:r>
          </a:p>
          <a:p>
            <a:pPr>
              <a:lnSpc>
                <a:spcPct val="110000"/>
              </a:lnSpc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We can instead use a weighted average of a </a:t>
            </a:r>
            <a:r>
              <a:rPr lang="en-GB" sz="3200" b="1" dirty="0">
                <a:solidFill>
                  <a:srgbClr val="006388"/>
                </a:solidFill>
                <a:latin typeface="Fira Sans" pitchFamily="34"/>
              </a:rPr>
              <a:t>donor pool </a:t>
            </a: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of control units to create a </a:t>
            </a:r>
            <a:r>
              <a:rPr lang="en-GB" sz="3200" b="1" dirty="0">
                <a:solidFill>
                  <a:srgbClr val="006388"/>
                </a:solidFill>
                <a:latin typeface="Fira Sans" pitchFamily="34"/>
              </a:rPr>
              <a:t>synthetic control </a:t>
            </a: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unit</a:t>
            </a:r>
          </a:p>
          <a:p>
            <a:pPr>
              <a:lnSpc>
                <a:spcPct val="11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Choose the weights such that control is like California</a:t>
            </a:r>
          </a:p>
        </p:txBody>
      </p:sp>
    </p:spTree>
    <p:extLst>
      <p:ext uri="{BB962C8B-B14F-4D97-AF65-F5344CB8AC3E}">
        <p14:creationId xmlns:p14="http://schemas.microsoft.com/office/powerpoint/2010/main" val="1034235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833232" y="529063"/>
              <a:ext cx="8123445" cy="55889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2605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1858631198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587508660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805818918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190951287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1816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800" dirty="0"/>
                            <a:t>…</a:t>
                          </a:r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𝑗𝑡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9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9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8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3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5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1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1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7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7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5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833232" y="529063"/>
              <a:ext cx="8123445" cy="55889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2605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1858631198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587508660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805818918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1909512876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5251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676" t="-70000" r="-802703" b="-86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676" t="-70000" r="-702703" b="-86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99329" t="-70000" r="-597987" b="-86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1351" t="-70000" r="-502027" b="-86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1351" t="-70000" r="-402027" b="-86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501351" t="-70000" r="-302027" b="-86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597315" t="-70000" r="-200000" b="-86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800" dirty="0"/>
                            <a:t>…</a:t>
                          </a:r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02027" t="-70000" r="-1351" b="-86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198701" r="-802703" b="-907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198701" r="-702703" b="-907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198701" r="-597987" b="-907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198701" r="-502027" b="-907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198701" r="-402027" b="-907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9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302632" r="-802703" b="-8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302632" r="-702703" b="-8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302632" r="-597987" b="-8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302632" r="-502027" b="-8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302632" r="-402027" b="-8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9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8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397403" r="-802703" b="-7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397403" r="-702703" b="-7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397403" r="-597987" b="-7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397403" r="-502027" b="-7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397403" r="-402027" b="-7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3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5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503947" r="-802703" b="-6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503947" r="-702703" b="-6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503947" r="-597987" b="-6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503947" r="-502027" b="-6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503947" r="-402027" b="-6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1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596104" r="-802703" b="-5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596104" r="-702703" b="-5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596104" r="-597987" b="-5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596104" r="-502027" b="-5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596104" r="-402027" b="-5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1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7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705263" r="-802703" b="-4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705263" r="-702703" b="-4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705263" r="-597987" b="-4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705263" r="-502027" b="-4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705263" r="-402027" b="-4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7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794805" r="-802703" b="-3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794805" r="-702703" b="-3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794805" r="-597987" b="-3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794805" r="-502027" b="-3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794805" r="-402027" b="-3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906579" r="-802703" b="-2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906579" r="-702703" b="-2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906579" r="-597987" b="-2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906579" r="-502027" b="-2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906579" r="-402027" b="-2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5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993506" r="-802703" b="-1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993506" r="-702703" b="-1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993506" r="-597987" b="-1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993506" r="-502027" b="-1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993506" r="-402027" b="-1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1107895" r="-802703" b="-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1107895" r="-702703" b="-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1107895" r="-597987" b="-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1107895" r="-502027" b="-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1107895" r="-402027" b="-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137F44-C657-4A91-0F4D-E0D618331BBE}"/>
              </a:ext>
            </a:extLst>
          </p:cNvPr>
          <p:cNvCxnSpPr/>
          <p:nvPr/>
        </p:nvCxnSpPr>
        <p:spPr>
          <a:xfrm>
            <a:off x="1958109" y="3777672"/>
            <a:ext cx="8199611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996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765FCFC2-80D6-286B-D4DC-009DC06AC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46" y="527050"/>
            <a:ext cx="8953508" cy="596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35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1607</Words>
  <Application>Microsoft Office PowerPoint</Application>
  <PresentationFormat>Widescreen</PresentationFormat>
  <Paragraphs>504</Paragraphs>
  <Slides>53</Slides>
  <Notes>33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Calibri Light</vt:lpstr>
      <vt:lpstr>Cambria Math</vt:lpstr>
      <vt:lpstr>Fira Sans</vt:lpstr>
      <vt:lpstr>Office Theme</vt:lpstr>
      <vt:lpstr>PowerPoint Presentation</vt:lpstr>
      <vt:lpstr>PowerPoint Presentation</vt:lpstr>
      <vt:lpstr>In this part</vt:lpstr>
      <vt:lpstr>PowerPoint Presentation</vt:lpstr>
      <vt:lpstr>PowerPoint Presentation</vt:lpstr>
      <vt:lpstr>Synthetic control</vt:lpstr>
      <vt:lpstr>Basic idea</vt:lpstr>
      <vt:lpstr>PowerPoint Presentation</vt:lpstr>
      <vt:lpstr>PowerPoint Presentation</vt:lpstr>
      <vt:lpstr>Synthetic control</vt:lpstr>
      <vt:lpstr>Synthetic control</vt:lpstr>
      <vt:lpstr>Synthetic control</vt:lpstr>
      <vt:lpstr>Synthetic control</vt:lpstr>
      <vt:lpstr>Synthetic control</vt:lpstr>
      <vt:lpstr>Synthetic Control</vt:lpstr>
      <vt:lpstr>Synthetic Control</vt:lpstr>
      <vt:lpstr>PowerPoint Presentation</vt:lpstr>
      <vt:lpstr>Three questions</vt:lpstr>
      <vt:lpstr>Estimating weights</vt:lpstr>
      <vt:lpstr>Estimating weights</vt:lpstr>
      <vt:lpstr>Estimating weights</vt:lpstr>
      <vt:lpstr>Estimating weights</vt:lpstr>
      <vt:lpstr>Estimating weights</vt:lpstr>
      <vt:lpstr>Choosing donor pool</vt:lpstr>
      <vt:lpstr>No interference / spillover</vt:lpstr>
      <vt:lpstr>Measurement</vt:lpstr>
      <vt:lpstr>Convex hull condition</vt:lpstr>
      <vt:lpstr>Interpolation</vt:lpstr>
      <vt:lpstr>Interpretability</vt:lpstr>
      <vt:lpstr>Interpretability</vt:lpstr>
      <vt:lpstr>Synthetic control using tidysynth</vt:lpstr>
      <vt:lpstr>Synthetic control in practice</vt:lpstr>
      <vt:lpstr>PowerPoint Presentation</vt:lpstr>
      <vt:lpstr>Inspecting predictors</vt:lpstr>
      <vt:lpstr>Estimating weights (magic!)</vt:lpstr>
      <vt:lpstr>Inspecting weights</vt:lpstr>
      <vt:lpstr>PowerPoint Presentation</vt:lpstr>
      <vt:lpstr>Creating synthetic control</vt:lpstr>
      <vt:lpstr>PowerPoint Presentation</vt:lpstr>
      <vt:lpstr>Inference</vt:lpstr>
      <vt:lpstr>PowerPoint Presentation</vt:lpstr>
      <vt:lpstr>How to quantify uncertainty?</vt:lpstr>
      <vt:lpstr>PowerPoint Presentation</vt:lpstr>
      <vt:lpstr>Choices, choices …</vt:lpstr>
      <vt:lpstr>There are many choices</vt:lpstr>
      <vt:lpstr>There are many choices</vt:lpstr>
      <vt:lpstr>Leave-one-unit-out validation</vt:lpstr>
      <vt:lpstr>PowerPoint Presentation</vt:lpstr>
      <vt:lpstr>Break</vt:lpstr>
      <vt:lpstr>Default light slide</vt:lpstr>
      <vt:lpstr>Default dark slide</vt:lpstr>
      <vt:lpstr>impact slide</vt:lpstr>
      <vt:lpstr>Here is an impactful slide with a sentence on it.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Kesteren, E. van (Erik-Jan)</dc:creator>
  <cp:lastModifiedBy>Ryan, O. (Oisín)</cp:lastModifiedBy>
  <cp:revision>82</cp:revision>
  <dcterms:created xsi:type="dcterms:W3CDTF">2020-09-17T14:27:00Z</dcterms:created>
  <dcterms:modified xsi:type="dcterms:W3CDTF">2023-05-19T11:50:20Z</dcterms:modified>
</cp:coreProperties>
</file>