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38" r:id="rId2"/>
    <p:sldId id="436" r:id="rId3"/>
    <p:sldId id="401" r:id="rId4"/>
    <p:sldId id="439" r:id="rId5"/>
    <p:sldId id="443" r:id="rId6"/>
    <p:sldId id="444" r:id="rId7"/>
    <p:sldId id="441" r:id="rId8"/>
    <p:sldId id="442" r:id="rId9"/>
    <p:sldId id="438" r:id="rId10"/>
    <p:sldId id="437" r:id="rId11"/>
    <p:sldId id="300" r:id="rId12"/>
    <p:sldId id="302" r:id="rId13"/>
    <p:sldId id="340" r:id="rId14"/>
    <p:sldId id="297" r:id="rId15"/>
    <p:sldId id="298" r:id="rId16"/>
    <p:sldId id="305" r:id="rId17"/>
    <p:sldId id="308" r:id="rId18"/>
    <p:sldId id="342" r:id="rId19"/>
    <p:sldId id="343" r:id="rId20"/>
    <p:sldId id="341" r:id="rId21"/>
    <p:sldId id="344" r:id="rId22"/>
    <p:sldId id="346" r:id="rId23"/>
    <p:sldId id="347" r:id="rId24"/>
    <p:sldId id="348" r:id="rId25"/>
    <p:sldId id="350" r:id="rId26"/>
    <p:sldId id="349" r:id="rId27"/>
    <p:sldId id="351" r:id="rId28"/>
    <p:sldId id="352" r:id="rId29"/>
    <p:sldId id="353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25" r:id="rId38"/>
    <p:sldId id="307" r:id="rId39"/>
    <p:sldId id="313" r:id="rId40"/>
    <p:sldId id="335" r:id="rId41"/>
    <p:sldId id="362" r:id="rId42"/>
    <p:sldId id="339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sp23.classes.andrewheis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Discussion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Summary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 brief survey and practical introduction to the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Core concepts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Key assumptions 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Different statistical methods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used to evaluate 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causal effects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 interventions</a:t>
            </a:r>
          </a:p>
          <a:p>
            <a:pPr marL="0" indent="0">
              <a:lnSpc>
                <a:spcPct val="100000"/>
              </a:lnSpc>
              <a:buNone/>
            </a:pPr>
            <a:endParaRPr lang="en-GB" u="sng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1" u="sng" dirty="0">
                <a:solidFill>
                  <a:srgbClr val="404040"/>
                </a:solidFill>
                <a:latin typeface="Fira Sans" pitchFamily="34"/>
              </a:rPr>
              <a:t>Disclaimer</a:t>
            </a:r>
            <a:r>
              <a:rPr lang="en-GB" u="sng" dirty="0">
                <a:solidFill>
                  <a:srgbClr val="404040"/>
                </a:solidFill>
                <a:latin typeface="Fira Sans" pitchFamily="34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took a “wide” instead of “deep” view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details / extensions / advanced topics omitted!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8995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me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&amp; Recap (60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bias/variance (80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classification (40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12:40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Prediction competition in groups (90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Intermezzo: fairness &amp; feedback loops in prediction (30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Unsupervised learning (45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16:30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wrangling, visualisation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76B2FB2-D9A5-44FE-9094-1C7E0F35A0B1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A shor</a:t>
            </a:r>
            <a:r>
              <a:rPr lang="en-GB" sz="44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 recap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Exploratory data analysis</a:t>
            </a:r>
            <a:endParaRPr lang="en-GB" sz="1800" kern="0"/>
          </a:p>
        </p:txBody>
      </p:sp>
      <p:pic>
        <p:nvPicPr>
          <p:cNvPr id="3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89C4F0-BA6C-40BF-BA61-577E36E2C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931" y="3055531"/>
            <a:ext cx="6229871" cy="2289511"/>
          </a:xfr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A5A75038-8C9C-458D-A859-D3049747093B}"/>
              </a:ext>
            </a:extLst>
          </p:cNvPr>
          <p:cNvSpPr txBox="1"/>
          <p:nvPr/>
        </p:nvSpPr>
        <p:spPr>
          <a:xfrm>
            <a:off x="5259665" y="1911443"/>
            <a:ext cx="609413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</a:rPr>
              <a:t>The goal of data exploration is to generate many promising leads that you can later explore in more depth.</a:t>
            </a:r>
            <a:endParaRPr lang="en-GB" sz="1800" b="0" i="1" u="none" strike="noStrike" kern="1200" cap="none" spc="0" baseline="0">
              <a:solidFill>
                <a:srgbClr val="404040"/>
              </a:solidFill>
              <a:uFillTx/>
              <a:latin typeface="Fira Sans" pitchFamily="34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5E5AA44-7AE7-4E1E-982D-0BC33E1B1BC6}"/>
              </a:ext>
            </a:extLst>
          </p:cNvPr>
          <p:cNvSpPr txBox="1"/>
          <p:nvPr/>
        </p:nvSpPr>
        <p:spPr>
          <a:xfrm>
            <a:off x="838193" y="6338986"/>
            <a:ext cx="304775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Fira Sans" pitchFamily="34"/>
              </a:rPr>
              <a:t>https://r4ds.had.co.nz/</a:t>
            </a:r>
          </a:p>
        </p:txBody>
      </p:sp>
      <p:pic>
        <p:nvPicPr>
          <p:cNvPr id="6" name="Picture 12" descr="Logo&#10;&#10;Description automatically generated">
            <a:extLst>
              <a:ext uri="{FF2B5EF4-FFF2-40B4-BE49-F238E27FC236}">
                <a16:creationId xmlns:a16="http://schemas.microsoft.com/office/drawing/2014/main" id="{DE989F00-AFA4-4F51-9ED0-C0D2FBBC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1690689"/>
            <a:ext cx="3047750" cy="45716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filter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Get only rows that satisfy a condition</a:t>
            </a:r>
          </a:p>
          <a:p>
            <a:pPr marL="0" lvl="0" indent="0"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select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Select columns from a dataset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mutate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Compute new columns / change existing columns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arrange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Sort/reorder the dataset based on a column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cars</a:t>
            </a:r>
            <a:endParaRPr lang="en-GB" sz="1800" ker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7" y="2070100"/>
            <a:ext cx="1044104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Which are the most efficient (combined city-highway) cars after 2000 in terms of litres / 100km?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918607"/>
            <a:ext cx="9046609" cy="33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Today’s Goal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 brief survey and practical introduction to the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Core concepts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Key assumptions 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Different statistical methods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used to evaluate 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causal effects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 interventions</a:t>
            </a:r>
          </a:p>
          <a:p>
            <a:pPr marL="0" indent="0">
              <a:lnSpc>
                <a:spcPct val="100000"/>
              </a:lnSpc>
              <a:buNone/>
            </a:pPr>
            <a:endParaRPr lang="en-GB" u="sng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1" u="sng" dirty="0">
                <a:solidFill>
                  <a:srgbClr val="404040"/>
                </a:solidFill>
                <a:latin typeface="Fira Sans" pitchFamily="34"/>
              </a:rPr>
              <a:t>Disclaimer</a:t>
            </a:r>
            <a:r>
              <a:rPr lang="en-GB" u="sng" dirty="0">
                <a:solidFill>
                  <a:srgbClr val="404040"/>
                </a:solidFill>
                <a:latin typeface="Fira Sans" pitchFamily="34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took a “wide” instead of “deep” view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details / extensions / advanced topics omitted!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9580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40675"/>
            <a:ext cx="10515600" cy="4452195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Raw data maps to: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Aesthetics: data-bound properties of the picture (position, shape, colour,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Geometric objects, or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geom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: visual objects on the plot (points, lines, bars, polygons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Scales: how data values map to aesthetic values (continuous or discrete)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Facets: subplots / small multiples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Additionally, can apply: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Statistical transformations: transform data before mapping 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Alternative coordinate system (cartesian, polar, …)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D855266-7E78-4297-A7C9-3FF0CB739E0B}"/>
              </a:ext>
            </a:extLst>
          </p:cNvPr>
          <p:cNvSpPr txBox="1"/>
          <p:nvPr/>
        </p:nvSpPr>
        <p:spPr>
          <a:xfrm>
            <a:off x="838193" y="1405661"/>
            <a:ext cx="60941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</a:rPr>
              <a:t>https://r4ds.had.co.nz/data-visualisation.html</a:t>
            </a:r>
          </a:p>
        </p:txBody>
      </p:sp>
    </p:spTree>
    <p:extLst>
      <p:ext uri="{BB962C8B-B14F-4D97-AF65-F5344CB8AC3E}">
        <p14:creationId xmlns:p14="http://schemas.microsoft.com/office/powerpoint/2010/main" val="5927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Display a scatter plot with on the x axis the engine displacement and on the y-axis the efficiency. Colour the points by the car class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3343401"/>
            <a:ext cx="9046609" cy="30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0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69E491-DAAB-229E-9434-429D172A4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15" y="2030893"/>
            <a:ext cx="6950769" cy="41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2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group by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Registers groups by which to perform further operations </a:t>
            </a:r>
            <a:br>
              <a:rPr lang="en-GB" dirty="0">
                <a:solidFill>
                  <a:srgbClr val="404040"/>
                </a:solidFill>
                <a:latin typeface="Fira Sans" pitchFamily="34"/>
              </a:rPr>
            </a:br>
            <a:r>
              <a:rPr lang="en-GB" dirty="0">
                <a:solidFill>
                  <a:srgbClr val="404040"/>
                </a:solidFill>
                <a:latin typeface="Fira Sans" pitchFamily="34"/>
              </a:rPr>
              <a:t>(usually mutate, summarise)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summarise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summaries based on a function applied to each group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8727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68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Which type of car should I buy to be the least efficient?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2490216"/>
            <a:ext cx="5607053" cy="1044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D5CE9-B8BD-67D8-6D08-2CEC4A16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7" y="3813961"/>
            <a:ext cx="2652710" cy="26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5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What is the most efficient car within each class?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2384845"/>
            <a:ext cx="5096250" cy="16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5AABA-CF2F-9EF4-FF86-403DD841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7" y="4148139"/>
            <a:ext cx="5096250" cy="22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86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pivot_longer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Combines various columns into a single “value” column with an additional “name” column to indicate where the value came from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pivot_wider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opposite: puts rows of different categories in separate columns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07770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tx1">
              <a:lumMod val="75000"/>
              <a:lumOff val="25000"/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EF94B-3B38-DE3F-2881-0DE2CCDE2069}"/>
              </a:ext>
            </a:extLst>
          </p:cNvPr>
          <p:cNvSpPr/>
          <p:nvPr/>
        </p:nvSpPr>
        <p:spPr>
          <a:xfrm>
            <a:off x="5567881" y="4577694"/>
            <a:ext cx="5386446" cy="1457608"/>
          </a:xfrm>
          <a:prstGeom prst="rect">
            <a:avLst/>
          </a:prstGeom>
          <a:noFill/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BCC872-6AC7-5799-34D6-DFDC8A7620A7}"/>
              </a:ext>
            </a:extLst>
          </p:cNvPr>
          <p:cNvSpPr/>
          <p:nvPr/>
        </p:nvSpPr>
        <p:spPr>
          <a:xfrm>
            <a:off x="5576660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BF4B3-3E0A-08AC-A9BF-87C96374C257}"/>
              </a:ext>
            </a:extLst>
          </p:cNvPr>
          <p:cNvSpPr/>
          <p:nvPr/>
        </p:nvSpPr>
        <p:spPr>
          <a:xfrm>
            <a:off x="8266491" y="4579363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168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generate predictions for efficiency using two models: a linear regression and a regression tree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497" y="2791260"/>
            <a:ext cx="9046609" cy="21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05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"/>
          <a:stretch/>
        </p:blipFill>
        <p:spPr>
          <a:xfrm>
            <a:off x="973988" y="2490474"/>
            <a:ext cx="10298027" cy="35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5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plot these predictions with the following mapped aesthetics: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x: engine size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y: predicted efficiency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colour: model type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???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57078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ggplot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 wants tidy data. Let’s pivot our data so that model type becomes a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B3861-FCC1-FC8F-05F1-8DD2F8A2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965" y="2861463"/>
            <a:ext cx="5249029" cy="22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31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" b="2755"/>
          <a:stretch/>
        </p:blipFill>
        <p:spPr>
          <a:xfrm>
            <a:off x="973988" y="2490474"/>
            <a:ext cx="10298027" cy="35483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AB4FBF-2720-924B-8A4A-4FBF86850924}"/>
              </a:ext>
            </a:extLst>
          </p:cNvPr>
          <p:cNvSpPr/>
          <p:nvPr/>
        </p:nvSpPr>
        <p:spPr>
          <a:xfrm>
            <a:off x="8350250" y="2490474"/>
            <a:ext cx="3003553" cy="354837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8019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plot these predictions!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2586-90F0-AEC0-7D1F-A3C437B5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4" y="2413784"/>
            <a:ext cx="9468554" cy="35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2586-90F0-AEC0-7D1F-A3C437B5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739" y="1906588"/>
            <a:ext cx="9026522" cy="45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3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ggplot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10:30 to 10:40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Connections to other methods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Synthetic Control type methods are conceptually and practically similar to “matching” techniques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Often used in causal inference; match similar treated and untreated units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analysis often applied with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multiple treated units 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(averages)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Synthetic Diff-in-Diff (</a:t>
            </a: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Arkhangelsky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et al. 2021)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- combines </a:t>
            </a: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and Synthetic Control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46224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Summary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different methods have been developed to answer these types of research questions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methods differ in terms of: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they use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statistical approach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take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types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make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2725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Common Themes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74744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Evaluation of assumptions crucial for plausibility of causal effect estimates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</a:t>
            </a:r>
            <a:r>
              <a:rPr lang="en-GB" sz="2400">
                <a:solidFill>
                  <a:srgbClr val="404040"/>
                </a:solidFill>
                <a:latin typeface="Fira Sans" pitchFamily="34"/>
              </a:rPr>
              <a:t>- In, 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time trend</a:t>
            </a:r>
          </a:p>
        </p:txBody>
      </p:sp>
    </p:spTree>
    <p:extLst>
      <p:ext uri="{BB962C8B-B14F-4D97-AF65-F5344CB8AC3E}">
        <p14:creationId xmlns:p14="http://schemas.microsoft.com/office/powerpoint/2010/main" val="16185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Useful References</a:t>
            </a:r>
            <a:endParaRPr lang="en-GB" sz="14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Difference in Differences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Interrupted Time Series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Synthetic Control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CausalImpact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65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Useful References</a:t>
            </a:r>
            <a:endParaRPr lang="en-GB" sz="14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Synthetic </a:t>
            </a: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DiD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More on Causal Policy Evaluation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Free online course materials made by Andrew </a:t>
            </a:r>
            <a:r>
              <a:rPr lang="en-GB" dirty="0" err="1">
                <a:solidFill>
                  <a:srgbClr val="404040"/>
                </a:solidFill>
                <a:latin typeface="Fira Sans" pitchFamily="34"/>
              </a:rPr>
              <a:t>Heiss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  <a:hlinkClick r:id="rId2"/>
              </a:rPr>
              <a:t>https://evalsp23.classes.andrewheiss.com/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1408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0B41-7031-A8F4-633A-605E940C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5B7B-7D35-46D3-E7EA-CD930A92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12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1000</Words>
  <Application>Microsoft Office PowerPoint</Application>
  <PresentationFormat>Widescreen</PresentationFormat>
  <Paragraphs>182</Paragraphs>
  <Slides>43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Fira Sans</vt:lpstr>
      <vt:lpstr>Office Theme</vt:lpstr>
      <vt:lpstr>Discussion</vt:lpstr>
      <vt:lpstr>Today’s Goal</vt:lpstr>
      <vt:lpstr>PowerPoint Presentation</vt:lpstr>
      <vt:lpstr>Connections to other methods</vt:lpstr>
      <vt:lpstr>Summary</vt:lpstr>
      <vt:lpstr>Common Themes</vt:lpstr>
      <vt:lpstr>Useful References</vt:lpstr>
      <vt:lpstr>Useful References</vt:lpstr>
      <vt:lpstr>PowerPoint Presentation</vt:lpstr>
      <vt:lpstr>Summary</vt:lpstr>
      <vt:lpstr>About me</vt:lpstr>
      <vt:lpstr>Today’s plan: morning</vt:lpstr>
      <vt:lpstr>Today’s plan: afternoon</vt:lpstr>
      <vt:lpstr>PowerPoint Presentation</vt:lpstr>
      <vt:lpstr>Exploratory data analysis</vt:lpstr>
      <vt:lpstr>Data wrangling with dplyr</vt:lpstr>
      <vt:lpstr>Example dataset: cars</vt:lpstr>
      <vt:lpstr>Data wrangling with dplyr</vt:lpstr>
      <vt:lpstr>Data wrangling with dplyr</vt:lpstr>
      <vt:lpstr>Data visualisation with ggplot2</vt:lpstr>
      <vt:lpstr>Example dataset: l100k</vt:lpstr>
      <vt:lpstr>Data visualisation with ggplot2</vt:lpstr>
      <vt:lpstr>Data visualisation with ggplot2</vt:lpstr>
      <vt:lpstr>More data wrangling with dplyr</vt:lpstr>
      <vt:lpstr>Example dataset: l100k</vt:lpstr>
      <vt:lpstr>More data wrangling with dplyr</vt:lpstr>
      <vt:lpstr>More data wrangling with dplyr</vt:lpstr>
      <vt:lpstr>Pivoting with tidyr</vt:lpstr>
      <vt:lpstr>Example dataset: l100k</vt:lpstr>
      <vt:lpstr>Pivoting with tidyr</vt:lpstr>
      <vt:lpstr>Pivoting with tidyr</vt:lpstr>
      <vt:lpstr>Pivoting with tidyr</vt:lpstr>
      <vt:lpstr>Pivoting with tidyr</vt:lpstr>
      <vt:lpstr>Pivoting with tidyr</vt:lpstr>
      <vt:lpstr>Pivoting with tidyr</vt:lpstr>
      <vt:lpstr>Pivoting with tidyr</vt:lpstr>
      <vt:lpstr>Practical: dplyr, ggplot, tidyr</vt:lpstr>
      <vt:lpstr>Break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54</cp:revision>
  <dcterms:created xsi:type="dcterms:W3CDTF">2020-09-17T14:27:00Z</dcterms:created>
  <dcterms:modified xsi:type="dcterms:W3CDTF">2023-05-19T12:20:53Z</dcterms:modified>
</cp:coreProperties>
</file>