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38" r:id="rId2"/>
    <p:sldId id="398" r:id="rId3"/>
    <p:sldId id="399" r:id="rId4"/>
    <p:sldId id="401" r:id="rId5"/>
    <p:sldId id="400" r:id="rId6"/>
    <p:sldId id="402" r:id="rId7"/>
    <p:sldId id="392" r:id="rId8"/>
    <p:sldId id="409" r:id="rId9"/>
    <p:sldId id="410" r:id="rId10"/>
    <p:sldId id="408" r:id="rId11"/>
    <p:sldId id="412" r:id="rId12"/>
    <p:sldId id="414" r:id="rId13"/>
    <p:sldId id="415" r:id="rId14"/>
    <p:sldId id="413" r:id="rId15"/>
    <p:sldId id="416" r:id="rId16"/>
    <p:sldId id="407" r:id="rId17"/>
    <p:sldId id="417" r:id="rId18"/>
    <p:sldId id="418" r:id="rId19"/>
    <p:sldId id="419" r:id="rId20"/>
    <p:sldId id="420" r:id="rId21"/>
    <p:sldId id="422" r:id="rId22"/>
    <p:sldId id="423" r:id="rId23"/>
    <p:sldId id="424" r:id="rId24"/>
    <p:sldId id="403" r:id="rId25"/>
    <p:sldId id="404" r:id="rId26"/>
    <p:sldId id="405" r:id="rId27"/>
    <p:sldId id="406" r:id="rId28"/>
    <p:sldId id="363" r:id="rId29"/>
    <p:sldId id="256" r:id="rId30"/>
    <p:sldId id="325" r:id="rId31"/>
    <p:sldId id="307" r:id="rId32"/>
    <p:sldId id="313" r:id="rId33"/>
    <p:sldId id="335" r:id="rId34"/>
    <p:sldId id="362" r:id="rId35"/>
    <p:sldId id="339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Notes; fuzzy regression discontinuity, check slides of Andrew </a:t>
            </a:r>
            <a:r>
              <a:rPr lang="en-US" dirty="0" err="1"/>
              <a:t>heiss</a:t>
            </a:r>
            <a:r>
              <a:rPr lang="en-US" dirty="0"/>
              <a:t> (sometimes you don’t have a single time </a:t>
            </a:r>
            <a:r>
              <a:rPr lang="en-US"/>
              <a:t>point etc.)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212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D48-2CC3-4039-BBFB-37F4AF6B7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Interrupted Time Series </a:t>
            </a:r>
            <a:b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</a:b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&amp; Regression Discontinuity</a:t>
            </a:r>
            <a:b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</a:b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8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8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With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Interrupted Time Series</a:t>
                </a:r>
                <a:r>
                  <a:rPr lang="en-GB" sz="2000" b="1" i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we take a different approach:</a:t>
                </a:r>
              </a:p>
              <a:p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Instead of taking averages, we instead use pre-intervention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to build a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forecasting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or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 prediction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model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𝑜𝑠𝑡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  <a:p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Once we have predictions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𝑜𝑠𝑡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, we compare those to the observed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It’s like using the pre-intervention data to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impute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the missing counterfactual</a:t>
                </a:r>
              </a:p>
              <a:p>
                <a:pPr mar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This means we can in principle estimate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8"/>
                <a:ext cx="10515600" cy="4667243"/>
              </a:xfrm>
              <a:blipFill>
                <a:blip r:embed="rId2"/>
                <a:stretch>
                  <a:fillRect l="-638" t="-130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30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94912"/>
                  </p:ext>
                </p:extLst>
              </p:nvPr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94912"/>
                  </p:ext>
                </p:extLst>
              </p:nvPr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5" cy="284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5" cy="284180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EBD1A65E-B0F3-725A-887B-B56ED46DBE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21" y="-7078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364488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C8D9E1-3539-B44B-93B1-859C902D89BF}"/>
              </a:ext>
            </a:extLst>
          </p:cNvPr>
          <p:cNvCxnSpPr>
            <a:cxnSpLocks/>
          </p:cNvCxnSpPr>
          <p:nvPr/>
        </p:nvCxnSpPr>
        <p:spPr>
          <a:xfrm flipH="1">
            <a:off x="5800436" y="3301957"/>
            <a:ext cx="3583709" cy="1011425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5" cy="284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5" cy="284180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47155A-0CB7-E499-CAFB-7E4DD32A9CAB}"/>
              </a:ext>
            </a:extLst>
          </p:cNvPr>
          <p:cNvSpPr txBox="1"/>
          <p:nvPr/>
        </p:nvSpPr>
        <p:spPr>
          <a:xfrm rot="20556140">
            <a:off x="7376033" y="3525445"/>
            <a:ext cx="27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Make forecasts</a:t>
            </a:r>
            <a:endParaRPr lang="nl-NL" sz="1200" dirty="0">
              <a:solidFill>
                <a:schemeClr val="accent6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D1A65E-B0F3-725A-887B-B56ED46DBE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21" y="-7078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48168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C8D9E1-3539-B44B-93B1-859C902D89BF}"/>
              </a:ext>
            </a:extLst>
          </p:cNvPr>
          <p:cNvCxnSpPr>
            <a:cxnSpLocks/>
          </p:cNvCxnSpPr>
          <p:nvPr/>
        </p:nvCxnSpPr>
        <p:spPr>
          <a:xfrm flipH="1">
            <a:off x="5800436" y="3301957"/>
            <a:ext cx="3583709" cy="1011425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47155A-0CB7-E499-CAFB-7E4DD32A9CAB}"/>
              </a:ext>
            </a:extLst>
          </p:cNvPr>
          <p:cNvSpPr txBox="1"/>
          <p:nvPr/>
        </p:nvSpPr>
        <p:spPr>
          <a:xfrm rot="20556140">
            <a:off x="7376033" y="3525445"/>
            <a:ext cx="27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Make forecasts</a:t>
            </a:r>
            <a:endParaRPr lang="nl-NL" sz="1200" dirty="0">
              <a:solidFill>
                <a:schemeClr val="accent6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D1A65E-B0F3-725A-887B-B56ED46DBE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21" y="-7078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2252566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C8D9E1-3539-B44B-93B1-859C902D89BF}"/>
              </a:ext>
            </a:extLst>
          </p:cNvPr>
          <p:cNvCxnSpPr>
            <a:cxnSpLocks/>
          </p:cNvCxnSpPr>
          <p:nvPr/>
        </p:nvCxnSpPr>
        <p:spPr>
          <a:xfrm flipH="1">
            <a:off x="5800436" y="3301957"/>
            <a:ext cx="3583709" cy="1011425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47155A-0CB7-E499-CAFB-7E4DD32A9CAB}"/>
              </a:ext>
            </a:extLst>
          </p:cNvPr>
          <p:cNvSpPr txBox="1"/>
          <p:nvPr/>
        </p:nvSpPr>
        <p:spPr>
          <a:xfrm rot="20556140">
            <a:off x="7376033" y="3525445"/>
            <a:ext cx="27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Make forecasts</a:t>
            </a:r>
            <a:endParaRPr lang="nl-NL" sz="1200" dirty="0">
              <a:solidFill>
                <a:schemeClr val="accent6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6517D9-FEBD-D910-E000-E73DA7F4CA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7078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/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31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002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Much of the challenge of this approach is in choosing an appropriate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forecasting 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model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These can be very simple or very complex, e.g.:</a:t>
            </a:r>
          </a:p>
          <a:p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If we forecast with the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mean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we are very close to the post – pre analysis</a:t>
            </a:r>
          </a:p>
          <a:p>
            <a:pPr mar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We can forecast by fitting a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growth curve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which would model the overall time trend</a:t>
            </a: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We can forecast by using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time-series models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that model </a:t>
            </a:r>
            <a:r>
              <a:rPr lang="en-GB" sz="2000" b="1" i="1" dirty="0">
                <a:solidFill>
                  <a:srgbClr val="404040"/>
                </a:solidFill>
                <a:latin typeface="Fira Sans" pitchFamily="34"/>
              </a:rPr>
              <a:t>autocorrelation</a:t>
            </a:r>
          </a:p>
          <a:p>
            <a:br>
              <a:rPr lang="en-GB" sz="2000" b="1" i="1" dirty="0">
                <a:solidFill>
                  <a:srgbClr val="404040"/>
                </a:solidFill>
                <a:latin typeface="Fira Sans" pitchFamily="34"/>
              </a:rPr>
            </a:br>
            <a:br>
              <a:rPr lang="en-GB" sz="2000" b="1" i="1" dirty="0">
                <a:solidFill>
                  <a:srgbClr val="404040"/>
                </a:solidFill>
                <a:latin typeface="Fira Sans" pitchFamily="34"/>
              </a:rPr>
            </a:br>
            <a:endParaRPr lang="en-GB" sz="1600" b="1" i="1" dirty="0">
              <a:solidFill>
                <a:srgbClr val="404040"/>
              </a:solidFill>
              <a:latin typeface="Fira Sans" pitchFamily="34"/>
            </a:endParaRPr>
          </a:p>
          <a:p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Or using models which combine all of these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DC36E-1047-2BD4-9FA7-9BF8FC913222}"/>
                  </a:ext>
                </a:extLst>
              </p:cNvPr>
              <p:cNvSpPr txBox="1"/>
              <p:nvPr/>
            </p:nvSpPr>
            <p:spPr>
              <a:xfrm>
                <a:off x="3926739" y="4304023"/>
                <a:ext cx="32267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DC36E-1047-2BD4-9FA7-9BF8FC913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739" y="4304023"/>
                <a:ext cx="3226781" cy="369332"/>
              </a:xfrm>
              <a:prstGeom prst="rect">
                <a:avLst/>
              </a:prstGeom>
              <a:blipFill>
                <a:blip r:embed="rId2"/>
                <a:stretch>
                  <a:fillRect l="-1701" b="-3442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C5FD75-99A2-903C-B004-78F2722A75EA}"/>
                  </a:ext>
                </a:extLst>
              </p:cNvPr>
              <p:cNvSpPr txBox="1"/>
              <p:nvPr/>
            </p:nvSpPr>
            <p:spPr>
              <a:xfrm>
                <a:off x="991422" y="5601206"/>
                <a:ext cx="23597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C5FD75-99A2-903C-B004-78F2722A7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22" y="5601206"/>
                <a:ext cx="2359749" cy="369332"/>
              </a:xfrm>
              <a:prstGeom prst="rect">
                <a:avLst/>
              </a:prstGeom>
              <a:blipFill>
                <a:blip r:embed="rId3"/>
                <a:stretch>
                  <a:fillRect l="-2842" b="-3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A498BD-BF2B-F296-0EBB-6B71DBDD1C39}"/>
                  </a:ext>
                </a:extLst>
              </p:cNvPr>
              <p:cNvSpPr txBox="1"/>
              <p:nvPr/>
            </p:nvSpPr>
            <p:spPr>
              <a:xfrm>
                <a:off x="3901713" y="5599960"/>
                <a:ext cx="36254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A498BD-BF2B-F296-0EBB-6B71DBDD1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713" y="5599960"/>
                <a:ext cx="3625416" cy="369332"/>
              </a:xfrm>
              <a:prstGeom prst="rect">
                <a:avLst/>
              </a:prstGeom>
              <a:blipFill>
                <a:blip r:embed="rId4"/>
                <a:stretch>
                  <a:fillRect l="-1513" b="-3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0E069E-5145-0863-3651-C67BD3C3B96A}"/>
                  </a:ext>
                </a:extLst>
              </p:cNvPr>
              <p:cNvSpPr txBox="1"/>
              <p:nvPr/>
            </p:nvSpPr>
            <p:spPr>
              <a:xfrm>
                <a:off x="8230891" y="5599960"/>
                <a:ext cx="31229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0E069E-5145-0863-3651-C67BD3C3B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91" y="5599960"/>
                <a:ext cx="3122906" cy="369332"/>
              </a:xfrm>
              <a:prstGeom prst="rect">
                <a:avLst/>
              </a:prstGeom>
              <a:blipFill>
                <a:blip r:embed="rId5"/>
                <a:stretch>
                  <a:fillRect l="-1758" b="-2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33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6FF3F-9ED9-4BD2-D035-2177D1E6AFF5}"/>
              </a:ext>
            </a:extLst>
          </p:cNvPr>
          <p:cNvSpPr txBox="1"/>
          <p:nvPr/>
        </p:nvSpPr>
        <p:spPr>
          <a:xfrm>
            <a:off x="3157913" y="2256444"/>
            <a:ext cx="6280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here; Data + growth curve model fit + predictions + uncertainty interval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6087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6FF3F-9ED9-4BD2-D035-2177D1E6AFF5}"/>
              </a:ext>
            </a:extLst>
          </p:cNvPr>
          <p:cNvSpPr txBox="1"/>
          <p:nvPr/>
        </p:nvSpPr>
        <p:spPr>
          <a:xfrm>
            <a:off x="3157913" y="2256444"/>
            <a:ext cx="6280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here; Data + best fitting time series model from lab + uncertainty (assume it will be slightly different right now, if not just have the one)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6815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90029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Point forecasts allow us to compute point estimates of our causal effect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We can quantify our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uncertainty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about the causal effect based on our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uncertainty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around our model-based forecasts</a:t>
                </a: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	</a:t>
                </a: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In practical terms, this can be done by re-sampling parameter estimates and making new forecasts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900293"/>
              </a:xfrm>
              <a:blipFill>
                <a:blip r:embed="rId2"/>
                <a:stretch>
                  <a:fillRect l="-638" t="-1244" r="-115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032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Key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0029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Our inferences about the causal effect are entirely dependent on being able to fit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an appropriate forecasting model</a:t>
            </a:r>
            <a:endParaRPr lang="en-GB" sz="2000" b="1" i="1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buFontTx/>
              <a:buChar char="-"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i.e. one that correctly captures the trend and autocorrelation structures in the data</a:t>
            </a:r>
          </a:p>
          <a:p>
            <a:pPr lvl="0">
              <a:buFontTx/>
              <a:buChar char="-"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In practice, this may be very difficult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Data driven approaches to fitting time series models (such as using model selection, cross-validation) exist and can be applied, but may only be feasible with a large amount of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pre-intervention training data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Even then, different forecasting models come with their own assumptions, for example, that there is a constant trend, or time-invariant relationships in the pre-intervention period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Poor forecasts = Poor estimates (and uncertainty bounds) of causal effects</a:t>
            </a:r>
          </a:p>
        </p:txBody>
      </p:sp>
    </p:spTree>
    <p:extLst>
      <p:ext uri="{BB962C8B-B14F-4D97-AF65-F5344CB8AC3E}">
        <p14:creationId xmlns:p14="http://schemas.microsoft.com/office/powerpoint/2010/main" val="272811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378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Key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002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We also here rely on a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no-confounding assumption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, in the sense that we assume that any changes in the process under study can be attributed to the intervention</a:t>
            </a:r>
          </a:p>
          <a:p>
            <a:pPr lvl="0">
              <a:buFontTx/>
              <a:buChar char="-"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And not, e.g., something else that happened around the same time</a:t>
            </a:r>
          </a:p>
          <a:p>
            <a:pPr lvl="0">
              <a:buFontTx/>
              <a:buChar char="-"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buFontTx/>
              <a:buChar char="-"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When comparing to the pre-post design;</a:t>
            </a:r>
          </a:p>
          <a:p>
            <a:pPr lvl="0">
              <a:buFontTx/>
              <a:buChar char="-"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With many pre-intervention time points we can try to model any trend and serial dependence</a:t>
            </a:r>
          </a:p>
          <a:p>
            <a:pPr lvl="0">
              <a:buFontTx/>
              <a:buChar char="-"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But we still have to assume that any changes are due to the intervention, and not some other change (e.g., a naturally accelerating trend, global changes)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rgbClr val="404040"/>
                </a:solidFill>
                <a:latin typeface="Fira Sans" pitchFamily="34"/>
              </a:rPr>
              <a:t>For that we need control units……. to follow….</a:t>
            </a:r>
          </a:p>
        </p:txBody>
      </p:sp>
    </p:spTree>
    <p:extLst>
      <p:ext uri="{BB962C8B-B14F-4D97-AF65-F5344CB8AC3E}">
        <p14:creationId xmlns:p14="http://schemas.microsoft.com/office/powerpoint/2010/main" val="208672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On Regression Discontinuity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Very closely related technique to Interrupted Time Series. Often focuses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only on growth-curve type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forecasting models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Let D be a dummy variable, which is 0 for pre- and 1 for post. In a RDD analysis you fit a model like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This allows you to directly test if the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trend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after the intervention is the same as the trend before the intervention, by testing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2"/>
                <a:stretch>
                  <a:fillRect l="-638" r="-8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F4024B-98AE-5B1A-24F9-D806802A238F}"/>
                  </a:ext>
                </a:extLst>
              </p:cNvPr>
              <p:cNvSpPr txBox="1"/>
              <p:nvPr/>
            </p:nvSpPr>
            <p:spPr>
              <a:xfrm>
                <a:off x="2763861" y="4159248"/>
                <a:ext cx="64496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F4024B-98AE-5B1A-24F9-D806802A2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861" y="4159248"/>
                <a:ext cx="6449651" cy="369332"/>
              </a:xfrm>
              <a:prstGeom prst="rect">
                <a:avLst/>
              </a:prstGeom>
              <a:blipFill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014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34DD4-8CF4-712D-2183-4E2784110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Figure RDD design, two slopes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909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E616-F82E-8ACB-A61A-F6B2B32F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Advantages: More direct, significance test on B3 is a test of whether the causal effect is zero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Disadvantages: again, you need to rely on correct model specification, and to be able to model “where” the intervention has an effect</a:t>
            </a:r>
          </a:p>
          <a:p>
            <a:pPr marL="0" indent="0">
              <a:buNone/>
            </a:pPr>
            <a:r>
              <a:rPr lang="en-GB" dirty="0"/>
              <a:t>ITS; you don’t need this, you only see if observations are “unusual” relative to what you would expect from the best fitting TS model (don’t need model interpretability for that)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957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03869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42865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4445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218430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3" y="1680100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the causal effect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67E13-EE5D-47FD-B212-2BD2D0DF01F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Basic methods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8872180B-3A80-427A-B5FE-00E2683BC986}"/>
              </a:ext>
            </a:extLst>
          </p:cNvPr>
          <p:cNvSpPr txBox="1"/>
          <p:nvPr/>
        </p:nvSpPr>
        <p:spPr>
          <a:xfrm>
            <a:off x="1258433" y="1680100"/>
            <a:ext cx="9675138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Data analysis &amp; visualisation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632F97CB-4D92-4AE6-A8F6-7113DE33A6F5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 dirty="0">
                <a:solidFill>
                  <a:srgbClr val="7F7F7F"/>
                </a:solidFill>
                <a:uFillTx/>
                <a:latin typeface="Fira Sans" pitchFamily="34"/>
              </a:rPr>
              <a:t>Erik-Jan van Kesteren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41A11A-8F27-47BF-A7AF-3AB4CB33F89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Workshop rijksoverheid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26613D8-465E-42F9-B892-6D2D565C9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08710" cy="162154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0145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Practical: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,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ggplot</a:t>
            </a: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,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 in your groups!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Take a break from 10:30 to 10:40</a:t>
            </a:r>
            <a:endParaRPr lang="en-GB" sz="40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9718-D798-4F32-BB21-978BA6199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2BECED-B41D-60DB-AD3C-CD7101BE8948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982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75D71-D559-05A8-C2C3-CF1D60883369}"/>
              </a:ext>
            </a:extLst>
          </p:cNvPr>
          <p:cNvSpPr/>
          <p:nvPr/>
        </p:nvSpPr>
        <p:spPr>
          <a:xfrm>
            <a:off x="2896834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78819" y="4592161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39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 story so far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The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proposition 99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data has a number of pre- and post- intervention observations (i.e. time points)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So far, we have thought about this information as useful in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computing averages </a:t>
                </a:r>
                <a:b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) which we then hope to use to estimate causal effects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53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537089"/>
                  </p:ext>
                </p:extLst>
              </p:nvPr>
            </p:nvGraphicFramePr>
            <p:xfrm>
              <a:off x="1996194" y="529063"/>
              <a:ext cx="812344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537089"/>
                  </p:ext>
                </p:extLst>
              </p:nvPr>
            </p:nvGraphicFramePr>
            <p:xfrm>
              <a:off x="1996194" y="529063"/>
              <a:ext cx="812344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73256" r="-4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73256" r="-3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73256" r="-201504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73256" r="-100749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3256" r="-749" b="-890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96053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96053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96053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96053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96053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6053" r="-400375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6053" r="-300375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6053" r="-201504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6053" r="-100749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6053" r="-749" b="-8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390909" r="-400375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390909" r="-300375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390909" r="-201504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0909" r="-100749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90909" r="-749" b="-6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7368" r="-400375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7368" r="-300375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7368" r="-201504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7368" r="-100749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7368" r="-749" b="-6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589610" r="-400375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589610" r="-300375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589610" r="-201504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89610" r="-100749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89610" r="-749" b="-498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98684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98684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98684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98684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98684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88312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88312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88312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88312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88312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0000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0000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0000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0000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0000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87013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87013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87013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87013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87013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1316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1316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1316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1316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1316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958109" y="3777672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2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9234070"/>
                  </p:ext>
                </p:extLst>
              </p:nvPr>
            </p:nvGraphicFramePr>
            <p:xfrm>
              <a:off x="684631" y="1000119"/>
              <a:ext cx="6406215" cy="4348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9234070"/>
                  </p:ext>
                </p:extLst>
              </p:nvPr>
            </p:nvGraphicFramePr>
            <p:xfrm>
              <a:off x="684631" y="1000119"/>
              <a:ext cx="6406215" cy="4348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8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98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4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88333" r="-40190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88333" r="-30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88333" r="-201429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88333" r="-100474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88333" r="-952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88333" r="-40190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88333" r="-300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88333" r="-201429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88333" r="-100474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88333" r="-952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88333" r="-401905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88333" r="-3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88333" r="-20142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88333" r="-100474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88333" r="-952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972131" r="-40190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972131" r="-3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972131" r="-20142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972131" r="-100474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972131" r="-952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90000" r="-40190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90000" r="-3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90000" r="-2014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90000" r="-10047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90000" r="-95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A5017A-4BB0-48E4-4024-EBE6C64D13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800436" y="2623125"/>
            <a:ext cx="217978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41C604-3D82-618D-F75D-1C53C8C5840B}"/>
                  </a:ext>
                </a:extLst>
              </p:cNvPr>
              <p:cNvSpPr txBox="1"/>
              <p:nvPr/>
            </p:nvSpPr>
            <p:spPr>
              <a:xfrm>
                <a:off x="5411369" y="2369594"/>
                <a:ext cx="60960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41C604-3D82-618D-F75D-1C53C8C58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69" y="2369594"/>
                <a:ext cx="6096000" cy="507062"/>
              </a:xfrm>
              <a:prstGeom prst="rect">
                <a:avLst/>
              </a:prstGeom>
              <a:blipFill>
                <a:blip r:embed="rId3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A648F5-70F5-F62A-A81A-D9F5351825F0}"/>
                  </a:ext>
                </a:extLst>
              </p:cNvPr>
              <p:cNvSpPr txBox="1"/>
              <p:nvPr/>
            </p:nvSpPr>
            <p:spPr>
              <a:xfrm>
                <a:off x="5578917" y="4202536"/>
                <a:ext cx="6096000" cy="503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𝑜𝑠𝑡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A648F5-70F5-F62A-A81A-D9F535182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917" y="4202536"/>
                <a:ext cx="6096000" cy="503984"/>
              </a:xfrm>
              <a:prstGeom prst="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977AB8-EBB1-EED1-0871-3C85E978D4A3}"/>
              </a:ext>
            </a:extLst>
          </p:cNvPr>
          <p:cNvCxnSpPr/>
          <p:nvPr/>
        </p:nvCxnSpPr>
        <p:spPr>
          <a:xfrm>
            <a:off x="7090846" y="4405745"/>
            <a:ext cx="889372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C6743-D71F-8C98-8B26-87E1F784B534}"/>
              </a:ext>
            </a:extLst>
          </p:cNvPr>
          <p:cNvSpPr/>
          <p:nvPr/>
        </p:nvSpPr>
        <p:spPr>
          <a:xfrm>
            <a:off x="5806992" y="3540130"/>
            <a:ext cx="1283854" cy="182879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4DDEDAC-1A6A-CE5D-49B3-696AA9F03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2636" y="28862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 – Post analysis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317273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348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348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8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98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4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88333" r="-40190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88333" r="-30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88333" r="-201429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88333" r="-100474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88333" r="-952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88333" r="-40190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88333" r="-300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88333" r="-201429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88333" r="-100474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88333" r="-952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88333" r="-401905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88333" r="-3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88333" r="-20142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88333" r="-100474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88333" r="-952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972131" r="-40190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972131" r="-3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972131" r="-20142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972131" r="-100474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972131" r="-952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90000" r="-40190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90000" r="-3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90000" r="-2014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90000" r="-10047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90000" r="-95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A5017A-4BB0-48E4-4024-EBE6C64D13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800436" y="2623125"/>
            <a:ext cx="217978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41C604-3D82-618D-F75D-1C53C8C5840B}"/>
                  </a:ext>
                </a:extLst>
              </p:cNvPr>
              <p:cNvSpPr txBox="1"/>
              <p:nvPr/>
            </p:nvSpPr>
            <p:spPr>
              <a:xfrm>
                <a:off x="5411369" y="2369594"/>
                <a:ext cx="60960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41C604-3D82-618D-F75D-1C53C8C58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69" y="2369594"/>
                <a:ext cx="6096000" cy="507062"/>
              </a:xfrm>
              <a:prstGeom prst="rect">
                <a:avLst/>
              </a:prstGeom>
              <a:blipFill>
                <a:blip r:embed="rId3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A648F5-70F5-F62A-A81A-D9F5351825F0}"/>
                  </a:ext>
                </a:extLst>
              </p:cNvPr>
              <p:cNvSpPr txBox="1"/>
              <p:nvPr/>
            </p:nvSpPr>
            <p:spPr>
              <a:xfrm>
                <a:off x="5578917" y="4202536"/>
                <a:ext cx="6096000" cy="503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𝑜𝑠𝑡</m:t>
                          </m:r>
                        </m:sub>
                        <m:sup>
                          <m:r>
                            <a:rPr lang="en-GB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A648F5-70F5-F62A-A81A-D9F535182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917" y="4202536"/>
                <a:ext cx="6096000" cy="503984"/>
              </a:xfrm>
              <a:prstGeom prst="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977AB8-EBB1-EED1-0871-3C85E978D4A3}"/>
              </a:ext>
            </a:extLst>
          </p:cNvPr>
          <p:cNvCxnSpPr/>
          <p:nvPr/>
        </p:nvCxnSpPr>
        <p:spPr>
          <a:xfrm>
            <a:off x="7090846" y="4405745"/>
            <a:ext cx="889372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C6743-D71F-8C98-8B26-87E1F784B534}"/>
              </a:ext>
            </a:extLst>
          </p:cNvPr>
          <p:cNvSpPr/>
          <p:nvPr/>
        </p:nvSpPr>
        <p:spPr>
          <a:xfrm>
            <a:off x="5806992" y="3540130"/>
            <a:ext cx="1283854" cy="182879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4967D0-B5F4-E425-6CC0-96CFB1C07BC1}"/>
              </a:ext>
            </a:extLst>
          </p:cNvPr>
          <p:cNvCxnSpPr>
            <a:cxnSpLocks/>
          </p:cNvCxnSpPr>
          <p:nvPr/>
        </p:nvCxnSpPr>
        <p:spPr>
          <a:xfrm>
            <a:off x="8756073" y="2761673"/>
            <a:ext cx="942109" cy="1128706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0911A57-9DFB-397B-085A-58E09BF572DA}"/>
              </a:ext>
            </a:extLst>
          </p:cNvPr>
          <p:cNvSpPr/>
          <p:nvPr/>
        </p:nvSpPr>
        <p:spPr>
          <a:xfrm>
            <a:off x="4513902" y="3539088"/>
            <a:ext cx="1283854" cy="1828796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EC43930-4989-14D4-19B8-9B62B996826E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 flipH="1" flipV="1">
            <a:off x="7289347" y="2885159"/>
            <a:ext cx="349207" cy="4616244"/>
          </a:xfrm>
          <a:prstGeom prst="curvedConnector4">
            <a:avLst>
              <a:gd name="adj1" fmla="val -65463"/>
              <a:gd name="adj2" fmla="val 99571"/>
            </a:avLst>
          </a:prstGeom>
          <a:ln w="539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9D4C51-09B8-BF9F-376A-272E0B0FED45}"/>
              </a:ext>
            </a:extLst>
          </p:cNvPr>
          <p:cNvSpPr txBox="1"/>
          <p:nvPr/>
        </p:nvSpPr>
        <p:spPr>
          <a:xfrm rot="2951556">
            <a:off x="8689482" y="3029190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Assume equal to </a:t>
            </a:r>
            <a:endParaRPr lang="nl-NL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998D70-BF8B-CCB2-AD42-8A9732A6538A}"/>
                  </a:ext>
                </a:extLst>
              </p:cNvPr>
              <p:cNvSpPr txBox="1"/>
              <p:nvPr/>
            </p:nvSpPr>
            <p:spPr>
              <a:xfrm>
                <a:off x="6473959" y="4214646"/>
                <a:ext cx="60960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− 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𝑜𝑠𝑡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998D70-BF8B-CCB2-AD42-8A9732A6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959" y="4214646"/>
                <a:ext cx="6096000" cy="507062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826F6E-EF6F-41CA-373C-CCDDC1CB1FC2}"/>
                  </a:ext>
                </a:extLst>
              </p:cNvPr>
              <p:cNvSpPr txBox="1"/>
              <p:nvPr/>
            </p:nvSpPr>
            <p:spPr>
              <a:xfrm>
                <a:off x="2269286" y="5885335"/>
                <a:ext cx="6284166" cy="645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826F6E-EF6F-41CA-373C-CCDDC1CB1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286" y="5885335"/>
                <a:ext cx="6284166" cy="645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1">
            <a:extLst>
              <a:ext uri="{FF2B5EF4-FFF2-40B4-BE49-F238E27FC236}">
                <a16:creationId xmlns:a16="http://schemas.microsoft.com/office/drawing/2014/main" id="{1B3EEA8B-B41F-BCD6-F14C-9B3A38280F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2636" y="28862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 – Post analysis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423764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1624</Words>
  <Application>Microsoft Office PowerPoint</Application>
  <PresentationFormat>Widescreen</PresentationFormat>
  <Paragraphs>575</Paragraphs>
  <Slides>36</Slides>
  <Notes>1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Fira Sans</vt:lpstr>
      <vt:lpstr>Office Theme</vt:lpstr>
      <vt:lpstr>Interrupted Time Series  &amp; Regression Discontinuity </vt:lpstr>
      <vt:lpstr>PowerPoint Presentation</vt:lpstr>
      <vt:lpstr>PowerPoint Presentation</vt:lpstr>
      <vt:lpstr>PowerPoint Presentation</vt:lpstr>
      <vt:lpstr>PowerPoint Presentation</vt:lpstr>
      <vt:lpstr>The story so far</vt:lpstr>
      <vt:lpstr>PowerPoint Presentation</vt:lpstr>
      <vt:lpstr>Pre – Post analysis</vt:lpstr>
      <vt:lpstr>Pre – Post analysis</vt:lpstr>
      <vt:lpstr>Interrupted Time Series</vt:lpstr>
      <vt:lpstr>Interrupted Time Series</vt:lpstr>
      <vt:lpstr>Interrupted Time Series</vt:lpstr>
      <vt:lpstr>Interrupted Time Series</vt:lpstr>
      <vt:lpstr>Interrupted Time Series</vt:lpstr>
      <vt:lpstr>Interrupted Time Series</vt:lpstr>
      <vt:lpstr>PowerPoint Presentation</vt:lpstr>
      <vt:lpstr>PowerPoint Presentation</vt:lpstr>
      <vt:lpstr>Interrupted Time Series</vt:lpstr>
      <vt:lpstr>Key Assumptions</vt:lpstr>
      <vt:lpstr>Key Assumptions</vt:lpstr>
      <vt:lpstr>On Regression Discontinuity</vt:lpstr>
      <vt:lpstr>PowerPoint Presentation</vt:lpstr>
      <vt:lpstr>PowerPoint Presentation</vt:lpstr>
      <vt:lpstr>Default light slide</vt:lpstr>
      <vt:lpstr>Default light slide</vt:lpstr>
      <vt:lpstr>Default light slide</vt:lpstr>
      <vt:lpstr>Default light slide</vt:lpstr>
      <vt:lpstr>PowerPoint Presentation</vt:lpstr>
      <vt:lpstr>PowerPoint Presentation</vt:lpstr>
      <vt:lpstr>Practical: dplyr, ggplot, tidyr</vt:lpstr>
      <vt:lpstr>Break</vt:lpstr>
      <vt:lpstr>Default light slide</vt:lpstr>
      <vt:lpstr>Default dark slide</vt:lpstr>
      <vt:lpstr>Is this an impact slide?</vt:lpstr>
      <vt:lpstr>Here is an impactful slide with a sentence on it.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Kesteren, E. van (Erik-Jan)</cp:lastModifiedBy>
  <cp:revision>54</cp:revision>
  <dcterms:created xsi:type="dcterms:W3CDTF">2020-09-17T14:27:00Z</dcterms:created>
  <dcterms:modified xsi:type="dcterms:W3CDTF">2023-05-10T08:00:53Z</dcterms:modified>
</cp:coreProperties>
</file>