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00" r:id="rId3"/>
    <p:sldId id="363" r:id="rId4"/>
    <p:sldId id="338" r:id="rId5"/>
    <p:sldId id="302" r:id="rId6"/>
    <p:sldId id="340" r:id="rId7"/>
    <p:sldId id="298" r:id="rId8"/>
    <p:sldId id="364" r:id="rId9"/>
    <p:sldId id="365" r:id="rId10"/>
    <p:sldId id="398" r:id="rId11"/>
    <p:sldId id="362" r:id="rId12"/>
    <p:sldId id="368" r:id="rId13"/>
    <p:sldId id="370" r:id="rId14"/>
    <p:sldId id="371" r:id="rId15"/>
    <p:sldId id="372" r:id="rId16"/>
    <p:sldId id="376" r:id="rId17"/>
    <p:sldId id="377" r:id="rId18"/>
    <p:sldId id="378" r:id="rId19"/>
    <p:sldId id="379" r:id="rId20"/>
    <p:sldId id="383" r:id="rId21"/>
    <p:sldId id="373" r:id="rId22"/>
    <p:sldId id="384" r:id="rId23"/>
    <p:sldId id="382" r:id="rId24"/>
    <p:sldId id="380" r:id="rId25"/>
    <p:sldId id="386" r:id="rId26"/>
    <p:sldId id="387" r:id="rId27"/>
    <p:sldId id="388" r:id="rId28"/>
    <p:sldId id="385" r:id="rId29"/>
    <p:sldId id="391" r:id="rId30"/>
    <p:sldId id="393" r:id="rId31"/>
    <p:sldId id="392" r:id="rId32"/>
    <p:sldId id="396" r:id="rId33"/>
    <p:sldId id="397" r:id="rId34"/>
    <p:sldId id="395" r:id="rId35"/>
    <p:sldId id="399" r:id="rId36"/>
    <p:sldId id="305" r:id="rId37"/>
    <p:sldId id="307" r:id="rId38"/>
    <p:sldId id="367" r:id="rId39"/>
    <p:sldId id="313" r:id="rId40"/>
    <p:sldId id="335" r:id="rId41"/>
    <p:sldId id="339" r:id="rId42"/>
    <p:sldId id="29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00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55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282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939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456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>
                    <a:solidFill>
                      <a:srgbClr val="404040"/>
                    </a:solidFill>
                    <a:latin typeface="Fira Sans" pitchFamily="34"/>
                  </a:rPr>
                  <a:t>E.g.: If I want to make inferences about the effect of losing weight on heart health, my inferences will be different if I study people who gradually lost weight due to diet and exercise vs those who are lighter due to liposuction!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>
                    <a:solidFill>
                      <a:srgbClr val="404040"/>
                    </a:solidFill>
                    <a:latin typeface="Fira Sans" pitchFamily="34"/>
                  </a:rPr>
                  <a:t>E.g.: If I want to make inferences about the effect of losing weight on heart health, my inferences will be different if I study people who gradually lost weight due to diet and exercise vs those who are lighter due to liposuction!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815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Here; I could show the derivation of how you get from </a:t>
            </a:r>
            <a:r>
              <a:rPr lang="en-GB" dirty="0" err="1">
                <a:solidFill>
                  <a:srgbClr val="404040"/>
                </a:solidFill>
                <a:latin typeface="Fira Sans" pitchFamily="34"/>
              </a:rPr>
              <a:t>estimand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to estimator using those assumptions, but I think it’s good to leave this out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069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0522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06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4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isinryan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8872180B-3A80-427A-B5FE-00E2683BC986}"/>
              </a:ext>
            </a:extLst>
          </p:cNvPr>
          <p:cNvSpPr txBox="1"/>
          <p:nvPr/>
        </p:nvSpPr>
        <p:spPr>
          <a:xfrm>
            <a:off x="1258433" y="1680100"/>
            <a:ext cx="9675138" cy="25853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Leveraging register data to estimate causal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effects of policy interventions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632F97CB-4D92-4AE6-A8F6-7113DE33A6F5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 dirty="0">
                <a:solidFill>
                  <a:srgbClr val="7F7F7F"/>
                </a:solidFill>
                <a:uFillTx/>
                <a:latin typeface="Fira Sans" pitchFamily="34"/>
              </a:rPr>
              <a:t>Oisín Ryan &amp; Erik-Jan van Kesteren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1A11A-8F27-47BF-A7AF-3AB4CB33F894}"/>
              </a:ext>
            </a:extLst>
          </p:cNvPr>
          <p:cNvSpPr txBox="1"/>
          <p:nvPr/>
        </p:nvSpPr>
        <p:spPr>
          <a:xfrm>
            <a:off x="1258431" y="4281313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Workshop ODISSEI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26613D8-465E-42F9-B892-6D2D565C9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08710" cy="16215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Causal Inference: A primer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Potential Outcomes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D39-8FC9-4533-85CA-F2063B4FD1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72769"/>
            <a:ext cx="10515600" cy="4920102"/>
          </a:xfrm>
        </p:spPr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Causal Inference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is (broadly) concerned with using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data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to estimate what the effect is 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intervening or changing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the value of one or more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variables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.</a:t>
            </a:r>
          </a:p>
          <a:p>
            <a:pPr marL="0" lvl="0" indent="0">
              <a:lnSpc>
                <a:spcPct val="8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Using the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potential outcomes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framework, we can define causal inference as a </a:t>
            </a:r>
            <a:r>
              <a:rPr lang="en-GB" i="1" dirty="0">
                <a:solidFill>
                  <a:srgbClr val="404040"/>
                </a:solidFill>
                <a:latin typeface="Fira Sans" pitchFamily="34"/>
              </a:rPr>
              <a:t>missing data problem</a:t>
            </a:r>
          </a:p>
        </p:txBody>
      </p:sp>
    </p:spTree>
    <p:extLst>
      <p:ext uri="{BB962C8B-B14F-4D97-AF65-F5344CB8AC3E}">
        <p14:creationId xmlns:p14="http://schemas.microsoft.com/office/powerpoint/2010/main" val="167428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object on a red surface&#10;&#10;Description automatically generated with low confidence">
            <a:extLst>
              <a:ext uri="{FF2B5EF4-FFF2-40B4-BE49-F238E27FC236}">
                <a16:creationId xmlns:a16="http://schemas.microsoft.com/office/drawing/2014/main" id="{C48A494C-581E-B0BA-A815-BF68AA8BB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52" y="367457"/>
            <a:ext cx="4592951" cy="6123085"/>
          </a:xfrm>
          <a:prstGeom prst="rect">
            <a:avLst/>
          </a:prstGeom>
        </p:spPr>
      </p:pic>
      <p:pic>
        <p:nvPicPr>
          <p:cNvPr id="7" name="Picture 6" descr="A person with the hands on the face&#10;&#10;Description automatically generated with low confidence">
            <a:extLst>
              <a:ext uri="{FF2B5EF4-FFF2-40B4-BE49-F238E27FC236}">
                <a16:creationId xmlns:a16="http://schemas.microsoft.com/office/drawing/2014/main" id="{97DEACB5-7D1F-8C73-5C91-157D592FD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10" y="394542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Potential Outcomes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Let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represent your headache level (low is no headache, high is a very bad headache),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be whether you take aspirin or not (A =1 you take it, A = 0 you don’t)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You only want to take an aspirin if your headache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after taking aspirin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would improve relative to your headache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without taking aspirin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There are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two possible versions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of the outcome variable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your headache level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if you would take aspirin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your headache level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if you would not take aspirin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2"/>
                <a:stretch>
                  <a:fillRect l="-928" t="-620" b="-235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2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Effects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We can define the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causal effect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of taking aspirin on your headache levels as the difference in potential outcomes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The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fundamental problem of causal inference: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You only ever observe one of the potential outcomes!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2"/>
                <a:stretch>
                  <a:fillRect l="-1507" t="-248" r="-6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863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and Potential Outcomes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799929"/>
                  </p:ext>
                </p:extLst>
              </p:nvPr>
            </p:nvGraphicFramePr>
            <p:xfrm>
              <a:off x="1752600" y="989045"/>
              <a:ext cx="4874064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799929"/>
                  </p:ext>
                </p:extLst>
              </p:nvPr>
            </p:nvGraphicFramePr>
            <p:xfrm>
              <a:off x="1752600" y="989045"/>
              <a:ext cx="4874064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2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80000" r="-1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375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2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1316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2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7403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2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2632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2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6104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2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3947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2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3947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2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3506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2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5263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2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2208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2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6579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5296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and Potential Outcomes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0252629"/>
                  </p:ext>
                </p:extLst>
              </p:nvPr>
            </p:nvGraphicFramePr>
            <p:xfrm>
              <a:off x="1748347" y="989045"/>
              <a:ext cx="8123440" cy="5587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0252629"/>
                  </p:ext>
                </p:extLst>
              </p:nvPr>
            </p:nvGraphicFramePr>
            <p:xfrm>
              <a:off x="1748347" y="989045"/>
              <a:ext cx="8123440" cy="5587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4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80000" r="-3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80000" r="-201504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80000" r="-1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1316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01316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1316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4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7403" r="-3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7403" r="-2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7403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4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2632" r="-3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02632" r="-2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2632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4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6104" r="-3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6104" r="-2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6104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4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3947" r="-3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03947" r="-2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3947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3947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03947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3947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3506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93506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93506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5263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5263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5263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2208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92208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92208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6579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6579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6579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5369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and Potential Outcomes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6954206"/>
                  </p:ext>
                </p:extLst>
              </p:nvPr>
            </p:nvGraphicFramePr>
            <p:xfrm>
              <a:off x="1748347" y="989045"/>
              <a:ext cx="8123440" cy="5587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6954206"/>
                  </p:ext>
                </p:extLst>
              </p:nvPr>
            </p:nvGraphicFramePr>
            <p:xfrm>
              <a:off x="1748347" y="989045"/>
              <a:ext cx="8123440" cy="5587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4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80000" r="-3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80000" r="-201504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80000" r="-1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1316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01316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1316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4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7403" r="-3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7403" r="-2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7403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4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2632" r="-3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02632" r="-2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2632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4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6104" r="-3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6104" r="-2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6104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4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3947" r="-3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03947" r="-2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3947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3947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03947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3947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3506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93506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93506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5263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5263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5263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2208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92208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92208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6579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6579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6579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0480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In cross-sectional settings, we typically aim to make inferences about the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average causal effect.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This is known as a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𝐴𝐶𝐸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In a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Randomized Controlled Trial,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often use the (sample) difference in treated and untreated groups as an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estimator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of this causal effect: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𝐴𝐶𝐸</m:t>
                          </m:r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  <a:blipFill>
                <a:blip r:embed="rId3"/>
                <a:stretch>
                  <a:fillRect l="-1507" t="-1196" r="-9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18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About us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E46-B512-463D-B59E-7A6FB569FB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05362" y="1698662"/>
            <a:ext cx="7110173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1700" b="1" dirty="0">
                <a:solidFill>
                  <a:srgbClr val="404040"/>
                </a:solidFill>
                <a:latin typeface="Fira Sans" pitchFamily="34"/>
              </a:rPr>
              <a:t>Erik-Jan van Kesteren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Background in statistics / social science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Assistant professor @ methodology &amp; statistics UU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Social Data Science team lead @ ODISSEI (consortium of universities)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Some stuff I work on: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Latent variables, high-dimensional data, optimization, regularization, visualisation, Bayesian statistics, multilevel models, spatial data, generalized linear models, privacy, synthetic data, high-performance computing, software development, open science &amp; reproducibility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C92E365-10AA-45C2-A560-32B44CB8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154" y="1791763"/>
            <a:ext cx="1538267" cy="15361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phic 3">
            <a:extLst>
              <a:ext uri="{FF2B5EF4-FFF2-40B4-BE49-F238E27FC236}">
                <a16:creationId xmlns:a16="http://schemas.microsoft.com/office/drawing/2014/main" id="{2F77BD52-0F24-4FCB-BA39-100F17AA3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062" y="3429000"/>
            <a:ext cx="1934815" cy="65332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In cross-sectional settings, we typically aim to make inferences about the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average causal effect.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This is known as a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𝐴𝐶𝐸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In a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Randomized Controlled Trial,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often use the (sample) difference in treated and untreated groups as an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estimator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of this causal effect: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𝐴𝐶𝐸</m:t>
                          </m:r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  <a:blipFill>
                <a:blip r:embed="rId3"/>
                <a:stretch>
                  <a:fillRect l="-1507" t="-1196" r="-9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122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2161490"/>
                  </p:ext>
                </p:extLst>
              </p:nvPr>
            </p:nvGraphicFramePr>
            <p:xfrm>
              <a:off x="1897638" y="989045"/>
              <a:ext cx="8123440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2161490"/>
                  </p:ext>
                </p:extLst>
              </p:nvPr>
            </p:nvGraphicFramePr>
            <p:xfrm>
              <a:off x="1897638" y="989045"/>
              <a:ext cx="8123440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400000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752" t="-80000" r="-301504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t="-80000" r="-2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128" t="-80000" r="-101128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9625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400000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201316" r="-3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1316" r="-2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201316" r="-101128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400000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297403" r="-3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97403" r="-2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297403" r="-101128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400000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402632" r="-3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2632" r="-2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402632" r="-101128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400000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496104" r="-3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96104" r="-2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496104" r="-101128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400000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603947" r="-3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03947" r="-2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603947" r="-101128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400000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703947" r="-3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03947" r="-2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703947" r="-101128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4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793506" r="-3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93506" r="-2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793506" r="-10112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400000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905263" r="-3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05263" r="-2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905263" r="-101128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400000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992208" r="-3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92208" r="-2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992208" r="-101128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400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1106579" r="-3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06579" r="-2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1106579" r="-101128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111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In cross-sectional settings, we typically aim to make inferences about the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average causal effect.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This is known as a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𝐴𝐶𝐸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In a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Randomized Controlled Trial,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often use the (sample) difference in treated and untreated groups as an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estimator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of this causal effect: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𝐴𝐶𝐸</m:t>
                          </m:r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GB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GB" sz="3200" dirty="0">
                  <a:solidFill>
                    <a:srgbClr val="0070C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  <a:blipFill>
                <a:blip r:embed="rId3"/>
                <a:stretch>
                  <a:fillRect l="-1507" t="-1196" r="-9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39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261349"/>
                  </p:ext>
                </p:extLst>
              </p:nvPr>
            </p:nvGraphicFramePr>
            <p:xfrm>
              <a:off x="1897638" y="989045"/>
              <a:ext cx="8123440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261349"/>
                  </p:ext>
                </p:extLst>
              </p:nvPr>
            </p:nvGraphicFramePr>
            <p:xfrm>
              <a:off x="1897638" y="989045"/>
              <a:ext cx="8123440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400000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752" t="-80000" r="-301504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t="-80000" r="-2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128" t="-80000" r="-101128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9625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400000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201316" r="-3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1316" r="-2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201316" r="-101128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400000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297403" r="-3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97403" r="-2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297403" r="-101128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400000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402632" r="-3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2632" r="-2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402632" r="-101128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400000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496104" r="-3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96104" r="-2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496104" r="-101128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400000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603947" r="-3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03947" r="-2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603947" r="-101128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400000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703947" r="-3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03947" r="-2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703947" r="-101128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4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793506" r="-3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93506" r="-2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793506" r="-10112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400000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905263" r="-3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05263" r="-2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905263" r="-101128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400000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992208" r="-3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92208" r="-2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992208" r="-101128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400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1106579" r="-3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06579" r="-2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1106579" r="-101128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1716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D39-8FC9-4533-85CA-F2063B4FD1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72769"/>
            <a:ext cx="10515600" cy="492010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This type 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inference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about causal effects from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observed data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is only possible under certain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conditions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or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assumptions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Exchangeability</a:t>
            </a:r>
          </a:p>
          <a:p>
            <a:pPr lvl="1">
              <a:lnSpc>
                <a:spcPct val="12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Essentially relates to the absence of (unaccounted for) </a:t>
            </a: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confounder variables</a:t>
            </a:r>
          </a:p>
          <a:p>
            <a:pPr lvl="1">
              <a:lnSpc>
                <a:spcPct val="12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If we were to reverse treatment assignment we would observe the same group differences. Information is exchangeable between groups</a:t>
            </a:r>
          </a:p>
          <a:p>
            <a:pPr lvl="1">
              <a:lnSpc>
                <a:spcPct val="120000"/>
              </a:lnSpc>
            </a:pP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RCTs </a:t>
            </a: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are powerful because </a:t>
            </a: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randomization</a:t>
            </a: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 ensures exchangeability. But in principle this kind of inference is possible from non-RCT designs</a:t>
            </a:r>
          </a:p>
          <a:p>
            <a:pPr lvl="1">
              <a:lnSpc>
                <a:spcPct val="12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In practice we need </a:t>
            </a: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conditional exchangeability</a:t>
            </a: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; to control for </a:t>
            </a: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confounders!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87713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 Assumptions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This type of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causal effects from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observed data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is only possible under certain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conditions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or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assumptions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Stable Unit Treatment Value (also known as SUTVA)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800" b="1" dirty="0">
                    <a:solidFill>
                      <a:srgbClr val="404040"/>
                    </a:solidFill>
                    <a:latin typeface="Fira Sans" pitchFamily="34"/>
                  </a:rPr>
                  <a:t>No Interference: </a:t>
                </a: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The potential outcomes of one unit does not depend on the treatment assigned to another unit. E.g.: My taking an aspirin does not influence your headache levels if you do or do not take one</a:t>
                </a:r>
                <a:endParaRPr lang="en-GB" sz="28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GB" sz="2800" b="1" dirty="0">
                    <a:solidFill>
                      <a:srgbClr val="404040"/>
                    </a:solidFill>
                    <a:latin typeface="Fira Sans" pitchFamily="34"/>
                  </a:rPr>
                  <a:t>Consistency: </a:t>
                </a: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Only one version of treatment, treatment is unambiguously defined.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I can directly observe </a:t>
                </a:r>
                <a:r>
                  <a:rPr lang="en-GB" sz="2800" b="1" dirty="0">
                    <a:solidFill>
                      <a:srgbClr val="404040"/>
                    </a:solidFill>
                    <a:latin typeface="Fira Sans" pitchFamily="34"/>
                  </a:rPr>
                  <a:t>one of the potential outcomes</a:t>
                </a: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If person I takes aspirin,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2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endParaRPr lang="en-GB" sz="28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3"/>
                <a:stretch>
                  <a:fillRect l="-986" t="-8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937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D39-8FC9-4533-85CA-F2063B4FD1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72769"/>
            <a:ext cx="10515600" cy="4920102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These two generic assumptions essentially always appear in causal inference problems, and as we will see, we will have to deal with concerns around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confounders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no interference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repeatedly today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sz="28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Other assumptions or conditions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may also be needed depending on the specific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design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analytic approach you take</a:t>
            </a:r>
            <a:endParaRPr lang="en-GB" sz="28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77849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Causal Inference and Policy Evaluations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51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Todays Topic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D39-8FC9-4533-85CA-F2063B4FD1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72769"/>
            <a:ext cx="10515600" cy="4920102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Policy evaluation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is a special case of causal inference</a:t>
            </a:r>
            <a:endParaRPr lang="en-GB" sz="24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en-GB" sz="24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We typically have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one unit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observed repeatedly over time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At some point in time an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intervention 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takes place</a:t>
            </a:r>
            <a:endParaRPr lang="en-GB" sz="28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325720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6686979"/>
                  </p:ext>
                </p:extLst>
              </p:nvPr>
            </p:nvGraphicFramePr>
            <p:xfrm>
              <a:off x="1752600" y="989045"/>
              <a:ext cx="4874064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6686979"/>
                  </p:ext>
                </p:extLst>
              </p:nvPr>
            </p:nvGraphicFramePr>
            <p:xfrm>
              <a:off x="1752600" y="989045"/>
              <a:ext cx="4874064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2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80000" r="-1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375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2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1316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2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7403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2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2632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2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6104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2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3947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2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3947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2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3506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2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5263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2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2208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2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6579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913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About us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E46-B512-463D-B59E-7A6FB569FB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05362" y="1698662"/>
            <a:ext cx="7110173" cy="4667243"/>
          </a:xfrm>
        </p:spPr>
        <p:txBody>
          <a:bodyPr>
            <a:normAutofit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1700" b="1" dirty="0">
                <a:solidFill>
                  <a:srgbClr val="404040"/>
                </a:solidFill>
                <a:latin typeface="Fira Sans" pitchFamily="34"/>
              </a:rPr>
              <a:t>Oisín Ryan </a:t>
            </a: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Background in statistics / social science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Currently: Postdoc @ methodology &amp; statistics UU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From July: Assistant Professor @ Data Science and Biostatistics, Julius </a:t>
            </a:r>
            <a:r>
              <a:rPr lang="en-GB" sz="1700" dirty="0" err="1">
                <a:solidFill>
                  <a:srgbClr val="404040"/>
                </a:solidFill>
                <a:latin typeface="Fira Sans" pitchFamily="34"/>
              </a:rPr>
              <a:t>Center</a:t>
            </a: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, UMC Utrecht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Website: </a:t>
            </a:r>
            <a:r>
              <a:rPr lang="en-GB" sz="1700" dirty="0">
                <a:solidFill>
                  <a:srgbClr val="404040"/>
                </a:solidFill>
                <a:latin typeface="Fira Sans" pitchFamily="34"/>
                <a:hlinkClick r:id="rId2"/>
              </a:rPr>
              <a:t>oisinryan.org </a:t>
            </a: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Some stuff I work on: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Causal inference, causal discovery, time-series analysis, computational modeling, visualisation, Bayesian statistics, multilevel models, open science &amp; reproducibility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D80001-586A-7E62-FCDD-9C6C5F7EA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90" y="1690688"/>
            <a:ext cx="1284844" cy="166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039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Todays Topic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Policy evaluation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is a special case of causal inference</a:t>
                </a:r>
                <a:endParaRPr lang="en-GB" sz="24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24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We have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one unit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observed repeatedly over time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At some point in time an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intervention 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takes place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Pre-intervention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we observe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and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post-intervention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3"/>
                <a:stretch>
                  <a:fillRect l="-1217" t="-2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2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565791"/>
                  </p:ext>
                </p:extLst>
              </p:nvPr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565791"/>
                  </p:ext>
                </p:extLst>
              </p:nvPr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79070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79070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79070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79070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9070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2632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2632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02632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2632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2632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8701" r="-4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8701" r="-3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8701" r="-2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8701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8701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3947" r="-4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3947" r="-3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03947" r="-2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3947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3947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7403" r="-4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7403" r="-3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7403" r="-2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7403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7403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5263" r="-4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5263" r="-3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05263" r="-2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5263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5263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5263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5263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05263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5263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5263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4805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4805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94805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94805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4805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6579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6579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6579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6579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6579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3506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3506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93506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93506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93506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7895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7895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7895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7895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7895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99121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Todays Topic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Policy evaluation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is a special case of causal inference</a:t>
                </a:r>
                <a:endParaRPr lang="en-GB" sz="24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24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Let’s say the intervention takes place at time </a:t>
                </a:r>
                <a:r>
                  <a:rPr lang="en-GB" sz="2400" i="1" dirty="0">
                    <a:solidFill>
                      <a:srgbClr val="404040"/>
                    </a:solidFill>
                    <a:latin typeface="Fira Sans" pitchFamily="34"/>
                  </a:rPr>
                  <a:t>s</a:t>
                </a: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The causal effect(s) we want to estimate:</a:t>
                </a:r>
                <a:b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</a:b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								For s &gt; 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3"/>
                <a:stretch>
                  <a:fillRect l="-1217" t="-2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469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Todays Topic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Policy evaluation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is a special case of causal inference</a:t>
                </a:r>
                <a:endParaRPr lang="en-GB" sz="24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24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Let’s say the intervention takes place at time </a:t>
                </a:r>
                <a:r>
                  <a:rPr lang="en-GB" sz="2400" i="1" dirty="0">
                    <a:solidFill>
                      <a:srgbClr val="404040"/>
                    </a:solidFill>
                    <a:latin typeface="Fira Sans" pitchFamily="34"/>
                  </a:rPr>
                  <a:t>s</a:t>
                </a: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The causal effect(s) we want to estimate:</a:t>
                </a:r>
                <a:b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</a:b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								For s &gt; 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3"/>
                <a:stretch>
                  <a:fillRect l="-1217" t="-2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036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296223"/>
                  </p:ext>
                </p:extLst>
              </p:nvPr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296223"/>
                  </p:ext>
                </p:extLst>
              </p:nvPr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79070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79070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79070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79070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9070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2632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2632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02632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2632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2632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8701" r="-4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8701" r="-3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8701" r="-2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8701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8701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3947" r="-4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3947" r="-3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03947" r="-2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3947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3947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7403" r="-4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7403" r="-3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7403" r="-2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7403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7403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5263" r="-4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5263" r="-3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05263" r="-2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5263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5263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5263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5263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05263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5263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5263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4805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4805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94805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94805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4805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6579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6579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6579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6579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6579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3506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3506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93506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93506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93506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7895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7895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7895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7895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7895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01840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462-0A9D-4652-A57B-47811F4693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Methods for Policy Evaluation</a:t>
            </a:r>
            <a:endParaRPr lang="en-GB" sz="1800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2B409-E777-6E2B-8F13-92A53ABD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So </a:t>
            </a: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how can we estimate </a:t>
            </a: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these types of causal effects in practice?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Today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we aim to give you a brief introduction to a number of different methods that have been developed for this purpose</a:t>
            </a:r>
          </a:p>
          <a:p>
            <a:pPr marL="0" lvl="0" indent="0"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Which method is best will depend on: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amount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type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of information available</a:t>
            </a:r>
          </a:p>
          <a:p>
            <a:pPr lvl="1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Amount of time-points and amount of potential “control” units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Which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assumptions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are reasonable in a given setting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09188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57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Pre-Post Analysis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75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github.com/</a:t>
            </a:r>
            <a:r>
              <a:rPr lang="en-GB" sz="5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sodascience</a:t>
            </a: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/</a:t>
            </a:r>
            <a:r>
              <a:rPr lang="en-GB" sz="5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workshop_causal_impact_assessment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8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morning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Introduction (60 minutes)</a:t>
            </a:r>
          </a:p>
          <a:p>
            <a:pPr lvl="1"/>
            <a:r>
              <a:rPr lang="en-GB" sz="3200" dirty="0">
                <a:solidFill>
                  <a:srgbClr val="FFFFFF"/>
                </a:solidFill>
                <a:latin typeface="Fira Sans" pitchFamily="34"/>
              </a:rPr>
              <a:t>Policy Interventions and Causal Inference</a:t>
            </a:r>
          </a:p>
          <a:p>
            <a:pPr lvl="1"/>
            <a:r>
              <a:rPr lang="en-GB" sz="3200" dirty="0">
                <a:solidFill>
                  <a:srgbClr val="FFFFFF"/>
                </a:solidFill>
                <a:latin typeface="Fira Sans" pitchFamily="34"/>
              </a:rPr>
              <a:t>Pre-Post Analyses and Difference-in-Difference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Practical (30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Break (15 minutes)</a:t>
            </a:r>
          </a:p>
          <a:p>
            <a:pPr marL="0" lvl="0" indent="0">
              <a:buNone/>
            </a:pPr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Interrupted Time Series (45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Practical (30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Lunch around 12:00 ; re-start at 13:00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afternoon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Synthetic Control Methods (45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Practical (45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Break (15 minutes)</a:t>
            </a:r>
          </a:p>
          <a:p>
            <a:pPr lvl="0"/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Synthetic CITS an </a:t>
            </a:r>
            <a:r>
              <a:rPr lang="en-GB" sz="3600" dirty="0" err="1">
                <a:solidFill>
                  <a:srgbClr val="FFFFFF"/>
                </a:solidFill>
                <a:latin typeface="Fira Sans" pitchFamily="34"/>
              </a:rPr>
              <a:t>CausalImpact</a:t>
            </a:r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 (45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Practical (45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Break (15 minutes)</a:t>
            </a:r>
          </a:p>
          <a:p>
            <a:pPr marL="0" lvl="0" indent="0">
              <a:buNone/>
            </a:pPr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Discussion session (30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Finish around 17:00</a:t>
            </a:r>
          </a:p>
        </p:txBody>
      </p:sp>
    </p:spTree>
    <p:extLst>
      <p:ext uri="{BB962C8B-B14F-4D97-AF65-F5344CB8AC3E}">
        <p14:creationId xmlns:p14="http://schemas.microsoft.com/office/powerpoint/2010/main" val="399072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462-0A9D-4652-A57B-47811F4693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Context: “Policy Evaluations”</a:t>
            </a:r>
            <a:endParaRPr lang="en-GB" sz="1800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2B409-E777-6E2B-8F13-92A53ABD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Many social science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research questions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concern evaluating what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the effect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of implementing a particular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policy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or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intervention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was on some outcome of interest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Examples: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 - What was the effect of raising the maximum speed limit on road deaths?</a:t>
            </a:r>
          </a:p>
          <a:p>
            <a:pPr lvl="0">
              <a:lnSpc>
                <a:spcPct val="110000"/>
              </a:lnSpc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What effect did introducing students loans have on post-graduation debt levels?</a:t>
            </a:r>
          </a:p>
          <a:p>
            <a:pPr lvl="0">
              <a:lnSpc>
                <a:spcPct val="110000"/>
              </a:lnSpc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Did introducing an after-school programme in disadvantaged neighbourhoods lead to improved educational outcomes in children from that neighbourhood?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462-0A9D-4652-A57B-47811F4693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Context: “Policy Evaluations”</a:t>
            </a:r>
            <a:endParaRPr lang="en-GB" sz="1800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2B409-E777-6E2B-8F13-92A53ABD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Sometimes referred to as “policy evaluation” research or “comparative case studies”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Basic Structure: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We have some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unit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(or units) which we observe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before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after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some intervention or action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Did the intervention produces changes in the outcome for that unit?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8861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462-0A9D-4652-A57B-47811F4693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Methods for Policy Evaluation</a:t>
            </a:r>
            <a:endParaRPr lang="en-GB" sz="1800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2B409-E777-6E2B-8F13-92A53ABD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Many different methods have been developed to answer these types of research questions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These methods differ in terms of: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amount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type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of information they use</a:t>
            </a:r>
          </a:p>
          <a:p>
            <a:pPr lvl="1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Amount of time-points and amount of potential “control” units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specific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statistical approach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they take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types 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assumptions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they make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Today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we aim to give you a brief introduction to many of these different methods!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2029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2244</Words>
  <Application>Microsoft Office PowerPoint</Application>
  <PresentationFormat>Widescreen</PresentationFormat>
  <Paragraphs>616</Paragraphs>
  <Slides>42</Slides>
  <Notes>10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Fira Sans</vt:lpstr>
      <vt:lpstr>Office Theme</vt:lpstr>
      <vt:lpstr>PowerPoint Presentation</vt:lpstr>
      <vt:lpstr>About us</vt:lpstr>
      <vt:lpstr>About us</vt:lpstr>
      <vt:lpstr>github.com/sodascience/workshop_causal_impact_assessment</vt:lpstr>
      <vt:lpstr>Today’s plan: morning</vt:lpstr>
      <vt:lpstr>Today’s plan: afternoon</vt:lpstr>
      <vt:lpstr>Context: “Policy Evaluations”</vt:lpstr>
      <vt:lpstr>Context: “Policy Evaluations”</vt:lpstr>
      <vt:lpstr>Methods for Policy Evaluation</vt:lpstr>
      <vt:lpstr>PowerPoint Presentation</vt:lpstr>
      <vt:lpstr>Causal Inference: A primer</vt:lpstr>
      <vt:lpstr>Potential Outcomes</vt:lpstr>
      <vt:lpstr>PowerPoint Presentation</vt:lpstr>
      <vt:lpstr>Potential Outcomes</vt:lpstr>
      <vt:lpstr>Causal Effects</vt:lpstr>
      <vt:lpstr>Data and Potential Outcomes</vt:lpstr>
      <vt:lpstr>Data and Potential Outcomes</vt:lpstr>
      <vt:lpstr>Data and Potential Outcomes</vt:lpstr>
      <vt:lpstr>Causal Inference</vt:lpstr>
      <vt:lpstr>Causal Inference</vt:lpstr>
      <vt:lpstr>Causal Inference</vt:lpstr>
      <vt:lpstr>Causal Inference</vt:lpstr>
      <vt:lpstr>Causal Inference</vt:lpstr>
      <vt:lpstr>Causal Inference Assumptions</vt:lpstr>
      <vt:lpstr>Causal Inference Assumptions</vt:lpstr>
      <vt:lpstr>Causal Inference Assumptions</vt:lpstr>
      <vt:lpstr>Causal Inference and Policy Evaluations</vt:lpstr>
      <vt:lpstr>Todays Topic</vt:lpstr>
      <vt:lpstr>PowerPoint Presentation</vt:lpstr>
      <vt:lpstr>Todays Topic</vt:lpstr>
      <vt:lpstr>PowerPoint Presentation</vt:lpstr>
      <vt:lpstr>Todays Topic</vt:lpstr>
      <vt:lpstr>Todays Topic</vt:lpstr>
      <vt:lpstr>PowerPoint Presentation</vt:lpstr>
      <vt:lpstr>Methods for Policy Evaluation</vt:lpstr>
      <vt:lpstr>PowerPoint Presentation</vt:lpstr>
      <vt:lpstr>Pre-Post Analysis</vt:lpstr>
      <vt:lpstr>Break</vt:lpstr>
      <vt:lpstr>Default light slide</vt:lpstr>
      <vt:lpstr>Default dark slide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(Oisín)</cp:lastModifiedBy>
  <cp:revision>57</cp:revision>
  <dcterms:created xsi:type="dcterms:W3CDTF">2020-09-17T14:27:00Z</dcterms:created>
  <dcterms:modified xsi:type="dcterms:W3CDTF">2023-05-09T12:41:10Z</dcterms:modified>
</cp:coreProperties>
</file>