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38" r:id="rId2"/>
    <p:sldId id="398" r:id="rId3"/>
    <p:sldId id="399" r:id="rId4"/>
    <p:sldId id="401" r:id="rId5"/>
    <p:sldId id="400" r:id="rId6"/>
    <p:sldId id="402" r:id="rId7"/>
    <p:sldId id="392" r:id="rId8"/>
    <p:sldId id="409" r:id="rId9"/>
    <p:sldId id="410" r:id="rId10"/>
    <p:sldId id="408" r:id="rId11"/>
    <p:sldId id="412" r:id="rId12"/>
    <p:sldId id="414" r:id="rId13"/>
    <p:sldId id="415" r:id="rId14"/>
    <p:sldId id="413" r:id="rId15"/>
    <p:sldId id="416" r:id="rId16"/>
    <p:sldId id="407" r:id="rId17"/>
    <p:sldId id="417" r:id="rId18"/>
    <p:sldId id="418" r:id="rId19"/>
    <p:sldId id="419" r:id="rId20"/>
    <p:sldId id="420" r:id="rId21"/>
    <p:sldId id="422" r:id="rId22"/>
    <p:sldId id="423" r:id="rId23"/>
    <p:sldId id="424" r:id="rId24"/>
    <p:sldId id="403" r:id="rId25"/>
    <p:sldId id="404" r:id="rId26"/>
    <p:sldId id="405" r:id="rId27"/>
    <p:sldId id="406" r:id="rId28"/>
    <p:sldId id="363" r:id="rId29"/>
    <p:sldId id="256" r:id="rId30"/>
    <p:sldId id="325" r:id="rId31"/>
    <p:sldId id="307" r:id="rId32"/>
    <p:sldId id="313" r:id="rId33"/>
    <p:sldId id="335" r:id="rId34"/>
    <p:sldId id="362" r:id="rId35"/>
    <p:sldId id="33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&amp; Regression Discontinuity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With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  <a:r>
                  <a:rPr lang="en-GB" sz="2000" b="1" i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take a different approach: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Instead of taking averages, we instead use 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to build a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forecasting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prediction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model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Once we have predictions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, we compare those to the observed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It’s like using the pre-intervention data to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impute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missing counterfactual</a:t>
                </a:r>
              </a:p>
              <a:p>
                <a:pPr mar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means we can in principle estimate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8"/>
                <a:ext cx="10515600" cy="4667243"/>
              </a:xfrm>
              <a:blipFill>
                <a:blip r:embed="rId2"/>
                <a:stretch>
                  <a:fillRect l="-638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94912"/>
                  </p:ext>
                </p:extLst>
              </p:nvPr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64488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5" cy="284180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8168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D1A65E-B0F3-725A-887B-B56ED46DB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21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25256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If we forecast with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mean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we are very close to the post – pre analysis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which would model the overall time trend</a:t>
            </a: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br>
              <a:rPr lang="en-GB" sz="2000" b="1" i="1" dirty="0">
                <a:solidFill>
                  <a:srgbClr val="404040"/>
                </a:solidFill>
                <a:latin typeface="Fira Sans" pitchFamily="34"/>
              </a:rPr>
            </a:br>
            <a:endParaRPr lang="en-GB" sz="1600" b="1" i="1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Or using models which combine all of these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39" y="4304023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701"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/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5FD75-99A2-903C-B004-78F2722A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22" y="5601206"/>
                <a:ext cx="2359749" cy="369332"/>
              </a:xfrm>
              <a:prstGeom prst="rect">
                <a:avLst/>
              </a:prstGeom>
              <a:blipFill>
                <a:blip r:embed="rId3"/>
                <a:stretch>
                  <a:fillRect l="-284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/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A498BD-BF2B-F296-0EBB-6B71DBDD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3" y="5599960"/>
                <a:ext cx="3625416" cy="369332"/>
              </a:xfrm>
              <a:prstGeom prst="rect">
                <a:avLst/>
              </a:prstGeom>
              <a:blipFill>
                <a:blip r:embed="rId4"/>
                <a:stretch>
                  <a:fillRect l="-1513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/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E069E-5145-0863-3651-C67BD3C3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91" y="5599960"/>
                <a:ext cx="3122906" cy="369332"/>
              </a:xfrm>
              <a:prstGeom prst="rect">
                <a:avLst/>
              </a:prstGeom>
              <a:blipFill>
                <a:blip r:embed="rId5"/>
                <a:stretch>
                  <a:fillRect l="-1758" b="-2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3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growth curve model fit + predictions + uncertainty 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6FF3F-9ED9-4BD2-D035-2177D1E6AFF5}"/>
              </a:ext>
            </a:extLst>
          </p:cNvPr>
          <p:cNvSpPr txBox="1"/>
          <p:nvPr/>
        </p:nvSpPr>
        <p:spPr>
          <a:xfrm>
            <a:off x="3157913" y="2256444"/>
            <a:ext cx="628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here; Data + best fitting time series model from lab + uncertainty (assume it will be slightly different right now, if not just have the one)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Point forecasts allow us to compute point estimates of our causal effect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We can quantify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about the causal effect based on our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uncertainty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around our model-based forecasts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	</a:t>
                </a: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 practical terms, this can be done by re-sampling parameter estimates and making new forecasts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900293"/>
              </a:xfrm>
              <a:blipFill>
                <a:blip r:embed="rId2"/>
                <a:stretch>
                  <a:fillRect l="-638" t="-1244" r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3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Our inferences about the causal effect are entirely dependent on being able to fit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i.e. one that correctly captures the trend and autocorrelation structures in the data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In practice, this may be very difficult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Data driven approaches to fitting time series models (such as using model selection, cross-validation) exist and can be applied, but may only be feasible with a large amount of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pre-intervention training data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Even then, different forecasting models come with their own assumptions, for example, that there is a constant trend, or time-invariant relationships in the pre-intervention period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Poor forecasts = Poor estimates (and uncertainty bounds) of causal effects</a:t>
            </a:r>
          </a:p>
        </p:txBody>
      </p:sp>
    </p:spTree>
    <p:extLst>
      <p:ext uri="{BB962C8B-B14F-4D97-AF65-F5344CB8AC3E}">
        <p14:creationId xmlns:p14="http://schemas.microsoft.com/office/powerpoint/2010/main" val="27281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also here rely on a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no-confounding assumption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in the sense that we assume that any changes in the process under study can be attributed to the intervention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And not, e.g., something else that happened around the same time</a:t>
            </a: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When comparing to the pre-post design;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With many pre-intervention time points we can try to model any trend and serial dependence</a:t>
            </a:r>
          </a:p>
          <a:p>
            <a:pPr lvl="0">
              <a:buFontTx/>
              <a:buChar char="-"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But we still have to assume that any changes are due to the intervention, and not some other change (e.g., a naturally accelerating trend, global changes)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For that we need control units……. to follow….</a:t>
            </a:r>
          </a:p>
        </p:txBody>
      </p:sp>
    </p:spTree>
    <p:extLst>
      <p:ext uri="{BB962C8B-B14F-4D97-AF65-F5344CB8AC3E}">
        <p14:creationId xmlns:p14="http://schemas.microsoft.com/office/powerpoint/2010/main" val="208672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 Regression Discontinuity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Very closely related technique to Interrupted Time Series. Often focuses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only on growth-curve type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forecasting models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Let D be a dummy variable, which is 0 for pre- and 1 for post. In a RDD analysis you fit a model like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This allows you to directly test if 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trend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after the intervention is the same as the trend before the intervention, by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 r="-8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/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4024B-98AE-5B1A-24F9-D806802A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61" y="4159248"/>
                <a:ext cx="6449651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4DD4-8CF4-712D-2183-4E278411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Figure RDD design, two slopes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09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E616-F82E-8ACB-A61A-F6B2B32F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Advantages: More direct, significance test on B3 is a test of whether the causal effect is zero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Disadvantages: again, you need to rely on correct model specification, and to be able to model “where” the intervention has an effect</a:t>
            </a:r>
          </a:p>
          <a:p>
            <a:pPr marL="0" indent="0">
              <a:buNone/>
            </a:pPr>
            <a:r>
              <a:rPr lang="en-GB" dirty="0"/>
              <a:t>ITS; you don’t need this, you only see if observations are “unusual” relative to what you would expect from the best fitting TS model (don’t need model interpretability for that)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95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386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86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44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1843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145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BECED-B41D-60DB-AD3C-CD7101BE8948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8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 story so far</a:t>
            </a:r>
            <a:endParaRPr lang="en-GB" sz="18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proposition 99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data has a number of pre- and post- intervention observations (i.e. time points)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So far, we have thought about this information as useful in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computing averages </a:t>
                </a:r>
                <a:b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) which we then hope to use to estimate causal effects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DEDAC-1A6A-CE5D-49B3-696AA9F0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17273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967D0-B5F4-E425-6CC0-96CFB1C07BC1}"/>
              </a:ext>
            </a:extLst>
          </p:cNvPr>
          <p:cNvCxnSpPr>
            <a:cxnSpLocks/>
          </p:cNvCxnSpPr>
          <p:nvPr/>
        </p:nvCxnSpPr>
        <p:spPr>
          <a:xfrm>
            <a:off x="8756073" y="2761673"/>
            <a:ext cx="942109" cy="112870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11A57-9DFB-397B-085A-58E09BF572DA}"/>
              </a:ext>
            </a:extLst>
          </p:cNvPr>
          <p:cNvSpPr/>
          <p:nvPr/>
        </p:nvSpPr>
        <p:spPr>
          <a:xfrm>
            <a:off x="4513902" y="3539088"/>
            <a:ext cx="1283854" cy="182879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EC43930-4989-14D4-19B8-9B62B996826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7289347" y="2885159"/>
            <a:ext cx="349207" cy="4616244"/>
          </a:xfrm>
          <a:prstGeom prst="curvedConnector4">
            <a:avLst>
              <a:gd name="adj1" fmla="val -65463"/>
              <a:gd name="adj2" fmla="val 99571"/>
            </a:avLst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D4C51-09B8-BF9F-376A-272E0B0FED45}"/>
              </a:ext>
            </a:extLst>
          </p:cNvPr>
          <p:cNvSpPr txBox="1"/>
          <p:nvPr/>
        </p:nvSpPr>
        <p:spPr>
          <a:xfrm rot="2951556">
            <a:off x="8689482" y="302919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Assume equal to 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/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/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B3EEA8B-B41F-BCD6-F14C-9B3A38280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23764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1601</Words>
  <Application>Microsoft Office PowerPoint</Application>
  <PresentationFormat>Widescreen</PresentationFormat>
  <Paragraphs>573</Paragraphs>
  <Slides>36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Fira Sans</vt:lpstr>
      <vt:lpstr>Office Theme</vt:lpstr>
      <vt:lpstr>Interrupted Time Series  &amp; Regression Discontinuity </vt:lpstr>
      <vt:lpstr>PowerPoint Presentation</vt:lpstr>
      <vt:lpstr>PowerPoint Presentation</vt:lpstr>
      <vt:lpstr>PowerPoint Presentation</vt:lpstr>
      <vt:lpstr>PowerPoint Presentation</vt:lpstr>
      <vt:lpstr>The story so far</vt:lpstr>
      <vt:lpstr>PowerPoint Presentation</vt:lpstr>
      <vt:lpstr>Pre – Post analysis</vt:lpstr>
      <vt:lpstr>Pre – Post analysis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Interrupted Time Series</vt:lpstr>
      <vt:lpstr>PowerPoint Presentation</vt:lpstr>
      <vt:lpstr>PowerPoint Presentation</vt:lpstr>
      <vt:lpstr>Interrupted Time Series</vt:lpstr>
      <vt:lpstr>Key Assumptions</vt:lpstr>
      <vt:lpstr>Key Assumptions</vt:lpstr>
      <vt:lpstr>On Regression Discontinuity</vt:lpstr>
      <vt:lpstr>PowerPoint Presentation</vt:lpstr>
      <vt:lpstr>PowerPoint Presentation</vt:lpstr>
      <vt:lpstr>Default light slide</vt:lpstr>
      <vt:lpstr>Default light slide</vt:lpstr>
      <vt:lpstr>Default light slide</vt:lpstr>
      <vt:lpstr>Default light slide</vt:lpstr>
      <vt:lpstr>PowerPoint Presentation</vt:lpstr>
      <vt:lpstr>PowerPoint Presentation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53</cp:revision>
  <dcterms:created xsi:type="dcterms:W3CDTF">2020-09-17T14:27:00Z</dcterms:created>
  <dcterms:modified xsi:type="dcterms:W3CDTF">2023-05-09T13:51:57Z</dcterms:modified>
</cp:coreProperties>
</file>