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0"/>
  </p:notesMasterIdLst>
  <p:sldIdLst>
    <p:sldId id="256" r:id="rId2"/>
    <p:sldId id="300" r:id="rId3"/>
    <p:sldId id="363" r:id="rId4"/>
    <p:sldId id="436" r:id="rId5"/>
    <p:sldId id="338" r:id="rId6"/>
    <p:sldId id="302" r:id="rId7"/>
    <p:sldId id="340" r:id="rId8"/>
    <p:sldId id="298" r:id="rId9"/>
    <p:sldId id="364" r:id="rId10"/>
    <p:sldId id="365" r:id="rId11"/>
    <p:sldId id="398" r:id="rId12"/>
    <p:sldId id="362" r:id="rId13"/>
    <p:sldId id="368" r:id="rId14"/>
    <p:sldId id="370" r:id="rId15"/>
    <p:sldId id="371" r:id="rId16"/>
    <p:sldId id="372" r:id="rId17"/>
    <p:sldId id="400" r:id="rId18"/>
    <p:sldId id="377" r:id="rId19"/>
    <p:sldId id="378" r:id="rId20"/>
    <p:sldId id="379" r:id="rId21"/>
    <p:sldId id="383" r:id="rId22"/>
    <p:sldId id="373" r:id="rId23"/>
    <p:sldId id="384" r:id="rId24"/>
    <p:sldId id="382" r:id="rId25"/>
    <p:sldId id="380" r:id="rId26"/>
    <p:sldId id="386" r:id="rId27"/>
    <p:sldId id="387" r:id="rId28"/>
    <p:sldId id="388" r:id="rId29"/>
    <p:sldId id="393" r:id="rId30"/>
    <p:sldId id="391" r:id="rId31"/>
    <p:sldId id="392" r:id="rId32"/>
    <p:sldId id="396" r:id="rId33"/>
    <p:sldId id="395" r:id="rId34"/>
    <p:sldId id="307" r:id="rId35"/>
    <p:sldId id="401" r:id="rId36"/>
    <p:sldId id="366" r:id="rId37"/>
    <p:sldId id="402" r:id="rId38"/>
    <p:sldId id="403" r:id="rId39"/>
    <p:sldId id="404" r:id="rId40"/>
    <p:sldId id="369" r:id="rId41"/>
    <p:sldId id="405" r:id="rId42"/>
    <p:sldId id="442" r:id="rId43"/>
    <p:sldId id="297" r:id="rId44"/>
    <p:sldId id="407" r:id="rId45"/>
    <p:sldId id="305" r:id="rId46"/>
    <p:sldId id="439" r:id="rId47"/>
    <p:sldId id="408" r:id="rId48"/>
    <p:sldId id="409" r:id="rId49"/>
    <p:sldId id="410" r:id="rId50"/>
    <p:sldId id="411" r:id="rId51"/>
    <p:sldId id="412" r:id="rId52"/>
    <p:sldId id="376" r:id="rId53"/>
    <p:sldId id="413" r:id="rId54"/>
    <p:sldId id="414" r:id="rId55"/>
    <p:sldId id="375" r:id="rId56"/>
    <p:sldId id="440" r:id="rId57"/>
    <p:sldId id="415" r:id="rId58"/>
    <p:sldId id="416" r:id="rId59"/>
    <p:sldId id="417" r:id="rId60"/>
    <p:sldId id="389" r:id="rId61"/>
    <p:sldId id="441" r:id="rId62"/>
    <p:sldId id="418" r:id="rId63"/>
    <p:sldId id="419" r:id="rId64"/>
    <p:sldId id="427" r:id="rId65"/>
    <p:sldId id="385" r:id="rId66"/>
    <p:sldId id="390" r:id="rId67"/>
    <p:sldId id="428" r:id="rId68"/>
    <p:sldId id="429" r:id="rId69"/>
    <p:sldId id="430" r:id="rId70"/>
    <p:sldId id="431" r:id="rId71"/>
    <p:sldId id="397" r:id="rId72"/>
    <p:sldId id="394" r:id="rId73"/>
    <p:sldId id="432" r:id="rId74"/>
    <p:sldId id="433" r:id="rId75"/>
    <p:sldId id="399" r:id="rId76"/>
    <p:sldId id="434" r:id="rId77"/>
    <p:sldId id="325" r:id="rId78"/>
    <p:sldId id="367" r:id="rId7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3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3675BD-4946-4410-A1F9-B89B506A0F95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F0D312-7AB5-4F22-BFC6-E3A0E3752B82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61C17900-95FA-4124-853C-9BC71B59CBE5}" type="datetime1">
              <a:rPr lang="en-GB"/>
              <a:pPr lvl="0"/>
              <a:t>19/05/2023</a:t>
            </a:fld>
            <a:endParaRPr lang="en-GB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795BFAD-25FB-44F4-A1F4-7C7BCA8718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BD18631-2C80-46B9-8098-49893BF03A1F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6CE3E-0570-4BA9-B4CF-A14FD5940ECF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889AE-B471-4AA4-934E-9679F5A69BC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8E8F8CAC-A6C2-44BD-8532-85D68FCA9A1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78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Even though we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can’t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directly observe both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20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2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sz="12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sz="12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GB" sz="12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for the same individuals, under certain conditions, we can make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inferences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about these potential outcome variables</a:t>
                </a:r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Even though we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can’t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directly observe both </a:t>
                </a:r>
                <a:r>
                  <a:rPr lang="en-GB" sz="1200" i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𝑌_𝑖^1</a:t>
                </a:r>
                <a:r>
                  <a:rPr lang="en-GB" sz="1200" b="0" i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 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and </a:t>
                </a:r>
                <a:r>
                  <a:rPr lang="en-GB" i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𝑌_𝑖^0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for the same individuals, under certain conditions, we can make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inferences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about these potential outcome variables</a:t>
                </a:r>
              </a:p>
              <a:p>
                <a:endParaRPr lang="nl-N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1001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36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629214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37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882551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38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677791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39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848965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40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852759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41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650765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47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752262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48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454059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52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133794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53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3266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Even though we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can’t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directly observe both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20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2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sz="12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sz="12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GB" sz="12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for the same individuals, under certain conditions, we can make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inferences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about these potential outcome variables</a:t>
                </a:r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Even though we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can’t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directly observe both </a:t>
                </a:r>
                <a:r>
                  <a:rPr lang="en-GB" sz="1200" i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𝑌_𝑖^1</a:t>
                </a:r>
                <a:r>
                  <a:rPr lang="en-GB" sz="1200" b="0" i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 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and </a:t>
                </a:r>
                <a:r>
                  <a:rPr lang="en-GB" i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𝑌_𝑖^0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for the same individuals, under certain conditions, we can make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inferences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about these potential outcome variables</a:t>
                </a:r>
              </a:p>
              <a:p>
                <a:endParaRPr lang="nl-N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28292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54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05812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55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878121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Here the variance is coming from the fact that you don’t feed the means in, but instead the raw data, which are now treated as observations from two groups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57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81522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58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500958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59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6140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60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166821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62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070875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63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875539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65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485823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66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72792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nl-N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Even though we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can’t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directly observe both </a:t>
                </a:r>
                <a:r>
                  <a:rPr lang="en-GB" sz="1200" i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𝑌_𝑖^1</a:t>
                </a:r>
                <a:r>
                  <a:rPr lang="en-GB" sz="1200" b="0" i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 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and </a:t>
                </a:r>
                <a:r>
                  <a:rPr lang="en-GB" i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𝑌_𝑖^0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for the same individuals, under certain conditions, we can make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inferences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about these potential outcome variables</a:t>
                </a:r>
              </a:p>
              <a:p>
                <a:endParaRPr lang="nl-N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93984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67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164742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68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084195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69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404491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70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640550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71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217903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72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791960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73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733981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74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1371261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 interference; the fact that California has a smoking ban has no effect on cigarette sales in Utah (cig sales in Utah is the same as it would have been if California had no cigarette ban). 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75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922902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76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15738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nl-N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Even though we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can’t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directly observe both </a:t>
                </a:r>
                <a:r>
                  <a:rPr lang="en-GB" sz="1200" i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𝑌_𝑖^1</a:t>
                </a:r>
                <a:r>
                  <a:rPr lang="en-GB" sz="1200" b="0" i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 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and </a:t>
                </a:r>
                <a:r>
                  <a:rPr lang="en-GB" i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𝑌_𝑖^0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for the same individuals, under certain conditions, we can make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inferences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about these potential outcome variables</a:t>
                </a:r>
              </a:p>
              <a:p>
                <a:endParaRPr lang="nl-N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nl-NL" smtClean="0"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4566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1200" dirty="0">
                    <a:solidFill>
                      <a:srgbClr val="404040"/>
                    </a:solidFill>
                    <a:latin typeface="Fira Sans" pitchFamily="34"/>
                  </a:rPr>
                  <a:t>E.g.: If I want to make inferences about the effect of losing weight on heart health, my inferences will be different if I study people who gradually lost weight due to diet and exercise vs those who are lighter due to liposuction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GB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Even though we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can’t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directly observe both </a:t>
                </a:r>
                <a:r>
                  <a:rPr lang="en-GB" sz="1200" i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𝑌_𝑖^1</a:t>
                </a:r>
                <a:r>
                  <a:rPr lang="en-GB" sz="1200" b="0" i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 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and </a:t>
                </a:r>
                <a:r>
                  <a:rPr lang="en-GB" i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𝑌_𝑖^0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for the same individuals, under certain conditions, we can make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inferences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about these potential outcome variables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GB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1200" dirty="0">
                    <a:solidFill>
                      <a:srgbClr val="404040"/>
                    </a:solidFill>
                    <a:latin typeface="Fira Sans" pitchFamily="34"/>
                  </a:rPr>
                  <a:t>E.g.: If I want to make inferences about the effect of losing weight on heart health, my inferences will be different if I study people who gradually lost weight due to diet and exercise vs those who are lighter due to liposuction!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GB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endParaRPr lang="nl-N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nl-NL" smtClean="0"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8153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nl-NL" smtClean="0"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8069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nl-N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Even though we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can’t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directly observe both </a:t>
                </a:r>
                <a:r>
                  <a:rPr lang="en-GB" sz="1200" i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𝑌_𝑖^1</a:t>
                </a:r>
                <a:r>
                  <a:rPr lang="en-GB" sz="1200" b="0" i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 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and </a:t>
                </a:r>
                <a:r>
                  <a:rPr lang="en-GB" i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𝑌_𝑖^0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for the same individuals, under certain conditions, we can make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inferences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about these potential outcome variables</a:t>
                </a:r>
              </a:p>
              <a:p>
                <a:endParaRPr lang="nl-N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nl-NL" smtClean="0"/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506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nl-N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Even though we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can’t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directly observe both </a:t>
                </a:r>
                <a:r>
                  <a:rPr lang="en-GB" sz="1200" i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𝑌_𝑖^1</a:t>
                </a:r>
                <a:r>
                  <a:rPr lang="en-GB" sz="1200" b="0" i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 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and </a:t>
                </a:r>
                <a:r>
                  <a:rPr lang="en-GB" i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𝑌_𝑖^0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for the same individuals, under certain conditions, we can make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inferences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about these potential outcome variables</a:t>
                </a:r>
              </a:p>
              <a:p>
                <a:endParaRPr lang="nl-N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nl-NL" smtClean="0"/>
              <a:t>32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6418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35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51845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B78A-C25D-4369-9106-00B4BDAF603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AFFA11-F813-4EF0-9841-50137F6A478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B2E3B-66D8-43A0-8375-C2975F6B0B3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A25D1A3-0A93-4C94-80FF-26B8FD61124B}" type="datetime1">
              <a:rPr lang="en-GB"/>
              <a:pPr lvl="0"/>
              <a:t>19/05/2023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EBF7B-030B-4FD3-BF9C-3574A13BF65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DCB68-464B-40AD-AA5E-AB324273D16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EDFEBC7-7E1D-4B66-8533-8C3175D0D9C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07077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A4EBA-7EDD-4D71-84C5-3388D0DFE2E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E9A5FA-1D8C-4583-A854-FD0F2ABAFF70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FF600-4F19-48F8-846B-B9650CD6BB4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1142B93-5A2B-450B-8B37-47C337A7F461}" type="datetime1">
              <a:rPr lang="en-GB"/>
              <a:pPr lvl="0"/>
              <a:t>19/05/2023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39065-D234-4486-AEDA-22F9163913E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DB926-5CE2-4917-ADCF-A3FE6427C7F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3E280FA-8BD4-4A05-A90E-B4F29B94C0C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9599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9F0152-33E9-43E5-9815-5EC9B03AC6EA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F7AE50-B699-4E21-AD6A-E4E8CAFDDB37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4F83F-6880-4826-B7A6-1FB1A919C57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E063067-B603-41EE-A9A7-41899DD775E6}" type="datetime1">
              <a:rPr lang="en-GB"/>
              <a:pPr lvl="0"/>
              <a:t>19/05/2023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F6651-4757-4750-B5CA-D68758D35AF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6E88B-E798-46DF-BDB3-E419282976A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B1CB181-579F-471F-9256-CB2C169A779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65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43600-4193-4049-9D7E-DC5FE8465EC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94075-3F16-4E08-A33E-1DE8E59C1CE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08924-35A9-4D75-8DB7-F36F14CE60D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F249873-F8C6-4397-84F9-F8EC0F22A697}" type="datetime1">
              <a:rPr lang="en-GB"/>
              <a:pPr lvl="0"/>
              <a:t>19/05/2023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81E53-D070-4843-A163-7D384618DEF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B19BA-121B-4DBE-A21D-F2C0FF91033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A587C5-AECA-423D-8EA8-7D6A6FE2B22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41733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A7042-6FBA-4E2A-94C3-044912467E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86B77-1A88-44A0-BB20-3414F40E7A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36A58-DBF0-437B-B744-342F81B2632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12BD4ED-6206-4BF6-96F8-E25353DC0FB4}" type="datetime1">
              <a:rPr lang="en-GB"/>
              <a:pPr lvl="0"/>
              <a:t>19/05/2023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E4042-FA18-404B-9EEE-6E081827CB9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0B63E-4F11-462B-B05A-DB120FBB541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2C7B85-F530-430C-9C09-92C7ED3254A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629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B97FF-3134-4453-944F-0C817F31C11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7A09F-10AB-467A-8401-201B573A169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A789C-D4AB-4713-A8CD-F83344645257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B0190-FCD0-4E76-AD78-D1CDCC84B04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9B86B4E-481C-4780-B006-4B46E923812F}" type="datetime1">
              <a:rPr lang="en-GB"/>
              <a:pPr lvl="0"/>
              <a:t>19/05/2023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81F56-22BD-479F-AAA2-8AB645D47F2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244C1-108C-4089-BCE4-DC215B07236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CF52EB1-DF95-468D-9B28-B4F39612EFF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516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C146E-4AF7-4834-8B14-CD2F1E0BD8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42E8B-DF6D-4AE5-895A-9EE6BC0834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A3524-0497-4327-9523-35395CE33723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5CC812-CEF1-49EA-812F-C2D9399A92EA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0DF637-92CE-4693-A559-B439BE3582C4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9256A7-111C-49F5-B70B-48937CACE4F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D4B0C8B-6A6B-4F9A-AD92-C7A874294C43}" type="datetime1">
              <a:rPr lang="en-GB"/>
              <a:pPr lvl="0"/>
              <a:t>19/05/2023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45173D-4E52-4C15-B70E-50C36E96760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BBF5F-732A-48F7-A7BD-C4E18FFBC5E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F074826-7FA0-4CC4-AA50-76D0B3FD8C2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173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A2E71-4B52-4A86-8DF2-7F41875293E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150227-4160-4A65-82D1-C3BA96320E1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242089C-BC90-4A09-BBF2-11ACCFCC6AAC}" type="datetime1">
              <a:rPr lang="en-GB"/>
              <a:pPr lvl="0"/>
              <a:t>19/05/2023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53F245-9C55-4372-83F3-B76EB9BB346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73BB15-1C8E-40EB-ACD5-122B18B9C72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2F334AB-BC62-40DE-B5C6-6CC18338FB6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327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291FEB-16BE-477E-9FBC-3C57BD6FC16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E45A0C3-C9A4-409A-ABC1-542A7544900D}" type="datetime1">
              <a:rPr lang="en-GB"/>
              <a:pPr lvl="0"/>
              <a:t>19/05/2023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096FB0-605D-4751-8632-517A634DD99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57AD1-EF5D-4DE1-86DA-C821852950C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F18557-F3A6-4CF4-95FE-A175EBDA5FD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619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82753-69E5-4D1B-BCE6-61A81DF2D9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E4E7F-884B-427D-8BC2-B1F6A79A6AC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9667D7-5AF4-4AAD-A6D8-67FB8831C43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7C487-FBA9-4AD0-9AF9-01010AF359B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905373-3B96-430D-80BE-EEB6F3514509}" type="datetime1">
              <a:rPr lang="en-GB"/>
              <a:pPr lvl="0"/>
              <a:t>19/05/2023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FA6F1-DD0D-472C-83F5-B4919C0183B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089D1-4D95-4EEA-AD8B-AED4AE01CC6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35D6DE7-745E-4B1C-9FE2-2920602B99E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723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3C2CC-D157-40B2-8091-A91D9DC85C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37A7F-B8C5-4957-A0D6-2DCDA4757F4E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n-GB" sz="3200"/>
            </a:lvl1pPr>
          </a:lstStyle>
          <a:p>
            <a:pPr lvl="0"/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2B0BB-9BAD-4586-A89C-17ABDAA209B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2CA43-F7D4-43CB-B9A0-C61B4A1C3E1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D713A6C-3BFD-4C18-89E6-78D595B19DB8}" type="datetime1">
              <a:rPr lang="en-GB"/>
              <a:pPr lvl="0"/>
              <a:t>19/05/2023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106B7-9E65-414F-BCC1-BAA0E7B6357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440596-C22D-4CC2-A20F-E327ADA4BD2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B8F9949-08C5-4C4D-8656-4D860A78FF93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5155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00737C-7133-4928-A965-F606C90532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EBD72-5DCA-4723-AF70-754F387743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0CF75-4FFB-4B10-B03D-2FE4D784923B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19E4415A-9E33-406F-911E-8770DEE3AE96}" type="datetime1">
              <a:rPr lang="en-GB"/>
              <a:pPr lvl="0"/>
              <a:t>19/05/2023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3E781-6484-4CAC-8722-FA7EF52258D3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15838-C6BB-4F86-A0D3-FD0AE75A9B7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E8B1A737-10E3-4D29-A14E-BEEB0DA9491B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isinryan.org/" TargetMode="External"/><Relationship Id="rId2" Type="http://schemas.openxmlformats.org/officeDocument/2006/relationships/hyperlink" Target="https://www.uu.nl/en/research/applied-data-science/sig-causal-data-scienc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causalpolicy.nl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1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25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5" Type="http://schemas.openxmlformats.org/officeDocument/2006/relationships/image" Target="../media/image230.png"/><Relationship Id="rId4" Type="http://schemas.openxmlformats.org/officeDocument/2006/relationships/image" Target="../media/image220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3" Type="http://schemas.openxmlformats.org/officeDocument/2006/relationships/image" Target="../media/image38.png"/><Relationship Id="rId7" Type="http://schemas.openxmlformats.org/officeDocument/2006/relationships/image" Target="../media/image24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image" Target="../media/image220.png"/><Relationship Id="rId4" Type="http://schemas.openxmlformats.org/officeDocument/2006/relationships/image" Target="../media/image270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:a16="http://schemas.microsoft.com/office/drawing/2014/main" id="{8872180B-3A80-427A-B5FE-00E2683BC986}"/>
              </a:ext>
            </a:extLst>
          </p:cNvPr>
          <p:cNvSpPr txBox="1"/>
          <p:nvPr/>
        </p:nvSpPr>
        <p:spPr>
          <a:xfrm>
            <a:off x="1258433" y="1680100"/>
            <a:ext cx="9675138" cy="258532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5400" b="1" i="0" u="none" strike="noStrike" kern="1200" cap="none" spc="0" baseline="0" dirty="0">
                <a:solidFill>
                  <a:srgbClr val="006388"/>
                </a:solidFill>
                <a:uFillTx/>
                <a:latin typeface="Fira Sans" pitchFamily="34"/>
                <a:ea typeface="Fira Code" pitchFamily="49"/>
              </a:rPr>
              <a:t>Leveraging register data to estimate causal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5400" b="1" i="0" u="none" strike="noStrike" kern="1200" cap="none" spc="0" baseline="0" dirty="0">
                <a:solidFill>
                  <a:srgbClr val="006388"/>
                </a:solidFill>
                <a:uFillTx/>
                <a:latin typeface="Fira Sans" pitchFamily="34"/>
                <a:ea typeface="Fira Code" pitchFamily="49"/>
              </a:rPr>
              <a:t>effects of policy interventions</a:t>
            </a:r>
          </a:p>
        </p:txBody>
      </p:sp>
      <p:sp>
        <p:nvSpPr>
          <p:cNvPr id="3" name="TextBox 15">
            <a:extLst>
              <a:ext uri="{FF2B5EF4-FFF2-40B4-BE49-F238E27FC236}">
                <a16:creationId xmlns:a16="http://schemas.microsoft.com/office/drawing/2014/main" id="{632F97CB-4D92-4AE6-A8F6-7113DE33A6F5}"/>
              </a:ext>
            </a:extLst>
          </p:cNvPr>
          <p:cNvSpPr txBox="1"/>
          <p:nvPr/>
        </p:nvSpPr>
        <p:spPr>
          <a:xfrm>
            <a:off x="1258433" y="5507239"/>
            <a:ext cx="7361779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1" u="none" strike="noStrike" kern="1200" cap="none" spc="0" baseline="0" dirty="0">
                <a:solidFill>
                  <a:srgbClr val="7F7F7F"/>
                </a:solidFill>
                <a:uFillTx/>
                <a:latin typeface="Fira Sans" pitchFamily="34"/>
              </a:rPr>
              <a:t>Oisín Ryan &amp; Erik-Jan van Kesteren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541A11A-8F27-47BF-A7AF-3AB4CB33F894}"/>
              </a:ext>
            </a:extLst>
          </p:cNvPr>
          <p:cNvSpPr txBox="1"/>
          <p:nvPr/>
        </p:nvSpPr>
        <p:spPr>
          <a:xfrm>
            <a:off x="1258431" y="4281313"/>
            <a:ext cx="9675138" cy="89658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400" b="1" i="0" u="none" strike="noStrike" kern="0" cap="none" spc="0" baseline="0" dirty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Workshop ODISSEI</a:t>
            </a:r>
            <a:endParaRPr lang="en-GB" sz="4400" b="0" i="0" u="none" strike="noStrike" kern="1200" cap="none" spc="0" baseline="0" dirty="0">
              <a:solidFill>
                <a:srgbClr val="7F7F7F"/>
              </a:solidFill>
              <a:uFillTx/>
              <a:latin typeface="Calibri Light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226613D8-465E-42F9-B892-6D2D565C9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108710" cy="162154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7B462-0A9D-4652-A57B-47811F46934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Methods for Policy Evaluation</a:t>
            </a:r>
            <a:endParaRPr lang="en-GB" sz="1800" kern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B72B409-E777-6E2B-8F13-92A53ABD415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Many different methods have been developed to answer these types of research questions</a:t>
            </a:r>
          </a:p>
          <a:p>
            <a:pPr marL="0" lvl="0" indent="0">
              <a:buNone/>
            </a:pPr>
            <a:endParaRPr lang="en-GB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These methods differ in terms of:</a:t>
            </a:r>
          </a:p>
          <a:p>
            <a:pPr lvl="0">
              <a:buFontTx/>
              <a:buChar char="-"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The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amount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 and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type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 of information they use</a:t>
            </a:r>
          </a:p>
          <a:p>
            <a:pPr lvl="1">
              <a:buFontTx/>
              <a:buChar char="-"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Amount of time-points and amount of potential “control” units</a:t>
            </a:r>
          </a:p>
          <a:p>
            <a:pPr>
              <a:buFontTx/>
              <a:buChar char="-"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The specific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statistical approach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 they take</a:t>
            </a:r>
          </a:p>
          <a:p>
            <a:pPr>
              <a:buFontTx/>
              <a:buChar char="-"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The types of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assumptions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 they make</a:t>
            </a:r>
          </a:p>
          <a:p>
            <a:pPr marL="0" lvl="0" indent="0">
              <a:buNone/>
            </a:pPr>
            <a:endParaRPr lang="en-GB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920290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B44B798C-FF26-2BC0-6FF8-AAAB06423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4" y="384079"/>
            <a:ext cx="10258425" cy="566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378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D9E9-4EDD-4A8E-BACA-88345240E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Causal Inference: A primer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560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E64BA-2929-4A07-8AD6-785B76E0CA0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Potential Outcomes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C0D39-8FC9-4533-85CA-F2063B4FD17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572769"/>
            <a:ext cx="10515600" cy="4920102"/>
          </a:xfrm>
        </p:spPr>
        <p:txBody>
          <a:bodyPr>
            <a:normAutofit/>
          </a:bodyPr>
          <a:lstStyle/>
          <a:p>
            <a:pPr marL="0" lvl="0" indent="0">
              <a:lnSpc>
                <a:spcPct val="80000"/>
              </a:lnSpc>
              <a:buNone/>
            </a:pPr>
            <a:endParaRPr lang="en-GB" b="1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80000"/>
              </a:lnSpc>
              <a:buNone/>
            </a:pPr>
            <a:endParaRPr lang="en-GB" b="1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80000"/>
              </a:lnSpc>
              <a:buNone/>
            </a:pP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Causal Inference 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is (broadly) concerned with using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data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 to estimate what the effect is of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intervening or changing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 the value of one or more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variables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.</a:t>
            </a:r>
          </a:p>
          <a:p>
            <a:pPr marL="0" lvl="0" indent="0">
              <a:lnSpc>
                <a:spcPct val="80000"/>
              </a:lnSpc>
              <a:buNone/>
            </a:pPr>
            <a:endParaRPr lang="en-GB" b="1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80000"/>
              </a:lnSpc>
              <a:buNone/>
            </a:pPr>
            <a:endParaRPr lang="en-GB" b="1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80000"/>
              </a:lnSpc>
              <a:buNone/>
            </a:pPr>
            <a:endParaRPr lang="en-GB" b="1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80000"/>
              </a:lnSpc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Using the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potential outcomes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 framework, we can define causal inference as a </a:t>
            </a:r>
            <a:r>
              <a:rPr lang="en-GB" i="1" dirty="0">
                <a:solidFill>
                  <a:srgbClr val="404040"/>
                </a:solidFill>
                <a:latin typeface="Fira Sans" pitchFamily="34"/>
              </a:rPr>
              <a:t>missing data problem</a:t>
            </a:r>
          </a:p>
        </p:txBody>
      </p:sp>
    </p:spTree>
    <p:extLst>
      <p:ext uri="{BB962C8B-B14F-4D97-AF65-F5344CB8AC3E}">
        <p14:creationId xmlns:p14="http://schemas.microsoft.com/office/powerpoint/2010/main" val="167428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white object on a red surface&#10;&#10;Description automatically generated with low confidence">
            <a:extLst>
              <a:ext uri="{FF2B5EF4-FFF2-40B4-BE49-F238E27FC236}">
                <a16:creationId xmlns:a16="http://schemas.microsoft.com/office/drawing/2014/main" id="{C48A494C-581E-B0BA-A815-BF68AA8BB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52" y="367457"/>
            <a:ext cx="4592951" cy="6123085"/>
          </a:xfrm>
          <a:prstGeom prst="rect">
            <a:avLst/>
          </a:prstGeom>
        </p:spPr>
      </p:pic>
      <p:pic>
        <p:nvPicPr>
          <p:cNvPr id="7" name="Picture 6" descr="A person with the hands on the face&#10;&#10;Description automatically generated with low confidence">
            <a:extLst>
              <a:ext uri="{FF2B5EF4-FFF2-40B4-BE49-F238E27FC236}">
                <a16:creationId xmlns:a16="http://schemas.microsoft.com/office/drawing/2014/main" id="{97DEACB5-7D1F-8C73-5C91-157D592FD9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210" y="394542"/>
            <a:ext cx="6096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18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E64BA-2929-4A07-8AD6-785B76E0CA0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Potential Outcomes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0C0D39-8FC9-4533-85CA-F2063B4FD172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572769"/>
                <a:ext cx="10515600" cy="4920102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lnSpc>
                    <a:spcPct val="120000"/>
                  </a:lnSpc>
                  <a:buNone/>
                </a:pP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Let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represent your headache level (high is a very bad headache, low is no headache),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be whether you take aspirin or not (A =1 you take it, A = 0 you don’t)</a:t>
                </a:r>
              </a:p>
              <a:p>
                <a:pPr marL="0" lvl="0" indent="0">
                  <a:lnSpc>
                    <a:spcPct val="120000"/>
                  </a:lnSpc>
                  <a:buNone/>
                </a:pPr>
                <a:endParaRPr lang="en-GB" b="1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lnSpc>
                    <a:spcPct val="120000"/>
                  </a:lnSpc>
                  <a:buNone/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You only want to take an aspirin if your headache level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after taking aspirin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is lower relative to what your headache would be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if you wouldn’t take aspirin</a:t>
                </a:r>
                <a:endParaRPr lang="en-GB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lnSpc>
                    <a:spcPct val="120000"/>
                  </a:lnSpc>
                  <a:buNone/>
                </a:pPr>
                <a:endParaRPr lang="en-GB" b="1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lnSpc>
                    <a:spcPct val="120000"/>
                  </a:lnSpc>
                  <a:buNone/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There are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two possible versions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of the outcome variable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your headache level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if you would take aspirin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your headache level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if you would not take aspirin</a:t>
                </a:r>
                <a:endParaRPr lang="en-GB" dirty="0">
                  <a:solidFill>
                    <a:srgbClr val="404040"/>
                  </a:solidFill>
                  <a:latin typeface="Fira Sans" pitchFamily="34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0C0D39-8FC9-4533-85CA-F2063B4FD172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572769"/>
                <a:ext cx="10515600" cy="4920102"/>
              </a:xfrm>
              <a:blipFill>
                <a:blip r:embed="rId2"/>
                <a:stretch>
                  <a:fillRect l="-928" t="-991" r="-754" b="-285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026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E64BA-2929-4A07-8AD6-785B76E0CA0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Causal Effects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0C0D39-8FC9-4533-85CA-F2063B4FD172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572769"/>
                <a:ext cx="10515600" cy="4920102"/>
              </a:xfrm>
            </p:spPr>
            <p:txBody>
              <a:bodyPr>
                <a:normAutofit/>
              </a:bodyPr>
              <a:lstStyle/>
              <a:p>
                <a:pPr marL="0" lvl="0" indent="0">
                  <a:lnSpc>
                    <a:spcPct val="120000"/>
                  </a:lnSpc>
                  <a:buNone/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We can define the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causal effect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of taking aspirin on your headache levels as the difference in potential outcomes</a:t>
                </a:r>
              </a:p>
              <a:p>
                <a:pPr marL="0" lvl="0" indent="0">
                  <a:lnSpc>
                    <a:spcPct val="120000"/>
                  </a:lnSpc>
                  <a:buNone/>
                </a:pPr>
                <a:endParaRPr lang="en-GB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32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32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32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sz="32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sSubSup>
                        <m:sSubSupPr>
                          <m:ctrlP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lnSpc>
                    <a:spcPct val="120000"/>
                  </a:lnSpc>
                  <a:buNone/>
                </a:pPr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lnSpc>
                    <a:spcPct val="120000"/>
                  </a:lnSpc>
                  <a:buNone/>
                </a:pPr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The </a:t>
                </a:r>
                <a:r>
                  <a:rPr lang="en-GB" sz="3200" b="1" dirty="0">
                    <a:solidFill>
                      <a:srgbClr val="404040"/>
                    </a:solidFill>
                    <a:latin typeface="Fira Sans" pitchFamily="34"/>
                  </a:rPr>
                  <a:t>fundamental problem of causal inference: </a:t>
                </a:r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You only ever observe one of the potential outcomes!</a:t>
                </a:r>
                <a:r>
                  <a:rPr lang="en-GB" sz="3200" b="1" dirty="0">
                    <a:solidFill>
                      <a:srgbClr val="404040"/>
                    </a:solidFill>
                    <a:latin typeface="Fira Sans" pitchFamily="34"/>
                  </a:rPr>
                  <a:t> </a:t>
                </a:r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0C0D39-8FC9-4533-85CA-F2063B4FD172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572769"/>
                <a:ext cx="10515600" cy="4920102"/>
              </a:xfrm>
              <a:blipFill>
                <a:blip r:embed="rId2"/>
                <a:stretch>
                  <a:fillRect l="-1507" t="-248" r="-63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6863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E64BA-2929-4A07-8AD6-785B76E0CA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281154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Data and Potential Outcomes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748347" y="989045"/>
              <a:ext cx="8123440" cy="55878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468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414241"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51816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𝐼𝐷</m:t>
                                </m:r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p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p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748347" y="989045"/>
              <a:ext cx="8123440" cy="55878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468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414241"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518161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75" t="-80000" r="-400375" b="-9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375" t="-80000" r="-300375" b="-9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1128" t="-80000" r="-201504" b="-9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00000" t="-80000" r="-100749" b="-9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0000" t="-80000" r="-749" b="-90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201316" r="-400375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201316" r="-300375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201316" r="-201504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201316" r="-100749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201316" r="-749" b="-9078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297403" r="-400375" b="-7961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297403" r="-300375" b="-7961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297403" r="-201504" b="-7961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297403" r="-100749" b="-7961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297403" r="-749" b="-7961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402632" r="-400375" b="-7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402632" r="-300375" b="-7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402632" r="-201504" b="-7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402632" r="-100749" b="-7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402632" r="-749" b="-7065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496104" r="-400375" b="-5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496104" r="-300375" b="-5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496104" r="-201504" b="-5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496104" r="-100749" b="-5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496104" r="-749" b="-5974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603947" r="-400375" b="-5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603947" r="-300375" b="-5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603947" r="-201504" b="-5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603947" r="-100749" b="-5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603947" r="-749" b="-50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703947" r="-400375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703947" r="-300375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703947" r="-201504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703947" r="-100749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703947" r="-749" b="-40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793506" r="-40037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793506" r="-30037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793506" r="-20150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793506" r="-10074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793506" r="-749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905263" r="-400375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905263" r="-300375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905263" r="-201504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905263" r="-100749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905263" r="-749" b="-203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992208" r="-400375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992208" r="-300375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992208" r="-201504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992208" r="-100749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992208" r="-749" b="-101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1106579" r="-400375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1106579" r="-300375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1106579" r="-201504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106579" r="-100749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1106579" r="-749" b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AD7878F7-648B-079E-88B1-0E53CDEBA92C}"/>
              </a:ext>
            </a:extLst>
          </p:cNvPr>
          <p:cNvSpPr/>
          <p:nvPr/>
        </p:nvSpPr>
        <p:spPr>
          <a:xfrm>
            <a:off x="5006566" y="1385180"/>
            <a:ext cx="4865221" cy="5191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7369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E64BA-2929-4A07-8AD6-785B76E0CA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281154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Data and Potential Outcomes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0252629"/>
                  </p:ext>
                </p:extLst>
              </p:nvPr>
            </p:nvGraphicFramePr>
            <p:xfrm>
              <a:off x="1748347" y="989045"/>
              <a:ext cx="8123440" cy="55878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468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414241"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51816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𝐼𝐷</m:t>
                                </m:r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p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p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0252629"/>
                  </p:ext>
                </p:extLst>
              </p:nvPr>
            </p:nvGraphicFramePr>
            <p:xfrm>
              <a:off x="1748347" y="989045"/>
              <a:ext cx="8123440" cy="55878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468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414241"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518161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75" t="-80000" r="-400375" b="-9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375" t="-80000" r="-300375" b="-9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1128" t="-80000" r="-201504" b="-9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00000" t="-80000" r="-100749" b="-9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0000" t="-80000" r="-749" b="-90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201316" r="-400375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201316" r="-300375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201316" r="-201504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201316" r="-100749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201316" r="-749" b="-9078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297403" r="-400375" b="-7961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297403" r="-300375" b="-7961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297403" r="-201504" b="-7961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297403" r="-100749" b="-7961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297403" r="-749" b="-7961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402632" r="-400375" b="-7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402632" r="-300375" b="-7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402632" r="-201504" b="-7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402632" r="-100749" b="-7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402632" r="-749" b="-7065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496104" r="-400375" b="-5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496104" r="-300375" b="-5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496104" r="-201504" b="-5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496104" r="-100749" b="-5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496104" r="-749" b="-5974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603947" r="-400375" b="-5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603947" r="-300375" b="-5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603947" r="-201504" b="-5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603947" r="-100749" b="-5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603947" r="-749" b="-50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703947" r="-400375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703947" r="-300375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703947" r="-201504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703947" r="-100749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703947" r="-749" b="-40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793506" r="-40037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793506" r="-30037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793506" r="-20150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793506" r="-10074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793506" r="-749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905263" r="-400375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905263" r="-300375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905263" r="-201504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905263" r="-100749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905263" r="-749" b="-203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992208" r="-400375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992208" r="-300375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992208" r="-201504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992208" r="-100749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992208" r="-749" b="-101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1106579" r="-400375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1106579" r="-300375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1106579" r="-201504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106579" r="-100749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1106579" r="-749" b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05369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E64BA-2929-4A07-8AD6-785B76E0CA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281154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Data and Potential Outcomes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76954206"/>
                  </p:ext>
                </p:extLst>
              </p:nvPr>
            </p:nvGraphicFramePr>
            <p:xfrm>
              <a:off x="1748347" y="989045"/>
              <a:ext cx="8123440" cy="55878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468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414241"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51816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𝐼𝐷</m:t>
                                </m:r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28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8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p>
                                    <m:r>
                                      <a:rPr lang="en-GB" sz="28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nl-NL" sz="2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28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8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p>
                                    <m:r>
                                      <a:rPr lang="en-GB" sz="28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nl-NL" sz="2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76954206"/>
                  </p:ext>
                </p:extLst>
              </p:nvPr>
            </p:nvGraphicFramePr>
            <p:xfrm>
              <a:off x="1748347" y="989045"/>
              <a:ext cx="8123440" cy="55878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468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414241"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518161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75" t="-80000" r="-400375" b="-9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375" t="-80000" r="-300375" b="-9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1128" t="-80000" r="-201504" b="-9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00000" t="-80000" r="-100749" b="-9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0000" t="-80000" r="-749" b="-90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201316" r="-400375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201316" r="-300375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201316" r="-201504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201316" r="-100749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201316" r="-749" b="-9078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297403" r="-400375" b="-7961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297403" r="-300375" b="-7961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297403" r="-201504" b="-7961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297403" r="-100749" b="-7961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297403" r="-749" b="-7961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402632" r="-400375" b="-7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402632" r="-300375" b="-7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402632" r="-201504" b="-7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402632" r="-100749" b="-7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402632" r="-749" b="-7065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496104" r="-400375" b="-5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496104" r="-300375" b="-5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496104" r="-201504" b="-5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496104" r="-100749" b="-5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496104" r="-749" b="-5974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603947" r="-400375" b="-5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603947" r="-300375" b="-5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603947" r="-201504" b="-5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603947" r="-100749" b="-5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603947" r="-749" b="-50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703947" r="-400375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703947" r="-300375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703947" r="-201504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703947" r="-100749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703947" r="-749" b="-40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793506" r="-40037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793506" r="-30037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793506" r="-20150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793506" r="-10074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793506" r="-749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905263" r="-400375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905263" r="-300375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905263" r="-201504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905263" r="-100749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905263" r="-749" b="-203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992208" r="-400375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992208" r="-300375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992208" r="-201504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992208" r="-100749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992208" r="-749" b="-101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1106579" r="-400375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1106579" r="-300375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1106579" r="-201504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106579" r="-100749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1106579" r="-749" b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60480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FADAD-7D51-496D-A8D5-5E58759DC03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About us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D4E46-B512-463D-B59E-7A6FB569FBA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705362" y="1698662"/>
            <a:ext cx="7110173" cy="4667243"/>
          </a:xfrm>
        </p:spPr>
        <p:txBody>
          <a:bodyPr>
            <a:normAutofit lnSpcReduction="10000"/>
          </a:bodyPr>
          <a:lstStyle/>
          <a:p>
            <a:pPr marL="0" lvl="0" indent="0">
              <a:lnSpc>
                <a:spcPct val="110000"/>
              </a:lnSpc>
              <a:buNone/>
            </a:pPr>
            <a:r>
              <a:rPr lang="en-GB" sz="1700" b="1" dirty="0">
                <a:solidFill>
                  <a:srgbClr val="404040"/>
                </a:solidFill>
                <a:latin typeface="Fira Sans" pitchFamily="34"/>
              </a:rPr>
              <a:t>Erik-Jan van Kesteren</a:t>
            </a:r>
          </a:p>
          <a:p>
            <a:pPr>
              <a:lnSpc>
                <a:spcPct val="110000"/>
              </a:lnSpc>
            </a:pPr>
            <a:r>
              <a:rPr lang="en-GB" sz="1700" dirty="0">
                <a:solidFill>
                  <a:srgbClr val="404040"/>
                </a:solidFill>
                <a:latin typeface="Fira Sans" pitchFamily="34"/>
              </a:rPr>
              <a:t>Background in statistics / social science</a:t>
            </a:r>
          </a:p>
          <a:p>
            <a:pPr>
              <a:lnSpc>
                <a:spcPct val="110000"/>
              </a:lnSpc>
            </a:pPr>
            <a:r>
              <a:rPr lang="en-GB" sz="1700" dirty="0">
                <a:solidFill>
                  <a:srgbClr val="404040"/>
                </a:solidFill>
                <a:latin typeface="Fira Sans" pitchFamily="34"/>
              </a:rPr>
              <a:t>Assistant professor @ methodology &amp; statistics UU</a:t>
            </a:r>
          </a:p>
          <a:p>
            <a:pPr>
              <a:lnSpc>
                <a:spcPct val="110000"/>
              </a:lnSpc>
            </a:pPr>
            <a:r>
              <a:rPr lang="en-GB" sz="1700" dirty="0">
                <a:solidFill>
                  <a:srgbClr val="404040"/>
                </a:solidFill>
                <a:latin typeface="Fira Sans" pitchFamily="34"/>
              </a:rPr>
              <a:t>Social Data Science team lead @ ODISSEI (consortium of universities)</a:t>
            </a:r>
          </a:p>
          <a:p>
            <a:pPr marL="0" lvl="0" indent="0">
              <a:lnSpc>
                <a:spcPct val="110000"/>
              </a:lnSpc>
              <a:buNone/>
            </a:pPr>
            <a:endParaRPr lang="en-GB" sz="1700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10000"/>
              </a:lnSpc>
              <a:buNone/>
            </a:pPr>
            <a:endParaRPr lang="en-GB" sz="1700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10000"/>
              </a:lnSpc>
              <a:buNone/>
            </a:pPr>
            <a:endParaRPr lang="en-GB" sz="1700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10000"/>
              </a:lnSpc>
              <a:buNone/>
            </a:pPr>
            <a:r>
              <a:rPr lang="en-GB" sz="1700" dirty="0">
                <a:solidFill>
                  <a:srgbClr val="404040"/>
                </a:solidFill>
                <a:latin typeface="Fira Sans" pitchFamily="34"/>
              </a:rPr>
              <a:t>Some stuff I work on:</a:t>
            </a:r>
          </a:p>
          <a:p>
            <a:pPr marL="0" lvl="0" indent="0">
              <a:lnSpc>
                <a:spcPct val="110000"/>
              </a:lnSpc>
              <a:buNone/>
            </a:pPr>
            <a:r>
              <a:rPr lang="en-GB" sz="1700" dirty="0">
                <a:solidFill>
                  <a:srgbClr val="404040"/>
                </a:solidFill>
                <a:latin typeface="Fira Sans" pitchFamily="34"/>
              </a:rPr>
              <a:t>Latent variables, high-dimensional data, optimization, regularization, visualisation, Bayesian statistics, multilevel models, spatial data, generalized linear models, privacy, synthetic data, high-performance computing, software development, open science &amp; reproducibility</a:t>
            </a: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C92E365-10AA-45C2-A560-32B44CB8B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1154" y="1791763"/>
            <a:ext cx="1538267" cy="153616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Graphic 3">
            <a:extLst>
              <a:ext uri="{FF2B5EF4-FFF2-40B4-BE49-F238E27FC236}">
                <a16:creationId xmlns:a16="http://schemas.microsoft.com/office/drawing/2014/main" id="{2F77BD52-0F24-4FCB-BA39-100F17AA30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91062" y="3429000"/>
            <a:ext cx="1934815" cy="65332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E64BA-2929-4A07-8AD6-785B76E0CA0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Causal Inference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0C0D39-8FC9-4533-85CA-F2063B4FD172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572768"/>
                <a:ext cx="10515600" cy="5098619"/>
              </a:xfrm>
            </p:spPr>
            <p:txBody>
              <a:bodyPr>
                <a:normAutofit/>
              </a:bodyPr>
              <a:lstStyle/>
              <a:p>
                <a:pPr marL="0" lvl="0" indent="0">
                  <a:lnSpc>
                    <a:spcPct val="100000"/>
                  </a:lnSpc>
                  <a:buNone/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In cross-sectional settings, we typically aim to make inferences about the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average causal effect.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This is known as a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causal </a:t>
                </a:r>
                <a:r>
                  <a:rPr lang="en-GB" b="1" dirty="0" err="1">
                    <a:solidFill>
                      <a:srgbClr val="404040"/>
                    </a:solidFill>
                    <a:latin typeface="Fira Sans" pitchFamily="34"/>
                  </a:rPr>
                  <a:t>estimand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:</a:t>
                </a:r>
                <a:endParaRPr lang="en-GB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𝐴𝐶𝐸</m:t>
                      </m:r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GB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GB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b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</a:br>
                <a:b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</a:br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In a </a:t>
                </a:r>
                <a:r>
                  <a:rPr lang="en-GB" sz="3200" b="1" dirty="0">
                    <a:solidFill>
                      <a:srgbClr val="404040"/>
                    </a:solidFill>
                    <a:latin typeface="Fira Sans" pitchFamily="34"/>
                  </a:rPr>
                  <a:t>Randomized Controlled Trial, </a:t>
                </a:r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we often use the difference in treated and untreated groups as an </a:t>
                </a:r>
                <a:r>
                  <a:rPr lang="en-GB" sz="3200" b="1" dirty="0">
                    <a:solidFill>
                      <a:srgbClr val="404040"/>
                    </a:solidFill>
                    <a:latin typeface="Fira Sans" pitchFamily="34"/>
                  </a:rPr>
                  <a:t>estimator </a:t>
                </a:r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of this causal effect:</a:t>
                </a:r>
                <a:b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</a:br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 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0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𝐴𝐶𝐸</m:t>
                          </m:r>
                        </m:e>
                      </m:acc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| </m:t>
                          </m:r>
                          <m: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|"/>
                          <m:ctrlP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=0]</m:t>
                      </m:r>
                    </m:oMath>
                  </m:oMathPara>
                </a14:m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lnSpc>
                    <a:spcPct val="100000"/>
                  </a:lnSpc>
                  <a:buNone/>
                </a:pPr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0C0D39-8FC9-4533-85CA-F2063B4FD172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572768"/>
                <a:ext cx="10515600" cy="5098619"/>
              </a:xfrm>
              <a:blipFill>
                <a:blip r:embed="rId3"/>
                <a:stretch>
                  <a:fillRect l="-1507" t="-1196" r="-75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0183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E64BA-2929-4A07-8AD6-785B76E0CA0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Causal Inference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0C0D39-8FC9-4533-85CA-F2063B4FD172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572768"/>
                <a:ext cx="10515600" cy="5098619"/>
              </a:xfrm>
            </p:spPr>
            <p:txBody>
              <a:bodyPr>
                <a:normAutofit/>
              </a:bodyPr>
              <a:lstStyle/>
              <a:p>
                <a:pPr marL="0" lvl="0" indent="0">
                  <a:lnSpc>
                    <a:spcPct val="100000"/>
                  </a:lnSpc>
                  <a:buNone/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In cross-sectional settings, we typically aim to make inferences about the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average causal effect.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This is known as a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causal </a:t>
                </a:r>
                <a:r>
                  <a:rPr lang="en-GB" b="1" dirty="0" err="1">
                    <a:solidFill>
                      <a:srgbClr val="404040"/>
                    </a:solidFill>
                    <a:latin typeface="Fira Sans" pitchFamily="34"/>
                  </a:rPr>
                  <a:t>estimand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:</a:t>
                </a:r>
                <a:endParaRPr lang="en-GB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𝐴𝐶𝐸</m:t>
                      </m:r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GB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3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3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GB" sz="3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b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</a:br>
                <a:b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</a:br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In a </a:t>
                </a:r>
                <a:r>
                  <a:rPr lang="en-GB" sz="3200" b="1" dirty="0">
                    <a:solidFill>
                      <a:srgbClr val="404040"/>
                    </a:solidFill>
                    <a:latin typeface="Fira Sans" pitchFamily="34"/>
                  </a:rPr>
                  <a:t>Randomized Controlled Trial, </a:t>
                </a:r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we often use the difference in treated and untreated groups as an </a:t>
                </a:r>
                <a:r>
                  <a:rPr lang="en-GB" sz="3200" b="1" dirty="0">
                    <a:solidFill>
                      <a:srgbClr val="404040"/>
                    </a:solidFill>
                    <a:latin typeface="Fira Sans" pitchFamily="34"/>
                  </a:rPr>
                  <a:t>estimator </a:t>
                </a:r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of this causal effect:</a:t>
                </a:r>
                <a:b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</a:br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 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0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𝐴𝐶𝐸</m:t>
                          </m:r>
                        </m:e>
                      </m:acc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| </m:t>
                          </m:r>
                          <m: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|"/>
                          <m:ctrlP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=0]</m:t>
                      </m:r>
                    </m:oMath>
                  </m:oMathPara>
                </a14:m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lnSpc>
                    <a:spcPct val="100000"/>
                  </a:lnSpc>
                  <a:buNone/>
                </a:pPr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0C0D39-8FC9-4533-85CA-F2063B4FD172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572768"/>
                <a:ext cx="10515600" cy="5098619"/>
              </a:xfrm>
              <a:blipFill>
                <a:blip r:embed="rId3"/>
                <a:stretch>
                  <a:fillRect l="-1507" t="-1196" r="-75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51228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E64BA-2929-4A07-8AD6-785B76E0CA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281154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Causal Inference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F72BD6FC-4ED6-91E7-9B54-BC44BC9F79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2161490"/>
                  </p:ext>
                </p:extLst>
              </p:nvPr>
            </p:nvGraphicFramePr>
            <p:xfrm>
              <a:off x="1897638" y="989045"/>
              <a:ext cx="8123440" cy="55878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468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414241">
                    <a:tc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𝐼𝐷</m:t>
                                </m:r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28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8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p>
                                    <m:r>
                                      <a:rPr lang="en-GB" sz="28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nl-NL" sz="28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p>
                                    <m:r>
                                      <a:rPr lang="en-GB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nl-NL" sz="2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F72BD6FC-4ED6-91E7-9B54-BC44BC9F79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2161490"/>
                  </p:ext>
                </p:extLst>
              </p:nvPr>
            </p:nvGraphicFramePr>
            <p:xfrm>
              <a:off x="1897638" y="989045"/>
              <a:ext cx="8123440" cy="55878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468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414241">
                    <a:tc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75" t="-80000" r="-400000" b="-9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752" t="-80000" r="-301504" b="-9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0000" t="-80000" r="-200375" b="-9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01128" t="-80000" r="-101128" b="-9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99625" t="-80000" r="-749" b="-90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201316" r="-400000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752" t="-201316" r="-301504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01316" r="-200375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128" t="-201316" r="-101128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99625" t="-201316" r="-749" b="-9078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297403" r="-400000" b="-7961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752" t="-297403" r="-301504" b="-7961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97403" r="-200375" b="-7961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128" t="-297403" r="-101128" b="-7961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99625" t="-297403" r="-749" b="-7961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402632" r="-400000" b="-7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752" t="-402632" r="-301504" b="-7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402632" r="-200375" b="-7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128" t="-402632" r="-101128" b="-7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99625" t="-402632" r="-749" b="-7065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496104" r="-400000" b="-5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752" t="-496104" r="-301504" b="-5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496104" r="-200375" b="-5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128" t="-496104" r="-101128" b="-5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99625" t="-496104" r="-749" b="-5974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603947" r="-400000" b="-5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752" t="-603947" r="-301504" b="-5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603947" r="-200375" b="-5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128" t="-603947" r="-101128" b="-5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99625" t="-603947" r="-749" b="-50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703947" r="-400000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752" t="-703947" r="-301504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703947" r="-200375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128" t="-703947" r="-101128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99625" t="-703947" r="-749" b="-40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793506" r="-400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752" t="-793506" r="-30150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793506" r="-20037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128" t="-793506" r="-101128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99625" t="-793506" r="-749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905263" r="-400000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752" t="-905263" r="-301504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905263" r="-200375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128" t="-905263" r="-101128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99625" t="-905263" r="-749" b="-203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992208" r="-400000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752" t="-992208" r="-301504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992208" r="-200375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128" t="-992208" r="-101128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99625" t="-992208" r="-749" b="-101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1106579" r="-400000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752" t="-1106579" r="-301504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106579" r="-200375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128" t="-1106579" r="-101128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99625" t="-1106579" r="-749" b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211109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E64BA-2929-4A07-8AD6-785B76E0CA0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Causal Inference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0C0D39-8FC9-4533-85CA-F2063B4FD172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572768"/>
                <a:ext cx="10515600" cy="5098619"/>
              </a:xfrm>
            </p:spPr>
            <p:txBody>
              <a:bodyPr>
                <a:normAutofit/>
              </a:bodyPr>
              <a:lstStyle/>
              <a:p>
                <a:pPr marL="0" lvl="0" indent="0">
                  <a:lnSpc>
                    <a:spcPct val="100000"/>
                  </a:lnSpc>
                  <a:buNone/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In cross-sectional settings, we typically aim to make inferences about the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average causal effect.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This is known as a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causal </a:t>
                </a:r>
                <a:r>
                  <a:rPr lang="en-GB" b="1" dirty="0" err="1">
                    <a:solidFill>
                      <a:srgbClr val="404040"/>
                    </a:solidFill>
                    <a:latin typeface="Fira Sans" pitchFamily="34"/>
                  </a:rPr>
                  <a:t>estimand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:</a:t>
                </a:r>
                <a:endParaRPr lang="en-GB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𝐴𝐶𝐸</m:t>
                      </m:r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GB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GB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b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</a:br>
                <a:b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</a:br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In a </a:t>
                </a:r>
                <a:r>
                  <a:rPr lang="en-GB" sz="3200" b="1" dirty="0">
                    <a:solidFill>
                      <a:srgbClr val="404040"/>
                    </a:solidFill>
                    <a:latin typeface="Fira Sans" pitchFamily="34"/>
                  </a:rPr>
                  <a:t>Randomized Controlled Trial, </a:t>
                </a:r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we often use the (sample) difference in treated and untreated groups as an </a:t>
                </a:r>
                <a:r>
                  <a:rPr lang="en-GB" sz="3200" b="1" dirty="0">
                    <a:solidFill>
                      <a:srgbClr val="404040"/>
                    </a:solidFill>
                    <a:latin typeface="Fira Sans" pitchFamily="34"/>
                  </a:rPr>
                  <a:t>estimator </a:t>
                </a:r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of this causal effect:</a:t>
                </a:r>
                <a:b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</a:br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 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0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𝐴𝐶𝐸</m:t>
                          </m:r>
                        </m:e>
                      </m:acc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 </m:t>
                          </m:r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|"/>
                          <m:ctrlPr>
                            <a:rPr lang="en-GB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GB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GB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=0]</m:t>
                      </m:r>
                    </m:oMath>
                  </m:oMathPara>
                </a14:m>
                <a:endParaRPr lang="en-GB" sz="3200" dirty="0">
                  <a:solidFill>
                    <a:srgbClr val="0070C0"/>
                  </a:solidFill>
                  <a:latin typeface="Fira Sans" pitchFamily="34"/>
                </a:endParaRPr>
              </a:p>
              <a:p>
                <a:pPr marL="0" lvl="0" indent="0">
                  <a:lnSpc>
                    <a:spcPct val="100000"/>
                  </a:lnSpc>
                  <a:buNone/>
                </a:pPr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0C0D39-8FC9-4533-85CA-F2063B4FD172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572768"/>
                <a:ext cx="10515600" cy="5098619"/>
              </a:xfrm>
              <a:blipFill>
                <a:blip r:embed="rId3"/>
                <a:stretch>
                  <a:fillRect l="-1507" t="-1196" r="-98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73916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E64BA-2929-4A07-8AD6-785B76E0CA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281154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Causal Inference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F72BD6FC-4ED6-91E7-9B54-BC44BC9F79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0261349"/>
                  </p:ext>
                </p:extLst>
              </p:nvPr>
            </p:nvGraphicFramePr>
            <p:xfrm>
              <a:off x="1897638" y="989045"/>
              <a:ext cx="8123440" cy="55878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468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414241">
                    <a:tc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𝐼𝐷</m:t>
                                </m:r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p>
                                    <m:r>
                                      <a:rPr lang="en-GB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nl-N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p>
                                    <m:r>
                                      <a:rPr lang="en-GB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nl-N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F72BD6FC-4ED6-91E7-9B54-BC44BC9F79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0261349"/>
                  </p:ext>
                </p:extLst>
              </p:nvPr>
            </p:nvGraphicFramePr>
            <p:xfrm>
              <a:off x="1897638" y="989045"/>
              <a:ext cx="8123440" cy="55878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468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414241">
                    <a:tc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75" t="-80000" r="-400000" b="-9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752" t="-80000" r="-301504" b="-9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0000" t="-80000" r="-200375" b="-9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01128" t="-80000" r="-101128" b="-9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99625" t="-80000" r="-749" b="-90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201316" r="-400000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752" t="-201316" r="-301504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01316" r="-200375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128" t="-201316" r="-101128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99625" t="-201316" r="-749" b="-9078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297403" r="-400000" b="-7961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752" t="-297403" r="-301504" b="-7961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97403" r="-200375" b="-7961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128" t="-297403" r="-101128" b="-7961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99625" t="-297403" r="-749" b="-7961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402632" r="-400000" b="-7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752" t="-402632" r="-301504" b="-7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402632" r="-200375" b="-7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128" t="-402632" r="-101128" b="-7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99625" t="-402632" r="-749" b="-7065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496104" r="-400000" b="-5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752" t="-496104" r="-301504" b="-5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496104" r="-200375" b="-5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128" t="-496104" r="-101128" b="-5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99625" t="-496104" r="-749" b="-5974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603947" r="-400000" b="-5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752" t="-603947" r="-301504" b="-5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603947" r="-200375" b="-5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128" t="-603947" r="-101128" b="-5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99625" t="-603947" r="-749" b="-50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703947" r="-400000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752" t="-703947" r="-301504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703947" r="-200375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128" t="-703947" r="-101128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99625" t="-703947" r="-749" b="-40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793506" r="-400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752" t="-793506" r="-30150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793506" r="-20037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128" t="-793506" r="-101128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99625" t="-793506" r="-749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905263" r="-400000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752" t="-905263" r="-301504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905263" r="-200375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128" t="-905263" r="-101128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99625" t="-905263" r="-749" b="-203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992208" r="-400000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752" t="-992208" r="-301504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992208" r="-200375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128" t="-992208" r="-101128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99625" t="-992208" r="-749" b="-101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1106579" r="-400000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752" t="-1106579" r="-301504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106579" r="-200375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128" t="-1106579" r="-101128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99625" t="-1106579" r="-749" b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317164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E64BA-2929-4A07-8AD6-785B76E0CA0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Causal Inference Assumptions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C0D39-8FC9-4533-85CA-F2063B4FD17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572769"/>
            <a:ext cx="10515600" cy="4920102"/>
          </a:xfrm>
        </p:spPr>
        <p:txBody>
          <a:bodyPr>
            <a:normAutofit fontScale="77500" lnSpcReduction="20000"/>
          </a:bodyPr>
          <a:lstStyle/>
          <a:p>
            <a:pPr marL="0" lvl="0" indent="0">
              <a:lnSpc>
                <a:spcPct val="120000"/>
              </a:lnSpc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This type of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inference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 about causal effects from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observed data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 is only possible under certain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conditions 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or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assumptions</a:t>
            </a:r>
          </a:p>
          <a:p>
            <a:pPr marL="0" lvl="0" indent="0">
              <a:lnSpc>
                <a:spcPct val="120000"/>
              </a:lnSpc>
              <a:buNone/>
            </a:pPr>
            <a:endParaRPr lang="en-GB" b="1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20000"/>
              </a:lnSpc>
              <a:buNone/>
            </a:pPr>
            <a:r>
              <a:rPr lang="en-GB" sz="3200" b="1" dirty="0">
                <a:solidFill>
                  <a:srgbClr val="404040"/>
                </a:solidFill>
                <a:latin typeface="Fira Sans" pitchFamily="34"/>
              </a:rPr>
              <a:t>Exchangeability</a:t>
            </a:r>
          </a:p>
          <a:p>
            <a:pPr lvl="1">
              <a:lnSpc>
                <a:spcPct val="120000"/>
              </a:lnSpc>
            </a:pPr>
            <a:r>
              <a:rPr lang="en-GB" sz="2800" dirty="0">
                <a:solidFill>
                  <a:srgbClr val="404040"/>
                </a:solidFill>
                <a:latin typeface="Fira Sans" pitchFamily="34"/>
              </a:rPr>
              <a:t>If we were to reverse treatment assignment we would observe the same group differences. Information is exchangeable between groups</a:t>
            </a:r>
          </a:p>
          <a:p>
            <a:pPr lvl="1">
              <a:lnSpc>
                <a:spcPct val="120000"/>
              </a:lnSpc>
            </a:pPr>
            <a:r>
              <a:rPr lang="en-GB" sz="2800" dirty="0">
                <a:solidFill>
                  <a:srgbClr val="404040"/>
                </a:solidFill>
                <a:latin typeface="Fira Sans" pitchFamily="34"/>
              </a:rPr>
              <a:t>Basically: absence of </a:t>
            </a:r>
            <a:r>
              <a:rPr lang="en-GB" sz="2800" b="1" dirty="0">
                <a:solidFill>
                  <a:srgbClr val="404040"/>
                </a:solidFill>
                <a:latin typeface="Fira Sans" pitchFamily="34"/>
              </a:rPr>
              <a:t>confounder variables</a:t>
            </a:r>
          </a:p>
          <a:p>
            <a:pPr lvl="2">
              <a:lnSpc>
                <a:spcPct val="120000"/>
              </a:lnSpc>
            </a:pPr>
            <a:r>
              <a:rPr lang="en-GB" sz="2400" dirty="0">
                <a:solidFill>
                  <a:srgbClr val="404040"/>
                </a:solidFill>
                <a:latin typeface="Fira Sans" pitchFamily="34"/>
              </a:rPr>
              <a:t>E.g. People who have bad headaches choose to take the aspirin</a:t>
            </a:r>
            <a:endParaRPr lang="en-GB" sz="2400" b="1" dirty="0">
              <a:solidFill>
                <a:srgbClr val="404040"/>
              </a:solidFill>
              <a:latin typeface="Fira Sans" pitchFamily="34"/>
            </a:endParaRPr>
          </a:p>
          <a:p>
            <a:pPr lvl="1">
              <a:lnSpc>
                <a:spcPct val="120000"/>
              </a:lnSpc>
            </a:pPr>
            <a:r>
              <a:rPr lang="en-GB" sz="2800" b="1" dirty="0">
                <a:solidFill>
                  <a:srgbClr val="404040"/>
                </a:solidFill>
                <a:latin typeface="Fira Sans" pitchFamily="34"/>
              </a:rPr>
              <a:t>RCTs </a:t>
            </a:r>
            <a:r>
              <a:rPr lang="en-GB" sz="2800" dirty="0">
                <a:solidFill>
                  <a:srgbClr val="404040"/>
                </a:solidFill>
                <a:latin typeface="Fira Sans" pitchFamily="34"/>
              </a:rPr>
              <a:t>are powerful because </a:t>
            </a:r>
            <a:r>
              <a:rPr lang="en-GB" sz="2800" b="1" dirty="0">
                <a:solidFill>
                  <a:srgbClr val="404040"/>
                </a:solidFill>
                <a:latin typeface="Fira Sans" pitchFamily="34"/>
              </a:rPr>
              <a:t>randomization</a:t>
            </a:r>
            <a:r>
              <a:rPr lang="en-GB" sz="2800" dirty="0">
                <a:solidFill>
                  <a:srgbClr val="404040"/>
                </a:solidFill>
                <a:latin typeface="Fira Sans" pitchFamily="34"/>
              </a:rPr>
              <a:t> ensures exchangeability. But in principle this kind of inference is possible from non-RCT designs</a:t>
            </a:r>
          </a:p>
          <a:p>
            <a:pPr lvl="1">
              <a:lnSpc>
                <a:spcPct val="120000"/>
              </a:lnSpc>
            </a:pPr>
            <a:r>
              <a:rPr lang="en-GB" sz="2800" dirty="0">
                <a:solidFill>
                  <a:srgbClr val="404040"/>
                </a:solidFill>
                <a:latin typeface="Fira Sans" pitchFamily="34"/>
              </a:rPr>
              <a:t>In practice we need </a:t>
            </a:r>
            <a:r>
              <a:rPr lang="en-GB" sz="2800" b="1" dirty="0">
                <a:solidFill>
                  <a:srgbClr val="404040"/>
                </a:solidFill>
                <a:latin typeface="Fira Sans" pitchFamily="34"/>
              </a:rPr>
              <a:t>conditional exchangeability</a:t>
            </a:r>
            <a:r>
              <a:rPr lang="en-GB" sz="2800" dirty="0">
                <a:solidFill>
                  <a:srgbClr val="404040"/>
                </a:solidFill>
                <a:latin typeface="Fira Sans" pitchFamily="34"/>
              </a:rPr>
              <a:t>; to control for </a:t>
            </a:r>
            <a:r>
              <a:rPr lang="en-GB" sz="2800" b="1" dirty="0">
                <a:solidFill>
                  <a:srgbClr val="404040"/>
                </a:solidFill>
                <a:latin typeface="Fira Sans" pitchFamily="34"/>
              </a:rPr>
              <a:t>confounders!</a:t>
            </a:r>
          </a:p>
          <a:p>
            <a:pPr marL="0" lvl="0" indent="0">
              <a:lnSpc>
                <a:spcPct val="120000"/>
              </a:lnSpc>
              <a:buNone/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8877135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E64BA-2929-4A07-8AD6-785B76E0CA0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Causal Inference Assumptions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0C0D39-8FC9-4533-85CA-F2063B4FD172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572768"/>
                <a:ext cx="10623484" cy="5036261"/>
              </a:xfrm>
            </p:spPr>
            <p:txBody>
              <a:bodyPr>
                <a:normAutofit fontScale="85000" lnSpcReduction="10000"/>
              </a:bodyPr>
              <a:lstStyle/>
              <a:p>
                <a:pPr marL="0" lvl="0" indent="0">
                  <a:lnSpc>
                    <a:spcPct val="120000"/>
                  </a:lnSpc>
                  <a:buNone/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This type of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inference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about causal effects from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observed data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is only possible under certain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conditions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or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assumptions</a:t>
                </a:r>
              </a:p>
              <a:p>
                <a:pPr marL="0" lvl="0" indent="0">
                  <a:lnSpc>
                    <a:spcPct val="120000"/>
                  </a:lnSpc>
                  <a:buNone/>
                </a:pPr>
                <a:endParaRPr lang="en-GB" b="1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lnSpc>
                    <a:spcPct val="120000"/>
                  </a:lnSpc>
                  <a:buNone/>
                </a:pPr>
                <a:r>
                  <a:rPr lang="en-GB" sz="3200" b="1" dirty="0">
                    <a:solidFill>
                      <a:srgbClr val="404040"/>
                    </a:solidFill>
                    <a:latin typeface="Fira Sans" pitchFamily="34"/>
                  </a:rPr>
                  <a:t>Stable Unit Treatment Value (also known as SUTVA)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GB" sz="3200" b="1" dirty="0">
                    <a:solidFill>
                      <a:srgbClr val="404040"/>
                    </a:solidFill>
                    <a:latin typeface="Fira Sans" pitchFamily="34"/>
                  </a:rPr>
                  <a:t>No Interference</a:t>
                </a:r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: The potential outcomes of one unit does not depend on the treatment assigned to another unit. </a:t>
                </a:r>
              </a:p>
              <a:p>
                <a:pPr lvl="2">
                  <a:lnSpc>
                    <a:spcPct val="120000"/>
                  </a:lnSpc>
                </a:pPr>
                <a:r>
                  <a:rPr lang="en-GB" sz="2400" dirty="0">
                    <a:solidFill>
                      <a:srgbClr val="404040"/>
                    </a:solidFill>
                    <a:latin typeface="Fira Sans" pitchFamily="34"/>
                  </a:rPr>
                  <a:t>No “</a:t>
                </a:r>
                <a:r>
                  <a:rPr lang="en-GB" sz="2400" dirty="0" err="1">
                    <a:solidFill>
                      <a:srgbClr val="404040"/>
                    </a:solidFill>
                    <a:latin typeface="Fira Sans" pitchFamily="34"/>
                  </a:rPr>
                  <a:t>spillover</a:t>
                </a:r>
                <a:r>
                  <a:rPr lang="en-GB" sz="2400" dirty="0">
                    <a:solidFill>
                      <a:srgbClr val="404040"/>
                    </a:solidFill>
                    <a:latin typeface="Fira Sans" pitchFamily="34"/>
                  </a:rPr>
                  <a:t>”: </a:t>
                </a:r>
                <a:r>
                  <a:rPr lang="en-GB" sz="2400" u="sng" dirty="0">
                    <a:solidFill>
                      <a:srgbClr val="404040"/>
                    </a:solidFill>
                    <a:latin typeface="Fira Sans" pitchFamily="34"/>
                  </a:rPr>
                  <a:t>My</a:t>
                </a:r>
                <a:r>
                  <a:rPr lang="en-GB" sz="2400" dirty="0">
                    <a:solidFill>
                      <a:srgbClr val="404040"/>
                    </a:solidFill>
                    <a:latin typeface="Fira Sans" pitchFamily="34"/>
                  </a:rPr>
                  <a:t> taking an aspirin does not influence </a:t>
                </a:r>
                <a:r>
                  <a:rPr lang="en-GB" sz="2400" u="sng" dirty="0">
                    <a:solidFill>
                      <a:srgbClr val="404040"/>
                    </a:solidFill>
                    <a:latin typeface="Fira Sans" pitchFamily="34"/>
                  </a:rPr>
                  <a:t>your</a:t>
                </a:r>
                <a:r>
                  <a:rPr lang="en-GB" sz="2400" dirty="0">
                    <a:solidFill>
                      <a:srgbClr val="404040"/>
                    </a:solidFill>
                    <a:latin typeface="Fira Sans" pitchFamily="34"/>
                  </a:rPr>
                  <a:t> headache levels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GB" sz="3200" b="1" dirty="0">
                    <a:solidFill>
                      <a:srgbClr val="404040"/>
                    </a:solidFill>
                    <a:latin typeface="Fira Sans" pitchFamily="34"/>
                  </a:rPr>
                  <a:t>Consistency: </a:t>
                </a:r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Only one version of treatment, treatment is unambiguously defined.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I can directly observe one of the potential outcomes.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2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sz="320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32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GB" sz="32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320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sz="320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sz="320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 </a:t>
                </a:r>
              </a:p>
              <a:p>
                <a:pPr marL="0" lvl="0" indent="0">
                  <a:lnSpc>
                    <a:spcPct val="120000"/>
                  </a:lnSpc>
                  <a:buNone/>
                </a:pPr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0C0D39-8FC9-4533-85CA-F2063B4FD172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572768"/>
                <a:ext cx="10623484" cy="5036261"/>
              </a:xfrm>
              <a:blipFill>
                <a:blip r:embed="rId3"/>
                <a:stretch>
                  <a:fillRect l="-1091" t="-605" r="-34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99374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E64BA-2929-4A07-8AD6-785B76E0CA0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Causal Inference Assumptions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C0D39-8FC9-4533-85CA-F2063B4FD17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572769"/>
            <a:ext cx="10515600" cy="4920102"/>
          </a:xfrm>
        </p:spPr>
        <p:txBody>
          <a:bodyPr>
            <a:normAutofit/>
          </a:bodyPr>
          <a:lstStyle/>
          <a:p>
            <a:pPr marL="0" lvl="0" indent="0">
              <a:lnSpc>
                <a:spcPct val="120000"/>
              </a:lnSpc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These two generic assumptions essentially always appear in causal inference problems, and as we will see, we will have to deal with concerns around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confounders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 and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no interference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 repeatedly today</a:t>
            </a:r>
          </a:p>
          <a:p>
            <a:pPr marL="0" lvl="0" indent="0">
              <a:lnSpc>
                <a:spcPct val="120000"/>
              </a:lnSpc>
              <a:buNone/>
            </a:pPr>
            <a:endParaRPr lang="en-GB" sz="2800" b="1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20000"/>
              </a:lnSpc>
              <a:buNone/>
            </a:pP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Other assumptions or conditions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 may also be needed depending on the specific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design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 and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analytic approach you take</a:t>
            </a:r>
            <a:endParaRPr lang="en-GB" sz="2800" b="1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20000"/>
              </a:lnSpc>
              <a:buNone/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6778498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D9E9-4EDD-4A8E-BACA-88345240E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>
            <a:normAutofit fontScale="90000"/>
          </a:bodyPr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Causal Inference and Policy Evaluations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4513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E64BA-2929-4A07-8AD6-785B76E0CA0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Todays Topic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0C0D39-8FC9-4533-85CA-F2063B4FD172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572769"/>
                <a:ext cx="10515600" cy="4920102"/>
              </a:xfrm>
            </p:spPr>
            <p:txBody>
              <a:bodyPr>
                <a:normAutofit/>
              </a:bodyPr>
              <a:lstStyle/>
              <a:p>
                <a:pPr marL="0" lvl="0" indent="0">
                  <a:lnSpc>
                    <a:spcPct val="120000"/>
                  </a:lnSpc>
                  <a:buNone/>
                </a:pP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Policy evaluation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is a special case of causal inference</a:t>
                </a:r>
                <a:endParaRPr lang="en-GB" sz="2400" b="1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lnSpc>
                    <a:spcPct val="120000"/>
                  </a:lnSpc>
                  <a:buNone/>
                </a:pPr>
                <a:endParaRPr lang="en-GB" sz="2400" b="1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lnSpc>
                    <a:spcPct val="120000"/>
                  </a:lnSpc>
                  <a:buNone/>
                </a:pPr>
                <a:r>
                  <a:rPr lang="en-GB" sz="2400" dirty="0">
                    <a:solidFill>
                      <a:srgbClr val="404040"/>
                    </a:solidFill>
                    <a:latin typeface="Fira Sans" pitchFamily="34"/>
                  </a:rPr>
                  <a:t>We typically have </a:t>
                </a:r>
                <a:r>
                  <a:rPr lang="en-GB" sz="2400" b="1" dirty="0">
                    <a:solidFill>
                      <a:srgbClr val="404040"/>
                    </a:solidFill>
                    <a:latin typeface="Fira Sans" pitchFamily="34"/>
                  </a:rPr>
                  <a:t>one unit</a:t>
                </a:r>
                <a:r>
                  <a:rPr lang="en-GB" sz="2400" dirty="0">
                    <a:solidFill>
                      <a:srgbClr val="404040"/>
                    </a:solidFill>
                    <a:latin typeface="Fira Sans" pitchFamily="34"/>
                  </a:rPr>
                  <a:t> observed </a:t>
                </a:r>
                <a:r>
                  <a:rPr lang="en-GB" sz="2400" b="1" dirty="0">
                    <a:solidFill>
                      <a:srgbClr val="404040"/>
                    </a:solidFill>
                    <a:latin typeface="Fira Sans" pitchFamily="34"/>
                  </a:rPr>
                  <a:t>repeatedly over time</a:t>
                </a:r>
              </a:p>
              <a:p>
                <a:pPr marL="0" lvl="0" indent="0">
                  <a:lnSpc>
                    <a:spcPct val="120000"/>
                  </a:lnSpc>
                  <a:buNone/>
                </a:pPr>
                <a:r>
                  <a:rPr lang="en-GB" sz="2400" dirty="0">
                    <a:solidFill>
                      <a:srgbClr val="404040"/>
                    </a:solidFill>
                    <a:latin typeface="Fira Sans" pitchFamily="34"/>
                  </a:rPr>
                  <a:t>At some point in time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sz="24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2400" dirty="0">
                    <a:solidFill>
                      <a:srgbClr val="404040"/>
                    </a:solidFill>
                    <a:latin typeface="Fira Sans" pitchFamily="34"/>
                  </a:rPr>
                  <a:t>) an </a:t>
                </a:r>
                <a:r>
                  <a:rPr lang="en-GB" sz="2400" b="1" dirty="0">
                    <a:solidFill>
                      <a:srgbClr val="404040"/>
                    </a:solidFill>
                    <a:latin typeface="Fira Sans" pitchFamily="34"/>
                  </a:rPr>
                  <a:t>intervention </a:t>
                </a:r>
                <a:r>
                  <a:rPr lang="en-GB" sz="2400" dirty="0">
                    <a:solidFill>
                      <a:srgbClr val="404040"/>
                    </a:solidFill>
                    <a:latin typeface="Fira Sans" pitchFamily="34"/>
                  </a:rPr>
                  <a:t>takes place</a:t>
                </a:r>
              </a:p>
              <a:p>
                <a:pPr marL="0" lvl="0" indent="0">
                  <a:lnSpc>
                    <a:spcPct val="120000"/>
                  </a:lnSpc>
                  <a:buNone/>
                </a:pPr>
                <a:endParaRPr lang="en-GB" sz="24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lnSpc>
                    <a:spcPct val="120000"/>
                  </a:lnSpc>
                  <a:buNone/>
                </a:pP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Pre-intervention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we observe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GB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and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post-intervention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GB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0C0D39-8FC9-4533-85CA-F2063B4FD172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572769"/>
                <a:ext cx="10515600" cy="4920102"/>
              </a:xfrm>
              <a:blipFill>
                <a:blip r:embed="rId3"/>
                <a:stretch>
                  <a:fillRect l="-1217" t="-24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325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FADAD-7D51-496D-A8D5-5E58759DC03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About us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D4E46-B512-463D-B59E-7A6FB569FBA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705362" y="1698662"/>
            <a:ext cx="7110173" cy="4667243"/>
          </a:xfrm>
        </p:spPr>
        <p:txBody>
          <a:bodyPr>
            <a:normAutofit fontScale="92500" lnSpcReduction="10000"/>
          </a:bodyPr>
          <a:lstStyle/>
          <a:p>
            <a:pPr marL="0" lvl="0" indent="0">
              <a:lnSpc>
                <a:spcPct val="110000"/>
              </a:lnSpc>
              <a:buNone/>
            </a:pPr>
            <a:r>
              <a:rPr lang="en-GB" sz="1700" b="1" dirty="0">
                <a:solidFill>
                  <a:srgbClr val="404040"/>
                </a:solidFill>
                <a:latin typeface="Fira Sans" pitchFamily="34"/>
              </a:rPr>
              <a:t>Oisín Ryan </a:t>
            </a:r>
            <a:endParaRPr lang="en-GB" sz="1700" dirty="0">
              <a:solidFill>
                <a:srgbClr val="404040"/>
              </a:solidFill>
              <a:latin typeface="Fira Sans" pitchFamily="34"/>
            </a:endParaRPr>
          </a:p>
          <a:p>
            <a:pPr>
              <a:lnSpc>
                <a:spcPct val="110000"/>
              </a:lnSpc>
            </a:pPr>
            <a:r>
              <a:rPr lang="en-GB" sz="1700" dirty="0">
                <a:solidFill>
                  <a:srgbClr val="404040"/>
                </a:solidFill>
                <a:latin typeface="Fira Sans" pitchFamily="34"/>
              </a:rPr>
              <a:t>Background in statistics / social science</a:t>
            </a:r>
          </a:p>
          <a:p>
            <a:pPr>
              <a:lnSpc>
                <a:spcPct val="110000"/>
              </a:lnSpc>
            </a:pPr>
            <a:r>
              <a:rPr lang="en-GB" sz="1700" dirty="0">
                <a:solidFill>
                  <a:srgbClr val="404040"/>
                </a:solidFill>
                <a:latin typeface="Fira Sans" pitchFamily="34"/>
              </a:rPr>
              <a:t>Currently: Postdoc @ methodology &amp; statistics UU</a:t>
            </a:r>
          </a:p>
          <a:p>
            <a:pPr>
              <a:lnSpc>
                <a:spcPct val="110000"/>
              </a:lnSpc>
            </a:pPr>
            <a:r>
              <a:rPr lang="en-GB" sz="1700" dirty="0">
                <a:solidFill>
                  <a:srgbClr val="404040"/>
                </a:solidFill>
                <a:latin typeface="Fira Sans" pitchFamily="34"/>
              </a:rPr>
              <a:t>From July: Assistant Professor @ Data Science and Biostatistics, Julius Center, UMC Utrecht</a:t>
            </a:r>
          </a:p>
          <a:p>
            <a:pPr>
              <a:lnSpc>
                <a:spcPct val="110000"/>
              </a:lnSpc>
            </a:pPr>
            <a:r>
              <a:rPr lang="en-GB" sz="1700" dirty="0">
                <a:solidFill>
                  <a:srgbClr val="404040"/>
                </a:solidFill>
                <a:latin typeface="Fira Sans" pitchFamily="34"/>
              </a:rPr>
              <a:t>Co-ordinator </a:t>
            </a:r>
            <a:r>
              <a:rPr lang="en-GB" sz="1700" dirty="0">
                <a:solidFill>
                  <a:srgbClr val="404040"/>
                </a:solidFill>
                <a:latin typeface="Fira Sans" pitchFamily="34"/>
                <a:hlinkClick r:id="rId2"/>
              </a:rPr>
              <a:t>Special Interest Group in Causal Data Science </a:t>
            </a:r>
            <a:r>
              <a:rPr lang="en-GB" sz="1700" dirty="0">
                <a:solidFill>
                  <a:srgbClr val="404040"/>
                </a:solidFill>
                <a:latin typeface="Fira Sans" pitchFamily="34"/>
              </a:rPr>
              <a:t>UU/UMCU</a:t>
            </a:r>
          </a:p>
          <a:p>
            <a:pPr marL="0" lvl="0" indent="0">
              <a:lnSpc>
                <a:spcPct val="110000"/>
              </a:lnSpc>
              <a:buNone/>
            </a:pPr>
            <a:r>
              <a:rPr lang="en-GB" sz="1700" dirty="0">
                <a:solidFill>
                  <a:srgbClr val="404040"/>
                </a:solidFill>
                <a:latin typeface="Fira Sans" pitchFamily="34"/>
              </a:rPr>
              <a:t>Website: </a:t>
            </a:r>
            <a:r>
              <a:rPr lang="en-GB" sz="1700" dirty="0">
                <a:solidFill>
                  <a:srgbClr val="404040"/>
                </a:solidFill>
                <a:latin typeface="Fira Sans" pitchFamily="34"/>
                <a:hlinkClick r:id="rId3"/>
              </a:rPr>
              <a:t>oisinryan.org </a:t>
            </a:r>
            <a:endParaRPr lang="en-GB" sz="1700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10000"/>
              </a:lnSpc>
              <a:buNone/>
            </a:pPr>
            <a:endParaRPr lang="en-GB" sz="1700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10000"/>
              </a:lnSpc>
              <a:buNone/>
            </a:pPr>
            <a:endParaRPr lang="en-GB" sz="1700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10000"/>
              </a:lnSpc>
              <a:buNone/>
            </a:pPr>
            <a:r>
              <a:rPr lang="en-GB" sz="1700" dirty="0">
                <a:solidFill>
                  <a:srgbClr val="404040"/>
                </a:solidFill>
                <a:latin typeface="Fira Sans" pitchFamily="34"/>
              </a:rPr>
              <a:t>Some stuff I work on:</a:t>
            </a:r>
          </a:p>
          <a:p>
            <a:pPr marL="0" lvl="0" indent="0">
              <a:lnSpc>
                <a:spcPct val="110000"/>
              </a:lnSpc>
              <a:buNone/>
            </a:pPr>
            <a:r>
              <a:rPr lang="en-GB" sz="1700" dirty="0">
                <a:solidFill>
                  <a:srgbClr val="404040"/>
                </a:solidFill>
                <a:latin typeface="Fira Sans" pitchFamily="34"/>
              </a:rPr>
              <a:t>Causal inference, causal discovery, time-series analysis, computational modeling and complex systems, Bayesian statistics, multilevel models, open science &amp; reproducibility, R programming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0D80001-586A-7E62-FCDD-9C6C5F7EA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890" y="1690688"/>
            <a:ext cx="1284844" cy="166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80390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F72BD6FC-4ED6-91E7-9B54-BC44BC9F79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6686979"/>
                  </p:ext>
                </p:extLst>
              </p:nvPr>
            </p:nvGraphicFramePr>
            <p:xfrm>
              <a:off x="1752600" y="989045"/>
              <a:ext cx="4874064" cy="55878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468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</a:tblGrid>
                  <a:tr h="414241">
                    <a:tc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𝑇𝑖𝑚𝑒</m:t>
                                </m:r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F72BD6FC-4ED6-91E7-9B54-BC44BC9F79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6686979"/>
                  </p:ext>
                </p:extLst>
              </p:nvPr>
            </p:nvGraphicFramePr>
            <p:xfrm>
              <a:off x="1752600" y="989045"/>
              <a:ext cx="4874064" cy="55878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468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</a:tblGrid>
                  <a:tr h="414241">
                    <a:tc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75" t="-80000" r="-200749" b="-9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375" t="-80000" r="-100749" b="-9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0375" t="-80000" r="-749" b="-90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201316" r="-200749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201316" r="-100749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375" t="-201316" r="-749" b="-9078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297403" r="-200749" b="-7961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297403" r="-100749" b="-7961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375" t="-297403" r="-749" b="-7961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402632" r="-200749" b="-7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402632" r="-100749" b="-7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375" t="-402632" r="-749" b="-7065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496104" r="-200749" b="-5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496104" r="-100749" b="-5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375" t="-496104" r="-749" b="-5974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603947" r="-200749" b="-5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603947" r="-100749" b="-5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375" t="-603947" r="-749" b="-50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703947" r="-200749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703947" r="-100749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375" t="-703947" r="-749" b="-40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793506" r="-20074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793506" r="-10074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375" t="-793506" r="-749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905263" r="-200749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905263" r="-100749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375" t="-905263" r="-749" b="-203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992208" r="-200749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992208" r="-100749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375" t="-992208" r="-749" b="-101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1106579" r="-200749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1106579" r="-100749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0375" t="-1106579" r="-749" b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24960B5-A950-3AD8-6D16-2CF4413D0404}"/>
              </a:ext>
            </a:extLst>
          </p:cNvPr>
          <p:cNvCxnSpPr/>
          <p:nvPr/>
        </p:nvCxnSpPr>
        <p:spPr>
          <a:xfrm>
            <a:off x="1752600" y="4246075"/>
            <a:ext cx="487406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1348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3565791"/>
                  </p:ext>
                </p:extLst>
              </p:nvPr>
            </p:nvGraphicFramePr>
            <p:xfrm>
              <a:off x="1748347" y="989045"/>
              <a:ext cx="8123440" cy="55932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468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414241"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51816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𝑇𝑖𝑚𝑒</m:t>
                                </m:r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3565791"/>
                  </p:ext>
                </p:extLst>
              </p:nvPr>
            </p:nvGraphicFramePr>
            <p:xfrm>
              <a:off x="1748347" y="989045"/>
              <a:ext cx="8123440" cy="55932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468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414241"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523621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75" t="-79070" r="-400375" b="-890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375" t="-79070" r="-300375" b="-890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1128" t="-79070" r="-201504" b="-890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00000" t="-79070" r="-100749" b="-890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0000" t="-79070" r="-749" b="-8906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202632" r="-400375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202632" r="-300375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202632" r="-201504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202632" r="-100749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202632" r="-749" b="-9078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298701" r="-400375" b="-7961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298701" r="-300375" b="-7961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298701" r="-201504" b="-7961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298701" r="-100749" b="-7961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298701" r="-749" b="-7961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403947" r="-400375" b="-7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403947" r="-300375" b="-7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403947" r="-201504" b="-7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403947" r="-100749" b="-7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403947" r="-749" b="-7065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497403" r="-400375" b="-5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497403" r="-300375" b="-5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497403" r="-201504" b="-5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497403" r="-100749" b="-5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497403" r="-749" b="-5974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605263" r="-400375" b="-5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605263" r="-300375" b="-5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605263" r="-201504" b="-5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605263" r="-100749" b="-5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605263" r="-749" b="-50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705263" r="-400375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705263" r="-300375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705263" r="-201504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705263" r="-100749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705263" r="-749" b="-40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794805" r="-40037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794805" r="-30037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794805" r="-20150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794805" r="-10074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794805" r="-749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906579" r="-400375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906579" r="-300375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906579" r="-201504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906579" r="-100749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906579" r="-749" b="-203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993506" r="-400375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993506" r="-300375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993506" r="-201504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993506" r="-100749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993506" r="-749" b="-101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1107895" r="-400375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1107895" r="-300375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1107895" r="-201504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107895" r="-100749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1107895" r="-749" b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9E3A762-AC31-C825-D7D1-3069B1572875}"/>
              </a:ext>
            </a:extLst>
          </p:cNvPr>
          <p:cNvCxnSpPr>
            <a:cxnSpLocks/>
          </p:cNvCxnSpPr>
          <p:nvPr/>
        </p:nvCxnSpPr>
        <p:spPr>
          <a:xfrm>
            <a:off x="1752600" y="4246075"/>
            <a:ext cx="811918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1211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E64BA-2929-4A07-8AD6-785B76E0CA0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Causal Effects of Policies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0C0D39-8FC9-4533-85CA-F2063B4FD172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572769"/>
                <a:ext cx="10515600" cy="4920102"/>
              </a:xfrm>
            </p:spPr>
            <p:txBody>
              <a:bodyPr>
                <a:normAutofit/>
              </a:bodyPr>
              <a:lstStyle/>
              <a:p>
                <a:pPr marL="0" lvl="0" indent="0">
                  <a:lnSpc>
                    <a:spcPct val="120000"/>
                  </a:lnSpc>
                  <a:buNone/>
                </a:pPr>
                <a:r>
                  <a:rPr lang="en-GB" sz="2400" dirty="0">
                    <a:solidFill>
                      <a:srgbClr val="404040"/>
                    </a:solidFill>
                    <a:latin typeface="Fira Sans" pitchFamily="34"/>
                  </a:rPr>
                  <a:t>We want to estimate the </a:t>
                </a:r>
                <a:r>
                  <a:rPr lang="en-GB" sz="2400" b="1" dirty="0">
                    <a:solidFill>
                      <a:srgbClr val="404040"/>
                    </a:solidFill>
                    <a:latin typeface="Fira Sans" pitchFamily="34"/>
                  </a:rPr>
                  <a:t>causal effect of the policy intervention</a:t>
                </a:r>
              </a:p>
              <a:p>
                <a:pPr marL="0" lvl="0" indent="0">
                  <a:lnSpc>
                    <a:spcPct val="120000"/>
                  </a:lnSpc>
                  <a:buNone/>
                </a:pPr>
                <a:endParaRPr lang="en-GB" sz="2400" b="1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lnSpc>
                    <a:spcPct val="120000"/>
                  </a:lnSpc>
                  <a:buNone/>
                </a:pPr>
                <a:r>
                  <a:rPr lang="en-GB" sz="2400" dirty="0">
                    <a:solidFill>
                      <a:srgbClr val="404040"/>
                    </a:solidFill>
                    <a:latin typeface="Fira Sans" pitchFamily="34"/>
                  </a:rPr>
                  <a:t>We think about this as the difference between</a:t>
                </a:r>
              </a:p>
              <a:p>
                <a:pPr marL="457200" lvl="0" indent="-457200">
                  <a:lnSpc>
                    <a:spcPct val="120000"/>
                  </a:lnSpc>
                  <a:buAutoNum type="alphaLcParenBoth"/>
                </a:pPr>
                <a:r>
                  <a:rPr lang="en-GB" sz="2400" dirty="0">
                    <a:solidFill>
                      <a:srgbClr val="404040"/>
                    </a:solidFill>
                    <a:latin typeface="Fira Sans" pitchFamily="34"/>
                  </a:rPr>
                  <a:t>the </a:t>
                </a:r>
                <a:r>
                  <a:rPr lang="en-GB" sz="2400" b="1" dirty="0">
                    <a:solidFill>
                      <a:srgbClr val="404040"/>
                    </a:solidFill>
                    <a:latin typeface="Fira Sans" pitchFamily="34"/>
                  </a:rPr>
                  <a:t>observed outcome</a:t>
                </a:r>
                <a:r>
                  <a:rPr lang="en-GB" sz="2400" dirty="0">
                    <a:solidFill>
                      <a:srgbClr val="404040"/>
                    </a:solidFill>
                    <a:latin typeface="Fira Sans" pitchFamily="34"/>
                  </a:rPr>
                  <a:t> after the policy was introduced</a:t>
                </a:r>
              </a:p>
              <a:p>
                <a:pPr marL="457200" lvl="0" indent="-457200">
                  <a:lnSpc>
                    <a:spcPct val="120000"/>
                  </a:lnSpc>
                  <a:buAutoNum type="alphaLcParenBoth"/>
                </a:pPr>
                <a:r>
                  <a:rPr lang="en-GB" sz="2400" dirty="0">
                    <a:solidFill>
                      <a:srgbClr val="404040"/>
                    </a:solidFill>
                    <a:latin typeface="Fira Sans" pitchFamily="34"/>
                  </a:rPr>
                  <a:t>What the outcome </a:t>
                </a:r>
                <a:r>
                  <a:rPr lang="en-GB" sz="2400" b="1" dirty="0">
                    <a:solidFill>
                      <a:srgbClr val="404040"/>
                    </a:solidFill>
                    <a:latin typeface="Fira Sans" pitchFamily="34"/>
                  </a:rPr>
                  <a:t>would have been</a:t>
                </a:r>
                <a:r>
                  <a:rPr lang="en-GB" sz="2400" dirty="0">
                    <a:solidFill>
                      <a:srgbClr val="404040"/>
                    </a:solidFill>
                    <a:latin typeface="Fira Sans" pitchFamily="34"/>
                  </a:rPr>
                  <a:t> without the intervention</a:t>
                </a:r>
                <a:br>
                  <a:rPr lang="en-GB" sz="2400" dirty="0">
                    <a:solidFill>
                      <a:srgbClr val="404040"/>
                    </a:solidFill>
                    <a:latin typeface="Fira Sans" pitchFamily="34"/>
                  </a:rPr>
                </a:br>
                <a:endParaRPr lang="en-GB" sz="24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GB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GB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GB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GB" sz="2400" dirty="0">
                    <a:solidFill>
                      <a:srgbClr val="404040"/>
                    </a:solidFill>
                    <a:latin typeface="Fira Sans" pitchFamily="34"/>
                  </a:rPr>
                  <a:t>		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2400" dirty="0">
                    <a:solidFill>
                      <a:srgbClr val="404040"/>
                    </a:solidFill>
                    <a:latin typeface="Fira Sans" pitchFamily="34"/>
                  </a:rPr>
                  <a:t> (i.e., the post-intervention time period) </a:t>
                </a:r>
              </a:p>
              <a:p>
                <a:pPr marL="0" lvl="0" indent="0">
                  <a:lnSpc>
                    <a:spcPct val="120000"/>
                  </a:lnSpc>
                  <a:buNone/>
                </a:pPr>
                <a:endParaRPr lang="en-GB" sz="2400" dirty="0">
                  <a:solidFill>
                    <a:srgbClr val="404040"/>
                  </a:solidFill>
                  <a:latin typeface="Fira Sans" pitchFamily="34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0C0D39-8FC9-4533-85CA-F2063B4FD172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572769"/>
                <a:ext cx="10515600" cy="4920102"/>
              </a:xfrm>
              <a:blipFill>
                <a:blip r:embed="rId3"/>
                <a:stretch>
                  <a:fillRect l="-928" t="-12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64694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0296223"/>
                  </p:ext>
                </p:extLst>
              </p:nvPr>
            </p:nvGraphicFramePr>
            <p:xfrm>
              <a:off x="1748347" y="989045"/>
              <a:ext cx="8123440" cy="55932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468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414241"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51816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𝑇𝑖𝑚𝑒</m:t>
                                </m:r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0296223"/>
                  </p:ext>
                </p:extLst>
              </p:nvPr>
            </p:nvGraphicFramePr>
            <p:xfrm>
              <a:off x="1748347" y="989045"/>
              <a:ext cx="8123440" cy="55932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468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414241"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523621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75" t="-79070" r="-400375" b="-890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375" t="-79070" r="-300375" b="-890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1128" t="-79070" r="-201504" b="-890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00000" t="-79070" r="-100749" b="-890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0000" t="-79070" r="-749" b="-8906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202632" r="-400375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202632" r="-300375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202632" r="-201504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202632" r="-100749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202632" r="-749" b="-9078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298701" r="-400375" b="-7961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298701" r="-300375" b="-7961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298701" r="-201504" b="-7961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298701" r="-100749" b="-7961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298701" r="-749" b="-7961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403947" r="-400375" b="-7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403947" r="-300375" b="-7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403947" r="-201504" b="-7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403947" r="-100749" b="-7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403947" r="-749" b="-7065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497403" r="-400375" b="-5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497403" r="-300375" b="-5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497403" r="-201504" b="-5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497403" r="-100749" b="-5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497403" r="-749" b="-5974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605263" r="-400375" b="-5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605263" r="-300375" b="-5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605263" r="-201504" b="-5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605263" r="-100749" b="-5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605263" r="-749" b="-50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705263" r="-400375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705263" r="-300375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705263" r="-201504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705263" r="-100749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705263" r="-749" b="-40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794805" r="-40037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794805" r="-30037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794805" r="-20150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794805" r="-10074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794805" r="-749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906579" r="-400375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906579" r="-300375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906579" r="-201504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906579" r="-100749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906579" r="-749" b="-203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993506" r="-400375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993506" r="-300375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993506" r="-201504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993506" r="-100749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993506" r="-749" b="-101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1107895" r="-400375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1107895" r="-300375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1107895" r="-201504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107895" r="-100749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1107895" r="-749" b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018408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2"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D9E9-4EDD-4A8E-BACA-88345240E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Running Example: Proposition 99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Proposition  99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A famous example in causal inference literature</a:t>
            </a:r>
          </a:p>
          <a:p>
            <a:pPr>
              <a:lnSpc>
                <a:spcPct val="100000"/>
              </a:lnSpc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  <a:p>
            <a:pPr marL="0" indent="0">
              <a:lnSpc>
                <a:spcPct val="100000"/>
              </a:lnSpc>
              <a:buNone/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  <a:p>
            <a:pPr>
              <a:lnSpc>
                <a:spcPct val="100000"/>
              </a:lnSpc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In 1988, the state of California imposed a 25% tax on tobacco cigarettes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Total savings in personal health care expenditure until 2004 is $86 billion (Lightwood et al., 2008)</a:t>
            </a:r>
            <a:endParaRPr lang="en-GB" sz="3200" dirty="0">
              <a:solidFill>
                <a:srgbClr val="404040"/>
              </a:solidFill>
              <a:latin typeface="Fira Sans" pitchFamily="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621E30-72C1-6898-8F58-3037A4BA826E}"/>
              </a:ext>
            </a:extLst>
          </p:cNvPr>
          <p:cNvSpPr txBox="1"/>
          <p:nvPr/>
        </p:nvSpPr>
        <p:spPr>
          <a:xfrm>
            <a:off x="1682750" y="2437537"/>
            <a:ext cx="80137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GB" dirty="0">
              <a:solidFill>
                <a:srgbClr val="404040"/>
              </a:solidFill>
              <a:latin typeface="Fira Sans" pitchFamily="34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>
                <a:solidFill>
                  <a:srgbClr val="404040"/>
                </a:solidFill>
                <a:latin typeface="Fira Sans" pitchFamily="34"/>
              </a:rPr>
              <a:t>Abadie, A., Diamond, A., &amp; </a:t>
            </a:r>
            <a:r>
              <a:rPr lang="en-US" i="1" dirty="0" err="1">
                <a:solidFill>
                  <a:srgbClr val="404040"/>
                </a:solidFill>
                <a:latin typeface="Fira Sans" pitchFamily="34"/>
              </a:rPr>
              <a:t>Hainmueller</a:t>
            </a:r>
            <a:r>
              <a:rPr lang="en-US" i="1" dirty="0">
                <a:solidFill>
                  <a:srgbClr val="404040"/>
                </a:solidFill>
                <a:latin typeface="Fira Sans" pitchFamily="34"/>
              </a:rPr>
              <a:t>, J. (2010). Synthetic control methods for comparative case studies: </a:t>
            </a:r>
            <a:r>
              <a:rPr lang="en-US" b="1" i="1" dirty="0">
                <a:solidFill>
                  <a:srgbClr val="006388"/>
                </a:solidFill>
                <a:latin typeface="Fira Sans" pitchFamily="34"/>
              </a:rPr>
              <a:t>Estimating the effect of California’s tobacco control program</a:t>
            </a:r>
            <a:r>
              <a:rPr lang="en-US" i="1" dirty="0">
                <a:solidFill>
                  <a:srgbClr val="404040"/>
                </a:solidFill>
                <a:latin typeface="Fira Sans" pitchFamily="34"/>
              </a:rPr>
              <a:t>. Journal of the American statistical Association, 105(490), 493-505.</a:t>
            </a:r>
          </a:p>
        </p:txBody>
      </p:sp>
    </p:spTree>
    <p:extLst>
      <p:ext uri="{BB962C8B-B14F-4D97-AF65-F5344CB8AC3E}">
        <p14:creationId xmlns:p14="http://schemas.microsoft.com/office/powerpoint/2010/main" val="10342358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Proposition  99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We prepared a dataset for this workshop: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US" sz="3200" b="1" dirty="0">
              <a:solidFill>
                <a:srgbClr val="404040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200" b="1" dirty="0">
                <a:solidFill>
                  <a:srgbClr val="40404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proposition99.rds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rgbClr val="404040"/>
              </a:solidFill>
              <a:latin typeface="Fira Sans" pitchFamily="34"/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Panel (i.e. longitudinal) dataset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Can be downloaded from the website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Let’s explore!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solidFill>
                <a:srgbClr val="404040"/>
              </a:solidFill>
              <a:latin typeface="Fira Sans" pitchFamily="34"/>
            </a:endParaRPr>
          </a:p>
          <a:p>
            <a:pPr marL="0" indent="0" algn="ctr">
              <a:lnSpc>
                <a:spcPct val="100000"/>
              </a:lnSpc>
              <a:buNone/>
            </a:pPr>
            <a:endParaRPr lang="en-US" sz="3200" b="1" dirty="0">
              <a:solidFill>
                <a:srgbClr val="404040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endParaRPr lang="en-GB" sz="3200" b="1" dirty="0">
              <a:solidFill>
                <a:srgbClr val="404040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0232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765FCFC2-80D6-286B-D4DC-009DC06AC3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46" y="527050"/>
            <a:ext cx="8953508" cy="596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9352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Proposition  99</a:t>
            </a:r>
            <a:endParaRPr lang="en-GB" sz="1800" kern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B7B957-6314-5E9F-799B-E55AA827A7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0009" y="1756557"/>
            <a:ext cx="8326328" cy="406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6650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Proposition  99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b="1" dirty="0">
                <a:solidFill>
                  <a:srgbClr val="404040"/>
                </a:solidFill>
                <a:latin typeface="Fira Sans" pitchFamily="34"/>
              </a:rPr>
              <a:t>state</a:t>
            </a: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: 39 different states, used in Abadie et al. (2010)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200" b="1" dirty="0">
                <a:solidFill>
                  <a:srgbClr val="404040"/>
                </a:solidFill>
                <a:latin typeface="Fira Sans" pitchFamily="34"/>
              </a:rPr>
              <a:t>year</a:t>
            </a: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: 1970 until 2000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200" b="1" dirty="0" err="1">
                <a:solidFill>
                  <a:srgbClr val="404040"/>
                </a:solidFill>
                <a:latin typeface="Fira Sans" pitchFamily="34"/>
              </a:rPr>
              <a:t>cigsale</a:t>
            </a: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: packs of cigarettes per 100 000 people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200" b="1" dirty="0" err="1">
                <a:solidFill>
                  <a:srgbClr val="404040"/>
                </a:solidFill>
                <a:latin typeface="Fira Sans" pitchFamily="34"/>
              </a:rPr>
              <a:t>lnincome</a:t>
            </a: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: natural log of mean income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200" b="1" dirty="0">
                <a:solidFill>
                  <a:srgbClr val="404040"/>
                </a:solidFill>
                <a:latin typeface="Fira Sans" pitchFamily="34"/>
              </a:rPr>
              <a:t>beer</a:t>
            </a: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: beer sales per 100 000 people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200" b="1" dirty="0">
                <a:solidFill>
                  <a:srgbClr val="404040"/>
                </a:solidFill>
                <a:latin typeface="Fira Sans" pitchFamily="34"/>
              </a:rPr>
              <a:t>age15to24</a:t>
            </a: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: proportion of people between 15 &amp; 24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200" b="1" dirty="0" err="1">
                <a:solidFill>
                  <a:srgbClr val="404040"/>
                </a:solidFill>
                <a:latin typeface="Fira Sans" pitchFamily="34"/>
              </a:rPr>
              <a:t>retprice</a:t>
            </a: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: retail price of a box of cigarettes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solidFill>
                <a:srgbClr val="404040"/>
              </a:solidFill>
              <a:latin typeface="Fira Sans" pitchFamily="34"/>
            </a:endParaRPr>
          </a:p>
          <a:p>
            <a:pPr marL="0" indent="0" algn="ctr">
              <a:lnSpc>
                <a:spcPct val="100000"/>
              </a:lnSpc>
              <a:buNone/>
            </a:pPr>
            <a:endParaRPr lang="en-US" sz="3200" b="1" dirty="0">
              <a:solidFill>
                <a:srgbClr val="404040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endParaRPr lang="en-GB" sz="3200" b="1" dirty="0">
              <a:solidFill>
                <a:srgbClr val="404040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234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FADAD-7D51-496D-A8D5-5E58759DC03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Today’s Goal</a:t>
            </a:r>
            <a:endParaRPr lang="en-GB" sz="1800" kern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465D5B-CF66-0783-9C5A-A17CF6A28DA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 lnSpcReduction="10000"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A brief survey and practical introduction to the</a:t>
            </a:r>
          </a:p>
          <a:p>
            <a:pPr>
              <a:lnSpc>
                <a:spcPct val="100000"/>
              </a:lnSpc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Core concepts</a:t>
            </a:r>
          </a:p>
          <a:p>
            <a:pPr>
              <a:lnSpc>
                <a:spcPct val="100000"/>
              </a:lnSpc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Key assumptions </a:t>
            </a:r>
          </a:p>
          <a:p>
            <a:pPr>
              <a:lnSpc>
                <a:spcPct val="100000"/>
              </a:lnSpc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Different statistical methods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used to evaluate the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causal effects 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of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policy interventions</a:t>
            </a:r>
          </a:p>
          <a:p>
            <a:pPr marL="0" indent="0">
              <a:lnSpc>
                <a:spcPct val="100000"/>
              </a:lnSpc>
              <a:buNone/>
            </a:pPr>
            <a:endParaRPr lang="en-GB" u="sng" dirty="0">
              <a:solidFill>
                <a:srgbClr val="404040"/>
              </a:solidFill>
              <a:latin typeface="Fira Sans" pitchFamily="34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b="1" u="sng" dirty="0">
                <a:solidFill>
                  <a:srgbClr val="404040"/>
                </a:solidFill>
                <a:latin typeface="Fira Sans" pitchFamily="34"/>
              </a:rPr>
              <a:t>Disclaimer</a:t>
            </a:r>
            <a:r>
              <a:rPr lang="en-GB" u="sng" dirty="0">
                <a:solidFill>
                  <a:srgbClr val="404040"/>
                </a:solidFill>
                <a:latin typeface="Fira Sans" pitchFamily="34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We take a “wide” instead of “deep” view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Many details / extensions / advanced topics omitted!</a:t>
            </a:r>
          </a:p>
          <a:p>
            <a:pPr marL="0" indent="0">
              <a:lnSpc>
                <a:spcPct val="100000"/>
              </a:lnSpc>
              <a:buNone/>
            </a:pPr>
            <a:endParaRPr lang="en-GB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9958010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6E54081-343D-EF3A-1AD2-429CF2C819C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Which state sold the least cigarettes per capita?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  <a:ea typeface="Fira Code" panose="020B0809050000020004" pitchFamily="49" charset="0"/>
              </a:rPr>
              <a:t>We make use of </a:t>
            </a:r>
            <a:r>
              <a:rPr lang="en-US" sz="3200" b="1" dirty="0" err="1">
                <a:solidFill>
                  <a:srgbClr val="404040"/>
                </a:solidFill>
                <a:latin typeface="Fira Sans" pitchFamily="34"/>
                <a:ea typeface="Fira Code" panose="020B0809050000020004" pitchFamily="49" charset="0"/>
              </a:rPr>
              <a:t>tidyverse</a:t>
            </a:r>
            <a:r>
              <a:rPr lang="en-US" sz="3200" b="1" dirty="0">
                <a:solidFill>
                  <a:srgbClr val="404040"/>
                </a:solidFill>
                <a:latin typeface="Fira Sans" pitchFamily="34"/>
                <a:ea typeface="Fira Code" panose="020B08090500000200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endParaRPr lang="en-US" sz="3200" b="1" dirty="0">
              <a:solidFill>
                <a:srgbClr val="404040"/>
              </a:solidFill>
              <a:latin typeface="Fira Sans" pitchFamily="34"/>
              <a:ea typeface="Fira Code" panose="020B0809050000020004" pitchFamily="49" charset="0"/>
            </a:endParaRPr>
          </a:p>
          <a:p>
            <a:pPr>
              <a:lnSpc>
                <a:spcPct val="100000"/>
              </a:lnSpc>
            </a:pPr>
            <a:endParaRPr lang="en-US" sz="3200" b="1" dirty="0">
              <a:solidFill>
                <a:srgbClr val="404040"/>
              </a:solidFill>
              <a:latin typeface="Fira Sans" pitchFamily="34"/>
              <a:ea typeface="Fira Code" panose="020B0809050000020004" pitchFamily="49" charset="0"/>
            </a:endParaRPr>
          </a:p>
          <a:p>
            <a:pPr>
              <a:lnSpc>
                <a:spcPct val="100000"/>
              </a:lnSpc>
            </a:pPr>
            <a:endParaRPr lang="en-US" sz="3200" b="1" dirty="0">
              <a:solidFill>
                <a:srgbClr val="404040"/>
              </a:solidFill>
              <a:latin typeface="Fira Sans" pitchFamily="34"/>
              <a:ea typeface="Fira Code" panose="020B0809050000020004" pitchFamily="49" charset="0"/>
            </a:endParaRPr>
          </a:p>
          <a:p>
            <a:pPr>
              <a:lnSpc>
                <a:spcPct val="100000"/>
              </a:lnSpc>
            </a:pPr>
            <a:endParaRPr lang="en-US" sz="3200" b="1" dirty="0">
              <a:solidFill>
                <a:srgbClr val="404040"/>
              </a:solidFill>
              <a:latin typeface="Fira Sans" pitchFamily="34"/>
              <a:ea typeface="Fira Code" panose="020B08090500000200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  <a:ea typeface="Fira Code" panose="020B0809050000020004" pitchFamily="49" charset="0"/>
              </a:rPr>
              <a:t>This works well with our prepared dataset</a:t>
            </a:r>
            <a:endParaRPr lang="en-US" sz="3200" dirty="0">
              <a:solidFill>
                <a:srgbClr val="404040"/>
              </a:solidFill>
              <a:latin typeface="Fira Sans" pitchFamily="3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Proposition  99</a:t>
            </a:r>
            <a:endParaRPr lang="en-GB" sz="1800" kern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B7B957-6314-5E9F-799B-E55AA827A7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0009" y="3429000"/>
            <a:ext cx="8326328" cy="135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3507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Proposition  99</a:t>
            </a:r>
            <a:endParaRPr lang="en-GB" sz="1800" kern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B7B957-6314-5E9F-799B-E55AA827A7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4"/>
          <a:stretch/>
        </p:blipFill>
        <p:spPr>
          <a:xfrm>
            <a:off x="939465" y="1752600"/>
            <a:ext cx="6788816" cy="401320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04E5D7B-C923-22EE-A283-499A804E9391}"/>
              </a:ext>
            </a:extLst>
          </p:cNvPr>
          <p:cNvCxnSpPr>
            <a:cxnSpLocks/>
          </p:cNvCxnSpPr>
          <p:nvPr/>
        </p:nvCxnSpPr>
        <p:spPr>
          <a:xfrm flipH="1">
            <a:off x="5384800" y="3238500"/>
            <a:ext cx="1993900" cy="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7587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44C08-D2D3-4847-9593-818BE0A13B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1798551"/>
            <a:ext cx="10515600" cy="1325559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</a:pPr>
            <a:r>
              <a:rPr lang="en-GB" sz="48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Practical: set-up and data</a:t>
            </a:r>
            <a:endParaRPr lang="en-GB" sz="48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E8FBB61-0675-4827-B00A-B2ADDB6105DF}"/>
              </a:ext>
            </a:extLst>
          </p:cNvPr>
          <p:cNvSpPr txBox="1"/>
          <p:nvPr/>
        </p:nvSpPr>
        <p:spPr>
          <a:xfrm>
            <a:off x="838200" y="2784865"/>
            <a:ext cx="10515600" cy="189805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000" b="1" i="0" u="none" strike="noStrike" kern="0" cap="none" spc="0" baseline="0" dirty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Work in pairs/groups!</a:t>
            </a:r>
          </a:p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000" b="1" i="0" u="none" strike="noStrike" kern="0" cap="none" spc="0" baseline="0" dirty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Exercises 1</a:t>
            </a:r>
            <a:r>
              <a:rPr lang="en-GB" sz="4000" b="1" kern="0" dirty="0">
                <a:solidFill>
                  <a:srgbClr val="7F7F7F"/>
                </a:solidFill>
                <a:latin typeface="Fira Sans" pitchFamily="34"/>
                <a:ea typeface="Fira Code" pitchFamily="49"/>
              </a:rPr>
              <a:t> – 3</a:t>
            </a:r>
          </a:p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000" dirty="0">
                <a:solidFill>
                  <a:srgbClr val="7F7F7F"/>
                </a:solidFill>
                <a:latin typeface="Calibri Light"/>
                <a:hlinkClick r:id="rId2"/>
              </a:rPr>
              <a:t>c</a:t>
            </a:r>
            <a:r>
              <a:rPr lang="en-GB" sz="4000" b="0" i="0" u="none" strike="noStrike" kern="1200" cap="none" spc="0" baseline="0" dirty="0">
                <a:solidFill>
                  <a:srgbClr val="7F7F7F"/>
                </a:solidFill>
                <a:uFillTx/>
                <a:latin typeface="Calibri Light"/>
                <a:hlinkClick r:id="rId2"/>
              </a:rPr>
              <a:t>ausalpolicy.nl</a:t>
            </a:r>
            <a:endParaRPr lang="en-GB" sz="4000" b="0" i="0" u="none" strike="noStrike" kern="1200" cap="none" spc="0" baseline="0" dirty="0">
              <a:solidFill>
                <a:srgbClr val="7F7F7F"/>
              </a:solidFill>
              <a:uFillTx/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9233202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:a16="http://schemas.microsoft.com/office/drawing/2014/main" id="{6A53B518-72AB-48DA-A784-E23AEC5AD3FA}"/>
              </a:ext>
            </a:extLst>
          </p:cNvPr>
          <p:cNvSpPr txBox="1"/>
          <p:nvPr/>
        </p:nvSpPr>
        <p:spPr>
          <a:xfrm>
            <a:off x="941561" y="1906436"/>
            <a:ext cx="9675138" cy="92333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5400" b="1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Estimating the causal effect</a:t>
            </a:r>
            <a:endParaRPr lang="en-GB" sz="5400" b="1" i="0" u="none" strike="noStrike" kern="1200" cap="none" spc="0" baseline="0" dirty="0">
              <a:solidFill>
                <a:srgbClr val="006388"/>
              </a:solidFill>
              <a:uFillTx/>
              <a:latin typeface="Fira Sans" pitchFamily="34"/>
              <a:ea typeface="Fira Code" pitchFamily="49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4667E13-EE5D-47FD-B212-2BD2D0DF01F4}"/>
              </a:ext>
            </a:extLst>
          </p:cNvPr>
          <p:cNvSpPr txBox="1"/>
          <p:nvPr/>
        </p:nvSpPr>
        <p:spPr>
          <a:xfrm>
            <a:off x="941561" y="2758748"/>
            <a:ext cx="9675138" cy="89658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400" b="1" i="0" u="none" strike="noStrike" kern="0" cap="none" spc="0" baseline="0" dirty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Basic methods</a:t>
            </a:r>
            <a:endParaRPr lang="en-GB" sz="4400" b="0" i="0" u="none" strike="noStrike" kern="1200" cap="none" spc="0" baseline="0" dirty="0">
              <a:solidFill>
                <a:srgbClr val="7F7F7F"/>
              </a:solidFill>
              <a:uFillTx/>
              <a:latin typeface="Calibri Ligh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B44B798C-FF26-2BC0-6FF8-AAAB06423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4" y="384079"/>
            <a:ext cx="10258425" cy="566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1607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B44B798C-FF26-2BC0-6FF8-AAAB06423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4" y="384079"/>
            <a:ext cx="10258425" cy="566901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1D77E4E-106C-334A-5A14-7CF216AAD139}"/>
              </a:ext>
            </a:extLst>
          </p:cNvPr>
          <p:cNvSpPr/>
          <p:nvPr/>
        </p:nvSpPr>
        <p:spPr>
          <a:xfrm>
            <a:off x="2888055" y="1699491"/>
            <a:ext cx="5378490" cy="1442061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98578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D9E9-4EDD-4A8E-BACA-88345240E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Pre-Post Estimator</a:t>
            </a:r>
          </a:p>
        </p:txBody>
      </p:sp>
    </p:spTree>
    <p:extLst>
      <p:ext uri="{BB962C8B-B14F-4D97-AF65-F5344CB8AC3E}">
        <p14:creationId xmlns:p14="http://schemas.microsoft.com/office/powerpoint/2010/main" val="5098059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Pre-post estimator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4" y="1825628"/>
            <a:ext cx="3289296" cy="466724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We use only the cigarette sales time series for California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45440C-E8F4-AEDB-1DDB-3FDF285009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57675" y="1825628"/>
            <a:ext cx="6791331" cy="452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6282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Pre-post estimator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We want to estimate the following quantity:</a:t>
                </a:r>
              </a:p>
              <a:p>
                <a:pPr>
                  <a:lnSpc>
                    <a:spcPct val="100000"/>
                  </a:lnSpc>
                </a:pPr>
                <a:endParaRPr lang="en-US" sz="3200" b="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3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𝐶𝐸</m:t>
                              </m:r>
                            </m:e>
                          </m:acc>
                        </m:e>
                        <m:sub>
                          <m:r>
                            <a:rPr lang="en-US" sz="3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𝑝𝑜𝑠𝑡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𝑝𝑜𝑠𝑡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3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𝑝𝑜𝑠𝑡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But we cannot observe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US" sz="3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3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𝑝𝑜𝑠𝑡</m:t>
                        </m:r>
                      </m:sub>
                      <m:sup>
                        <m:r>
                          <a:rPr lang="en-US" sz="3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!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Solution: replace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US" sz="3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3200" b="1" i="1" smtClean="0">
                            <a:solidFill>
                              <a:srgbClr val="006388"/>
                            </a:solidFill>
                            <a:latin typeface="Cambria Math" panose="02040503050406030204" pitchFamily="18" charset="0"/>
                          </a:rPr>
                          <m:t>𝒑𝒐𝒔𝒕</m:t>
                        </m:r>
                      </m:sub>
                      <m:sup>
                        <m:r>
                          <a:rPr lang="en-US" sz="3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sz="32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US" sz="32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3200" b="1" i="1" smtClean="0">
                            <a:solidFill>
                              <a:srgbClr val="006388"/>
                            </a:solidFill>
                            <a:latin typeface="Cambria Math" panose="02040503050406030204" pitchFamily="18" charset="0"/>
                          </a:rPr>
                          <m:t>𝒑𝒓𝒆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, which is observable</a:t>
                </a:r>
              </a:p>
              <a:p>
                <a:pPr>
                  <a:lnSpc>
                    <a:spcPct val="100000"/>
                  </a:lnSpc>
                </a:pPr>
                <a:endParaRPr lang="en-US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𝐶𝐸</m:t>
                              </m:r>
                            </m:e>
                          </m:acc>
                        </m:e>
                        <m:sub>
                          <m: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𝑝𝑜𝑠𝑡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𝑝𝑜𝑠𝑡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3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32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32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32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𝑝𝑟𝑒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sz="3200" dirty="0">
                  <a:solidFill>
                    <a:srgbClr val="404040"/>
                  </a:solidFill>
                  <a:latin typeface="Fira Sans" pitchFamily="34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  <a:blipFill>
                <a:blip r:embed="rId3"/>
                <a:stretch>
                  <a:fillRect l="-1333" t="-27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806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996194" y="529063"/>
              <a:ext cx="8123440" cy="55600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468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51816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𝑇𝑖𝑚𝑒</m:t>
                                </m:r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1537089"/>
                  </p:ext>
                </p:extLst>
              </p:nvPr>
            </p:nvGraphicFramePr>
            <p:xfrm>
              <a:off x="1996194" y="529063"/>
              <a:ext cx="8123440" cy="55600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468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523621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75" t="-73256" r="-400375" b="-890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375" t="-73256" r="-300375" b="-890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1128" t="-73256" r="-201504" b="-890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00000" t="-73256" r="-100749" b="-890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0000" t="-73256" r="-749" b="-8906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196053" r="-400375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196053" r="-300375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196053" r="-201504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96053" r="-100749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196053" r="-749" b="-9078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296053" r="-400375" b="-8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296053" r="-300375" b="-8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296053" r="-201504" b="-8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296053" r="-100749" b="-8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296053" r="-749" b="-8078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390909" r="-400375" b="-6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390909" r="-300375" b="-6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390909" r="-201504" b="-6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390909" r="-100749" b="-6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390909" r="-749" b="-6974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497368" r="-400375" b="-6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497368" r="-300375" b="-6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497368" r="-201504" b="-6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497368" r="-100749" b="-6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497368" r="-749" b="-6065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589610" r="-400375" b="-4987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589610" r="-300375" b="-4987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589610" r="-201504" b="-4987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589610" r="-100749" b="-4987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589610" r="-749" b="-4987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698684" r="-400375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698684" r="-300375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698684" r="-201504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698684" r="-100749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698684" r="-749" b="-40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788312" r="-40037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788312" r="-30037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788312" r="-20150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788312" r="-10074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788312" r="-749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900000" r="-400375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900000" r="-300375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900000" r="-201504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900000" r="-100749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900000" r="-749" b="-203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987013" r="-400375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987013" r="-300375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987013" r="-201504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987013" r="-100749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987013" r="-749" b="-101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1101316" r="-400375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1101316" r="-300375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1101316" r="-201504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101316" r="-100749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1101316" r="-749" b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137F44-C657-4A91-0F4D-E0D618331BBE}"/>
              </a:ext>
            </a:extLst>
          </p:cNvPr>
          <p:cNvCxnSpPr/>
          <p:nvPr/>
        </p:nvCxnSpPr>
        <p:spPr>
          <a:xfrm>
            <a:off x="1958109" y="3777672"/>
            <a:ext cx="8199611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432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AED48-2CC3-4039-BBFB-37F4AF6B7B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>
            <a:noAutofit/>
          </a:bodyPr>
          <a:lstStyle/>
          <a:p>
            <a:pPr lvl="0" algn="ctr">
              <a:lnSpc>
                <a:spcPct val="100000"/>
              </a:lnSpc>
            </a:pPr>
            <a:r>
              <a:rPr lang="en-GB" sz="60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causalpolicy.nl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3880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84631" y="1000119"/>
              <a:ext cx="6406215" cy="43489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1243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300460"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1293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200" b="0" i="1" smtClean="0">
                                    <a:latin typeface="Cambria Math" panose="02040503050406030204" pitchFamily="18" charset="0"/>
                                  </a:rPr>
                                  <m:t>𝑇𝑖𝑚𝑒</m:t>
                                </m:r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9234070"/>
                  </p:ext>
                </p:extLst>
              </p:nvPr>
            </p:nvGraphicFramePr>
            <p:xfrm>
              <a:off x="684631" y="1000119"/>
              <a:ext cx="6406215" cy="43489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1243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300710"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12932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76" t="-72059" r="-401905" b="-880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000" t="-72059" r="-300000" b="-880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0952" t="-72059" r="-201429" b="-880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99526" t="-72059" r="-100474" b="-880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1429" t="-72059" r="-952" b="-880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33119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212727" r="-401905" b="-98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212727" r="-300000" b="-98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212727" r="-201429" b="-98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212727" r="-100474" b="-98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212727" r="-952" b="-98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286667" r="-401905" b="-8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286667" r="-300000" b="-8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286667" r="-201429" b="-8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286667" r="-100474" b="-8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286667" r="-952" b="-8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386667" r="-401905" b="-7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386667" r="-300000" b="-7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386667" r="-201429" b="-7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386667" r="-100474" b="-7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386667" r="-952" b="-7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486667" r="-401905" b="-6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486667" r="-300000" b="-6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486667" r="-201429" b="-6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486667" r="-100474" b="-6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486667" r="-952" b="-6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577049" r="-401905" b="-4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577049" r="-300000" b="-4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577049" r="-201429" b="-4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577049" r="-100474" b="-4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577049" r="-952" b="-4967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688333" r="-401905" b="-4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688333" r="-300000" b="-4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688333" r="-201429" b="-4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688333" r="-100474" b="-4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688333" r="-952" b="-4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788333" r="-401905" b="-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788333" r="-300000" b="-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788333" r="-201429" b="-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788333" r="-100474" b="-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788333" r="-952" b="-3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888333" r="-401905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888333" r="-300000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888333" r="-201429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888333" r="-100474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888333" r="-952" b="-2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972131" r="-401905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972131" r="-300000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972131" r="-201429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972131" r="-100474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972131" r="-952" b="-1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1090000" r="-401905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1090000" r="-30000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1090000" r="-201429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1090000" r="-100474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1090000" r="-952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137F44-C657-4A91-0F4D-E0D618331BBE}"/>
              </a:ext>
            </a:extLst>
          </p:cNvPr>
          <p:cNvCxnSpPr>
            <a:cxnSpLocks/>
          </p:cNvCxnSpPr>
          <p:nvPr/>
        </p:nvCxnSpPr>
        <p:spPr>
          <a:xfrm>
            <a:off x="618837" y="3537527"/>
            <a:ext cx="6472009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845799D-F5F3-23EC-F40F-E0969D169E3F}"/>
              </a:ext>
            </a:extLst>
          </p:cNvPr>
          <p:cNvSpPr/>
          <p:nvPr/>
        </p:nvSpPr>
        <p:spPr>
          <a:xfrm>
            <a:off x="4516582" y="1708727"/>
            <a:ext cx="1283854" cy="1828796"/>
          </a:xfrm>
          <a:prstGeom prst="rect">
            <a:avLst/>
          </a:prstGeom>
          <a:noFill/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9A5017A-4BB0-48E4-4024-EBE6C64D13F2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800436" y="2623125"/>
            <a:ext cx="2179782" cy="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F41C604-3D82-618D-F75D-1C53C8C5840B}"/>
                  </a:ext>
                </a:extLst>
              </p:cNvPr>
              <p:cNvSpPr txBox="1"/>
              <p:nvPr/>
            </p:nvSpPr>
            <p:spPr>
              <a:xfrm>
                <a:off x="5411369" y="2369594"/>
                <a:ext cx="6096000" cy="5070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𝑟𝑒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F41C604-3D82-618D-F75D-1C53C8C58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1369" y="2369594"/>
                <a:ext cx="6096000" cy="507062"/>
              </a:xfrm>
              <a:prstGeom prst="rect">
                <a:avLst/>
              </a:prstGeom>
              <a:blipFill>
                <a:blip r:embed="rId3"/>
                <a:stretch>
                  <a:fillRect b="-361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8A648F5-70F5-F62A-A81A-D9F5351825F0}"/>
                  </a:ext>
                </a:extLst>
              </p:cNvPr>
              <p:cNvSpPr txBox="1"/>
              <p:nvPr/>
            </p:nvSpPr>
            <p:spPr>
              <a:xfrm>
                <a:off x="5578917" y="4202536"/>
                <a:ext cx="6096000" cy="5039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𝑜𝑠𝑡</m:t>
                          </m:r>
                        </m:sub>
                        <m:sup>
                          <m:r>
                            <a:rPr lang="en-GB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8A648F5-70F5-F62A-A81A-D9F535182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917" y="4202536"/>
                <a:ext cx="6096000" cy="503984"/>
              </a:xfrm>
              <a:prstGeom prst="rect">
                <a:avLst/>
              </a:prstGeom>
              <a:blipFill>
                <a:blip r:embed="rId4"/>
                <a:stretch>
                  <a:fillRect b="-602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9977AB8-EBB1-EED1-0871-3C85E978D4A3}"/>
              </a:ext>
            </a:extLst>
          </p:cNvPr>
          <p:cNvCxnSpPr/>
          <p:nvPr/>
        </p:nvCxnSpPr>
        <p:spPr>
          <a:xfrm>
            <a:off x="7090846" y="4405745"/>
            <a:ext cx="889372" cy="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9DC6743-D71F-8C98-8B26-87E1F784B534}"/>
              </a:ext>
            </a:extLst>
          </p:cNvPr>
          <p:cNvSpPr/>
          <p:nvPr/>
        </p:nvSpPr>
        <p:spPr>
          <a:xfrm>
            <a:off x="5806992" y="3540130"/>
            <a:ext cx="1283854" cy="1828796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24DDEDAC-1A6A-CE5D-49B3-696AA9F037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2636" y="28862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Pre – Post analysis</a:t>
            </a:r>
            <a:endParaRPr lang="en-GB" sz="1800" kern="0" dirty="0"/>
          </a:p>
        </p:txBody>
      </p:sp>
    </p:spTree>
    <p:extLst>
      <p:ext uri="{BB962C8B-B14F-4D97-AF65-F5344CB8AC3E}">
        <p14:creationId xmlns:p14="http://schemas.microsoft.com/office/powerpoint/2010/main" val="31727346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84631" y="1000119"/>
              <a:ext cx="6406215" cy="43489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1243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300460"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1293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200" b="0" i="1" smtClean="0">
                                    <a:latin typeface="Cambria Math" panose="02040503050406030204" pitchFamily="18" charset="0"/>
                                  </a:rPr>
                                  <m:t>𝑇𝑖𝑚𝑒</m:t>
                                </m:r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84631" y="1000119"/>
              <a:ext cx="6406215" cy="43489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1243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300710"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12932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76" t="-72059" r="-401905" b="-880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000" t="-72059" r="-300000" b="-880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0952" t="-72059" r="-201429" b="-880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99526" t="-72059" r="-100474" b="-880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1429" t="-72059" r="-952" b="-880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33119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212727" r="-401905" b="-98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212727" r="-300000" b="-98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212727" r="-201429" b="-98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212727" r="-100474" b="-98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212727" r="-952" b="-98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286667" r="-401905" b="-8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286667" r="-300000" b="-8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286667" r="-201429" b="-8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286667" r="-100474" b="-8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286667" r="-952" b="-8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386667" r="-401905" b="-7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386667" r="-300000" b="-7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386667" r="-201429" b="-7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386667" r="-100474" b="-7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386667" r="-952" b="-7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486667" r="-401905" b="-6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486667" r="-300000" b="-6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486667" r="-201429" b="-6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486667" r="-100474" b="-6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486667" r="-952" b="-6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577049" r="-401905" b="-4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577049" r="-300000" b="-4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577049" r="-201429" b="-4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577049" r="-100474" b="-4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577049" r="-952" b="-4967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688333" r="-401905" b="-4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688333" r="-300000" b="-4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688333" r="-201429" b="-4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688333" r="-100474" b="-4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688333" r="-952" b="-4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788333" r="-401905" b="-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788333" r="-300000" b="-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788333" r="-201429" b="-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788333" r="-100474" b="-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788333" r="-952" b="-3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888333" r="-401905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888333" r="-300000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888333" r="-201429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888333" r="-100474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888333" r="-952" b="-2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972131" r="-401905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972131" r="-300000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972131" r="-201429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972131" r="-100474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972131" r="-952" b="-1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1090000" r="-401905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1090000" r="-30000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1090000" r="-201429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1090000" r="-100474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1090000" r="-952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137F44-C657-4A91-0F4D-E0D618331BBE}"/>
              </a:ext>
            </a:extLst>
          </p:cNvPr>
          <p:cNvCxnSpPr>
            <a:cxnSpLocks/>
          </p:cNvCxnSpPr>
          <p:nvPr/>
        </p:nvCxnSpPr>
        <p:spPr>
          <a:xfrm>
            <a:off x="618837" y="3537527"/>
            <a:ext cx="6472009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845799D-F5F3-23EC-F40F-E0969D169E3F}"/>
              </a:ext>
            </a:extLst>
          </p:cNvPr>
          <p:cNvSpPr/>
          <p:nvPr/>
        </p:nvSpPr>
        <p:spPr>
          <a:xfrm>
            <a:off x="4516582" y="1708727"/>
            <a:ext cx="1283854" cy="1828796"/>
          </a:xfrm>
          <a:prstGeom prst="rect">
            <a:avLst/>
          </a:prstGeom>
          <a:noFill/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9A5017A-4BB0-48E4-4024-EBE6C64D13F2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800436" y="2623125"/>
            <a:ext cx="2179782" cy="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F41C604-3D82-618D-F75D-1C53C8C5840B}"/>
                  </a:ext>
                </a:extLst>
              </p:cNvPr>
              <p:cNvSpPr txBox="1"/>
              <p:nvPr/>
            </p:nvSpPr>
            <p:spPr>
              <a:xfrm>
                <a:off x="5411369" y="2369594"/>
                <a:ext cx="6096000" cy="5070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𝑟𝑒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F41C604-3D82-618D-F75D-1C53C8C58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1369" y="2369594"/>
                <a:ext cx="6096000" cy="507062"/>
              </a:xfrm>
              <a:prstGeom prst="rect">
                <a:avLst/>
              </a:prstGeom>
              <a:blipFill>
                <a:blip r:embed="rId3"/>
                <a:stretch>
                  <a:fillRect b="-361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8A648F5-70F5-F62A-A81A-D9F5351825F0}"/>
                  </a:ext>
                </a:extLst>
              </p:cNvPr>
              <p:cNvSpPr txBox="1"/>
              <p:nvPr/>
            </p:nvSpPr>
            <p:spPr>
              <a:xfrm>
                <a:off x="5578917" y="4202536"/>
                <a:ext cx="6096000" cy="5039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𝑜𝑠𝑡</m:t>
                          </m:r>
                        </m:sub>
                        <m:sup>
                          <m:r>
                            <a:rPr lang="en-GB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8A648F5-70F5-F62A-A81A-D9F535182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917" y="4202536"/>
                <a:ext cx="6096000" cy="503984"/>
              </a:xfrm>
              <a:prstGeom prst="rect">
                <a:avLst/>
              </a:prstGeom>
              <a:blipFill>
                <a:blip r:embed="rId4"/>
                <a:stretch>
                  <a:fillRect b="-602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9977AB8-EBB1-EED1-0871-3C85E978D4A3}"/>
              </a:ext>
            </a:extLst>
          </p:cNvPr>
          <p:cNvCxnSpPr/>
          <p:nvPr/>
        </p:nvCxnSpPr>
        <p:spPr>
          <a:xfrm>
            <a:off x="7090846" y="4405745"/>
            <a:ext cx="889372" cy="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9DC6743-D71F-8C98-8B26-87E1F784B534}"/>
              </a:ext>
            </a:extLst>
          </p:cNvPr>
          <p:cNvSpPr/>
          <p:nvPr/>
        </p:nvSpPr>
        <p:spPr>
          <a:xfrm>
            <a:off x="5806992" y="3540130"/>
            <a:ext cx="1283854" cy="1828796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F4967D0-B5F4-E425-6CC0-96CFB1C07BC1}"/>
              </a:ext>
            </a:extLst>
          </p:cNvPr>
          <p:cNvCxnSpPr>
            <a:cxnSpLocks/>
          </p:cNvCxnSpPr>
          <p:nvPr/>
        </p:nvCxnSpPr>
        <p:spPr>
          <a:xfrm>
            <a:off x="8756073" y="2761673"/>
            <a:ext cx="942109" cy="1128706"/>
          </a:xfrm>
          <a:prstGeom prst="straightConnector1">
            <a:avLst/>
          </a:prstGeom>
          <a:ln w="508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0911A57-9DFB-397B-085A-58E09BF572DA}"/>
              </a:ext>
            </a:extLst>
          </p:cNvPr>
          <p:cNvSpPr/>
          <p:nvPr/>
        </p:nvSpPr>
        <p:spPr>
          <a:xfrm>
            <a:off x="4513902" y="3539088"/>
            <a:ext cx="1283854" cy="1828796"/>
          </a:xfrm>
          <a:prstGeom prst="rect">
            <a:avLst/>
          </a:prstGeom>
          <a:noFill/>
          <a:ln w="412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3EC43930-4989-14D4-19B8-9B62B996826E}"/>
              </a:ext>
            </a:extLst>
          </p:cNvPr>
          <p:cNvCxnSpPr>
            <a:cxnSpLocks/>
            <a:stCxn id="6" idx="2"/>
          </p:cNvCxnSpPr>
          <p:nvPr/>
        </p:nvCxnSpPr>
        <p:spPr>
          <a:xfrm rot="5400000" flipH="1" flipV="1">
            <a:off x="7289347" y="2885159"/>
            <a:ext cx="349207" cy="4616244"/>
          </a:xfrm>
          <a:prstGeom prst="curvedConnector4">
            <a:avLst>
              <a:gd name="adj1" fmla="val -65463"/>
              <a:gd name="adj2" fmla="val 99571"/>
            </a:avLst>
          </a:prstGeom>
          <a:ln w="539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39D4C51-09B8-BF9F-376A-272E0B0FED45}"/>
              </a:ext>
            </a:extLst>
          </p:cNvPr>
          <p:cNvSpPr txBox="1"/>
          <p:nvPr/>
        </p:nvSpPr>
        <p:spPr>
          <a:xfrm rot="2951556">
            <a:off x="8689482" y="3029190"/>
            <a:ext cx="191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Assume equal to </a:t>
            </a:r>
            <a:endParaRPr lang="nl-NL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6998D70-BF8B-CCB2-AD42-8A9732A6538A}"/>
                  </a:ext>
                </a:extLst>
              </p:cNvPr>
              <p:cNvSpPr txBox="1"/>
              <p:nvPr/>
            </p:nvSpPr>
            <p:spPr>
              <a:xfrm>
                <a:off x="6473959" y="4214646"/>
                <a:ext cx="6096000" cy="5070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 − 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𝑜𝑠𝑡</m:t>
                          </m:r>
                        </m:sub>
                        <m:sup>
                          <m:r>
                            <a:rPr lang="en-GB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6998D70-BF8B-CCB2-AD42-8A9732A65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959" y="4214646"/>
                <a:ext cx="6096000" cy="507062"/>
              </a:xfrm>
              <a:prstGeom prst="rect">
                <a:avLst/>
              </a:prstGeom>
              <a:blipFill>
                <a:blip r:embed="rId5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0826F6E-EF6F-41CA-373C-CCDDC1CB1FC2}"/>
                  </a:ext>
                </a:extLst>
              </p:cNvPr>
              <p:cNvSpPr txBox="1"/>
              <p:nvPr/>
            </p:nvSpPr>
            <p:spPr>
              <a:xfrm>
                <a:off x="2269286" y="5885335"/>
                <a:ext cx="6284166" cy="6453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3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𝐶𝐸</m:t>
                              </m:r>
                            </m:e>
                          </m:acc>
                        </m:e>
                        <m:sub>
                          <m:r>
                            <a:rPr lang="en-US" sz="3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𝑝𝑜𝑠𝑡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𝑝𝑜𝑠𝑡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3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32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3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𝑝𝑜𝑠𝑡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0826F6E-EF6F-41CA-373C-CCDDC1CB1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9286" y="5885335"/>
                <a:ext cx="6284166" cy="6453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itle 1">
            <a:extLst>
              <a:ext uri="{FF2B5EF4-FFF2-40B4-BE49-F238E27FC236}">
                <a16:creationId xmlns:a16="http://schemas.microsoft.com/office/drawing/2014/main" id="{1B3EEA8B-B41F-BCD6-F14C-9B3A38280F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2636" y="28862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Pre – Post analysis</a:t>
            </a:r>
            <a:endParaRPr lang="en-GB" sz="1800" kern="0" dirty="0"/>
          </a:p>
        </p:txBody>
      </p:sp>
    </p:spTree>
    <p:extLst>
      <p:ext uri="{BB962C8B-B14F-4D97-AF65-F5344CB8AC3E}">
        <p14:creationId xmlns:p14="http://schemas.microsoft.com/office/powerpoint/2010/main" val="42376477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Pre-post estimator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Estimate the mean before the intervention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32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32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𝑝𝑟𝑒</m:t>
                        </m:r>
                      </m:sub>
                    </m:sSub>
                  </m:oMath>
                </a14:m>
                <a:endParaRPr lang="en-US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Estimate the mean after the intervention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32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𝑝𝑜𝑠𝑡</m:t>
                        </m:r>
                      </m:sub>
                    </m:sSub>
                  </m:oMath>
                </a14:m>
                <a:endParaRPr lang="en-US" sz="3200" b="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320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𝐶𝐸</m:t>
                              </m:r>
                            </m:e>
                          </m:acc>
                        </m:e>
                        <m:sub>
                          <m: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𝑝𝑜𝑠𝑡</m:t>
                          </m:r>
                        </m:sub>
                      </m:sSub>
                      <m:r>
                        <a:rPr lang="en-US" sz="3200" b="0" i="0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 dirty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32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𝑝𝑜𝑠𝑡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i="1" dirty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32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3200" i="1" dirty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𝑝𝑟𝑒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>
                  <a:lnSpc>
                    <a:spcPct val="100000"/>
                  </a:lnSpc>
                </a:pPr>
                <a:endParaRPr lang="en-US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We can choose to consider equal time before and after the intervention (!)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  <a:blipFill>
                <a:blip r:embed="rId3"/>
                <a:stretch>
                  <a:fillRect l="-1333" t="-1305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94156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E2EBD-A61B-5A43-EC4B-D6BB31521E1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Filter &amp; compute pre-post factor variable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rgbClr val="404040"/>
              </a:solidFill>
              <a:latin typeface="Fira Sans" pitchFamily="34"/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rgbClr val="404040"/>
              </a:solidFill>
              <a:latin typeface="Fira Sans" pitchFamily="34"/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rgbClr val="404040"/>
              </a:solidFill>
              <a:latin typeface="Fira Sans" pitchFamily="34"/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Compute the pre-post difference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rgbClr val="404040"/>
              </a:solidFill>
              <a:latin typeface="Fira Sans" pitchFamily="3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Pre-post estimator</a:t>
            </a:r>
            <a:endParaRPr lang="en-GB" sz="1800" kern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24BCCA-F850-83C2-497E-C52C074393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7893" y="2749551"/>
            <a:ext cx="8913579" cy="107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5480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Pre-post estimator</a:t>
            </a:r>
            <a:endParaRPr lang="en-GB" sz="1800" kern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24BCCA-F850-83C2-497E-C52C074393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95593" y="1739895"/>
            <a:ext cx="6400813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0207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0E2EBD-A61B-5A43-EC4B-D6BB31521E19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But what about uncertainty?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Use linear regression / OLS to compute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𝐶𝐸</m:t>
                        </m:r>
                      </m:e>
                    </m:acc>
                  </m:oMath>
                </a14:m>
                <a:endParaRPr 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ira Sans" pitchFamily="34"/>
                </a:endParaRPr>
              </a:p>
              <a:p>
                <a:pPr>
                  <a:lnSpc>
                    <a:spcPct val="100000"/>
                  </a:lnSpc>
                </a:pPr>
                <a:endParaRPr 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ira Sans" pitchFamily="34"/>
                </a:endParaRPr>
              </a:p>
              <a:p>
                <a:pPr>
                  <a:lnSpc>
                    <a:spcPct val="100000"/>
                  </a:lnSpc>
                </a:pPr>
                <a:endParaRPr lang="en-US" sz="3200" dirty="0">
                  <a:solidFill>
                    <a:srgbClr val="404040"/>
                  </a:solidFill>
                  <a:latin typeface="Fira Sans" pitchFamily="34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0E2EBD-A61B-5A43-EC4B-D6BB31521E19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  <a:blipFill>
                <a:blip r:embed="rId3"/>
                <a:stretch>
                  <a:fillRect l="-1333" t="-1697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Pre-post estimator</a:t>
            </a:r>
            <a:endParaRPr lang="en-GB" sz="1800" kern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6F5B58-B584-D153-D216-57FF318E84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092" y="3403600"/>
            <a:ext cx="8222891" cy="38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7356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5488449"/>
                  </p:ext>
                </p:extLst>
              </p:nvPr>
            </p:nvGraphicFramePr>
            <p:xfrm>
              <a:off x="1996194" y="529063"/>
              <a:ext cx="8123440" cy="55600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468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51816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𝑇𝑖𝑚𝑒</m:t>
                                </m:r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5488449"/>
                  </p:ext>
                </p:extLst>
              </p:nvPr>
            </p:nvGraphicFramePr>
            <p:xfrm>
              <a:off x="1996194" y="529063"/>
              <a:ext cx="8123440" cy="55600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468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523621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75" t="-73256" r="-400375" b="-890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375" t="-73256" r="-300375" b="-890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1128" t="-73256" r="-201504" b="-890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00000" t="-73256" r="-100749" b="-890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0000" t="-73256" r="-749" b="-8906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196053" r="-400375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196053" r="-300375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196053" r="-201504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96053" r="-100749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196053" r="-749" b="-9078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296053" r="-400375" b="-8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296053" r="-300375" b="-8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296053" r="-201504" b="-8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296053" r="-100749" b="-8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296053" r="-749" b="-8078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390909" r="-400375" b="-6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390909" r="-300375" b="-6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390909" r="-201504" b="-6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390909" r="-100749" b="-6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390909" r="-749" b="-6974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497368" r="-400375" b="-6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497368" r="-300375" b="-6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497368" r="-201504" b="-6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497368" r="-100749" b="-6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497368" r="-749" b="-6065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589610" r="-400375" b="-4987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589610" r="-300375" b="-4987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589610" r="-201504" b="-4987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589610" r="-100749" b="-4987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589610" r="-749" b="-4987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698684" r="-400375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698684" r="-300375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698684" r="-201504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698684" r="-100749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698684" r="-749" b="-40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788312" r="-40037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788312" r="-30037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788312" r="-20150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788312" r="-10074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788312" r="-749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900000" r="-400375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900000" r="-300375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900000" r="-201504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900000" r="-100749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900000" r="-749" b="-203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987013" r="-400375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987013" r="-300375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987013" r="-201504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987013" r="-100749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987013" r="-749" b="-101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1101316" r="-400375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1101316" r="-300375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1101316" r="-201504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101316" r="-100749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1101316" r="-749" b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137F44-C657-4A91-0F4D-E0D618331BBE}"/>
              </a:ext>
            </a:extLst>
          </p:cNvPr>
          <p:cNvCxnSpPr/>
          <p:nvPr/>
        </p:nvCxnSpPr>
        <p:spPr>
          <a:xfrm>
            <a:off x="1958109" y="3777672"/>
            <a:ext cx="8199611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373A33B-A2A5-8318-3BCE-91AA9E0FE145}"/>
              </a:ext>
            </a:extLst>
          </p:cNvPr>
          <p:cNvSpPr/>
          <p:nvPr/>
        </p:nvSpPr>
        <p:spPr>
          <a:xfrm>
            <a:off x="3611418" y="794327"/>
            <a:ext cx="3260437" cy="5294757"/>
          </a:xfrm>
          <a:prstGeom prst="rect">
            <a:avLst/>
          </a:prstGeom>
          <a:noFill/>
          <a:ln w="412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25193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E2EBD-A61B-5A43-EC4B-D6BB31521E1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Result: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rgbClr val="404040"/>
              </a:solidFill>
              <a:latin typeface="Fira Sans" pitchFamily="34"/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rgbClr val="404040"/>
              </a:solidFill>
              <a:latin typeface="Fira Sans" pitchFamily="3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Pre-post estimator</a:t>
            </a:r>
            <a:endParaRPr lang="en-GB" sz="1800" kern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4BA47B-9F83-B86A-1DD7-040D5760D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773" y="2470929"/>
            <a:ext cx="7470940" cy="40219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C19557-FD78-1324-2CA2-535C98CE826B}"/>
              </a:ext>
            </a:extLst>
          </p:cNvPr>
          <p:cNvSpPr txBox="1"/>
          <p:nvPr/>
        </p:nvSpPr>
        <p:spPr>
          <a:xfrm>
            <a:off x="8623300" y="4676988"/>
            <a:ext cx="301625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Fira Sans" pitchFamily="34"/>
              </a:rPr>
              <a:t>Standard errors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Fira Sans" pitchFamily="34"/>
              </a:rPr>
              <a:t>assume no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Fira Sans" pitchFamily="34"/>
              </a:rPr>
              <a:t>autocorrelation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Fira Sans" pitchFamily="34"/>
              </a:rPr>
              <a:t>(!)</a:t>
            </a:r>
          </a:p>
        </p:txBody>
      </p:sp>
    </p:spTree>
    <p:extLst>
      <p:ext uri="{BB962C8B-B14F-4D97-AF65-F5344CB8AC3E}">
        <p14:creationId xmlns:p14="http://schemas.microsoft.com/office/powerpoint/2010/main" val="132047957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Pre-post estimator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i="1" dirty="0">
                    <a:solidFill>
                      <a:srgbClr val="404040"/>
                    </a:solidFill>
                    <a:latin typeface="Fira Sans" pitchFamily="34"/>
                  </a:rPr>
                  <a:t>The causal effect of the tax increase on cigarette sales is an average yearly decrease of 52 packs of cigarettes per 100000 people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Interpretation depends on choices in analysis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In this case: effect averaged over 1989 – 2000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Be precise – define your causal </a:t>
                </a:r>
                <a:r>
                  <a:rPr lang="en-US" sz="3200" dirty="0" err="1">
                    <a:solidFill>
                      <a:srgbClr val="404040"/>
                    </a:solidFill>
                    <a:latin typeface="Fira Sans" pitchFamily="34"/>
                  </a:rPr>
                  <a:t>estimand</a:t>
                </a: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3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𝐶𝐸</m:t>
                            </m:r>
                          </m:e>
                        </m:acc>
                      </m:e>
                      <m:sub>
                        <m:r>
                          <a:rPr lang="en-US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𝑝𝑜𝑠𝑡</m:t>
                        </m:r>
                      </m:sub>
                    </m:sSub>
                  </m:oMath>
                </a14:m>
                <a:endParaRPr lang="en-US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3200" dirty="0">
                  <a:solidFill>
                    <a:srgbClr val="404040"/>
                  </a:solidFill>
                  <a:latin typeface="Fira Sans" pitchFamily="34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  <a:blipFill>
                <a:blip r:embed="rId3"/>
                <a:stretch>
                  <a:fillRect l="-1507" t="-1697" r="-231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49944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Pre-post estimator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806577"/>
                <a:ext cx="10515600" cy="466724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Most important / strict assumption: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3600" b="1" dirty="0">
                    <a:solidFill>
                      <a:srgbClr val="006388"/>
                    </a:solidFill>
                    <a:latin typeface="Fira Sans" pitchFamily="34"/>
                  </a:rPr>
                  <a:t>No trend in time</a:t>
                </a:r>
                <a:endParaRPr lang="en-US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Remember: we assumed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US" sz="3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3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𝑝𝑜𝑠𝑡</m:t>
                        </m:r>
                      </m:sub>
                      <m:sup>
                        <m:r>
                          <a:rPr lang="en-US" sz="3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sz="3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3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US" sz="3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3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𝑟𝑒</m:t>
                        </m:r>
                      </m:sub>
                      <m:sup>
                        <m:r>
                          <a:rPr lang="en-US" sz="3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endParaRPr lang="en-US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We assume the pre-post difference is caused by intervention </a:t>
                </a:r>
                <a:r>
                  <a:rPr lang="en-US" sz="3200" b="1" dirty="0">
                    <a:solidFill>
                      <a:srgbClr val="404040"/>
                    </a:solidFill>
                    <a:latin typeface="Fira Sans" pitchFamily="34"/>
                  </a:rPr>
                  <a:t>only</a:t>
                </a:r>
                <a:endParaRPr lang="en-US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If trend exists, then the effect of trend and of intervention cannot be distinguished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3200" dirty="0">
                  <a:solidFill>
                    <a:srgbClr val="404040"/>
                  </a:solidFill>
                  <a:latin typeface="Fira Sans" pitchFamily="34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806577"/>
                <a:ext cx="10515600" cy="4667243"/>
              </a:xfrm>
              <a:blipFill>
                <a:blip r:embed="rId3"/>
                <a:stretch>
                  <a:fillRect l="-1507" t="-1697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1545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7"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A4411-C7D7-4278-BB83-409F1B5C06A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Today’s plan: morning</a:t>
            </a:r>
            <a:endParaRPr lang="en-GB" sz="1800" kern="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B15E0-B1DD-406B-896C-D1BCB6BFF60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GB" sz="3600" dirty="0">
                <a:solidFill>
                  <a:srgbClr val="FFFFFF"/>
                </a:solidFill>
                <a:latin typeface="Fira Sans" pitchFamily="34"/>
              </a:rPr>
              <a:t>Introduction + Practical (105 minutes)</a:t>
            </a:r>
          </a:p>
          <a:p>
            <a:pPr lvl="1"/>
            <a:r>
              <a:rPr lang="en-GB" sz="3200" dirty="0">
                <a:solidFill>
                  <a:srgbClr val="FFFFFF"/>
                </a:solidFill>
                <a:latin typeface="Fira Sans" pitchFamily="34"/>
              </a:rPr>
              <a:t>Policy Interventions and Causal Inference</a:t>
            </a:r>
          </a:p>
          <a:p>
            <a:pPr lvl="1"/>
            <a:r>
              <a:rPr lang="en-GB" sz="3200" dirty="0">
                <a:solidFill>
                  <a:srgbClr val="FFFFFF"/>
                </a:solidFill>
                <a:latin typeface="Fira Sans" pitchFamily="34"/>
              </a:rPr>
              <a:t>Pre-Post Analyses and Difference-in-Difference</a:t>
            </a:r>
          </a:p>
          <a:p>
            <a:pPr lvl="0"/>
            <a:r>
              <a:rPr lang="en-GB" sz="3600" dirty="0">
                <a:solidFill>
                  <a:srgbClr val="FFFFFF"/>
                </a:solidFill>
                <a:latin typeface="Fira Sans" pitchFamily="34"/>
              </a:rPr>
              <a:t>Break (15 minutes)</a:t>
            </a:r>
          </a:p>
          <a:p>
            <a:pPr marL="0" lvl="0" indent="0">
              <a:buNone/>
            </a:pPr>
            <a:endParaRPr lang="en-GB" sz="3600" dirty="0">
              <a:solidFill>
                <a:srgbClr val="FFFFFF"/>
              </a:solidFill>
              <a:latin typeface="Fira Sans" pitchFamily="34"/>
            </a:endParaRPr>
          </a:p>
          <a:p>
            <a:pPr lvl="0"/>
            <a:r>
              <a:rPr lang="en-GB" sz="3600" dirty="0">
                <a:solidFill>
                  <a:srgbClr val="FFFFFF"/>
                </a:solidFill>
                <a:latin typeface="Fira Sans" pitchFamily="34"/>
              </a:rPr>
              <a:t>Interrupted Time Series (45 minutes)</a:t>
            </a:r>
          </a:p>
          <a:p>
            <a:pPr lvl="0"/>
            <a:r>
              <a:rPr lang="en-GB" sz="3600" dirty="0">
                <a:solidFill>
                  <a:srgbClr val="FFFFFF"/>
                </a:solidFill>
                <a:latin typeface="Fira Sans" pitchFamily="34"/>
              </a:rPr>
              <a:t>Practical (30 minutes)</a:t>
            </a:r>
          </a:p>
          <a:p>
            <a:endParaRPr lang="en-GB" sz="3600" dirty="0">
              <a:solidFill>
                <a:srgbClr val="FFFFFF"/>
              </a:solidFill>
              <a:latin typeface="Fira Sans" pitchFamily="34"/>
            </a:endParaRPr>
          </a:p>
          <a:p>
            <a:r>
              <a:rPr lang="en-GB" sz="3600" dirty="0">
                <a:solidFill>
                  <a:srgbClr val="FFFFFF"/>
                </a:solidFill>
                <a:latin typeface="Fira Sans" pitchFamily="34"/>
              </a:rPr>
              <a:t>Lunch around 12:00 ; re-start at 13:00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Pre-post estimator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8"/>
            <a:ext cx="4210047" cy="466724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Is there a trend in time, independent of the intervention?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How much of pre-post difference is caused by intervention?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45440C-E8F4-AEDB-1DDB-3FDF285009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94334" y="1825628"/>
            <a:ext cx="5486414" cy="365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0617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D9E9-4EDD-4A8E-BACA-88345240E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Difference-in-Differences</a:t>
            </a:r>
          </a:p>
        </p:txBody>
      </p:sp>
    </p:spTree>
    <p:extLst>
      <p:ext uri="{BB962C8B-B14F-4D97-AF65-F5344CB8AC3E}">
        <p14:creationId xmlns:p14="http://schemas.microsoft.com/office/powerpoint/2010/main" val="209984556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Difference-in-differences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690688"/>
            <a:ext cx="10515600" cy="464661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200" i="1" dirty="0">
                <a:solidFill>
                  <a:srgbClr val="404040"/>
                </a:solidFill>
                <a:latin typeface="Fira Sans" pitchFamily="34"/>
              </a:rPr>
              <a:t>,,transparent and often at least superficially plausible”</a:t>
            </a:r>
            <a:endParaRPr lang="en-US" sz="3200" dirty="0">
              <a:solidFill>
                <a:srgbClr val="404040"/>
              </a:solidFill>
              <a:latin typeface="Fira Sans" pitchFamily="34"/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rgbClr val="404040"/>
              </a:solidFill>
              <a:latin typeface="Fira Sans" pitchFamily="34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solidFill>
                <a:srgbClr val="404040"/>
              </a:solidFill>
              <a:latin typeface="Fira Sans" pitchFamily="34"/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Used a lot in economics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There is a lot of discussion around this topic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We will explain the basic method here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There are a lot of possible extensions!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solidFill>
                <a:srgbClr val="404040"/>
              </a:solidFill>
              <a:latin typeface="Fira Sans" pitchFamily="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721CF7-BBAB-BF1D-1477-C11F89428189}"/>
              </a:ext>
            </a:extLst>
          </p:cNvPr>
          <p:cNvSpPr txBox="1"/>
          <p:nvPr/>
        </p:nvSpPr>
        <p:spPr>
          <a:xfrm>
            <a:off x="5416547" y="2000071"/>
            <a:ext cx="56324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lnSpc>
                <a:spcPct val="100000"/>
              </a:lnSpc>
              <a:buNone/>
            </a:pPr>
            <a:endParaRPr lang="en-GB" dirty="0">
              <a:solidFill>
                <a:schemeClr val="bg2">
                  <a:lumMod val="75000"/>
                </a:schemeClr>
              </a:solidFill>
              <a:latin typeface="Fira Sans" pitchFamily="34"/>
            </a:endParaRPr>
          </a:p>
          <a:p>
            <a:pPr marL="0" indent="0" algn="r">
              <a:lnSpc>
                <a:spcPct val="100000"/>
              </a:lnSpc>
              <a:buNone/>
            </a:pPr>
            <a:r>
              <a:rPr lang="en-US" i="1" dirty="0">
                <a:solidFill>
                  <a:schemeClr val="bg2">
                    <a:lumMod val="75000"/>
                  </a:schemeClr>
                </a:solidFill>
                <a:latin typeface="Fira Sans" pitchFamily="34"/>
              </a:rPr>
              <a:t>Angrist, J. D. and Krueger, A. B. (1999). Empirical strategies in labor economics. In Handbook of labor economics, volume 3, pages 1277–1366. Elsevier.</a:t>
            </a:r>
          </a:p>
        </p:txBody>
      </p:sp>
    </p:spTree>
    <p:extLst>
      <p:ext uri="{BB962C8B-B14F-4D97-AF65-F5344CB8AC3E}">
        <p14:creationId xmlns:p14="http://schemas.microsoft.com/office/powerpoint/2010/main" val="425866949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Difference-in-differences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803400"/>
                <a:ext cx="10515600" cy="447357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Like before: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2800" dirty="0">
                    <a:solidFill>
                      <a:srgbClr val="404040"/>
                    </a:solidFill>
                    <a:latin typeface="Fira Sans" pitchFamily="34"/>
                  </a:rPr>
                  <a:t>Measure outcome pre- and post-intervention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2800" dirty="0">
                    <a:solidFill>
                      <a:srgbClr val="404040"/>
                    </a:solidFill>
                    <a:latin typeface="Fira Sans" pitchFamily="34"/>
                  </a:rPr>
                  <a:t>Choose what time period to consider</a:t>
                </a:r>
                <a:endParaRPr lang="en-US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Unlike before: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2800" dirty="0">
                    <a:solidFill>
                      <a:srgbClr val="404040"/>
                    </a:solidFill>
                    <a:latin typeface="Fira Sans" pitchFamily="34"/>
                  </a:rPr>
                  <a:t>Also measure pre &amp; post outcome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800" dirty="0">
                    <a:solidFill>
                      <a:srgbClr val="404040"/>
                    </a:solidFill>
                    <a:latin typeface="Fira Sans" pitchFamily="34"/>
                  </a:rPr>
                  <a:t> for a </a:t>
                </a:r>
                <a:r>
                  <a:rPr lang="en-US" sz="2800" b="1" i="1" dirty="0">
                    <a:solidFill>
                      <a:srgbClr val="006388"/>
                    </a:solidFill>
                    <a:latin typeface="Fira Sans" pitchFamily="34"/>
                  </a:rPr>
                  <a:t>control unit</a:t>
                </a:r>
                <a:endParaRPr lang="en-US" sz="28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sz="2800" dirty="0">
                    <a:solidFill>
                      <a:srgbClr val="404040"/>
                    </a:solidFill>
                    <a:latin typeface="Fira Sans" pitchFamily="34"/>
                  </a:rPr>
                  <a:t>The control should not have received the intervention</a:t>
                </a:r>
                <a:endParaRPr lang="en-US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3200" dirty="0">
                  <a:solidFill>
                    <a:srgbClr val="404040"/>
                  </a:solidFill>
                  <a:latin typeface="Fira Sans" pitchFamily="34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803400"/>
                <a:ext cx="10515600" cy="4473570"/>
              </a:xfrm>
              <a:blipFill>
                <a:blip r:embed="rId3"/>
                <a:stretch>
                  <a:fillRect l="-1333" t="-1771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22A2A27-7DAE-1B3C-3BDE-E2D3E79F01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78"/>
          <a:stretch/>
        </p:blipFill>
        <p:spPr>
          <a:xfrm>
            <a:off x="1003297" y="5110547"/>
            <a:ext cx="9893303" cy="116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1119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833232" y="529063"/>
              <a:ext cx="5415630" cy="55600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2605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1858631198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51816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𝑇𝑖𝑚𝑒</m:t>
                                </m:r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2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4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2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1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8327134"/>
                  </p:ext>
                </p:extLst>
              </p:nvPr>
            </p:nvGraphicFramePr>
            <p:xfrm>
              <a:off x="1833232" y="529063"/>
              <a:ext cx="5415630" cy="55600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2605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1858631198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523621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676" t="-73256" r="-502703" b="-9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000" t="-73256" r="-399329" b="-9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1351" t="-73256" r="-302027" b="-9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01351" t="-73256" r="-202027" b="-9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98658" t="-73256" r="-100671" b="-9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502027" t="-73256" r="-1351" b="-9011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196053" r="-502703" b="-9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96053" r="-399329" b="-9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351" t="-196053" r="-302027" b="-9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196053" r="-202027" b="-9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98658" t="-196053" r="-100671" b="-9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2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296053" r="-502703" b="-8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96053" r="-399329" b="-8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351" t="-296053" r="-302027" b="-8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296053" r="-202027" b="-8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98658" t="-296053" r="-100671" b="-8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390909" r="-502703" b="-7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390909" r="-399329" b="-7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351" t="-390909" r="-302027" b="-7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390909" r="-202027" b="-7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98658" t="-390909" r="-100671" b="-7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4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497368" r="-502703" b="-6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497368" r="-399329" b="-6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351" t="-497368" r="-302027" b="-6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497368" r="-202027" b="-6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98658" t="-497368" r="-100671" b="-6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2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589610" r="-502703" b="-5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589610" r="-399329" b="-5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351" t="-589610" r="-302027" b="-5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589610" r="-202027" b="-5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98658" t="-589610" r="-100671" b="-5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1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698684" r="-502703" b="-4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698684" r="-399329" b="-4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351" t="-698684" r="-302027" b="-4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698684" r="-202027" b="-4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98658" t="-698684" r="-100671" b="-4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788312" r="-502703" b="-311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788312" r="-399329" b="-311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351" t="-788312" r="-302027" b="-311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788312" r="-202027" b="-311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98658" t="-788312" r="-100671" b="-311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900000" r="-502703" b="-2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900000" r="-399329" b="-2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351" t="-900000" r="-302027" b="-2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900000" r="-202027" b="-2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98658" t="-900000" r="-100671" b="-2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987013" r="-502703" b="-1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987013" r="-399329" b="-1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351" t="-987013" r="-302027" b="-1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987013" r="-202027" b="-1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98658" t="-987013" r="-100671" b="-1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1101316" r="-502703" b="-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101316" r="-399329" b="-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351" t="-1101316" r="-302027" b="-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1101316" r="-202027" b="-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98658" t="-1101316" r="-100671" b="-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137F44-C657-4A91-0F4D-E0D618331BBE}"/>
              </a:ext>
            </a:extLst>
          </p:cNvPr>
          <p:cNvCxnSpPr>
            <a:cxnSpLocks/>
          </p:cNvCxnSpPr>
          <p:nvPr/>
        </p:nvCxnSpPr>
        <p:spPr>
          <a:xfrm>
            <a:off x="1833232" y="3777672"/>
            <a:ext cx="541563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02759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Difference-in-differences</a:t>
            </a:r>
            <a:endParaRPr lang="en-GB" sz="1800" kern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093A5D-8BB9-9EA3-7FA2-914B9C924E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95593" y="1690688"/>
            <a:ext cx="6400813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54586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Pre-post estimator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Like before, we estimate the following quantity:</a:t>
                </a:r>
              </a:p>
              <a:p>
                <a:pPr>
                  <a:lnSpc>
                    <a:spcPct val="100000"/>
                  </a:lnSpc>
                </a:pPr>
                <a:endParaRPr lang="en-US" sz="3200" b="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3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𝐶𝐸</m:t>
                              </m:r>
                            </m:e>
                          </m:acc>
                        </m:e>
                        <m:sub>
                          <m:r>
                            <a:rPr lang="en-US" sz="3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𝑝𝑜𝑠𝑡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𝑝𝑜𝑠𝑡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3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32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𝑝𝑜𝑠𝑡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Now, we assume there is an effect of time: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3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3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𝑇𝑖𝑚𝑒</m:t>
                    </m:r>
                  </m:oMath>
                </a14:m>
                <a:endParaRPr lang="en-US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We can represent unobservable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US" sz="3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3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𝑝𝑜𝑠𝑡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 as</a:t>
                </a:r>
              </a:p>
              <a:p>
                <a:pPr>
                  <a:lnSpc>
                    <a:spcPct val="100000"/>
                  </a:lnSpc>
                </a:pPr>
                <a:endParaRPr lang="en-US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𝑝𝑜𝑠𝑡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sz="3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𝑟𝑒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sz="3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𝑇𝑖𝑚𝑒</m:t>
                      </m:r>
                    </m:oMath>
                  </m:oMathPara>
                </a14:m>
                <a:endParaRPr lang="en-US" sz="3200" dirty="0">
                  <a:solidFill>
                    <a:srgbClr val="404040"/>
                  </a:solidFill>
                  <a:latin typeface="Fira Sans" pitchFamily="34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  <a:blipFill>
                <a:blip r:embed="rId3"/>
                <a:stretch>
                  <a:fillRect l="-1333" t="-2742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609350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Pre-post estimator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But the trend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3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3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𝑇𝑖𝑚𝑒</m:t>
                    </m:r>
                  </m:oMath>
                </a14:m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 is also unobservable!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Solution: assume equal trends for Utah and California</a:t>
                </a:r>
              </a:p>
              <a:p>
                <a:pPr>
                  <a:lnSpc>
                    <a:spcPct val="100000"/>
                  </a:lnSpc>
                </a:pPr>
                <a:endParaRPr lang="en-US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Sup>
                        <m:sSubSupPr>
                          <m:ctrlP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𝑝𝑜𝑠𝑡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sz="32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𝑝𝑟𝑒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sz="32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>
                  <a:lnSpc>
                    <a:spcPct val="100000"/>
                  </a:lnSpc>
                </a:pPr>
                <a:endParaRPr lang="en-US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Thus, our model for the counterfactual is: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b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𝑝𝑜𝑠𝑡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sz="32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𝑝𝑟𝑒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sz="32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sSubSup>
                        <m:sSubSupPr>
                          <m:ctrlP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𝑝𝑜𝑠𝑡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sz="32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𝑝𝑟𝑒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sz="32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rgbClr val="404040"/>
                  </a:solidFill>
                  <a:latin typeface="Fira Sans" pitchFamily="34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  <a:blipFill>
                <a:blip r:embed="rId3"/>
                <a:stretch>
                  <a:fillRect l="-1333" t="-2611" r="-58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909519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Pre-post estimator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Plugging this into the causal effect equation: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b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𝐶𝐸</m:t>
                              </m:r>
                            </m:e>
                          </m:acc>
                        </m:e>
                        <m:sub>
                          <m: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𝑝𝑜𝑠𝑡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32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𝑝𝑜𝑠𝑡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sz="3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32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𝑝𝑟𝑒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e>
                      </m:d>
                      <m:r>
                        <a:rPr lang="en-US" sz="3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32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𝑝𝑜𝑠𝑡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32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𝑝𝑟𝑒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>
                  <a:lnSpc>
                    <a:spcPct val="100000"/>
                  </a:lnSpc>
                </a:pPr>
                <a:endParaRPr lang="en-US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Difference in differences!</a:t>
                </a:r>
              </a:p>
              <a:p>
                <a:pPr>
                  <a:lnSpc>
                    <a:spcPct val="100000"/>
                  </a:lnSpc>
                </a:pPr>
                <a:endParaRPr lang="en-US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𝐶𝐸</m:t>
                              </m:r>
                            </m:e>
                          </m:acc>
                        </m:e>
                        <m:sub>
                          <m: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𝑝𝑜𝑠𝑡</m:t>
                          </m:r>
                        </m:sub>
                      </m:sSub>
                      <m:r>
                        <a:rPr lang="en-US" sz="3200" b="0" i="0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 dirty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32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𝑝𝑜𝑠𝑡</m:t>
                              </m:r>
                            </m:sub>
                          </m:sSub>
                          <m:r>
                            <a:rPr lang="en-US" sz="3200" b="0" i="1" dirty="0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i="1" dirty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32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200" i="1" dirty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𝑝𝑟𝑒</m:t>
                              </m:r>
                            </m:sub>
                          </m:sSub>
                        </m:e>
                      </m:d>
                      <m:r>
                        <a:rPr lang="en-US" sz="3200" b="0" i="1" dirty="0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 dirty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32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2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𝑝𝑜𝑠𝑡</m:t>
                              </m:r>
                            </m:sub>
                          </m:sSub>
                          <m:r>
                            <a:rPr lang="en-US" sz="3200" i="1" dirty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i="1" dirty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32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200" i="1" dirty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𝑝𝑟𝑒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dirty="0">
                  <a:solidFill>
                    <a:srgbClr val="404040"/>
                  </a:solidFill>
                  <a:latin typeface="Fira Sans" pitchFamily="34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  <a:blipFill>
                <a:blip r:embed="rId3"/>
                <a:stretch>
                  <a:fillRect l="-1333" t="-1697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633999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Difference-in-differences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CE = (</a:t>
            </a:r>
            <a:r>
              <a:rPr lang="en-US" sz="3200" dirty="0" err="1">
                <a:solidFill>
                  <a:srgbClr val="404040"/>
                </a:solidFill>
                <a:latin typeface="Fira Sans" pitchFamily="34"/>
              </a:rPr>
              <a:t>Cali_post</a:t>
            </a: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 – </a:t>
            </a:r>
            <a:r>
              <a:rPr lang="en-US" sz="3200" dirty="0" err="1">
                <a:solidFill>
                  <a:srgbClr val="404040"/>
                </a:solidFill>
                <a:latin typeface="Fira Sans" pitchFamily="34"/>
              </a:rPr>
              <a:t>Cali_pre</a:t>
            </a: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) – (</a:t>
            </a:r>
            <a:r>
              <a:rPr lang="en-US" sz="3200" dirty="0" err="1">
                <a:solidFill>
                  <a:srgbClr val="404040"/>
                </a:solidFill>
                <a:latin typeface="Fira Sans" pitchFamily="34"/>
              </a:rPr>
              <a:t>Utah_post</a:t>
            </a: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 – </a:t>
            </a:r>
            <a:r>
              <a:rPr lang="en-US" sz="3200" dirty="0" err="1">
                <a:solidFill>
                  <a:srgbClr val="404040"/>
                </a:solidFill>
                <a:latin typeface="Fira Sans" pitchFamily="34"/>
              </a:rPr>
              <a:t>Utah_pre</a:t>
            </a: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)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rgbClr val="404040"/>
              </a:solidFill>
              <a:latin typeface="Fira Sans" pitchFamily="34"/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rgbClr val="404040"/>
              </a:solidFill>
              <a:latin typeface="Fira Sans" pitchFamily="34"/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rgbClr val="404040"/>
              </a:solidFill>
              <a:latin typeface="Fira Sans" pitchFamily="34"/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rgbClr val="404040"/>
              </a:solidFill>
              <a:latin typeface="Fira Sans" pitchFamily="34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200" dirty="0">
                <a:solidFill>
                  <a:srgbClr val="404040"/>
                </a:solidFill>
                <a:latin typeface="Consolas" panose="020B0609020204030204" pitchFamily="49" charset="0"/>
              </a:rPr>
              <a:t>(60.4 - 112)-(51.7 - 71.5) = -32.3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rgbClr val="404040"/>
              </a:solidFill>
              <a:latin typeface="Fira Sans" pitchFamily="34"/>
            </a:endParaRPr>
          </a:p>
          <a:p>
            <a:pPr>
              <a:lnSpc>
                <a:spcPct val="100000"/>
              </a:lnSpc>
            </a:pPr>
            <a:endParaRPr lang="en-US" sz="2800" dirty="0">
              <a:solidFill>
                <a:srgbClr val="404040"/>
              </a:solidFill>
              <a:latin typeface="Fira Sans" pitchFamily="34"/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rgbClr val="404040"/>
              </a:solidFill>
              <a:latin typeface="Fira Sans" pitchFamily="34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solidFill>
                <a:srgbClr val="404040"/>
              </a:solidFill>
              <a:latin typeface="Fira Sans" pitchFamily="34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solidFill>
                <a:srgbClr val="404040"/>
              </a:solidFill>
              <a:latin typeface="Fira Sans" pitchFamily="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30D098-2C38-A461-44ED-1E03344CC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0505" y="2876550"/>
            <a:ext cx="4490990" cy="139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283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A4411-C7D7-4278-BB83-409F1B5C06A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Today’s plan: afternoon</a:t>
            </a:r>
            <a:endParaRPr lang="en-GB" sz="1800" kern="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B15E0-B1DD-406B-896C-D1BCB6BFF60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GB" sz="3600" dirty="0">
                <a:solidFill>
                  <a:srgbClr val="FFFFFF"/>
                </a:solidFill>
                <a:latin typeface="Fira Sans" pitchFamily="34"/>
              </a:rPr>
              <a:t>Synthetic Control Methods (45 minutes)</a:t>
            </a:r>
          </a:p>
          <a:p>
            <a:pPr lvl="0"/>
            <a:r>
              <a:rPr lang="en-GB" sz="3600" dirty="0">
                <a:solidFill>
                  <a:srgbClr val="FFFFFF"/>
                </a:solidFill>
                <a:latin typeface="Fira Sans" pitchFamily="34"/>
              </a:rPr>
              <a:t>Practical (45 minutes)</a:t>
            </a:r>
          </a:p>
          <a:p>
            <a:pPr lvl="0"/>
            <a:r>
              <a:rPr lang="en-GB" sz="3600" dirty="0">
                <a:solidFill>
                  <a:srgbClr val="FFFFFF"/>
                </a:solidFill>
                <a:latin typeface="Fira Sans" pitchFamily="34"/>
              </a:rPr>
              <a:t>Break (15 minutes)</a:t>
            </a:r>
          </a:p>
          <a:p>
            <a:pPr lvl="0"/>
            <a:endParaRPr lang="en-GB" sz="3600" dirty="0">
              <a:solidFill>
                <a:srgbClr val="FFFFFF"/>
              </a:solidFill>
              <a:latin typeface="Fira Sans" pitchFamily="34"/>
            </a:endParaRPr>
          </a:p>
          <a:p>
            <a:pPr lvl="0"/>
            <a:r>
              <a:rPr lang="en-GB" sz="3600" dirty="0">
                <a:solidFill>
                  <a:srgbClr val="FFFFFF"/>
                </a:solidFill>
                <a:latin typeface="Fira Sans" pitchFamily="34"/>
              </a:rPr>
              <a:t>Controlled ITS and </a:t>
            </a:r>
            <a:r>
              <a:rPr lang="en-GB" sz="3600" dirty="0" err="1">
                <a:solidFill>
                  <a:srgbClr val="FFFFFF"/>
                </a:solidFill>
                <a:latin typeface="Fira Sans" pitchFamily="34"/>
              </a:rPr>
              <a:t>CausalImpact</a:t>
            </a:r>
            <a:r>
              <a:rPr lang="en-GB" sz="3600" dirty="0">
                <a:solidFill>
                  <a:srgbClr val="FFFFFF"/>
                </a:solidFill>
                <a:latin typeface="Fira Sans" pitchFamily="34"/>
              </a:rPr>
              <a:t> (45 minutes)</a:t>
            </a:r>
          </a:p>
          <a:p>
            <a:pPr lvl="0"/>
            <a:r>
              <a:rPr lang="en-GB" sz="3600" dirty="0">
                <a:solidFill>
                  <a:srgbClr val="FFFFFF"/>
                </a:solidFill>
                <a:latin typeface="Fira Sans" pitchFamily="34"/>
              </a:rPr>
              <a:t>Practical (45 minutes)</a:t>
            </a:r>
          </a:p>
          <a:p>
            <a:pPr lvl="0"/>
            <a:r>
              <a:rPr lang="en-GB" sz="3600" dirty="0">
                <a:solidFill>
                  <a:srgbClr val="FFFFFF"/>
                </a:solidFill>
                <a:latin typeface="Fira Sans" pitchFamily="34"/>
              </a:rPr>
              <a:t>Break (15 minutes)</a:t>
            </a:r>
          </a:p>
          <a:p>
            <a:pPr marL="0" lvl="0" indent="0">
              <a:buNone/>
            </a:pPr>
            <a:endParaRPr lang="en-GB" sz="3600" dirty="0">
              <a:solidFill>
                <a:srgbClr val="FFFFFF"/>
              </a:solidFill>
              <a:latin typeface="Fira Sans" pitchFamily="34"/>
            </a:endParaRPr>
          </a:p>
          <a:p>
            <a:pPr lvl="0"/>
            <a:r>
              <a:rPr lang="en-GB" sz="3600" dirty="0">
                <a:solidFill>
                  <a:srgbClr val="FFFFFF"/>
                </a:solidFill>
                <a:latin typeface="Fira Sans" pitchFamily="34"/>
              </a:rPr>
              <a:t>Discussion session (30 minutes)</a:t>
            </a:r>
          </a:p>
          <a:p>
            <a:endParaRPr lang="en-GB" sz="3600" dirty="0">
              <a:solidFill>
                <a:srgbClr val="FFFFFF"/>
              </a:solidFill>
              <a:latin typeface="Fira Sans" pitchFamily="34"/>
            </a:endParaRPr>
          </a:p>
          <a:p>
            <a:r>
              <a:rPr lang="en-GB" sz="3600" dirty="0">
                <a:solidFill>
                  <a:srgbClr val="FFFFFF"/>
                </a:solidFill>
                <a:latin typeface="Fira Sans" pitchFamily="34"/>
              </a:rPr>
              <a:t>Finish around 17:00</a:t>
            </a:r>
          </a:p>
        </p:txBody>
      </p:sp>
    </p:spTree>
    <p:extLst>
      <p:ext uri="{BB962C8B-B14F-4D97-AF65-F5344CB8AC3E}">
        <p14:creationId xmlns:p14="http://schemas.microsoft.com/office/powerpoint/2010/main" val="399072727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Difference-in-differences</a:t>
            </a:r>
            <a:endParaRPr lang="en-GB" sz="1800" kern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093A5D-8BB9-9EA3-7FA2-914B9C924E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95593" y="1690688"/>
            <a:ext cx="6400813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04807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Difference-in-differences</a:t>
            </a:r>
            <a:endParaRPr lang="en-GB" sz="1800" kern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093A5D-8BB9-9EA3-7FA2-914B9C924E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95593" y="1690688"/>
            <a:ext cx="6400813" cy="45720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08BBFEE-8CE4-3C92-454B-1F7D10BE9632}"/>
                  </a:ext>
                </a:extLst>
              </p:cNvPr>
              <p:cNvSpPr txBox="1"/>
              <p:nvPr/>
            </p:nvSpPr>
            <p:spPr>
              <a:xfrm>
                <a:off x="6997700" y="3429004"/>
                <a:ext cx="787400" cy="5039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𝑝𝑜𝑠𝑡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NL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08BBFEE-8CE4-3C92-454B-1F7D10BE9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7700" y="3429004"/>
                <a:ext cx="787400" cy="503984"/>
              </a:xfrm>
              <a:prstGeom prst="rect">
                <a:avLst/>
              </a:prstGeom>
              <a:blipFill>
                <a:blip r:embed="rId4"/>
                <a:stretch>
                  <a:fillRect l="-2326" r="-1550" b="-8537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54AC54A-442A-4790-A31C-E854DA6ADA60}"/>
                  </a:ext>
                </a:extLst>
              </p:cNvPr>
              <p:cNvSpPr txBox="1"/>
              <p:nvPr/>
            </p:nvSpPr>
            <p:spPr>
              <a:xfrm>
                <a:off x="4419597" y="2204385"/>
                <a:ext cx="787400" cy="5070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𝑝𝑟𝑒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NL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54AC54A-442A-4790-A31C-E854DA6AD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597" y="2204385"/>
                <a:ext cx="787400" cy="507062"/>
              </a:xfrm>
              <a:prstGeom prst="rect">
                <a:avLst/>
              </a:prstGeom>
              <a:blipFill>
                <a:blip r:embed="rId5"/>
                <a:stretch>
                  <a:fillRect b="-3614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6A2883C-A563-88BD-B097-DFA07290B2AE}"/>
                  </a:ext>
                </a:extLst>
              </p:cNvPr>
              <p:cNvSpPr txBox="1"/>
              <p:nvPr/>
            </p:nvSpPr>
            <p:spPr>
              <a:xfrm>
                <a:off x="4470400" y="4037006"/>
                <a:ext cx="787400" cy="5070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𝑝𝑟𝑒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NL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6A2883C-A563-88BD-B097-DFA07290B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0400" y="4037006"/>
                <a:ext cx="787400" cy="507062"/>
              </a:xfrm>
              <a:prstGeom prst="rect">
                <a:avLst/>
              </a:prstGeom>
              <a:blipFill>
                <a:blip r:embed="rId6"/>
                <a:stretch>
                  <a:fillRect b="-4819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89A897-11D8-D1A4-7727-6EF7A7784E91}"/>
                  </a:ext>
                </a:extLst>
              </p:cNvPr>
              <p:cNvSpPr txBox="1"/>
              <p:nvPr/>
            </p:nvSpPr>
            <p:spPr>
              <a:xfrm>
                <a:off x="7391400" y="4540119"/>
                <a:ext cx="787400" cy="5070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𝑝𝑜𝑠𝑡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NL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89A897-11D8-D1A4-7727-6EF7A7784E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4540119"/>
                <a:ext cx="787400" cy="507062"/>
              </a:xfrm>
              <a:prstGeom prst="rect">
                <a:avLst/>
              </a:prstGeom>
              <a:blipFill>
                <a:blip r:embed="rId7"/>
                <a:stretch>
                  <a:fillRect l="-2326" r="-5426" b="-8434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473934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Difference-in-differences</a:t>
            </a:r>
            <a:endParaRPr lang="en-GB" sz="1800" kern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093A5D-8BB9-9EA3-7FA2-914B9C924E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93" y="1690688"/>
            <a:ext cx="6400813" cy="45720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DD8F91D-AF68-0FF2-50F2-CBB1A39C3D71}"/>
                  </a:ext>
                </a:extLst>
              </p:cNvPr>
              <p:cNvSpPr txBox="1"/>
              <p:nvPr/>
            </p:nvSpPr>
            <p:spPr>
              <a:xfrm>
                <a:off x="7518400" y="2509185"/>
                <a:ext cx="787400" cy="5070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𝑝𝑜𝑠𝑡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NL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DD8F91D-AF68-0FF2-50F2-CBB1A39C3D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8400" y="2509185"/>
                <a:ext cx="787400" cy="507062"/>
              </a:xfrm>
              <a:prstGeom prst="rect">
                <a:avLst/>
              </a:prstGeom>
              <a:blipFill>
                <a:blip r:embed="rId4"/>
                <a:stretch>
                  <a:fillRect l="-1538" r="-1538" b="-8434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89FE332-4B1D-FBE7-C4E3-BA4265E0C071}"/>
                  </a:ext>
                </a:extLst>
              </p:cNvPr>
              <p:cNvSpPr txBox="1"/>
              <p:nvPr/>
            </p:nvSpPr>
            <p:spPr>
              <a:xfrm>
                <a:off x="6997700" y="3429004"/>
                <a:ext cx="787400" cy="5039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𝑝𝑜𝑠𝑡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NL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89FE332-4B1D-FBE7-C4E3-BA4265E0C0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7700" y="3429004"/>
                <a:ext cx="787400" cy="503984"/>
              </a:xfrm>
              <a:prstGeom prst="rect">
                <a:avLst/>
              </a:prstGeom>
              <a:blipFill>
                <a:blip r:embed="rId5"/>
                <a:stretch>
                  <a:fillRect l="-2326" r="-1550" b="-8537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899F3F-B669-F15B-C77C-B60875B2925E}"/>
                  </a:ext>
                </a:extLst>
              </p:cNvPr>
              <p:cNvSpPr txBox="1"/>
              <p:nvPr/>
            </p:nvSpPr>
            <p:spPr>
              <a:xfrm>
                <a:off x="4419597" y="2204385"/>
                <a:ext cx="787400" cy="5070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𝑝𝑟𝑒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NL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899F3F-B669-F15B-C77C-B60875B29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597" y="2204385"/>
                <a:ext cx="787400" cy="507062"/>
              </a:xfrm>
              <a:prstGeom prst="rect">
                <a:avLst/>
              </a:prstGeom>
              <a:blipFill>
                <a:blip r:embed="rId6"/>
                <a:stretch>
                  <a:fillRect b="-3614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A1B25B3-8A14-FDD0-426D-6A7F8E4C3D89}"/>
                  </a:ext>
                </a:extLst>
              </p:cNvPr>
              <p:cNvSpPr txBox="1"/>
              <p:nvPr/>
            </p:nvSpPr>
            <p:spPr>
              <a:xfrm>
                <a:off x="4470400" y="4037006"/>
                <a:ext cx="787400" cy="5070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𝑝𝑟𝑒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NL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A1B25B3-8A14-FDD0-426D-6A7F8E4C3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0400" y="4037006"/>
                <a:ext cx="787400" cy="507062"/>
              </a:xfrm>
              <a:prstGeom prst="rect">
                <a:avLst/>
              </a:prstGeom>
              <a:blipFill>
                <a:blip r:embed="rId7"/>
                <a:stretch>
                  <a:fillRect b="-4819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F023D9-43C8-5C71-7A6D-122CCA61F130}"/>
                  </a:ext>
                </a:extLst>
              </p:cNvPr>
              <p:cNvSpPr txBox="1"/>
              <p:nvPr/>
            </p:nvSpPr>
            <p:spPr>
              <a:xfrm>
                <a:off x="7391400" y="4540119"/>
                <a:ext cx="787400" cy="5070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𝑝𝑜𝑠𝑡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NL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F023D9-43C8-5C71-7A6D-122CCA61F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4540119"/>
                <a:ext cx="787400" cy="507062"/>
              </a:xfrm>
              <a:prstGeom prst="rect">
                <a:avLst/>
              </a:prstGeom>
              <a:blipFill>
                <a:blip r:embed="rId8"/>
                <a:stretch>
                  <a:fillRect l="-2326" r="-5426" b="-8434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062717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0E2EBD-A61B-5A43-EC4B-D6BB31521E19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But what about uncertainty?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Use linear regression / OLS to compute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𝐶𝐸</m:t>
                        </m:r>
                      </m:e>
                    </m:acc>
                  </m:oMath>
                </a14:m>
                <a:endParaRPr 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ira Sans" pitchFamily="34"/>
                </a:endParaRPr>
              </a:p>
              <a:p>
                <a:pPr>
                  <a:lnSpc>
                    <a:spcPct val="100000"/>
                  </a:lnSpc>
                </a:pPr>
                <a:endParaRPr 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ira Sans" pitchFamily="34"/>
                </a:endParaRPr>
              </a:p>
              <a:p>
                <a:pPr>
                  <a:lnSpc>
                    <a:spcPct val="100000"/>
                  </a:lnSpc>
                </a:pPr>
                <a:endParaRPr lang="en-US" sz="3200" dirty="0">
                  <a:solidFill>
                    <a:srgbClr val="404040"/>
                  </a:solidFill>
                  <a:latin typeface="Fira Sans" pitchFamily="34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0E2EBD-A61B-5A43-EC4B-D6BB31521E19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  <a:blipFill>
                <a:blip r:embed="rId3"/>
                <a:stretch>
                  <a:fillRect l="-1333" t="-1697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Difference-in-differences</a:t>
            </a:r>
            <a:endParaRPr lang="en-GB" sz="1800" kern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B9134C-3AD0-636D-E0A4-CB02EC5962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270" y="3207540"/>
            <a:ext cx="9388090" cy="121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28458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Difference-in-differences</a:t>
            </a:r>
            <a:endParaRPr lang="en-GB" sz="1800" kern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4BA47B-9F83-B86A-1DD7-040D5760D9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4747" y="1797051"/>
            <a:ext cx="7738553" cy="45942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C19557-FD78-1324-2CA2-535C98CE826B}"/>
              </a:ext>
            </a:extLst>
          </p:cNvPr>
          <p:cNvSpPr txBox="1"/>
          <p:nvPr/>
        </p:nvSpPr>
        <p:spPr>
          <a:xfrm>
            <a:off x="8623300" y="4676988"/>
            <a:ext cx="301625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Fira Sans" pitchFamily="34"/>
              </a:rPr>
              <a:t>Standard errors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Fira Sans" pitchFamily="34"/>
              </a:rPr>
              <a:t>assume no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Fira Sans" pitchFamily="34"/>
              </a:rPr>
              <a:t>autocorrelation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Fira Sans" pitchFamily="34"/>
              </a:rPr>
              <a:t>(!)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AD770F6-5392-9131-CCB2-D46EEA847E14}"/>
              </a:ext>
            </a:extLst>
          </p:cNvPr>
          <p:cNvCxnSpPr>
            <a:cxnSpLocks/>
          </p:cNvCxnSpPr>
          <p:nvPr/>
        </p:nvCxnSpPr>
        <p:spPr>
          <a:xfrm flipH="1" flipV="1">
            <a:off x="4572000" y="4851400"/>
            <a:ext cx="1714500" cy="67945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80632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Most important assumptions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806577"/>
                <a:ext cx="10515600" cy="466724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dirty="0">
                    <a:solidFill>
                      <a:srgbClr val="404040"/>
                    </a:solidFill>
                    <a:latin typeface="Fira Sans" pitchFamily="34"/>
                  </a:rPr>
                  <a:t>Parallel trends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Sup>
                        <m:sSubSupPr>
                          <m:ctrlP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𝑝𝑜𝑠𝑡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sz="32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𝑝𝑟𝑒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sz="32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Time effect is the same for the treated and the control unit</a:t>
                </a:r>
              </a:p>
              <a:p>
                <a:pPr>
                  <a:lnSpc>
                    <a:spcPct val="100000"/>
                  </a:lnSpc>
                </a:pPr>
                <a:endParaRPr lang="en-US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dirty="0">
                    <a:solidFill>
                      <a:srgbClr val="404040"/>
                    </a:solidFill>
                    <a:latin typeface="Fira Sans" pitchFamily="34"/>
                  </a:rPr>
                  <a:t>No interference / spillover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sz="3200" i="1" dirty="0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320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𝑝𝑜𝑠𝑡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en-US" sz="3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𝑝𝑜𝑠𝑡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sz="3200" b="1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The control does not receive any intervention effect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806577"/>
                <a:ext cx="10515600" cy="4667243"/>
              </a:xfrm>
              <a:blipFill>
                <a:blip r:embed="rId3"/>
                <a:stretch>
                  <a:fillRect l="-1507" t="-1697" b="-3264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58369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Most important assumptions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06577"/>
            <a:ext cx="3492497" cy="466724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Can we assume parallel trends?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rgbClr val="404040"/>
              </a:solidFill>
              <a:latin typeface="Fira Sans" pitchFamily="34"/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At least superficially plausible </a:t>
            </a:r>
            <a:r>
              <a:rPr lang="en-US" sz="3200" dirty="0">
                <a:solidFill>
                  <a:srgbClr val="404040"/>
                </a:solidFill>
                <a:latin typeface="Fira Sans" pitchFamily="34"/>
                <a:sym typeface="Wingdings" panose="05000000000000000000" pitchFamily="2" charset="2"/>
              </a:rPr>
              <a:t></a:t>
            </a:r>
            <a:endParaRPr lang="en-US" sz="3200" dirty="0">
              <a:solidFill>
                <a:srgbClr val="404040"/>
              </a:solidFill>
              <a:latin typeface="Fira Sans" pitchFamily="34"/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rgbClr val="404040"/>
              </a:solidFill>
              <a:latin typeface="Fira Sans" pitchFamily="34"/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rgbClr val="404040"/>
              </a:solidFill>
              <a:latin typeface="Fira Sans" pitchFamily="34"/>
            </a:endParaRP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FAF70566-3251-23EC-F047-DF247C3031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48" y="1806577"/>
            <a:ext cx="6515108" cy="434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82856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44C08-D2D3-4847-9593-818BE0A13B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1798551"/>
            <a:ext cx="10515600" cy="1325559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</a:pPr>
            <a:r>
              <a:rPr lang="en-GB" sz="48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Practical: pre-post &amp; </a:t>
            </a:r>
            <a:r>
              <a:rPr lang="en-GB" sz="4800" b="1" kern="0" dirty="0" err="1">
                <a:solidFill>
                  <a:srgbClr val="006388"/>
                </a:solidFill>
                <a:latin typeface="Fira Sans" pitchFamily="34"/>
                <a:ea typeface="Fira Code" pitchFamily="49"/>
              </a:rPr>
              <a:t>DiD</a:t>
            </a:r>
            <a:r>
              <a:rPr lang="en-GB" sz="48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 </a:t>
            </a:r>
            <a:endParaRPr lang="en-GB" sz="48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E8FBB61-0675-4827-B00A-B2ADDB6105DF}"/>
              </a:ext>
            </a:extLst>
          </p:cNvPr>
          <p:cNvSpPr txBox="1"/>
          <p:nvPr/>
        </p:nvSpPr>
        <p:spPr>
          <a:xfrm>
            <a:off x="838197" y="3071111"/>
            <a:ext cx="10515600" cy="13255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000" b="1" i="0" u="none" strike="noStrike" kern="0" cap="none" spc="0" baseline="0" dirty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Work in pairs/groups!</a:t>
            </a:r>
          </a:p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000" b="1" kern="0" dirty="0">
                <a:solidFill>
                  <a:srgbClr val="7F7F7F"/>
                </a:solidFill>
                <a:latin typeface="Fira Sans" pitchFamily="34"/>
                <a:ea typeface="Fira Code" pitchFamily="49"/>
              </a:rPr>
              <a:t>Take a break from 10:45 to 11:00</a:t>
            </a:r>
            <a:endParaRPr lang="en-GB" sz="4000" b="0" i="0" u="none" strike="noStrike" kern="1200" cap="none" spc="0" baseline="0" dirty="0">
              <a:solidFill>
                <a:srgbClr val="7F7F7F"/>
              </a:solidFill>
              <a:uFillTx/>
              <a:latin typeface="Calibri Light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D9E9-4EDD-4A8E-BACA-88345240E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Break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575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7B462-0A9D-4652-A57B-47811F46934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Context: “Policy Evaluations”</a:t>
            </a:r>
            <a:endParaRPr lang="en-GB" sz="1800" kern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B72B409-E777-6E2B-8F13-92A53ABD415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 fontScale="85000" lnSpcReduction="20000"/>
          </a:bodyPr>
          <a:lstStyle/>
          <a:p>
            <a:pPr marL="0" lvl="0" indent="0">
              <a:lnSpc>
                <a:spcPct val="110000"/>
              </a:lnSpc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Many social science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research questions 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concern evaluating what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the effect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 of implementing a particular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policy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 or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intervention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 was on some outcome of interest</a:t>
            </a:r>
          </a:p>
          <a:p>
            <a:pPr marL="0" lvl="0" indent="0">
              <a:lnSpc>
                <a:spcPct val="110000"/>
              </a:lnSpc>
              <a:buNone/>
            </a:pPr>
            <a:endParaRPr lang="en-GB" b="1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10000"/>
              </a:lnSpc>
              <a:buNone/>
            </a:pP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Examples:</a:t>
            </a:r>
          </a:p>
          <a:p>
            <a:pPr marL="0" lvl="0" indent="0">
              <a:lnSpc>
                <a:spcPct val="110000"/>
              </a:lnSpc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 - What was the effect of raising the maximum speed limit on road deaths?</a:t>
            </a:r>
          </a:p>
          <a:p>
            <a:pPr lvl="0">
              <a:lnSpc>
                <a:spcPct val="110000"/>
              </a:lnSpc>
              <a:buFontTx/>
              <a:buChar char="-"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What effect did introducing students loans have on post-graduation debt levels?</a:t>
            </a:r>
          </a:p>
          <a:p>
            <a:pPr lvl="0">
              <a:lnSpc>
                <a:spcPct val="110000"/>
              </a:lnSpc>
              <a:buFontTx/>
              <a:buChar char="-"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Did introducing an after-school programme in disadvantaged neighbourhoods lead to improved educational outcomes in children from that neighbourhood?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7B462-0A9D-4652-A57B-47811F46934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Context: “Policy Evaluations”</a:t>
            </a:r>
            <a:endParaRPr lang="en-GB" sz="1800" kern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B72B409-E777-6E2B-8F13-92A53ABD415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Sometimes referred to as “policy evaluation” research or “comparative case studies”</a:t>
            </a:r>
          </a:p>
          <a:p>
            <a:pPr marL="0" lvl="0" indent="0">
              <a:buNone/>
            </a:pPr>
            <a:endParaRPr lang="en-GB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Basic Structure:</a:t>
            </a:r>
          </a:p>
          <a:p>
            <a:pPr lvl="0">
              <a:buFontTx/>
              <a:buChar char="-"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We have some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unit 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(or units) which we observe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before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 and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after 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some intervention or action</a:t>
            </a:r>
          </a:p>
          <a:p>
            <a:pPr lvl="0">
              <a:buFontTx/>
              <a:buChar char="-"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Did the intervention produce a change in the outcome for that unit?</a:t>
            </a:r>
          </a:p>
          <a:p>
            <a:pPr marL="0" lvl="0" indent="0">
              <a:buNone/>
            </a:pPr>
            <a:endParaRPr lang="en-GB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088610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1097</TotalTime>
  <Words>3072</Words>
  <Application>Microsoft Office PowerPoint</Application>
  <PresentationFormat>Widescreen</PresentationFormat>
  <Paragraphs>1096</Paragraphs>
  <Slides>78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6" baseType="lpstr">
      <vt:lpstr>Arial</vt:lpstr>
      <vt:lpstr>Calibri</vt:lpstr>
      <vt:lpstr>Calibri Light</vt:lpstr>
      <vt:lpstr>Cambria Math</vt:lpstr>
      <vt:lpstr>Consolas</vt:lpstr>
      <vt:lpstr>Fira Code</vt:lpstr>
      <vt:lpstr>Fira Sans</vt:lpstr>
      <vt:lpstr>Office Theme</vt:lpstr>
      <vt:lpstr>PowerPoint Presentation</vt:lpstr>
      <vt:lpstr>About us</vt:lpstr>
      <vt:lpstr>About us</vt:lpstr>
      <vt:lpstr>Today’s Goal</vt:lpstr>
      <vt:lpstr>causalpolicy.nl</vt:lpstr>
      <vt:lpstr>Today’s plan: morning</vt:lpstr>
      <vt:lpstr>Today’s plan: afternoon</vt:lpstr>
      <vt:lpstr>Context: “Policy Evaluations”</vt:lpstr>
      <vt:lpstr>Context: “Policy Evaluations”</vt:lpstr>
      <vt:lpstr>Methods for Policy Evaluation</vt:lpstr>
      <vt:lpstr>PowerPoint Presentation</vt:lpstr>
      <vt:lpstr>Causal Inference: A primer</vt:lpstr>
      <vt:lpstr>Potential Outcomes</vt:lpstr>
      <vt:lpstr>PowerPoint Presentation</vt:lpstr>
      <vt:lpstr>Potential Outcomes</vt:lpstr>
      <vt:lpstr>Causal Effects</vt:lpstr>
      <vt:lpstr>Data and Potential Outcomes</vt:lpstr>
      <vt:lpstr>Data and Potential Outcomes</vt:lpstr>
      <vt:lpstr>Data and Potential Outcomes</vt:lpstr>
      <vt:lpstr>Causal Inference</vt:lpstr>
      <vt:lpstr>Causal Inference</vt:lpstr>
      <vt:lpstr>Causal Inference</vt:lpstr>
      <vt:lpstr>Causal Inference</vt:lpstr>
      <vt:lpstr>Causal Inference</vt:lpstr>
      <vt:lpstr>Causal Inference Assumptions</vt:lpstr>
      <vt:lpstr>Causal Inference Assumptions</vt:lpstr>
      <vt:lpstr>Causal Inference Assumptions</vt:lpstr>
      <vt:lpstr>Causal Inference and Policy Evaluations</vt:lpstr>
      <vt:lpstr>Todays Topic</vt:lpstr>
      <vt:lpstr>PowerPoint Presentation</vt:lpstr>
      <vt:lpstr>PowerPoint Presentation</vt:lpstr>
      <vt:lpstr>Causal Effects of Policies</vt:lpstr>
      <vt:lpstr>PowerPoint Presentation</vt:lpstr>
      <vt:lpstr>Running Example: Proposition 99</vt:lpstr>
      <vt:lpstr>Proposition  99</vt:lpstr>
      <vt:lpstr>Proposition  99</vt:lpstr>
      <vt:lpstr>PowerPoint Presentation</vt:lpstr>
      <vt:lpstr>Proposition  99</vt:lpstr>
      <vt:lpstr>Proposition  99</vt:lpstr>
      <vt:lpstr>Proposition  99</vt:lpstr>
      <vt:lpstr>Proposition  99</vt:lpstr>
      <vt:lpstr>Practical: set-up and data</vt:lpstr>
      <vt:lpstr>PowerPoint Presentation</vt:lpstr>
      <vt:lpstr>PowerPoint Presentation</vt:lpstr>
      <vt:lpstr>PowerPoint Presentation</vt:lpstr>
      <vt:lpstr>Pre-Post Estimator</vt:lpstr>
      <vt:lpstr>Pre-post estimator</vt:lpstr>
      <vt:lpstr>Pre-post estimator</vt:lpstr>
      <vt:lpstr>PowerPoint Presentation</vt:lpstr>
      <vt:lpstr>Pre – Post analysis</vt:lpstr>
      <vt:lpstr>Pre – Post analysis</vt:lpstr>
      <vt:lpstr>Pre-post estimator</vt:lpstr>
      <vt:lpstr>Pre-post estimator</vt:lpstr>
      <vt:lpstr>Pre-post estimator</vt:lpstr>
      <vt:lpstr>Pre-post estimator</vt:lpstr>
      <vt:lpstr>PowerPoint Presentation</vt:lpstr>
      <vt:lpstr>Pre-post estimator</vt:lpstr>
      <vt:lpstr>Pre-post estimator</vt:lpstr>
      <vt:lpstr>Pre-post estimator</vt:lpstr>
      <vt:lpstr>Pre-post estimator</vt:lpstr>
      <vt:lpstr>Difference-in-Differences</vt:lpstr>
      <vt:lpstr>Difference-in-differences</vt:lpstr>
      <vt:lpstr>Difference-in-differences</vt:lpstr>
      <vt:lpstr>PowerPoint Presentation</vt:lpstr>
      <vt:lpstr>Difference-in-differences</vt:lpstr>
      <vt:lpstr>Pre-post estimator</vt:lpstr>
      <vt:lpstr>Pre-post estimator</vt:lpstr>
      <vt:lpstr>Pre-post estimator</vt:lpstr>
      <vt:lpstr>Difference-in-differences</vt:lpstr>
      <vt:lpstr>Difference-in-differences</vt:lpstr>
      <vt:lpstr>Difference-in-differences</vt:lpstr>
      <vt:lpstr>Difference-in-differences</vt:lpstr>
      <vt:lpstr>Difference-in-differences</vt:lpstr>
      <vt:lpstr>Difference-in-differences</vt:lpstr>
      <vt:lpstr>Most important assumptions</vt:lpstr>
      <vt:lpstr>Most important assumptions</vt:lpstr>
      <vt:lpstr>Practical: pre-post &amp; DiD </vt:lpstr>
      <vt:lpstr>Break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Kesteren, E. van (Erik-Jan)</dc:creator>
  <cp:lastModifiedBy>Ryan, O. (Oisín)</cp:lastModifiedBy>
  <cp:revision>63</cp:revision>
  <dcterms:created xsi:type="dcterms:W3CDTF">2020-09-17T14:27:00Z</dcterms:created>
  <dcterms:modified xsi:type="dcterms:W3CDTF">2023-05-19T12:20:48Z</dcterms:modified>
</cp:coreProperties>
</file>