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8" r:id="rId2"/>
    <p:sldId id="436" r:id="rId3"/>
    <p:sldId id="401" r:id="rId4"/>
    <p:sldId id="439" r:id="rId5"/>
    <p:sldId id="445" r:id="rId6"/>
    <p:sldId id="446" r:id="rId7"/>
    <p:sldId id="443" r:id="rId8"/>
    <p:sldId id="307" r:id="rId9"/>
    <p:sldId id="449" r:id="rId10"/>
    <p:sldId id="447" r:id="rId11"/>
    <p:sldId id="441" r:id="rId12"/>
    <p:sldId id="452" r:id="rId13"/>
    <p:sldId id="442" r:id="rId14"/>
    <p:sldId id="453" r:id="rId15"/>
    <p:sldId id="313" r:id="rId16"/>
    <p:sldId id="335" r:id="rId17"/>
    <p:sldId id="362" r:id="rId18"/>
    <p:sldId id="339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github.io/CausalImpact/CausalImpac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f22.classes.andrewheiss.com/conten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wooclap.com/ZHSIP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D48-2CC3-4039-BBFB-37F4AF6B7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Discussion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8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Other dimensions to keep in mind</a:t>
            </a:r>
            <a:endParaRPr lang="en-GB" sz="18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Interpretability of the model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Nice to know/ understand where inferences are coming from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Some methods better than others (e.g. synthetic control more understandable than </a:t>
            </a:r>
            <a:r>
              <a:rPr lang="en-GB" dirty="0" err="1">
                <a:solidFill>
                  <a:srgbClr val="404040"/>
                </a:solidFill>
                <a:latin typeface="Fira Sans" pitchFamily="34"/>
              </a:rPr>
              <a:t>CausalImpact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)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Sensitivity / Robustness / Researcher Degrees of Freedom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How many arbitrary choices do you have to make?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How much do the results change if you make a different choice?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In practice, perform sensitivity checks whenever you can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1610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Useful References</a:t>
            </a:r>
            <a:endParaRPr lang="en-GB" sz="14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Difference in Differences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1700" b="0" i="0" dirty="0">
                <a:solidFill>
                  <a:srgbClr val="222222"/>
                </a:solidFill>
                <a:effectLst/>
                <a:latin typeface="Fira Sans" panose="020B0503050000020004" pitchFamily="34" charset="0"/>
              </a:rPr>
              <a:t>Angrist, J. D., &amp; Krueger, A. B. (1999). Empirical strategies in </a:t>
            </a:r>
            <a:r>
              <a:rPr lang="en-GB" sz="1700" b="0" i="0" dirty="0" err="1">
                <a:solidFill>
                  <a:srgbClr val="222222"/>
                </a:solidFill>
                <a:effectLst/>
                <a:latin typeface="Fira Sans" panose="020B0503050000020004" pitchFamily="34" charset="0"/>
              </a:rPr>
              <a:t>labor</a:t>
            </a:r>
            <a:r>
              <a:rPr lang="en-GB" sz="1700" b="0" i="0" dirty="0">
                <a:solidFill>
                  <a:srgbClr val="222222"/>
                </a:solidFill>
                <a:effectLst/>
                <a:latin typeface="Fira Sans" panose="020B0503050000020004" pitchFamily="34" charset="0"/>
              </a:rPr>
              <a:t> economics. In Handbook of </a:t>
            </a:r>
            <a:r>
              <a:rPr lang="en-GB" sz="1700" b="0" i="0" dirty="0" err="1">
                <a:solidFill>
                  <a:srgbClr val="222222"/>
                </a:solidFill>
                <a:effectLst/>
                <a:latin typeface="Fira Sans" panose="020B0503050000020004" pitchFamily="34" charset="0"/>
              </a:rPr>
              <a:t>labor</a:t>
            </a:r>
            <a:r>
              <a:rPr lang="en-GB" sz="1700" b="0" i="0" dirty="0">
                <a:solidFill>
                  <a:srgbClr val="222222"/>
                </a:solidFill>
                <a:effectLst/>
                <a:latin typeface="Fira Sans" panose="020B0503050000020004" pitchFamily="34" charset="0"/>
              </a:rPr>
              <a:t> economics (Vol. 3, pp. 1277-1366). Elsevier.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1700" b="0" i="0" dirty="0">
                <a:solidFill>
                  <a:srgbClr val="222222"/>
                </a:solidFill>
                <a:effectLst/>
                <a:latin typeface="Fira Sans" panose="020B0503050000020004" pitchFamily="34" charset="0"/>
              </a:rPr>
              <a:t>Angrist, J. D., &amp; </a:t>
            </a:r>
            <a:r>
              <a:rPr lang="en-GB" sz="1700" b="0" i="0" dirty="0" err="1">
                <a:solidFill>
                  <a:srgbClr val="222222"/>
                </a:solidFill>
                <a:effectLst/>
                <a:latin typeface="Fira Sans" panose="020B0503050000020004" pitchFamily="34" charset="0"/>
              </a:rPr>
              <a:t>Pischke</a:t>
            </a:r>
            <a:r>
              <a:rPr lang="en-GB" sz="1700" b="0" i="0" dirty="0">
                <a:solidFill>
                  <a:srgbClr val="222222"/>
                </a:solidFill>
                <a:effectLst/>
                <a:latin typeface="Fira Sans" panose="020B0503050000020004" pitchFamily="34" charset="0"/>
              </a:rPr>
              <a:t>, J. S. (2009). Mostly harmless econometrics: An empiricist's companion. Princeton university press.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1700" b="0" i="0" dirty="0">
                <a:solidFill>
                  <a:srgbClr val="222222"/>
                </a:solidFill>
                <a:effectLst/>
                <a:latin typeface="Fira Sans" panose="020B0503050000020004" pitchFamily="34" charset="0"/>
              </a:rPr>
              <a:t>Caniglia, E. C., &amp; Murray, E. J. (2020). Difference-in-difference in the time of cholera: a gentle introduction for epidemiologists. </a:t>
            </a:r>
            <a:r>
              <a:rPr lang="en-GB" sz="1700" b="0" i="1" dirty="0">
                <a:solidFill>
                  <a:srgbClr val="222222"/>
                </a:solidFill>
                <a:effectLst/>
                <a:latin typeface="Fira Sans" panose="020B0503050000020004" pitchFamily="34" charset="0"/>
              </a:rPr>
              <a:t>Current epidemiology reports</a:t>
            </a:r>
            <a:r>
              <a:rPr lang="en-GB" sz="1700" b="0" i="0" dirty="0">
                <a:solidFill>
                  <a:srgbClr val="222222"/>
                </a:solidFill>
                <a:effectLst/>
                <a:latin typeface="Fira Sans" panose="020B0503050000020004" pitchFamily="34" charset="0"/>
              </a:rPr>
              <a:t>, </a:t>
            </a:r>
            <a:r>
              <a:rPr lang="en-GB" sz="1700" b="0" i="1" dirty="0">
                <a:solidFill>
                  <a:srgbClr val="222222"/>
                </a:solidFill>
                <a:effectLst/>
                <a:latin typeface="Fira Sans" panose="020B0503050000020004" pitchFamily="34" charset="0"/>
              </a:rPr>
              <a:t>7</a:t>
            </a:r>
            <a:r>
              <a:rPr lang="en-GB" sz="1700" b="0" i="0" dirty="0">
                <a:solidFill>
                  <a:srgbClr val="222222"/>
                </a:solidFill>
                <a:effectLst/>
                <a:latin typeface="Fira Sans" panose="020B0503050000020004" pitchFamily="34" charset="0"/>
              </a:rPr>
              <a:t>, 203-211.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Interrupted Time Series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404040"/>
                </a:solidFill>
                <a:latin typeface="Fira Sans" pitchFamily="34"/>
              </a:rPr>
              <a:t>Bernal, J. L., Cummins, S., &amp; </a:t>
            </a:r>
            <a:r>
              <a:rPr lang="en-GB" sz="1600" dirty="0" err="1">
                <a:solidFill>
                  <a:srgbClr val="404040"/>
                </a:solidFill>
                <a:latin typeface="Fira Sans" pitchFamily="34"/>
              </a:rPr>
              <a:t>Gasparrini</a:t>
            </a:r>
            <a:r>
              <a:rPr lang="en-GB" sz="1600" dirty="0">
                <a:solidFill>
                  <a:srgbClr val="404040"/>
                </a:solidFill>
                <a:latin typeface="Fira Sans" pitchFamily="34"/>
              </a:rPr>
              <a:t>, A. (2017). Interrupted time series regression for the evaluation of public health interventions: a tutorial. International journal of epidemiology, 46(1), 348-355.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404040"/>
                </a:solidFill>
                <a:latin typeface="Fira Sans" pitchFamily="34"/>
              </a:rPr>
              <a:t>Bernal, J.L, Cummins, S., &amp; </a:t>
            </a:r>
            <a:r>
              <a:rPr lang="en-GB" sz="1600" dirty="0" err="1">
                <a:solidFill>
                  <a:srgbClr val="404040"/>
                </a:solidFill>
                <a:latin typeface="Fira Sans" pitchFamily="34"/>
              </a:rPr>
              <a:t>Gasparrini</a:t>
            </a:r>
            <a:r>
              <a:rPr lang="en-GB" sz="1600" dirty="0">
                <a:solidFill>
                  <a:srgbClr val="404040"/>
                </a:solidFill>
                <a:latin typeface="Fira Sans" pitchFamily="34"/>
              </a:rPr>
              <a:t>, A. (2019). Difference in difference, controlled interrupted time series and synthetic controls. International journal of epidemiology, 48(6), 2062-2063.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8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965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Useful References</a:t>
            </a:r>
            <a:endParaRPr lang="en-GB" sz="14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Synthetic Control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1800" dirty="0">
                <a:solidFill>
                  <a:srgbClr val="404040"/>
                </a:solidFill>
                <a:latin typeface="Fira Sans" pitchFamily="34"/>
              </a:rPr>
              <a:t>Abadie, A., Diamond, A., &amp; </a:t>
            </a:r>
            <a:r>
              <a:rPr lang="en-GB" sz="1800" dirty="0" err="1">
                <a:solidFill>
                  <a:srgbClr val="404040"/>
                </a:solidFill>
                <a:latin typeface="Fira Sans" pitchFamily="34"/>
              </a:rPr>
              <a:t>Hainmueller</a:t>
            </a:r>
            <a:r>
              <a:rPr lang="en-GB" sz="1800" dirty="0">
                <a:solidFill>
                  <a:srgbClr val="404040"/>
                </a:solidFill>
                <a:latin typeface="Fira Sans" pitchFamily="34"/>
              </a:rPr>
              <a:t>, J. (2010). Synthetic control methods for comparative case studies: Estimating the effect of California’s tobacco control program. Journal of the American Statistical Association, 105(490), 493-505.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1800" dirty="0">
                <a:solidFill>
                  <a:srgbClr val="404040"/>
                </a:solidFill>
                <a:latin typeface="Fira Sans" pitchFamily="34"/>
              </a:rPr>
              <a:t>Abadie, A. (2021). Using synthetic controls: Feasibility, data requirements, and methodological aspects. Journal of Economic Literature, 59(2), 391-425.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sz="18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b="1" dirty="0" err="1">
                <a:solidFill>
                  <a:srgbClr val="404040"/>
                </a:solidFill>
                <a:latin typeface="Fira Sans" pitchFamily="34"/>
              </a:rPr>
              <a:t>CausalImpact</a:t>
            </a: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 err="1">
                <a:solidFill>
                  <a:srgbClr val="404040"/>
                </a:solidFill>
                <a:latin typeface="Fira Sans" pitchFamily="34"/>
              </a:rPr>
              <a:t>Brodersen</a:t>
            </a:r>
            <a:r>
              <a:rPr lang="en-GB" sz="1800" dirty="0">
                <a:solidFill>
                  <a:srgbClr val="404040"/>
                </a:solidFill>
                <a:latin typeface="Fira Sans" pitchFamily="34"/>
              </a:rPr>
              <a:t>, K. H., </a:t>
            </a:r>
            <a:r>
              <a:rPr lang="en-GB" sz="1800" dirty="0" err="1">
                <a:solidFill>
                  <a:srgbClr val="404040"/>
                </a:solidFill>
                <a:latin typeface="Fira Sans" pitchFamily="34"/>
              </a:rPr>
              <a:t>Gallusser</a:t>
            </a:r>
            <a:r>
              <a:rPr lang="en-GB" sz="1800" dirty="0">
                <a:solidFill>
                  <a:srgbClr val="404040"/>
                </a:solidFill>
                <a:latin typeface="Fira Sans" pitchFamily="34"/>
              </a:rPr>
              <a:t>, F., Koehler, J., Remy, N., &amp; Scott, S. L. (2015). Inferring causal impact using Bayesian structural time-series models. The Annals of Applied Statistics, 247-274.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solidFill>
                  <a:srgbClr val="404040"/>
                </a:solidFill>
                <a:latin typeface="Fira Sans" pitchFamily="34"/>
              </a:rPr>
              <a:t>Linden, A. (2018). Combining synthetic controls and interrupted time series analysis to improve causal inference in program evaluation. Journal of evaluation in clinical practice, 24(2), 447-453.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solidFill>
                  <a:srgbClr val="404040"/>
                </a:solidFill>
                <a:latin typeface="Fira Sans" pitchFamily="34"/>
                <a:hlinkClick r:id="rId2"/>
              </a:rPr>
              <a:t>http://google.github.io/CausalImpact/CausalImpact.html</a:t>
            </a:r>
            <a:r>
              <a:rPr lang="en-GB" sz="1800" dirty="0">
                <a:solidFill>
                  <a:srgbClr val="404040"/>
                </a:solidFill>
                <a:latin typeface="Fira Sans" pitchFamily="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258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Useful References</a:t>
            </a:r>
            <a:endParaRPr lang="en-GB" sz="14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Synthetic </a:t>
            </a:r>
            <a:r>
              <a:rPr lang="en-GB" b="1" dirty="0" err="1">
                <a:solidFill>
                  <a:srgbClr val="404040"/>
                </a:solidFill>
                <a:latin typeface="Fira Sans" pitchFamily="34"/>
              </a:rPr>
              <a:t>DiD</a:t>
            </a: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Arkhangelsky</a:t>
            </a:r>
            <a:r>
              <a:rPr lang="en-GB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D., </a:t>
            </a:r>
            <a:r>
              <a:rPr lang="en-GB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Athey</a:t>
            </a:r>
            <a:r>
              <a:rPr lang="en-GB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Hirshberg, D. A., </a:t>
            </a:r>
            <a:r>
              <a:rPr lang="en-GB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Imbens</a:t>
            </a:r>
            <a:r>
              <a:rPr lang="en-GB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G. W., &amp; Wager, S. (2021). Synthetic difference-in-differences. </a:t>
            </a:r>
            <a:r>
              <a:rPr lang="en-GB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American Economic Review</a:t>
            </a:r>
            <a:r>
              <a:rPr lang="en-GB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111</a:t>
            </a:r>
            <a:r>
              <a:rPr lang="en-GB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(12), 4088-4118.</a:t>
            </a:r>
            <a:endParaRPr lang="en-GB" sz="20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More on Causal Policy Evaluation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Free online course materials made by Andrew </a:t>
            </a:r>
            <a:r>
              <a:rPr lang="en-GB" sz="2000" dirty="0" err="1">
                <a:solidFill>
                  <a:srgbClr val="404040"/>
                </a:solidFill>
                <a:latin typeface="Fira Sans" pitchFamily="34"/>
              </a:rPr>
              <a:t>Heiss</a:t>
            </a: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sz="2000" i="1" dirty="0">
                <a:solidFill>
                  <a:srgbClr val="404040"/>
                </a:solidFill>
                <a:latin typeface="Fira Sans" pitchFamily="34"/>
              </a:rPr>
              <a:t>Program Evaluation for Public Service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  <a:hlinkClick r:id="rId2"/>
              </a:rPr>
              <a:t>https://evalf22.classes.andrewheiss.com/content/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</a:t>
            </a: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14082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89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Thanks!</a:t>
            </a:r>
            <a:b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</a:br>
            <a:r>
              <a:rPr lang="en-GB" sz="3100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Get in touch:</a:t>
            </a:r>
            <a:br>
              <a:rPr lang="en-GB" sz="3100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</a:br>
            <a:r>
              <a:rPr lang="en-GB" sz="3100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ryanoisin@gmail.com</a:t>
            </a:r>
            <a:br>
              <a:rPr lang="en-GB" sz="3100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</a:br>
            <a:r>
              <a:rPr lang="en-GB" sz="3100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e.j.vankesteren@uu.nl</a:t>
            </a:r>
            <a:br>
              <a:rPr lang="en-GB" sz="5400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</a:b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2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9718-D798-4F32-BB21-978BA6199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Today’s Goal</a:t>
            </a:r>
            <a:endParaRPr lang="en-GB" sz="18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A brief survey and practical introduction to the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Core concepts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Key assumptions 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Different statistical methods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used to evaluate the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causal effects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of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policy interventions</a:t>
            </a:r>
          </a:p>
          <a:p>
            <a:pPr marL="0" indent="0">
              <a:lnSpc>
                <a:spcPct val="100000"/>
              </a:lnSpc>
              <a:buNone/>
            </a:pPr>
            <a:endParaRPr lang="en-GB" u="sng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b="1" u="sng" dirty="0">
                <a:solidFill>
                  <a:srgbClr val="404040"/>
                </a:solidFill>
                <a:latin typeface="Fira Sans" pitchFamily="34"/>
              </a:rPr>
              <a:t>Disclaimer</a:t>
            </a:r>
            <a:r>
              <a:rPr lang="en-GB" u="sng" dirty="0">
                <a:solidFill>
                  <a:srgbClr val="404040"/>
                </a:solidFill>
                <a:latin typeface="Fira Sans" pitchFamily="34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We took a “wide” instead of “deep” view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Many details / extensions / advanced topics omitted!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9580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75D71-D559-05A8-C2C3-CF1D60883369}"/>
              </a:ext>
            </a:extLst>
          </p:cNvPr>
          <p:cNvSpPr/>
          <p:nvPr/>
        </p:nvSpPr>
        <p:spPr>
          <a:xfrm>
            <a:off x="2896834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78819" y="4592161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042073-7FBB-4441-2B0F-B0711D79E379}"/>
              </a:ext>
            </a:extLst>
          </p:cNvPr>
          <p:cNvSpPr/>
          <p:nvPr/>
        </p:nvSpPr>
        <p:spPr>
          <a:xfrm>
            <a:off x="8265722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7D276-2D84-CCFC-C13B-2CED8EC8382F}"/>
              </a:ext>
            </a:extLst>
          </p:cNvPr>
          <p:cNvSpPr/>
          <p:nvPr/>
        </p:nvSpPr>
        <p:spPr>
          <a:xfrm>
            <a:off x="8274501" y="1678355"/>
            <a:ext cx="2679826" cy="1457608"/>
          </a:xfrm>
          <a:prstGeom prst="rect">
            <a:avLst/>
          </a:prstGeom>
          <a:solidFill>
            <a:schemeClr val="tx1">
              <a:lumMod val="75000"/>
              <a:lumOff val="25000"/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4EF94B-3B38-DE3F-2881-0DE2CCDE2069}"/>
              </a:ext>
            </a:extLst>
          </p:cNvPr>
          <p:cNvSpPr/>
          <p:nvPr/>
        </p:nvSpPr>
        <p:spPr>
          <a:xfrm>
            <a:off x="5567881" y="4577694"/>
            <a:ext cx="5386446" cy="1457608"/>
          </a:xfrm>
          <a:prstGeom prst="rect">
            <a:avLst/>
          </a:prstGeom>
          <a:noFill/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BCC872-6AC7-5799-34D6-DFDC8A7620A7}"/>
              </a:ext>
            </a:extLst>
          </p:cNvPr>
          <p:cNvSpPr/>
          <p:nvPr/>
        </p:nvSpPr>
        <p:spPr>
          <a:xfrm>
            <a:off x="5576660" y="4592161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BBF4B3-3E0A-08AC-A9BF-87C96374C257}"/>
              </a:ext>
            </a:extLst>
          </p:cNvPr>
          <p:cNvSpPr/>
          <p:nvPr/>
        </p:nvSpPr>
        <p:spPr>
          <a:xfrm>
            <a:off x="8266491" y="4579363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016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Connections to other methods</a:t>
            </a:r>
            <a:endParaRPr lang="en-GB" sz="18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Synthetic Control type methods are conceptually and practically similar to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matching techniques</a:t>
            </a:r>
          </a:p>
          <a:p>
            <a:pPr lvl="0">
              <a:lnSpc>
                <a:spcPct val="100000"/>
              </a:lnSpc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Often used in causal inference; match similar treated and untreated units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sz="2400" dirty="0" err="1">
                <a:solidFill>
                  <a:srgbClr val="404040"/>
                </a:solidFill>
                <a:latin typeface="Fira Sans" pitchFamily="34"/>
              </a:rPr>
              <a:t>DiD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analysis often applied with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multiple treated units 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(averages)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sz="24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Synthetic Diff-in-Diff 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(</a:t>
            </a:r>
            <a:r>
              <a:rPr lang="en-GB" sz="2400" dirty="0" err="1">
                <a:solidFill>
                  <a:srgbClr val="404040"/>
                </a:solidFill>
                <a:latin typeface="Fira Sans" pitchFamily="34"/>
              </a:rPr>
              <a:t>Arkhangelsky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et al. 2021)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- combines </a:t>
            </a:r>
            <a:r>
              <a:rPr lang="en-GB" sz="2400" dirty="0" err="1">
                <a:solidFill>
                  <a:srgbClr val="404040"/>
                </a:solidFill>
                <a:latin typeface="Fira Sans" pitchFamily="34"/>
              </a:rPr>
              <a:t>DiD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and Synthetic Control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4622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Advanced Topics / Open Questions</a:t>
            </a:r>
            <a:endParaRPr lang="en-GB" sz="18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How to deal with interventions which are not “sharp”?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- E.g. policy may be gradually introduced / rolled out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- Some policies may have an “anticipatory” effect; people stop smoking because cigarettes are about to get more expensive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- Here fuzzy-RDD type analyses may be helpful. OR explicit modelling of intervention effect.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How to deal with multiple treated units?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Aggregating vs not-aggregating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Classic approach is to take means, estimate ACEs. Less data + assumption “hungry” but information is lost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If you have enough data to perform, e.g., synthetic control analysis, may be better to first estimate unit-level effects, then summarize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26888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Advanced Topics / Open Questions</a:t>
            </a:r>
            <a:endParaRPr lang="en-GB" sz="18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8B8C-2A42-EAF7-C87C-62D47E4484B7}"/>
              </a:ext>
            </a:extLst>
          </p:cNvPr>
          <p:cNvSpPr txBox="1">
            <a:spLocks/>
          </p:cNvSpPr>
          <p:nvPr/>
        </p:nvSpPr>
        <p:spPr>
          <a:xfrm>
            <a:off x="693910" y="1768882"/>
            <a:ext cx="10515600" cy="466724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/>
              <a:buNone/>
            </a:pPr>
            <a:r>
              <a:rPr lang="en-GB" sz="4000" dirty="0">
                <a:solidFill>
                  <a:srgbClr val="404040"/>
                </a:solidFill>
                <a:latin typeface="Fira Sans" pitchFamily="34"/>
              </a:rPr>
              <a:t>What questions / problems do you run into, that we didn’t manage to cover in class?</a:t>
            </a:r>
          </a:p>
          <a:p>
            <a:pPr marL="0" indent="0">
              <a:lnSpc>
                <a:spcPct val="100000"/>
              </a:lnSpc>
              <a:buFont typeface="Arial" pitchFamily="34"/>
              <a:buNone/>
            </a:pPr>
            <a:endParaRPr lang="en-GB" sz="40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Font typeface="Arial" pitchFamily="34"/>
              <a:buNone/>
            </a:pPr>
            <a:r>
              <a:rPr lang="en-GB" sz="4000" dirty="0">
                <a:solidFill>
                  <a:srgbClr val="404040"/>
                </a:solidFill>
                <a:latin typeface="Fira Sans" pitchFamily="34"/>
                <a:hlinkClick r:id="rId2"/>
              </a:rPr>
              <a:t>https://app.wooclap.com/ZHSIPT</a:t>
            </a:r>
            <a:endParaRPr lang="en-GB" sz="40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Font typeface="Arial" pitchFamily="34"/>
              <a:buNone/>
            </a:pPr>
            <a:endParaRPr lang="en-GB" sz="40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Font typeface="Arial" pitchFamily="34"/>
              <a:buNone/>
            </a:pPr>
            <a:endParaRPr lang="en-GB" sz="40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991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Summary</a:t>
            </a:r>
            <a:endParaRPr lang="en-GB" sz="18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Many different methods have been developed to answer these types of research questions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These methods differ in terms of: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amount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type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of information they use</a:t>
            </a:r>
          </a:p>
          <a:p>
            <a:pPr lvl="1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Amount of time-points and amount of potential “control” units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specific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statistical approach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they take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types of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assumptions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they make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2725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So, which method should I use?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So which method should I use?</a:t>
            </a:r>
            <a:endParaRPr lang="en-GB" sz="18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0591797" cy="4886458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In this workshop we took a rather statistical view of this question</a:t>
            </a:r>
          </a:p>
          <a:p>
            <a:pPr lvl="0"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The answer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in part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depends on what type and amount of data you have</a:t>
            </a:r>
          </a:p>
          <a:p>
            <a:pPr lvl="0"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But this is the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easy part</a:t>
            </a:r>
            <a:endParaRPr lang="en-GB" sz="24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buFontTx/>
              <a:buChar char="-"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The answer in practice depends on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domain knowledge</a:t>
            </a:r>
            <a:endParaRPr lang="en-GB" sz="24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The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hard part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is to figure out which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assumptions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you need for causal inference and whether they are reasonable in your particular use case</a:t>
            </a:r>
          </a:p>
          <a:p>
            <a:pPr lvl="0">
              <a:buFontTx/>
              <a:buChar char="-"/>
            </a:pPr>
            <a:r>
              <a:rPr lang="en-GB" sz="2400" u="sng" dirty="0">
                <a:solidFill>
                  <a:srgbClr val="404040"/>
                </a:solidFill>
                <a:latin typeface="Fira Sans" pitchFamily="34"/>
              </a:rPr>
              <a:t>It may simply not be possible in some cases!</a:t>
            </a:r>
          </a:p>
          <a:p>
            <a:pPr lvl="0"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E.g. </a:t>
            </a:r>
            <a:r>
              <a:rPr lang="en-GB" sz="2400" dirty="0" err="1">
                <a:solidFill>
                  <a:srgbClr val="404040"/>
                </a:solidFill>
                <a:latin typeface="Fira Sans" pitchFamily="34"/>
              </a:rPr>
              <a:t>DiD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won’t work if trends are not parallel; synthetic control won’t work if there is interference between units (no matter how much data you have!)</a:t>
            </a:r>
          </a:p>
          <a:p>
            <a:pPr lvl="0"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Often, methods which are “data hungry” can relax some assumptions, but:</a:t>
            </a:r>
          </a:p>
          <a:p>
            <a:pPr marL="0" lvl="0" indent="0" algn="ctr">
              <a:buNone/>
            </a:pPr>
            <a:r>
              <a:rPr lang="en-GB" sz="2400" b="1" u="sng" dirty="0">
                <a:solidFill>
                  <a:srgbClr val="404040"/>
                </a:solidFill>
                <a:latin typeface="Fira Sans" pitchFamily="34"/>
              </a:rPr>
              <a:t> There is no free lunch!</a:t>
            </a:r>
          </a:p>
        </p:txBody>
      </p:sp>
    </p:spTree>
    <p:extLst>
      <p:ext uri="{BB962C8B-B14F-4D97-AF65-F5344CB8AC3E}">
        <p14:creationId xmlns:p14="http://schemas.microsoft.com/office/powerpoint/2010/main" val="75691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1115</Words>
  <Application>Microsoft Office PowerPoint</Application>
  <PresentationFormat>Widescreen</PresentationFormat>
  <Paragraphs>117</Paragraphs>
  <Slides>19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Fira Sans</vt:lpstr>
      <vt:lpstr>Office Theme</vt:lpstr>
      <vt:lpstr>Discussion</vt:lpstr>
      <vt:lpstr>Today’s Goal</vt:lpstr>
      <vt:lpstr>PowerPoint Presentation</vt:lpstr>
      <vt:lpstr>Connections to other methods</vt:lpstr>
      <vt:lpstr>Advanced Topics / Open Questions</vt:lpstr>
      <vt:lpstr>Advanced Topics / Open Questions</vt:lpstr>
      <vt:lpstr>Summary</vt:lpstr>
      <vt:lpstr>So, which method should I use?</vt:lpstr>
      <vt:lpstr>So which method should I use?</vt:lpstr>
      <vt:lpstr>Other dimensions to keep in mind</vt:lpstr>
      <vt:lpstr>Useful References</vt:lpstr>
      <vt:lpstr>Useful References</vt:lpstr>
      <vt:lpstr>Useful References</vt:lpstr>
      <vt:lpstr>Thanks! Get in touch: ryanoisin@gmail.com e.j.vankesteren@uu.nl </vt:lpstr>
      <vt:lpstr>Default light slide</vt:lpstr>
      <vt:lpstr>Default dark slide</vt:lpstr>
      <vt:lpstr>Is this an impact slide?</vt:lpstr>
      <vt:lpstr>Here is an impactful slide with a sentence on it.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Ryan, O. (Oisín)</cp:lastModifiedBy>
  <cp:revision>58</cp:revision>
  <dcterms:created xsi:type="dcterms:W3CDTF">2020-09-17T14:27:00Z</dcterms:created>
  <dcterms:modified xsi:type="dcterms:W3CDTF">2023-05-19T14:11:17Z</dcterms:modified>
</cp:coreProperties>
</file>