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00" r:id="rId3"/>
    <p:sldId id="338" r:id="rId4"/>
    <p:sldId id="302" r:id="rId5"/>
    <p:sldId id="340" r:id="rId6"/>
    <p:sldId id="297" r:id="rId7"/>
    <p:sldId id="298" r:id="rId8"/>
    <p:sldId id="305" r:id="rId9"/>
    <p:sldId id="308" r:id="rId10"/>
    <p:sldId id="342" r:id="rId11"/>
    <p:sldId id="343" r:id="rId12"/>
    <p:sldId id="341" r:id="rId13"/>
    <p:sldId id="344" r:id="rId14"/>
    <p:sldId id="346" r:id="rId15"/>
    <p:sldId id="347" r:id="rId16"/>
    <p:sldId id="348" r:id="rId17"/>
    <p:sldId id="350" r:id="rId18"/>
    <p:sldId id="349" r:id="rId19"/>
    <p:sldId id="351" r:id="rId20"/>
    <p:sldId id="352" r:id="rId21"/>
    <p:sldId id="353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25" r:id="rId30"/>
    <p:sldId id="307" r:id="rId31"/>
    <p:sldId id="313" r:id="rId32"/>
    <p:sldId id="335" r:id="rId33"/>
    <p:sldId id="362" r:id="rId34"/>
    <p:sldId id="339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3675BD-4946-4410-A1F9-B89B506A0F9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0D312-7AB5-4F22-BFC6-E3A0E3752B8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1C17900-95FA-4124-853C-9BC71B59CBE5}" type="datetime1">
              <a:rPr lang="en-GB"/>
              <a:pPr lvl="0"/>
              <a:t>26/01/2023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795BFAD-25FB-44F4-A1F4-7C7BCA8718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BD18631-2C80-46B9-8098-49893BF03A1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6CE3E-0570-4BA9-B4CF-A14FD5940EC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889AE-B471-4AA4-934E-9679F5A69B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E8F8CAC-A6C2-44BD-8532-85D68FCA9A1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7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B78A-C25D-4369-9106-00B4BDAF603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FFA11-F813-4EF0-9841-50137F6A47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B2E3B-66D8-43A0-8375-C2975F6B0B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25D1A3-0A93-4C94-80FF-26B8FD61124B}" type="datetime1">
              <a:rPr lang="en-GB"/>
              <a:pPr lvl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BF7B-030B-4FD3-BF9C-3574A13BF65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CB68-464B-40AD-AA5E-AB324273D1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DFEBC7-7E1D-4B66-8533-8C3175D0D9C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0707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4EBA-7EDD-4D71-84C5-3388D0DFE2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9A5FA-1D8C-4583-A854-FD0F2ABAFF7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FF600-4F19-48F8-846B-B9650CD6BB4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142B93-5A2B-450B-8B37-47C337A7F461}" type="datetime1">
              <a:rPr lang="en-GB"/>
              <a:pPr lvl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39065-D234-4486-AEDA-22F9163913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B926-5CE2-4917-ADCF-A3FE6427C7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E280FA-8BD4-4A05-A90E-B4F29B94C0C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59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F0152-33E9-43E5-9815-5EC9B03AC6E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7AE50-B699-4E21-AD6A-E4E8CAFDDB3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F83F-6880-4826-B7A6-1FB1A919C5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063067-B603-41EE-A9A7-41899DD775E6}" type="datetime1">
              <a:rPr lang="en-GB"/>
              <a:pPr lvl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6651-4757-4750-B5CA-D68758D35A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E88B-E798-46DF-BDB3-E419282976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1CB181-579F-471F-9256-CB2C169A779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5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3600-4193-4049-9D7E-DC5FE8465EC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4075-3F16-4E08-A33E-1DE8E59C1CE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8924-35A9-4D75-8DB7-F36F14CE60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249873-F8C6-4397-84F9-F8EC0F22A697}" type="datetime1">
              <a:rPr lang="en-GB"/>
              <a:pPr lvl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81E53-D070-4843-A163-7D384618DE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19BA-121B-4DBE-A21D-F2C0FF9103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A587C5-AECA-423D-8EA8-7D6A6FE2B2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4173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7042-6FBA-4E2A-94C3-044912467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86B77-1A88-44A0-BB20-3414F40E7A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36A58-DBF0-437B-B744-342F81B263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2BD4ED-6206-4BF6-96F8-E25353DC0FB4}" type="datetime1">
              <a:rPr lang="en-GB"/>
              <a:pPr lvl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4042-FA18-404B-9EEE-6E081827CB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0B63E-4F11-462B-B05A-DB120FBB54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2C7B85-F530-430C-9C09-92C7ED3254A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97FF-3134-4453-944F-0C817F31C11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A09F-10AB-467A-8401-201B573A16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A789C-D4AB-4713-A8CD-F8334464525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B0190-FCD0-4E76-AD78-D1CDCC84B0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B86B4E-481C-4780-B006-4B46E923812F}" type="datetime1">
              <a:rPr lang="en-GB"/>
              <a:pPr lvl="0"/>
              <a:t>26/01/2023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81F56-22BD-479F-AAA2-8AB645D47F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244C1-108C-4089-BCE4-DC215B0723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F52EB1-DF95-468D-9B28-B4F39612EFF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146E-4AF7-4834-8B14-CD2F1E0BD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2E8B-DF6D-4AE5-895A-9EE6BC083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3524-0497-4327-9523-35395CE3372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CC812-CEF1-49EA-812F-C2D9399A92E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DF637-92CE-4693-A559-B439BE3582C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256A7-111C-49F5-B70B-48937CACE4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4B0C8B-6A6B-4F9A-AD92-C7A874294C43}" type="datetime1">
              <a:rPr lang="en-GB"/>
              <a:pPr lvl="0"/>
              <a:t>26/01/2023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5173D-4E52-4C15-B70E-50C36E9676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BBF5F-732A-48F7-A7BD-C4E18FFBC5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074826-7FA0-4CC4-AA50-76D0B3FD8C2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17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2E71-4B52-4A86-8DF2-7F41875293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50227-4160-4A65-82D1-C3BA96320E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42089C-BC90-4A09-BBF2-11ACCFCC6AAC}" type="datetime1">
              <a:rPr lang="en-GB"/>
              <a:pPr lvl="0"/>
              <a:t>26/01/2023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3F245-9C55-4372-83F3-B76EB9BB34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3BB15-1C8E-40EB-ACD5-122B18B9C7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F334AB-BC62-40DE-B5C6-6CC18338FB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32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91FEB-16BE-477E-9FBC-3C57BD6FC1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45A0C3-C9A4-409A-ABC1-542A7544900D}" type="datetime1">
              <a:rPr lang="en-GB"/>
              <a:pPr lvl="0"/>
              <a:t>26/01/2023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96FB0-605D-4751-8632-517A634DD9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57AD1-EF5D-4DE1-86DA-C821852950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F18557-F3A6-4CF4-95FE-A175EBDA5FD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61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2753-69E5-4D1B-BCE6-61A81DF2D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4E7F-884B-427D-8BC2-B1F6A79A6A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667D7-5AF4-4AAD-A6D8-67FB8831C43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C487-FBA9-4AD0-9AF9-01010AF359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905373-3B96-430D-80BE-EEB6F3514509}" type="datetime1">
              <a:rPr lang="en-GB"/>
              <a:pPr lvl="0"/>
              <a:t>26/01/2023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FA6F1-DD0D-472C-83F5-B4919C0183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89D1-4D95-4EEA-AD8B-AED4AE01CC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5D6DE7-745E-4B1C-9FE2-2920602B99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72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C2CC-D157-40B2-8091-A91D9DC85C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37A7F-B8C5-4957-A0D6-2DCDA4757F4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2B0BB-9BAD-4586-A89C-17ABDAA209B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2CA43-F7D4-43CB-B9A0-C61B4A1C3E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713A6C-3BFD-4C18-89E6-78D595B19DB8}" type="datetime1">
              <a:rPr lang="en-GB"/>
              <a:pPr lvl="0"/>
              <a:t>26/01/2023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106B7-9E65-414F-BCC1-BAA0E7B635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40596-C22D-4CC2-A20F-E327ADA4BD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8F9949-08C5-4C4D-8656-4D860A78FF9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15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0737C-7133-4928-A965-F606C90532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EBD72-5DCA-4723-AF70-754F38774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0CF75-4FFB-4B10-B03D-2FE4D784923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9E4415A-9E33-406F-911E-8770DEE3AE96}" type="datetime1">
              <a:rPr lang="en-GB"/>
              <a:pPr lvl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E781-6484-4CAC-8722-FA7EF52258D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5838-C6BB-4F86-A0D3-FD0AE75A9B7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8B1A737-10E3-4D29-A14E-BEEB0DA9491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8872180B-3A80-427A-B5FE-00E2683BC986}"/>
              </a:ext>
            </a:extLst>
          </p:cNvPr>
          <p:cNvSpPr txBox="1"/>
          <p:nvPr/>
        </p:nvSpPr>
        <p:spPr>
          <a:xfrm>
            <a:off x="1258433" y="1680100"/>
            <a:ext cx="9675138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i="0" u="none" strike="noStrike" kern="1200" cap="none" spc="0" baseline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Data analysis &amp; visualisation</a:t>
            </a: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632F97CB-4D92-4AE6-A8F6-7113DE33A6F5}"/>
              </a:ext>
            </a:extLst>
          </p:cNvPr>
          <p:cNvSpPr txBox="1"/>
          <p:nvPr/>
        </p:nvSpPr>
        <p:spPr>
          <a:xfrm>
            <a:off x="1258433" y="5507239"/>
            <a:ext cx="736177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1" u="none" strike="noStrike" kern="1200" cap="none" spc="0" baseline="0" dirty="0">
                <a:solidFill>
                  <a:srgbClr val="7F7F7F"/>
                </a:solidFill>
                <a:uFillTx/>
                <a:latin typeface="Fira Sans" pitchFamily="34"/>
              </a:rPr>
              <a:t>Erik-Jan van Kesteren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41A11A-8F27-47BF-A7AF-3AB4CB33F894}"/>
              </a:ext>
            </a:extLst>
          </p:cNvPr>
          <p:cNvSpPr txBox="1"/>
          <p:nvPr/>
        </p:nvSpPr>
        <p:spPr>
          <a:xfrm>
            <a:off x="1258433" y="2532412"/>
            <a:ext cx="9675138" cy="8965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Workshop rijksoverheid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26613D8-465E-42F9-B892-6D2D565C9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08710" cy="162154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wrangling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dplyr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Which are the most efficient (combined city-highway) cars after 2000 in terms of litres / 100km?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72F0B-B02B-EC28-EB88-ED84D6CA7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2918607"/>
            <a:ext cx="9046609" cy="339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43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37D5-F7B5-4FDE-BE2A-23C8580FAE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wrangling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dplyr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C1E95-2D67-F170-85C4-434251F7D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989" y="2057400"/>
            <a:ext cx="793098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58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visualisation with ggplot2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0D39-8FC9-4533-85CA-F2063B4FD1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2040675"/>
            <a:ext cx="10515600" cy="4452195"/>
          </a:xfrm>
        </p:spPr>
        <p:txBody>
          <a:bodyPr>
            <a:normAutofit/>
          </a:bodyPr>
          <a:lstStyle/>
          <a:p>
            <a:pPr marL="0" lvl="0" indent="0">
              <a:lnSpc>
                <a:spcPct val="80000"/>
              </a:lnSpc>
              <a:buNone/>
            </a:pP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Raw data maps to:</a:t>
            </a:r>
          </a:p>
          <a:p>
            <a:pPr lvl="0">
              <a:lnSpc>
                <a:spcPct val="80000"/>
              </a:lnSpc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Aesthetics: data-bound properties of the picture (position, shape, colour, …)</a:t>
            </a:r>
          </a:p>
          <a:p>
            <a:pPr lvl="0">
              <a:lnSpc>
                <a:spcPct val="80000"/>
              </a:lnSpc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Geometric objects, or </a:t>
            </a:r>
            <a:r>
              <a:rPr lang="en-GB" sz="2000" dirty="0" err="1">
                <a:solidFill>
                  <a:srgbClr val="404040"/>
                </a:solidFill>
                <a:latin typeface="Fira Sans" pitchFamily="34"/>
              </a:rPr>
              <a:t>geom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: visual objects on the plot (points, lines, bars, polygons …)</a:t>
            </a:r>
          </a:p>
          <a:p>
            <a:pPr lvl="0">
              <a:lnSpc>
                <a:spcPct val="80000"/>
              </a:lnSpc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Scales: how data values map to aesthetic values (continuous or discrete)</a:t>
            </a:r>
          </a:p>
          <a:p>
            <a:pPr lvl="0">
              <a:lnSpc>
                <a:spcPct val="80000"/>
              </a:lnSpc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Facets: subplots / small multiples</a:t>
            </a:r>
          </a:p>
          <a:p>
            <a:pPr marL="0" lvl="0" indent="0">
              <a:lnSpc>
                <a:spcPct val="80000"/>
              </a:lnSpc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Additionally, can apply:</a:t>
            </a:r>
          </a:p>
          <a:p>
            <a:pPr lvl="0">
              <a:lnSpc>
                <a:spcPct val="80000"/>
              </a:lnSpc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Statistical transformations: transform data before mapping </a:t>
            </a:r>
          </a:p>
          <a:p>
            <a:pPr lvl="0">
              <a:lnSpc>
                <a:spcPct val="80000"/>
              </a:lnSpc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Alternative coordinate system (cartesian, polar, …)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D855266-7E78-4297-A7C9-3FF0CB739E0B}"/>
              </a:ext>
            </a:extLst>
          </p:cNvPr>
          <p:cNvSpPr txBox="1"/>
          <p:nvPr/>
        </p:nvSpPr>
        <p:spPr>
          <a:xfrm>
            <a:off x="838193" y="1405661"/>
            <a:ext cx="609413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404040"/>
                </a:solidFill>
                <a:uFillTx/>
                <a:latin typeface="Fira Sans" pitchFamily="34"/>
              </a:rPr>
              <a:t>https://r4ds.had.co.nz/data-visualisation.html</a:t>
            </a:r>
          </a:p>
        </p:txBody>
      </p:sp>
    </p:spTree>
    <p:extLst>
      <p:ext uri="{BB962C8B-B14F-4D97-AF65-F5344CB8AC3E}">
        <p14:creationId xmlns:p14="http://schemas.microsoft.com/office/powerpoint/2010/main" val="59274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37D5-F7B5-4FDE-BE2A-23C8580FAE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Example dataset: l100k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C1E95-2D67-F170-85C4-434251F7D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989" y="2057400"/>
            <a:ext cx="793098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80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visualisation with ggplot2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Display a scatter plot with on the x axis the engine displacement and on the y-axis the efficiency. Colour the points by the car class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72F0B-B02B-EC28-EB88-ED84D6CA7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9797" y="3343401"/>
            <a:ext cx="9046609" cy="305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09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37D5-F7B5-4FDE-BE2A-23C8580FAE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visualisation with ggplot2</a:t>
            </a:r>
            <a:endParaRPr lang="en-GB" sz="1800" kern="0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169E491-DAAB-229E-9434-429D172A4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615" y="2030893"/>
            <a:ext cx="6950769" cy="417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23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More data wrangling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dplyr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group by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Registers groups by which to perform further operations </a:t>
            </a:r>
            <a:br>
              <a:rPr lang="en-GB" dirty="0">
                <a:solidFill>
                  <a:srgbClr val="404040"/>
                </a:solidFill>
                <a:latin typeface="Fira Sans" pitchFamily="34"/>
              </a:rPr>
            </a:br>
            <a:r>
              <a:rPr lang="en-GB" dirty="0">
                <a:solidFill>
                  <a:srgbClr val="404040"/>
                </a:solidFill>
                <a:latin typeface="Fira Sans" pitchFamily="34"/>
              </a:rPr>
              <a:t>(usually mutate, summarise)</a:t>
            </a:r>
          </a:p>
          <a:p>
            <a:pPr marL="0" lvl="0" indent="0">
              <a:lnSpc>
                <a:spcPct val="12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summarise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Create summaries based on a function applied to each group</a:t>
            </a:r>
          </a:p>
          <a:p>
            <a:pPr marL="0" lvl="0" indent="0">
              <a:lnSpc>
                <a:spcPct val="120000"/>
              </a:lnSpc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887279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37D5-F7B5-4FDE-BE2A-23C8580FAE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Example dataset: l100k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C1E95-2D67-F170-85C4-434251F7D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989" y="2057400"/>
            <a:ext cx="793098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68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More data wrangling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dplyr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Which type of car should I buy to be the least efficient?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72F0B-B02B-EC28-EB88-ED84D6CA7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9797" y="2490216"/>
            <a:ext cx="5607053" cy="1044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4D5CE9-B8BD-67D8-6D08-2CEC4A167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97" y="3813961"/>
            <a:ext cx="2652710" cy="267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55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More data wrangling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dplyr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What is the most efficient car within each class?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72F0B-B02B-EC28-EB88-ED84D6CA7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9797" y="2384845"/>
            <a:ext cx="5096250" cy="1628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05AABA-CF2F-9EF4-FF86-403DD841C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97" y="4148139"/>
            <a:ext cx="5096250" cy="223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8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About me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4E46-B512-463D-B59E-7A6FB569FBA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705362" y="1698662"/>
            <a:ext cx="7110173" cy="4667243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10000"/>
              </a:lnSpc>
              <a:buNone/>
            </a:pPr>
            <a:r>
              <a:rPr lang="en-GB" sz="1700" b="1" dirty="0">
                <a:solidFill>
                  <a:srgbClr val="404040"/>
                </a:solidFill>
                <a:latin typeface="Fira Sans" pitchFamily="34"/>
              </a:rPr>
              <a:t>Erik-Jan van Kesteren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Background in statistics / social science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Assistant professor @ methodology &amp; statistics UU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Social Data Science team lead @ ODISSEI (consortium of universities)</a:t>
            </a:r>
          </a:p>
          <a:p>
            <a:pPr marL="0" lvl="0" indent="0">
              <a:lnSpc>
                <a:spcPct val="110000"/>
              </a:lnSpc>
              <a:buNone/>
            </a:pP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Some stuff I work on:</a:t>
            </a:r>
          </a:p>
          <a:p>
            <a:pPr marL="0" lv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Latent variables, high-dimensional data, optimization, regularization, visualisation, Bayesian statistics, multilevel models, spatial data, generalized linear models, privacy, synthetic data, high-performance computing, software development, open science &amp; reproducibility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C92E365-10AA-45C2-A560-32B44CB8B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1154" y="1791763"/>
            <a:ext cx="1538267" cy="15361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Graphic 3">
            <a:extLst>
              <a:ext uri="{FF2B5EF4-FFF2-40B4-BE49-F238E27FC236}">
                <a16:creationId xmlns:a16="http://schemas.microsoft.com/office/drawing/2014/main" id="{2F77BD52-0F24-4FCB-BA39-100F17AA3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1062" y="3429000"/>
            <a:ext cx="1934815" cy="65332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Pivoting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en-GB" b="1" dirty="0" err="1">
                <a:solidFill>
                  <a:srgbClr val="404040"/>
                </a:solidFill>
                <a:latin typeface="Fira Sans" pitchFamily="34"/>
              </a:rPr>
              <a:t>pivot_longer</a:t>
            </a: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Combines various columns into a single “value” column with an additional “name” column to indicate where the value came from</a:t>
            </a:r>
          </a:p>
          <a:p>
            <a:pPr marL="0" lvl="0" indent="0">
              <a:lnSpc>
                <a:spcPct val="12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GB" b="1" dirty="0" err="1">
                <a:solidFill>
                  <a:srgbClr val="404040"/>
                </a:solidFill>
                <a:latin typeface="Fira Sans" pitchFamily="34"/>
              </a:rPr>
              <a:t>pivot_wider</a:t>
            </a: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 opposite: puts rows of different categories in separate columns</a:t>
            </a:r>
          </a:p>
          <a:p>
            <a:pPr marL="0" lvl="0" indent="0">
              <a:lnSpc>
                <a:spcPct val="12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07770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37D5-F7B5-4FDE-BE2A-23C8580FAE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Example dataset: l100k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C1E95-2D67-F170-85C4-434251F7D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989" y="2057400"/>
            <a:ext cx="793098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72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Pivoting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Let’s generate predictions for efficiency using two models: a linear regression and a regression tree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72F0B-B02B-EC28-EB88-ED84D6CA7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497" y="2791260"/>
            <a:ext cx="9046609" cy="212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05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37D5-F7B5-4FDE-BE2A-23C8580FAE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Pivoting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C1E95-2D67-F170-85C4-434251F7D4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2"/>
          <a:stretch/>
        </p:blipFill>
        <p:spPr>
          <a:xfrm>
            <a:off x="973988" y="2490474"/>
            <a:ext cx="10298027" cy="354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95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Pivoting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Let’s plot these predictions with the following mapped aesthetics: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x: engine size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y: predicted efficiency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colour: model type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???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757078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Pivoting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b="1" dirty="0" err="1">
                <a:solidFill>
                  <a:srgbClr val="404040"/>
                </a:solidFill>
                <a:latin typeface="Fira Sans" pitchFamily="34"/>
              </a:rPr>
              <a:t>ggplot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 wants tidy data. Let’s pivot our data so that model type becomes a column.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B3861-FCC1-FC8F-05F1-8DD2F8A29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7965" y="2861463"/>
            <a:ext cx="5249029" cy="228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31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37D5-F7B5-4FDE-BE2A-23C8580FAE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Pivoting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C1E95-2D67-F170-85C4-434251F7D4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5" b="2755"/>
          <a:stretch/>
        </p:blipFill>
        <p:spPr>
          <a:xfrm>
            <a:off x="973988" y="2490474"/>
            <a:ext cx="10298027" cy="35483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AB4FBF-2720-924B-8A4A-4FBF86850924}"/>
              </a:ext>
            </a:extLst>
          </p:cNvPr>
          <p:cNvSpPr/>
          <p:nvPr/>
        </p:nvSpPr>
        <p:spPr>
          <a:xfrm>
            <a:off x="8350250" y="2490474"/>
            <a:ext cx="3003553" cy="3548376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8019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Pivoting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Let’s plot these predictions!</a:t>
            </a: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22586-90F0-AEC0-7D1F-A3C437B5A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44" y="2413784"/>
            <a:ext cx="9468554" cy="356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26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Pivoting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1800" kern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22586-90F0-AEC0-7D1F-A3C437B5A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2739" y="1906588"/>
            <a:ext cx="9026522" cy="451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3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Practical: </a:t>
            </a:r>
            <a:r>
              <a:rPr lang="en-GB" sz="48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dplyr</a:t>
            </a: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, </a:t>
            </a:r>
            <a:r>
              <a:rPr lang="en-GB" sz="48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ggplot</a:t>
            </a: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, </a:t>
            </a:r>
            <a:r>
              <a:rPr lang="en-GB" sz="48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Work in your groups!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1" kern="0" dirty="0">
                <a:solidFill>
                  <a:srgbClr val="7F7F7F"/>
                </a:solidFill>
                <a:latin typeface="Fira Sans" pitchFamily="34"/>
                <a:ea typeface="Fira Code" pitchFamily="49"/>
              </a:rPr>
              <a:t>Take a break from 10:30 to 10:40</a:t>
            </a:r>
            <a:endParaRPr lang="en-GB" sz="40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ED48-2CC3-4039-BBFB-37F4AF6B7B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vankesteren.github.io/</a:t>
            </a:r>
            <a:r>
              <a:rPr lang="en-GB" sz="5400" b="1" kern="0" dirty="0" err="1">
                <a:solidFill>
                  <a:srgbClr val="FFFFFF"/>
                </a:solidFill>
                <a:latin typeface="Fira Sans" pitchFamily="34"/>
                <a:ea typeface="Fira Code" pitchFamily="49"/>
              </a:rPr>
              <a:t>rijk_dav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388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Break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80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6355-8CFC-4BA5-9ECA-5D945A0425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Default dark slide</a:t>
            </a:r>
            <a:endParaRPr lang="en-GB" sz="1800" kern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9019-9F4E-4758-95C6-42F5357D5C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The dark slide brings some variation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It can highlight important aspects of the presentation.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Is this an impact slide?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60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Here is an impactful slide with a sentence on it.</a:t>
            </a:r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Here is a topic related to the aforementioned question.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7421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37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9718-D798-4F32-BB21-978BA61997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Questions?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4411-C7D7-4278-BB83-409F1B5C06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Today’s plan: morning</a:t>
            </a:r>
            <a:endParaRPr lang="en-GB" sz="1800" kern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B15E0-B1DD-406B-896C-D1BCB6BFF6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Introduction &amp; Recap (60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Short break (10 minutes)</a:t>
            </a:r>
          </a:p>
          <a:p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Supervised learning: bias/variance (80 minutes)</a:t>
            </a:r>
          </a:p>
          <a:p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Supervised learning: classification (40 minutes)</a:t>
            </a:r>
          </a:p>
          <a:p>
            <a:endParaRPr lang="en-GB" sz="3600" dirty="0">
              <a:solidFill>
                <a:srgbClr val="FFFFFF"/>
              </a:solidFill>
              <a:latin typeface="Fira Sans" pitchFamily="34"/>
            </a:endParaRPr>
          </a:p>
          <a:p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Lunch around 12:40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4411-C7D7-4278-BB83-409F1B5C06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Today’s plan: afternoon</a:t>
            </a:r>
            <a:endParaRPr lang="en-GB" sz="1800" kern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B15E0-B1DD-406B-896C-D1BCB6BFF6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Prediction competition in groups (90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Short break (10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Intermezzo: fairness &amp; feedback loops in prediction (30 minutes)</a:t>
            </a:r>
          </a:p>
          <a:p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Unsupervised learning (45 minutes)</a:t>
            </a:r>
          </a:p>
          <a:p>
            <a:endParaRPr lang="en-GB" sz="3600" dirty="0">
              <a:solidFill>
                <a:srgbClr val="FFFFFF"/>
              </a:solidFill>
              <a:latin typeface="Fira Sans" pitchFamily="34"/>
            </a:endParaRPr>
          </a:p>
          <a:p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Finish around 16:30</a:t>
            </a:r>
          </a:p>
        </p:txBody>
      </p:sp>
    </p:spTree>
    <p:extLst>
      <p:ext uri="{BB962C8B-B14F-4D97-AF65-F5344CB8AC3E}">
        <p14:creationId xmlns:p14="http://schemas.microsoft.com/office/powerpoint/2010/main" val="399072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6A53B518-72AB-48DA-A784-E23AEC5AD3FA}"/>
              </a:ext>
            </a:extLst>
          </p:cNvPr>
          <p:cNvSpPr txBox="1"/>
          <p:nvPr/>
        </p:nvSpPr>
        <p:spPr>
          <a:xfrm>
            <a:off x="1258433" y="1680100"/>
            <a:ext cx="9675138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wrangling, visualisation</a:t>
            </a:r>
            <a:endParaRPr lang="en-GB" sz="5400" b="1" i="0" u="none" strike="noStrike" kern="1200" cap="none" spc="0" baseline="0" dirty="0">
              <a:solidFill>
                <a:srgbClr val="006388"/>
              </a:solidFill>
              <a:uFillTx/>
              <a:latin typeface="Fira Sans" pitchFamily="34"/>
              <a:ea typeface="Fira Code" pitchFamily="49"/>
            </a:endParaRP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276B2FB2-D9A5-44FE-9094-1C7E0F35A0B1}"/>
              </a:ext>
            </a:extLst>
          </p:cNvPr>
          <p:cNvSpPr txBox="1"/>
          <p:nvPr/>
        </p:nvSpPr>
        <p:spPr>
          <a:xfrm>
            <a:off x="1258433" y="5507239"/>
            <a:ext cx="736177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1" u="none" strike="noStrike" kern="1200" cap="none" spc="0" baseline="0">
                <a:solidFill>
                  <a:srgbClr val="7F7F7F"/>
                </a:solidFill>
                <a:uFillTx/>
                <a:latin typeface="Fira Sans" pitchFamily="34"/>
              </a:rPr>
              <a:t>Erik-Jan van Kesteren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667E13-EE5D-47FD-B212-2BD2D0DF01F4}"/>
              </a:ext>
            </a:extLst>
          </p:cNvPr>
          <p:cNvSpPr txBox="1"/>
          <p:nvPr/>
        </p:nvSpPr>
        <p:spPr>
          <a:xfrm>
            <a:off x="1258433" y="2532412"/>
            <a:ext cx="9675138" cy="8965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A shor</a:t>
            </a:r>
            <a:r>
              <a:rPr lang="en-GB" sz="4400" b="1" kern="0" dirty="0">
                <a:solidFill>
                  <a:srgbClr val="7F7F7F"/>
                </a:solidFill>
                <a:latin typeface="Fira Sans" pitchFamily="34"/>
                <a:ea typeface="Fira Code" pitchFamily="49"/>
              </a:rPr>
              <a:t>t recap</a:t>
            </a:r>
            <a:endParaRPr lang="en-GB" sz="44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B462-0A9D-4652-A57B-47811F46934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Exploratory data analysis</a:t>
            </a:r>
            <a:endParaRPr lang="en-GB" sz="1800" kern="0"/>
          </a:p>
        </p:txBody>
      </p:sp>
      <p:pic>
        <p:nvPicPr>
          <p:cNvPr id="3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89C4F0-BA6C-40BF-BA61-577E36E2C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3931" y="3055531"/>
            <a:ext cx="6229871" cy="2289511"/>
          </a:xfrm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A5A75038-8C9C-458D-A859-D3049747093B}"/>
              </a:ext>
            </a:extLst>
          </p:cNvPr>
          <p:cNvSpPr txBox="1"/>
          <p:nvPr/>
        </p:nvSpPr>
        <p:spPr>
          <a:xfrm>
            <a:off x="5259665" y="1911443"/>
            <a:ext cx="6094137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1" u="none" strike="noStrike" kern="1200" cap="none" spc="0" baseline="0">
                <a:solidFill>
                  <a:srgbClr val="404040"/>
                </a:solidFill>
                <a:uFillTx/>
                <a:latin typeface="Fira Sans" pitchFamily="34"/>
              </a:rPr>
              <a:t>The goal of data exploration is to generate many promising leads that you can later explore in more depth.</a:t>
            </a:r>
            <a:endParaRPr lang="en-GB" sz="1800" b="0" i="1" u="none" strike="noStrike" kern="1200" cap="none" spc="0" baseline="0">
              <a:solidFill>
                <a:srgbClr val="404040"/>
              </a:solidFill>
              <a:uFillTx/>
              <a:latin typeface="Fira Sans" pitchFamily="34"/>
            </a:endParaRP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65E5AA44-7AE7-4E1E-982D-0BC33E1B1BC6}"/>
              </a:ext>
            </a:extLst>
          </p:cNvPr>
          <p:cNvSpPr txBox="1"/>
          <p:nvPr/>
        </p:nvSpPr>
        <p:spPr>
          <a:xfrm>
            <a:off x="838193" y="6338986"/>
            <a:ext cx="3047750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Fira Sans" pitchFamily="34"/>
              </a:rPr>
              <a:t>https://r4ds.had.co.nz/</a:t>
            </a:r>
          </a:p>
        </p:txBody>
      </p:sp>
      <p:pic>
        <p:nvPicPr>
          <p:cNvPr id="6" name="Picture 12" descr="Logo&#10;&#10;Description automatically generated">
            <a:extLst>
              <a:ext uri="{FF2B5EF4-FFF2-40B4-BE49-F238E27FC236}">
                <a16:creationId xmlns:a16="http://schemas.microsoft.com/office/drawing/2014/main" id="{DE989F00-AFA4-4F51-9ED0-C0D2FBBC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3" y="1690689"/>
            <a:ext cx="3047750" cy="457162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wrangling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dplyr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filter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Get only rows that satisfy a condition</a:t>
            </a:r>
          </a:p>
          <a:p>
            <a:pPr marL="0" lvl="0" indent="0"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select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Select columns from a dataset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mutate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Compute new columns / change existing columns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arrange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Sort/reorder the dataset based on a column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37D5-F7B5-4FDE-BE2A-23C8580FAE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Example dataset: cars</a:t>
            </a:r>
            <a:endParaRPr lang="en-GB" sz="1800" kern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C1E95-2D67-F170-85C4-434251F7D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57" y="2070100"/>
            <a:ext cx="10441046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</Words>
  <Application>Microsoft Office PowerPoint</Application>
  <PresentationFormat>Widescreen</PresentationFormat>
  <Paragraphs>131</Paragraphs>
  <Slides>35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Fira Sans</vt:lpstr>
      <vt:lpstr>Office Theme</vt:lpstr>
      <vt:lpstr>PowerPoint Presentation</vt:lpstr>
      <vt:lpstr>About me</vt:lpstr>
      <vt:lpstr>vankesteren.github.io/rijk_dav</vt:lpstr>
      <vt:lpstr>Today’s plan: morning</vt:lpstr>
      <vt:lpstr>Today’s plan: afternoon</vt:lpstr>
      <vt:lpstr>PowerPoint Presentation</vt:lpstr>
      <vt:lpstr>Exploratory data analysis</vt:lpstr>
      <vt:lpstr>Data wrangling with dplyr</vt:lpstr>
      <vt:lpstr>Example dataset: cars</vt:lpstr>
      <vt:lpstr>Data wrangling with dplyr</vt:lpstr>
      <vt:lpstr>Data wrangling with dplyr</vt:lpstr>
      <vt:lpstr>Data visualisation with ggplot2</vt:lpstr>
      <vt:lpstr>Example dataset: l100k</vt:lpstr>
      <vt:lpstr>Data visualisation with ggplot2</vt:lpstr>
      <vt:lpstr>Data visualisation with ggplot2</vt:lpstr>
      <vt:lpstr>More data wrangling with dplyr</vt:lpstr>
      <vt:lpstr>Example dataset: l100k</vt:lpstr>
      <vt:lpstr>More data wrangling with dplyr</vt:lpstr>
      <vt:lpstr>More data wrangling with dplyr</vt:lpstr>
      <vt:lpstr>Pivoting with tidyr</vt:lpstr>
      <vt:lpstr>Example dataset: l100k</vt:lpstr>
      <vt:lpstr>Pivoting with tidyr</vt:lpstr>
      <vt:lpstr>Pivoting with tidyr</vt:lpstr>
      <vt:lpstr>Pivoting with tidyr</vt:lpstr>
      <vt:lpstr>Pivoting with tidyr</vt:lpstr>
      <vt:lpstr>Pivoting with tidyr</vt:lpstr>
      <vt:lpstr>Pivoting with tidyr</vt:lpstr>
      <vt:lpstr>Pivoting with tidyr</vt:lpstr>
      <vt:lpstr>Practical: dplyr, ggplot, tidyr</vt:lpstr>
      <vt:lpstr>Break</vt:lpstr>
      <vt:lpstr>Default light slide</vt:lpstr>
      <vt:lpstr>Default dark slide</vt:lpstr>
      <vt:lpstr>Is this an impact slide?</vt:lpstr>
      <vt:lpstr>Here is an impactful slide with a sentence on it.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Kesteren, E. van (Erik-Jan)</dc:creator>
  <cp:lastModifiedBy>Kesteren, E. van (Erik-Jan)</cp:lastModifiedBy>
  <cp:revision>51</cp:revision>
  <dcterms:created xsi:type="dcterms:W3CDTF">2020-09-17T14:27:00Z</dcterms:created>
  <dcterms:modified xsi:type="dcterms:W3CDTF">2023-01-26T12:52:35Z</dcterms:modified>
</cp:coreProperties>
</file>