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360" r:id="rId4"/>
    <p:sldId id="361" r:id="rId5"/>
    <p:sldId id="358" r:id="rId6"/>
    <p:sldId id="301" r:id="rId7"/>
    <p:sldId id="340" r:id="rId8"/>
    <p:sldId id="348" r:id="rId9"/>
    <p:sldId id="341" r:id="rId10"/>
    <p:sldId id="342" r:id="rId11"/>
    <p:sldId id="343" r:id="rId12"/>
    <p:sldId id="345" r:id="rId13"/>
    <p:sldId id="344" r:id="rId14"/>
    <p:sldId id="339" r:id="rId15"/>
    <p:sldId id="293" r:id="rId16"/>
    <p:sldId id="309" r:id="rId17"/>
    <p:sldId id="334" r:id="rId18"/>
    <p:sldId id="349" r:id="rId19"/>
    <p:sldId id="351" r:id="rId20"/>
    <p:sldId id="315" r:id="rId21"/>
    <p:sldId id="346" r:id="rId22"/>
    <p:sldId id="338" r:id="rId23"/>
    <p:sldId id="347" r:id="rId24"/>
    <p:sldId id="353" r:id="rId25"/>
    <p:sldId id="352" r:id="rId26"/>
    <p:sldId id="354" r:id="rId27"/>
    <p:sldId id="337" r:id="rId28"/>
    <p:sldId id="323" r:id="rId29"/>
    <p:sldId id="335" r:id="rId30"/>
    <p:sldId id="299" r:id="rId31"/>
    <p:sldId id="302" r:id="rId32"/>
    <p:sldId id="355" r:id="rId33"/>
    <p:sldId id="311" r:id="rId34"/>
    <p:sldId id="297" r:id="rId35"/>
    <p:sldId id="313" r:id="rId36"/>
    <p:sldId id="314" r:id="rId37"/>
    <p:sldId id="319" r:id="rId38"/>
    <p:sldId id="325" r:id="rId39"/>
    <p:sldId id="292" r:id="rId40"/>
    <p:sldId id="356" r:id="rId41"/>
    <p:sldId id="359" r:id="rId42"/>
    <p:sldId id="357" r:id="rId43"/>
    <p:sldId id="290" r:id="rId44"/>
    <p:sldId id="326" r:id="rId45"/>
    <p:sldId id="330" r:id="rId46"/>
    <p:sldId id="298" r:id="rId47"/>
    <p:sldId id="310" r:id="rId48"/>
  </p:sldIdLst>
  <p:sldSz cx="12192000" cy="6858000"/>
  <p:notesSz cx="6858000" cy="9144000"/>
  <p:embeddedFontLst>
    <p:embeddedFont>
      <p:font typeface="Fira Code" panose="020B0809050000020004" pitchFamily="49" charset="0"/>
      <p:regular r:id="rId50"/>
      <p:bold r:id="rId51"/>
    </p:embeddedFont>
    <p:embeddedFont>
      <p:font typeface="Fira Sans" panose="020B0503050000020004" pitchFamily="34" charset="0"/>
      <p:regular r:id="rId52"/>
      <p:bold r:id="rId53"/>
      <p:italic r:id="rId54"/>
      <p:boldItalic r:id="rId55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8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1099 3339 24575,'-45'-40'0,"-211"-169"0,176 154 0,-187-134 0,234 161 0,3 0 0,0-2 0,2-1 0,-46-67 0,-71-146 0,137 228 0,-10-16 0,2-1 0,2 0 0,1-1 0,2-1 0,1 0 0,3 0 0,1 0 0,-1-47 0,13-470 0,-2 486 0,3 1 0,4 0 0,2 0 0,40-105 0,-33 120 0,3 2 0,2 0 0,3 2 0,2 0 0,2 2 0,50-53 0,-72 85 0,80-84 0,128-106 0,-156 158 0,2 2 0,2 3 0,2 2 0,107-42 0,-126 60 0,2 2 0,0 3 0,1 1 0,0 2 0,103-8 0,273 9 0,-348 10 0,33 4 0,0 5 0,-1 4 0,-1 4 0,0 4 0,-2 5 0,196 70 0,-241-71 0,-1 2 0,-2 3 0,-1 2 0,-2 2 0,-2 3 0,-1 2 0,-3 2 0,-1 1 0,53 60 0,-81-75 0,-1 1 0,-1 2 0,-2-1 0,21 45 0,45 134 0,-64-154 0,68 251 0,-81-276 0,-2 0 0,0 0 0,-3 0 0,-1 0 0,-1 0 0,-1 0 0,-7 32 0,-2-10 0,-3-1 0,-31 78 0,-188 352 0,37-90 0,181-360 0,-1-1 0,-2-1 0,-1 0 0,-2 0 0,-1-2 0,-1 0 0,-1-1 0,-2-1 0,-53 42 0,44-41 0,-22 18 0,-1-2 0,-3-2 0,-110 55 0,113-69 0,-12 7 0,-99 31 0,139-57-124,0-1-1,0-1 0,-1-1 1,1-1-1,-1-2 0,-36-2 1,49 1-369,-14 1-6333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9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0 24575,'-1'12'0,"0"0"0,-1 0 0,-1-1 0,0 1 0,0-1 0,-11 22 0,-43 65 0,39-69 0,-25 41 0,5-11 0,3 1 0,2 1 0,-29 85 0,60-142 0,0 0 0,1 0 0,0 0 0,0 0 0,0 0 0,0 0 0,1 0 0,0 1 0,0-1 0,0 0 0,1 0 0,-1 0 0,1 0 0,0 0 0,1 0 0,-1 0 0,1 0 0,0 0 0,0 0 0,0 0 0,0-1 0,1 1 0,0-1 0,-1 0 0,2 1 0,-1-1 0,0 0 0,1-1 0,-1 1 0,9 4 0,5 2 0,0-1 0,0 0 0,1-1 0,0-1 0,1-1 0,25 5 0,121 14 0,-136-21 0,390 34 0,-321-29-1365,-59-5-5461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28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2647 24575,'182'164'0,"-58"-55"0,91 74 0,27 25 0,-227-193 0,-10-9 0,0-1 0,1 0 0,0 0 0,0 0 0,0 0 0,1-1 0,7 4 0,-12-8 0,0 1 0,1 0 0,-1-1 0,1 1 0,-1-1 0,0 0 0,1 0 0,-1 0 0,1 0 0,-1 0 0,0-1 0,1 1 0,-1-1 0,1 0 0,-1 1 0,0-1 0,0 0 0,0 0 0,1 0 0,-1-1 0,0 1 0,0 0 0,0-1 0,-1 0 0,1 1 0,0-1 0,-1 0 0,3-2 0,15-21 0,-1-1 0,-1-1 0,-1-1 0,19-45 0,-13 25 0,505-938-904,424-432 820,-715 1110 53,-175 235 86,4 3-1,77-65 1,-115 113-204,2 0-1,1 2 1,36-18-1,-6 10-6588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.gd/microdataworksho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data.github.io/ODISSEI-code-library/" TargetMode="External"/><Relationship Id="rId2" Type="http://schemas.openxmlformats.org/officeDocument/2006/relationships/hyperlink" Target="https://odissei-soda.nl/tutorials/post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0.png"/><Relationship Id="rId5" Type="http://schemas.openxmlformats.org/officeDocument/2006/relationships/image" Target="../media/image20.svg"/><Relationship Id="rId15" Type="http://schemas.openxmlformats.org/officeDocument/2006/relationships/image" Target="../media/image150.png"/><Relationship Id="rId10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image" Target="../media/image130.png"/><Relationship Id="rId1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soda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dissei-soda.nl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microdata team member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5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48B03A-EA2A-E982-086B-840B7500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15"/>
          <a:stretch/>
        </p:blipFill>
        <p:spPr>
          <a:xfrm>
            <a:off x="3846147" y="0"/>
            <a:ext cx="82933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Webpage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766166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3"/>
              </a:rPr>
              <a:t>https://is.gd/microdataworkshop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Go there now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Download the materials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Download the exercise data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Pray we don’t crash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uu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wifi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Reproducibility &amp; offline workflow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0631-C664-730C-3E67-AABB30237A8A}"/>
              </a:ext>
            </a:extLst>
          </p:cNvPr>
          <p:cNvGrpSpPr/>
          <p:nvPr/>
        </p:nvGrpSpPr>
        <p:grpSpPr>
          <a:xfrm>
            <a:off x="5385000" y="1752280"/>
            <a:ext cx="1526040" cy="1676715"/>
            <a:chOff x="5385000" y="1752280"/>
            <a:chExt cx="1526040" cy="167671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14:cNvPr>
                <p14:cNvContentPartPr/>
                <p14:nvPr/>
              </p14:nvContentPartPr>
              <p14:xfrm>
                <a:off x="5385000" y="2103439"/>
                <a:ext cx="1422000" cy="122630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67360" y="2085802"/>
                  <a:ext cx="1457640" cy="1261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14:cNvPr>
                <p14:cNvContentPartPr/>
                <p14:nvPr/>
              </p14:nvContentPartPr>
              <p14:xfrm>
                <a:off x="6159720" y="3114385"/>
                <a:ext cx="343440" cy="31461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080" y="3096387"/>
                  <a:ext cx="379080" cy="3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14:cNvPr>
                <p14:cNvContentPartPr/>
                <p14:nvPr/>
              </p14:nvContentPartPr>
              <p14:xfrm>
                <a:off x="5751840" y="1752280"/>
                <a:ext cx="1159200" cy="121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4200" y="1734640"/>
                  <a:ext cx="1194840" cy="124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037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After your project, export your structured code folder!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Double check your documentation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a DOI / archived version (OSF,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Zenodo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https://odissei-soda.nl/tutorials/post-1/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way, others can benefit from your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Let ODISSEI know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  <a:hlinkClick r:id="rId3"/>
              </a:rPr>
              <a:t>https://odissei-data.github.io/ODISSEI-code-library/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cannot export data; create synthetic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“fake” version of input data outside the RA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do this with a script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Don’t do this for all input tables (too much work!)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this for the intermediate processed table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b="1" i="1" dirty="0">
                <a:solidFill>
                  <a:srgbClr val="404040"/>
                </a:solidFill>
                <a:latin typeface="Fira Sans" pitchFamily="34"/>
              </a:rPr>
              <a:t>Computational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66094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might want to go a step further with version control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Develop preprocessing &amp; analysis on GitHub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Upload to CBS RA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some small code fixes there to make it run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Run once, export results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Export code from CBS, update GitHub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Recommended for complex / multi-collaborator projects</a:t>
            </a:r>
          </a:p>
        </p:txBody>
      </p:sp>
    </p:spTree>
    <p:extLst>
      <p:ext uri="{BB962C8B-B14F-4D97-AF65-F5344CB8AC3E}">
        <p14:creationId xmlns:p14="http://schemas.microsoft.com/office/powerpoint/2010/main" val="113452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pic>
        <p:nvPicPr>
          <p:cNvPr id="9" name="Picture 8" descr="A white folder and hexagons on a black background&#10;&#10;Description automatically generated">
            <a:extLst>
              <a:ext uri="{FF2B5EF4-FFF2-40B4-BE49-F238E27FC236}">
                <a16:creationId xmlns:a16="http://schemas.microsoft.com/office/drawing/2014/main" id="{61838756-4646-23E1-B2AD-31CE5E3B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F60A19-F4DE-BEE3-9E39-9505E177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600" y="3373276"/>
            <a:ext cx="762000" cy="746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A8AD33C-DEBD-9690-9750-DF0C08D5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3373276"/>
            <a:ext cx="762000" cy="7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far you should go depends a lot on the project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Contact us in consultation time later or schedule a meeting with us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893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39">
            <a:extLst>
              <a:ext uri="{FF2B5EF4-FFF2-40B4-BE49-F238E27FC236}">
                <a16:creationId xmlns:a16="http://schemas.microsoft.com/office/drawing/2014/main" id="{9A4FD723-1EBE-8B4D-9081-F1FE0C84A836}"/>
              </a:ext>
            </a:extLst>
          </p:cNvPr>
          <p:cNvSpPr txBox="1"/>
          <p:nvPr/>
        </p:nvSpPr>
        <p:spPr>
          <a:xfrm>
            <a:off x="2438346" y="1955312"/>
            <a:ext cx="233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Disk /</a:t>
            </a:r>
            <a:b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</a:b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storage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B7ACA85-F709-BA59-1820-FB9292057AA0}"/>
              </a:ext>
            </a:extLst>
          </p:cNvPr>
          <p:cNvSpPr txBox="1"/>
          <p:nvPr/>
        </p:nvSpPr>
        <p:spPr>
          <a:xfrm>
            <a:off x="5917022" y="3986145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Memory / RAM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5C2D1FD6-32A4-F5C1-7717-3244A90CCD32}"/>
              </a:ext>
            </a:extLst>
          </p:cNvPr>
          <p:cNvSpPr txBox="1"/>
          <p:nvPr/>
        </p:nvSpPr>
        <p:spPr>
          <a:xfrm>
            <a:off x="7660101" y="970347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CPU / Cores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19243-5364-512A-76EA-92EB068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285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12917" y="6040102"/>
            <a:ext cx="6766166" cy="860883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3"/>
              </a:rPr>
              <a:t>https://odissei-soda.nl/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06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Try to create tidy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Intermediate data should be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tidy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variable is a column; each column is a variable.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observation is a row; each row is an observation.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value is a cell; each cell is a single value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https://tidyr.tidyverse.org/articles/tidy-data.html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Make column names legible for humans and machines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janitor::</a:t>
            </a:r>
            <a:r>
              <a:rPr lang="en-GB" sz="3200" dirty="0" err="1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clean_names</a:t>
            </a: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4534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Process data in chunks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7"/>
            <a:ext cx="10515600" cy="50477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Assistant Professor Data Science / Statistics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Team lead ODISSEI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SoDa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team</a:t>
            </a:r>
          </a:p>
          <a:p>
            <a:pPr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Research topics</a:t>
            </a:r>
            <a:b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structural equation </a:t>
            </a:r>
            <a:r>
              <a:rPr lang="en-GB" sz="3200" dirty="0" err="1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modeling</a:t>
            </a:r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, regularization &amp; penalization, Bayesian statistics, multilevel generalized linear models, geospatial data analysis, rank data analysis, visualisation, optimization, federated learning, privacy, fairness, measurement,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1062919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Group consultations / exercise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48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710369-68EE-6CFD-B9C3-2BC215E5D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Exercise</a:t>
            </a:r>
            <a:endParaRPr lang="en-GB" sz="18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AE8C0-E171-6345-5098-4500E6FEF0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366979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Fake SPOLISBUS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“simple” plot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 the skills from this workshop!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Discuss with your group members!</a:t>
            </a:r>
          </a:p>
        </p:txBody>
      </p:sp>
      <p:pic>
        <p:nvPicPr>
          <p:cNvPr id="8" name="Picture 7" descr="A graph with black lines and dots&#10;&#10;Description automatically generated">
            <a:extLst>
              <a:ext uri="{FF2B5EF4-FFF2-40B4-BE49-F238E27FC236}">
                <a16:creationId xmlns:a16="http://schemas.microsoft.com/office/drawing/2014/main" id="{70408B5A-DA90-6F26-FB45-D316030A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91" y="1555840"/>
            <a:ext cx="5927033" cy="41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5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2DED42-872C-A8A9-4862-DAC67F8C2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26896"/>
              </p:ext>
            </p:extLst>
          </p:nvPr>
        </p:nvGraphicFramePr>
        <p:xfrm>
          <a:off x="8053754" y="95736"/>
          <a:ext cx="3997569" cy="666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743071661"/>
                    </a:ext>
                  </a:extLst>
                </a:gridCol>
                <a:gridCol w="1231252">
                  <a:extLst>
                    <a:ext uri="{9D8B030D-6E8A-4147-A177-3AD203B41FA5}">
                      <a16:colId xmlns:a16="http://schemas.microsoft.com/office/drawing/2014/main" val="1472267000"/>
                    </a:ext>
                  </a:extLst>
                </a:gridCol>
                <a:gridCol w="1726949">
                  <a:extLst>
                    <a:ext uri="{9D8B030D-6E8A-4147-A177-3AD203B41FA5}">
                      <a16:colId xmlns:a16="http://schemas.microsoft.com/office/drawing/2014/main" val="4050518597"/>
                    </a:ext>
                  </a:extLst>
                </a:gridCol>
              </a:tblGrid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Last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34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2588512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Henry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Abbink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9100990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Nathalie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Aerts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32028995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Nadya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88650402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Stanislav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Avdeev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27037263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Özgün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Balaban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952152976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Dorien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Beeres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53431957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Cindy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Biesenbeek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9843245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Clémentine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Cottineau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0943037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Ernst-Jan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 Bruijn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11927869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Niek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 Meijier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30993004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Sreeparna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416318669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Bob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Driessen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31823302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Federica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Giardina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47672021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Kyri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Janssen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60815786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Yuxuan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Jin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522947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Steven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Kema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95635685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Megha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Khosla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4716455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Maša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Krajnc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661132335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Labussiere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70653578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Nguyen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09525391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Marjanne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Piena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43267104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Friso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Scheepstra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884065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Raoul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Schram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8851523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Elizaveta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Sivak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707383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Florian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Sniekers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52285294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Pascalle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Spaan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51956260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Lisa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Timm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849064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Ignacio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Urria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32360539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der Meijden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68618303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Oosterhout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4982077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Michiel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Rijn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738814915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Alexandra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Voce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427321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1710369-68EE-6CFD-B9C3-2BC215E5D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Groups</a:t>
            </a:r>
            <a:endParaRPr lang="en-GB" sz="18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AE8C0-E171-6345-5098-4500E6FEF0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6902935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CBS RA data, data handling, exercise, reproducibility, big tables, advanced computation, version control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Discuss your questions; were they answered? Do you have more questions?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Help each other!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Do the exercise </a:t>
            </a:r>
            <a:r>
              <a:rPr lang="en-GB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Members of the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SoDa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team will walk around</a:t>
            </a:r>
          </a:p>
        </p:txBody>
      </p:sp>
    </p:spTree>
    <p:extLst>
      <p:ext uri="{BB962C8B-B14F-4D97-AF65-F5344CB8AC3E}">
        <p14:creationId xmlns:p14="http://schemas.microsoft.com/office/powerpoint/2010/main" val="1028303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4"/>
              </a:rPr>
              <a:t>https://odissei-soda.nl</a:t>
            </a:r>
            <a:endParaRPr lang="en-US" sz="44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1160" y="1690688"/>
            <a:ext cx="5828321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414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Normal windows OS with 100GB storage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R, python, SPSS, Stata, and more installed by default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If you want specific libraries, ask the microdata team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 fancy environment management</a:t>
            </a:r>
          </a:p>
          <a:p>
            <a:pPr lvl="0"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see all tables, but you have access only to those you requested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 (for everyone)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632447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 &amp; link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Office PowerPoint</Application>
  <PresentationFormat>Widescreen</PresentationFormat>
  <Paragraphs>386</Paragraphs>
  <Slides>47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Fira Sans</vt:lpstr>
      <vt:lpstr>Calibri Light</vt:lpstr>
      <vt:lpstr>Times New Roman</vt:lpstr>
      <vt:lpstr>Fira Code</vt:lpstr>
      <vt:lpstr>Calibri</vt:lpstr>
      <vt:lpstr>Arial</vt:lpstr>
      <vt:lpstr>Office Theme</vt:lpstr>
      <vt:lpstr>PowerPoint Presentation</vt:lpstr>
      <vt:lpstr>Webpage</vt:lpstr>
      <vt:lpstr>PowerPoint Presentation</vt:lpstr>
      <vt:lpstr>About me</vt:lpstr>
      <vt:lpstr>Today</vt:lpstr>
      <vt:lpstr>CBS RA fundamentals</vt:lpstr>
      <vt:lpstr>CBS Remote Access environment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Reproducibility &amp; offline workflow</vt:lpstr>
      <vt:lpstr>Reproducibility</vt:lpstr>
      <vt:lpstr>Reproducibility</vt:lpstr>
      <vt:lpstr>Offline workflow example</vt:lpstr>
      <vt:lpstr>Offline workflow example</vt:lpstr>
      <vt:lpstr>Offline workflow example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Try to create tidy data</vt:lpstr>
      <vt:lpstr>Memory</vt:lpstr>
      <vt:lpstr>PowerPoint Presentation</vt:lpstr>
      <vt:lpstr>Clean your session / environment</vt:lpstr>
      <vt:lpstr>Efficiently processing large datasets</vt:lpstr>
      <vt:lpstr>Larger-than-memory data</vt:lpstr>
      <vt:lpstr>Working with larger-than-memory data</vt:lpstr>
      <vt:lpstr>Questions?</vt:lpstr>
      <vt:lpstr>Group consultations / exercise</vt:lpstr>
      <vt:lpstr>Exercise</vt:lpstr>
      <vt:lpstr>Groups</vt:lpstr>
      <vt:lpstr>PowerPoint Presentation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65</cp:revision>
  <dcterms:created xsi:type="dcterms:W3CDTF">2020-09-17T14:27:00Z</dcterms:created>
  <dcterms:modified xsi:type="dcterms:W3CDTF">2024-04-17T16:00:51Z</dcterms:modified>
</cp:coreProperties>
</file>