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6"/>
  </p:notesMasterIdLst>
  <p:sldIdLst>
    <p:sldId id="256" r:id="rId2"/>
    <p:sldId id="261" r:id="rId3"/>
    <p:sldId id="301" r:id="rId4"/>
    <p:sldId id="340" r:id="rId5"/>
    <p:sldId id="341" r:id="rId6"/>
    <p:sldId id="342" r:id="rId7"/>
    <p:sldId id="343" r:id="rId8"/>
    <p:sldId id="345" r:id="rId9"/>
    <p:sldId id="344" r:id="rId10"/>
    <p:sldId id="339" r:id="rId11"/>
    <p:sldId id="293" r:id="rId12"/>
    <p:sldId id="309" r:id="rId13"/>
    <p:sldId id="332" r:id="rId14"/>
    <p:sldId id="333" r:id="rId15"/>
    <p:sldId id="334" r:id="rId16"/>
    <p:sldId id="336" r:id="rId17"/>
    <p:sldId id="315" r:id="rId18"/>
    <p:sldId id="338" r:id="rId19"/>
    <p:sldId id="337" r:id="rId20"/>
    <p:sldId id="323" r:id="rId21"/>
    <p:sldId id="335" r:id="rId22"/>
    <p:sldId id="299" r:id="rId23"/>
    <p:sldId id="302" r:id="rId24"/>
    <p:sldId id="311" r:id="rId25"/>
    <p:sldId id="316" r:id="rId26"/>
    <p:sldId id="297" r:id="rId27"/>
    <p:sldId id="313" r:id="rId28"/>
    <p:sldId id="314" r:id="rId29"/>
    <p:sldId id="319" r:id="rId30"/>
    <p:sldId id="320" r:id="rId31"/>
    <p:sldId id="325" r:id="rId32"/>
    <p:sldId id="324" r:id="rId33"/>
    <p:sldId id="312" r:id="rId34"/>
    <p:sldId id="329" r:id="rId35"/>
    <p:sldId id="328" r:id="rId36"/>
    <p:sldId id="327" r:id="rId37"/>
    <p:sldId id="331" r:id="rId38"/>
    <p:sldId id="318" r:id="rId39"/>
    <p:sldId id="290" r:id="rId40"/>
    <p:sldId id="292" r:id="rId41"/>
    <p:sldId id="326" r:id="rId42"/>
    <p:sldId id="330" r:id="rId43"/>
    <p:sldId id="298" r:id="rId44"/>
    <p:sldId id="310" r:id="rId45"/>
  </p:sldIdLst>
  <p:sldSz cx="12192000" cy="6858000"/>
  <p:notesSz cx="6858000" cy="9144000"/>
  <p:embeddedFontLst>
    <p:embeddedFont>
      <p:font typeface="Fira Code" panose="020B0809050000020004" pitchFamily="49" charset="0"/>
      <p:regular r:id="rId47"/>
      <p:bold r:id="rId48"/>
    </p:embeddedFont>
    <p:embeddedFont>
      <p:font typeface="Fira Sans" panose="020B0503050000020004" pitchFamily="34" charset="0"/>
      <p:regular r:id="rId49"/>
      <p:bold r:id="rId50"/>
      <p:italic r:id="rId51"/>
      <p:boldItalic r:id="rId52"/>
    </p:embeddedFont>
  </p:embeddedFontLst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3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4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0 994 24575,'0'-391'0,"0"386"0,1-1 0,-1 1 0,1 0 0,0 0 0,0 0 0,1 0 0,-1 0 0,1 0 0,0 0 0,1 1 0,-1-1 0,5-5 0,43-45 0,-39 45 0,0-1 0,-1 0 0,14-21 0,-5 7 0,0 1 0,2 1 0,36-32 0,-56 55 0,10-9 0,0 1 0,1 0 0,0 1 0,0 1 0,1 0 0,16-6 0,-13 6 0,-1-1 0,1 0 0,23-16 0,-13 6 0,1 1 0,1 1 0,1 2 0,0 0 0,49-12 0,-57 20 0,1 0 0,30 0 0,38-9 0,39-9 0,-18 4 0,-85 14 0,1 0 0,0 1 0,0 2 0,0 1 0,0 1 0,43 5 0,-55 0 0,-1-1 0,0 2 0,0 0 0,-1 1 0,14 8 0,23 12 0,217 117 0,-151-75 0,13-5 0,-95-50 0,-1 1 0,-1 2 0,0 2 0,-2 0 0,0 2 0,31 29 0,-27-17 0,-1-2 0,-2 2 0,-1 1 0,26 39 0,-52-68 0,6 9 0,-1 1 0,0 0 0,0 1 0,-2 0 0,0 0 0,8 29 0,-2 3 0,21 46 0,-22-62 0,0 0 0,-2 0 0,-2 1 0,7 47 0,3 29 0,-11-75 0,-1-1 0,1 39 0,-6-59 0,0-1 0,-1 1 0,-1 0 0,0-1 0,0 1 0,-2-1 0,1 0 0,-2 1 0,1-1 0,-1-1 0,-1 1 0,-1 0 0,-11 18 0,-3-4 0,-1-1 0,-1 0 0,-1-2 0,-1-1 0,-52 37 0,-3 4 0,57-42 0,1 0 0,-23 31 0,27-30 0,0-2 0,-2 0 0,-29 24 0,-20 14 0,44-36 0,-48 33 0,62-49 0,0 0 0,0-1 0,0 0 0,-1-1 0,1 0 0,-1 0 0,0-1 0,0-1 0,-12 1 0,-45-1 51,50-3-405,1 1 0,0 1 0,-31 5 0,25 2-6472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5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24575,'1'7'0,"-1"1"0,0 0 0,0 0 0,-1 0 0,0 0 0,0-1 0,-1 1 0,0 0 0,0-1 0,-1 0 0,0 1 0,0-1 0,-1 0 0,1 0 0,-2-1 0,1 1 0,-1-1 0,-6 7 0,5-7 0,1 1 0,-1 0 0,1 0 0,1 1 0,-1 0 0,1 0 0,1 0 0,-1 0 0,2 0 0,-3 10 0,1 4 0,1 0 0,0 35 0,1-9 0,-1-32 0,-1 0 0,0 0 0,-1 0 0,0-1 0,-2 1 0,0-1 0,-9 15 0,-2 6 0,1-8 0,14-24 0,0 0 0,1 1 0,-1 0 0,1-1 0,0 1 0,0 0 0,-2 7 0,4-10 0,0 0 0,0 0 0,0 1 0,1-1 0,-1 0 0,0 0 0,1 0 0,-1 0 0,1 0 0,0 0 0,0 0 0,0 0 0,0 0 0,0 0 0,0 0 0,0 0 0,1 0 0,-1-1 0,1 1 0,-1-1 0,1 1 0,2 1 0,20 15 0,1-2 0,0 0 0,1-1 0,1-2 0,0-1 0,31 9 0,21 11 0,-34-15 0,-32-14 0,-1 2 0,0 0 0,0 0 0,18 12 0,13 12 0,-19-14 0,-1 1 0,30 27 0,-51-41-54,-1 1-1,1-1 0,0-1 1,0 1-1,0 0 1,0 0-1,0-1 0,0 1 1,1-1-1,-1 0 1,0 1-1,1-1 0,-1 0 1,1-1-1,0 1 0,-1 0 1,1-1-1,-1 1 1,1-1-1,0 0 0,-1 0 1,1 0-1,0 0 1,2-1-1,12-8-6771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720E9D-5A17-E6F6-F7D4-4853160EB6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9275F-775A-151F-3372-A852BD77E0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4F288A-A6E3-41AC-A051-0411F84CEBE4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25D9C-4EC7-39F6-377B-CCB2351BA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E76549-C005-277E-369C-85D5885CD23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4C6C-5249-6DD5-4C5F-42AE6887278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6A15-87E8-3ED9-23B8-FB33F0C8A1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C3FB279-1B5C-4A66-8BA6-C67245220E9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3B8D-4CB2-AB28-70B5-48A1D89DB6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B791-D58F-7EDD-BEE6-47A0572CAD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09E9-D28B-FB9E-3F38-4D6A40DCE1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D0F563-FC19-4F32-AEF6-1F1DD9A26D94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BF13-803F-BFC4-50E9-497AC8D544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3498-7FC9-60A6-DB91-8C65585530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FF2C53-DD1B-4575-92CD-0FBE95EA603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874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BEFF-CE78-57AD-7A54-BC9FD1D7C6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3775A-3208-4249-3F7B-18F077D150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CF8C-722F-1ACE-7C84-1FF331C170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CE4236-54B9-48EA-85DF-EAA8081FF5D6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E22C-3AC8-B306-1279-B976530141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1D3D-56ED-9F0D-6865-900F419284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FE1EEF-7CF2-4079-BA3A-7CA8F943234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4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CC0D4-2889-AFCB-C276-D1DB018FEBE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FE2B-99FC-8015-31A8-D6A8E208CC9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B77-4E35-ACD6-F8DA-D326A8F7DE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804053-0255-486B-B0F0-0F7C86CBDEA7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1149-6122-85D0-09BC-2F98B36C5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90EC-808C-2A68-A30F-6604459E7D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5D5142-FACB-4917-9174-4ACDD7AAD1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8AD-A755-6F8C-82CF-387B6E637B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A4D7-48BA-A49A-53BA-CB6734FD884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E841-80FB-E6A4-ACEA-B3442E6576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27D9B-3E0E-449F-A946-F3491C9D9D39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31E1-0872-79B3-755F-55ACEA30DA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18B4-C52A-218B-1086-DAD3B1E41E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96F9E5-FF41-436D-8612-1DF70D6CA4D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94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ACCD-A012-D50A-0DC5-CBFF05710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EBAF-085F-9AC4-E67C-B58D9C5B2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35FC-8351-355F-FBCE-67702D40A3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090247-1E8C-48C1-BE5B-ABCCB499B70C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677E-7FA0-D547-C091-61697E0C27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78AD-B104-6025-AFB5-79C9E869F0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A13B8-9B76-44E2-8214-CE6A4416F1A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81F9-C44F-0E7E-6414-0C7011AFBE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2F2F-92F1-E94D-90CD-2D580DF69D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5AC8-2187-2BCE-28CA-922AEE46F6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1C0E-E6E0-A261-862A-60AA23F115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4AA38E-6FCB-4E34-8FE1-E06FC6B697D9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EB1B-9633-80B8-582E-30C1DD700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F668-1085-3073-F9FF-25489B1BF8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B56C69-2D85-4F53-85A8-A845674958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4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B7F8-46EE-433A-F13C-981A9D7F3C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94A6-6DEC-2D0C-FB3E-AAC02C653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8EE3-0B09-8714-CA0A-C1A5FCA931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A8912-7D54-92CB-A81D-8373EA597BA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9276C-21E7-3855-4612-AB20028EED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8F282-59DB-3765-F40E-EAF1E0D5C4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E95C5-7C0A-4000-8B07-961C7F40DA0C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B6594-3AAF-39FB-084B-8DC45B1924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6E72E-0E87-3BE5-78A7-1AFBEE6DF6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63A2-B7FB-458F-A3D1-AD10656E30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9FE-BC20-6BAA-CCC8-0E4DCABB39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60BDB-2DDF-E1B8-26AB-A4F27F3254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062716-05BE-4E55-B717-8165588D1704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FD0AC-2639-7FA1-8FF1-9D130F97A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E82DC-7816-3572-DA56-2BEBD3AB5A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7ADB41-8DC2-474E-9CBF-C404456BAE6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D348-53C6-9ABB-136A-3724D99F18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FEE43E-2081-4B11-8B65-A62818AD16FA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CB54-DF67-C9CD-0CB7-6B7320F79F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80FC4-F7DD-C2CF-0DFC-945A5AD23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C570CF-2FE3-46F1-822B-24A1330E32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17BA-DE62-D9B9-77D7-E0B6708FB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DDD5-B75C-2FF0-395D-2BF73CC65F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6AAE-C1E3-53A6-E568-DA928DFD01A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1749-722E-4667-63A3-0C4F1B916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A3DB83-8C32-40B1-97E8-FB35626DF478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67E0-04DA-23E5-5936-D979A7FBC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D71F-7231-36FC-35CB-26DCC4EA94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488DD0-A221-4728-8814-C25A71E1FB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9352-703F-5713-2D1D-721E9D051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AB066-E2AC-D3D0-C828-E45867DB3C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C823-9030-020D-B89C-509F4B6DC7F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F78B-C592-7F0D-04EB-A6F45DE76D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E5B45-DD4E-4843-9F3A-14E4993B12CA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FBA9-3C19-B8F1-ACBC-6D356CEFDD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3804-0092-BD4B-BF30-881C99CACF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4A67F-8A65-4F13-8F53-B18E2A27C7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56CD1-4F79-8CFF-A6D0-9805C0AF56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C345-B518-DFEA-46AD-17D155528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189A-37EF-569F-7296-1735737495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91A6515-C8A5-4C9E-86DC-9D0D6CBE66E8}" type="datetime1">
              <a:rPr lang="en-GB"/>
              <a:pPr lvl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9E9E-5062-4DF6-9577-0033B195747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1FE5-3454-964D-E0C1-F6744490299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5D9115-70FE-4CF8-B94F-5F7F96F328E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5281/zenodo.65048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14.svg"/><Relationship Id="rId15" Type="http://schemas.openxmlformats.org/officeDocument/2006/relationships/image" Target="../media/image150.png"/><Relationship Id="rId10" Type="http://schemas.openxmlformats.org/officeDocument/2006/relationships/customXml" Target="../ink/ink2.xml"/><Relationship Id="rId4" Type="http://schemas.openxmlformats.org/officeDocument/2006/relationships/image" Target="../media/image13.png"/><Relationship Id="rId9" Type="http://schemas.openxmlformats.org/officeDocument/2006/relationships/image" Target="../media/image130.png"/><Relationship Id="rId1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icrodata@cbs.n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twitter.com/SoDa_N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dascience/cbs_microdata_computing" TargetMode="External"/><Relationship Id="rId5" Type="http://schemas.openxmlformats.org/officeDocument/2006/relationships/hyperlink" Target="https://www.surf.nl/en/agenda/supercomputing-for-social-scientists-with-r" TargetMode="External"/><Relationship Id="rId4" Type="http://schemas.openxmlformats.org/officeDocument/2006/relationships/hyperlink" Target="https://odissei-data.n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6ED77358-6275-1E7F-ABA9-8CBBD030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717" y="1074200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79D0EBB2-6172-90DA-874D-61A899392AD3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Efficient microdata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00637838-90DD-D822-7D83-0872B04DE2DC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4689F6-40C0-3880-4C94-08607BC25F9D}"/>
              </a:ext>
            </a:extLst>
          </p:cNvPr>
          <p:cNvSpPr txBox="1"/>
          <p:nvPr/>
        </p:nvSpPr>
        <p:spPr>
          <a:xfrm>
            <a:off x="1258433" y="2532412"/>
            <a:ext cx="967513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Efficient programming </a:t>
            </a:r>
            <a:r>
              <a:rPr lang="en-GB" sz="44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on the CBS microdata environment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Structure &amp; reproducibility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0A2538-8BE0-7515-E80F-79747803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131"/>
          <a:stretch/>
        </p:blipFill>
        <p:spPr>
          <a:xfrm>
            <a:off x="5156617" y="1553308"/>
            <a:ext cx="1878766" cy="1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DE7E-BA59-4248-CDA8-DAC8FCBE64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1226-C1D5-2923-F08B-697E1CA62A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Depends on your application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973525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59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Depends on your application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973525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Calibri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55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Calibri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A996124E-D3B7-849B-CC9C-9235B81C7321}"/>
              </a:ext>
            </a:extLst>
          </p:cNvPr>
          <p:cNvSpPr txBox="1"/>
          <p:nvPr/>
        </p:nvSpPr>
        <p:spPr>
          <a:xfrm>
            <a:off x="6096003" y="5768890"/>
            <a:ext cx="486497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Use .</a:t>
            </a:r>
            <a:r>
              <a:rPr lang="en-GB" sz="1800" b="1" i="0" u="none" strike="noStrike" kern="0" cap="none" spc="0" baseline="0" dirty="0" err="1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Rproj</a:t>
            </a: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 file for portability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C47916F-7B57-585D-3E8E-683347B9F80C}"/>
              </a:ext>
            </a:extLst>
          </p:cNvPr>
          <p:cNvSpPr/>
          <p:nvPr/>
        </p:nvSpPr>
        <p:spPr>
          <a:xfrm>
            <a:off x="882871" y="5739584"/>
            <a:ext cx="10030812" cy="369332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86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Calibri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A996124E-D3B7-849B-CC9C-9235B81C7321}"/>
              </a:ext>
            </a:extLst>
          </p:cNvPr>
          <p:cNvSpPr txBox="1"/>
          <p:nvPr/>
        </p:nvSpPr>
        <p:spPr>
          <a:xfrm>
            <a:off x="6096003" y="5768890"/>
            <a:ext cx="486497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Use .</a:t>
            </a:r>
            <a:r>
              <a:rPr lang="en-GB" sz="1800" b="1" i="0" u="none" strike="noStrike" kern="0" cap="none" spc="0" baseline="0" dirty="0" err="1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Rproj</a:t>
            </a: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 file for portability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C47916F-7B57-585D-3E8E-683347B9F80C}"/>
              </a:ext>
            </a:extLst>
          </p:cNvPr>
          <p:cNvSpPr/>
          <p:nvPr/>
        </p:nvSpPr>
        <p:spPr>
          <a:xfrm>
            <a:off x="882871" y="5739584"/>
            <a:ext cx="10030812" cy="369332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31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Live coding 1: example project</a:t>
            </a:r>
            <a:endParaRPr lang="en-GB" sz="4000" dirty="0">
              <a:solidFill>
                <a:srgbClr val="006388"/>
              </a:solidFill>
            </a:endParaRPr>
          </a:p>
        </p:txBody>
      </p:sp>
      <p:pic>
        <p:nvPicPr>
          <p:cNvPr id="5" name="Graphic 4">
            <a:hlinkClick r:id="rId2"/>
            <a:extLst>
              <a:ext uri="{FF2B5EF4-FFF2-40B4-BE49-F238E27FC236}">
                <a16:creationId xmlns:a16="http://schemas.microsoft.com/office/drawing/2014/main" id="{5559BE94-2E84-4C5E-CFBC-E7DE6D944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967" y="2927729"/>
            <a:ext cx="4611693" cy="5012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CBS RA fundamentals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Project structure &amp; reproducibility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Efficient data handling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Storage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Memory</a:t>
            </a:r>
          </a:p>
          <a:p>
            <a:pPr marL="457200" lvl="1" indent="0">
              <a:buNone/>
            </a:pPr>
            <a:endParaRPr lang="en-GB" sz="2800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Consultation &amp; exercise!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7B5F0C-B07D-CB82-4E77-B12DF81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37" y="1690689"/>
            <a:ext cx="4944455" cy="44216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84353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Efficient data handling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7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CBS RA fundamentals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Project structure &amp; reproducibility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Efficient data handling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Storage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Memory</a:t>
            </a:r>
          </a:p>
          <a:p>
            <a:pPr marL="457200" lvl="1" indent="0">
              <a:buNone/>
            </a:pPr>
            <a:endParaRPr lang="en-GB" sz="2800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Consultation &amp; exercise!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7B5F0C-B07D-CB82-4E77-B12DF81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37" y="1690689"/>
            <a:ext cx="4944455" cy="44216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2">
            <a:extLst>
              <a:ext uri="{FF2B5EF4-FFF2-40B4-BE49-F238E27FC236}">
                <a16:creationId xmlns:a16="http://schemas.microsoft.com/office/drawing/2014/main" id="{B9BC1189-37F0-900C-84F3-5C4F2A70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6027697" y="2629649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phic 18">
            <a:extLst>
              <a:ext uri="{FF2B5EF4-FFF2-40B4-BE49-F238E27FC236}">
                <a16:creationId xmlns:a16="http://schemas.microsoft.com/office/drawing/2014/main" id="{8048845E-3FA4-C21F-CED7-F4E70BDDB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6592"/>
          <a:stretch>
            <a:fillRect/>
          </a:stretch>
        </p:blipFill>
        <p:spPr>
          <a:xfrm>
            <a:off x="8145502" y="1422394"/>
            <a:ext cx="1368363" cy="11413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phic 20">
            <a:extLst>
              <a:ext uri="{FF2B5EF4-FFF2-40B4-BE49-F238E27FC236}">
                <a16:creationId xmlns:a16="http://schemas.microsoft.com/office/drawing/2014/main" id="{6E889FA0-2B8F-CFE6-A2AA-02E458A95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6889"/>
          <a:stretch>
            <a:fillRect/>
          </a:stretch>
        </p:blipFill>
        <p:spPr>
          <a:xfrm>
            <a:off x="2667999" y="2676357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694F73D8-A434-AC13-E0A2-5361DE786D54}"/>
              </a:ext>
            </a:extLst>
          </p:cNvPr>
          <p:cNvSpPr txBox="1"/>
          <p:nvPr/>
        </p:nvSpPr>
        <p:spPr>
          <a:xfrm>
            <a:off x="4080016" y="2310259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loading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importing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6" name="TextBox 39">
            <a:extLst>
              <a:ext uri="{FF2B5EF4-FFF2-40B4-BE49-F238E27FC236}">
                <a16:creationId xmlns:a16="http://schemas.microsoft.com/office/drawing/2014/main" id="{A2634FBE-1C98-EE49-8FD5-49FC321A8D78}"/>
              </a:ext>
            </a:extLst>
          </p:cNvPr>
          <p:cNvSpPr txBox="1"/>
          <p:nvPr/>
        </p:nvSpPr>
        <p:spPr>
          <a:xfrm>
            <a:off x="4028224" y="4029075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saving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storing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BB5F2A72-C314-5615-AB13-FDA8985A8E8C}"/>
              </a:ext>
            </a:extLst>
          </p:cNvPr>
          <p:cNvSpPr txBox="1"/>
          <p:nvPr/>
        </p:nvSpPr>
        <p:spPr>
          <a:xfrm>
            <a:off x="8076666" y="2563730"/>
            <a:ext cx="233916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processing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0D72DA-DF38-8D36-0D08-D767709B5FBB}"/>
              </a:ext>
            </a:extLst>
          </p:cNvPr>
          <p:cNvGrpSpPr/>
          <p:nvPr/>
        </p:nvGrpSpPr>
        <p:grpSpPr>
          <a:xfrm>
            <a:off x="4717930" y="308590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B815DD-9B37-8E1D-E351-6B64354E4CF3}"/>
              </a:ext>
            </a:extLst>
          </p:cNvPr>
          <p:cNvGrpSpPr/>
          <p:nvPr/>
        </p:nvGrpSpPr>
        <p:grpSpPr>
          <a:xfrm rot="10800000">
            <a:off x="4685530" y="355642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7EC209-520D-FBDE-C23F-ABB1244CBB7E}"/>
              </a:ext>
            </a:extLst>
          </p:cNvPr>
          <p:cNvGrpSpPr/>
          <p:nvPr/>
        </p:nvGrpSpPr>
        <p:grpSpPr>
          <a:xfrm>
            <a:off x="7550050" y="2398300"/>
            <a:ext cx="941400" cy="961200"/>
            <a:chOff x="7550050" y="2398300"/>
            <a:chExt cx="94140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14:cNvPr>
                <p14:cNvContentPartPr/>
                <p14:nvPr/>
              </p14:nvContentPartPr>
              <p14:xfrm>
                <a:off x="7550050" y="2398300"/>
                <a:ext cx="941400" cy="82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32050" y="2380660"/>
                  <a:ext cx="97704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14:cNvPr>
                <p14:cNvContentPartPr/>
                <p14:nvPr/>
              </p14:nvContentPartPr>
              <p14:xfrm>
                <a:off x="8106970" y="2996980"/>
                <a:ext cx="237240" cy="36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8970" y="2979340"/>
                  <a:ext cx="272880" cy="398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Storage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6F469B-8122-0EA3-A78B-89F58986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889"/>
          <a:stretch>
            <a:fillRect/>
          </a:stretch>
        </p:blipFill>
        <p:spPr>
          <a:xfrm>
            <a:off x="5120265" y="1807110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03339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A40FBF6-9A86-F5F4-1DE9-DBB47E1F0DD5}"/>
              </a:ext>
            </a:extLst>
          </p:cNvPr>
          <p:cNvSpPr txBox="1"/>
          <p:nvPr/>
        </p:nvSpPr>
        <p:spPr>
          <a:xfrm>
            <a:off x="3047998" y="353609"/>
            <a:ext cx="6096003" cy="63094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Geachte relatie,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Uit een meting op maandag 4 april 2022 blijkt dat project 0000, Titel van het project, een ruimtebeslag kent van </a:t>
            </a:r>
            <a:r>
              <a:rPr lang="nl-NL" sz="2000" b="1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34"/>
                <a:ea typeface="Calibri" pitchFamily="34"/>
              </a:rPr>
              <a:t>133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GB. De limiet voor het project is </a:t>
            </a:r>
            <a:r>
              <a:rPr lang="nl-NL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100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GB.</a:t>
            </a: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Als u de extra capaciteit daadwerkelijk nodig heeft, dan kunt u een verzoek indienen om extra capaciteit bij te kopen. De kosten hiervoor bedragen 25 euro per 50 GB per maand.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Met vriendelijke groet,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Firstname</a:t>
            </a:r>
            <a:r>
              <a:rPr lang="en-GB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Lastname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DBD Team Dataservices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CBS |</a:t>
            </a:r>
            <a:r>
              <a:rPr lang="nl-NL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Henri Faasdreef 312 | Postbus 24500 | 2490 HA Den Haag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Email: </a:t>
            </a:r>
            <a:r>
              <a:rPr lang="nl-NL" sz="2000" b="0" i="0" u="sng" strike="noStrike" kern="1200" cap="none" spc="0" baseline="0" dirty="0">
                <a:solidFill>
                  <a:srgbClr val="0000FF"/>
                </a:solidFill>
                <a:uFillTx/>
                <a:latin typeface="Calibri" pitchFamily="34"/>
                <a:ea typeface="Calibri" pitchFamily="34"/>
                <a:hlinkClick r:id="rId2"/>
              </a:rPr>
              <a:t>microdata@cbs.nl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Volg </a:t>
            </a:r>
            <a:r>
              <a:rPr lang="nl-NL" sz="2000" b="0" i="0" u="none" strike="noStrike" kern="1200" cap="none" spc="0" baseline="0" dirty="0" err="1">
                <a:solidFill>
                  <a:srgbClr val="00B0F0"/>
                </a:solidFill>
                <a:uFillTx/>
                <a:latin typeface="Calibri" pitchFamily="34"/>
                <a:ea typeface="Calibri" pitchFamily="34"/>
              </a:rPr>
              <a:t>statistiekcbs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op twitter | facebook | </a:t>
            </a:r>
            <a:r>
              <a:rPr lang="nl-NL" sz="2000" b="0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instagram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806C-0E1F-2B1D-47AA-8A77A419B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storing large R datasets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D8A83E-C1F1-F6B0-E7A1-795137411296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70B-4121-603B-BA86-19CFF4D8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1485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Memory</a:t>
            </a:r>
            <a:endParaRPr lang="en-GB" sz="1800" kern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AE8B77F-4D9E-E92A-0F52-637CF5EF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5037091" y="2057400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3136-4FE7-229B-FCDF-0689C7909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Top tip #4</a:t>
            </a:r>
            <a:endParaRPr lang="en-GB" sz="4000">
              <a:solidFill>
                <a:srgbClr val="006388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677FE5-DA3C-214B-9D18-6E1FFC5017C8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Read your program’s error messages! They give a lot of diagnostic info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E16DE9-C13C-34F7-087C-A485E23297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14400"/>
            <a:ext cx="10515600" cy="5578470"/>
          </a:xfrm>
        </p:spPr>
        <p:txBody>
          <a:bodyPr/>
          <a:lstStyle/>
          <a:p>
            <a:pPr marL="0" lvl="0" indent="0">
              <a:buNone/>
            </a:pPr>
            <a:r>
              <a:rPr lang="en-GB" b="1">
                <a:solidFill>
                  <a:srgbClr val="404040"/>
                </a:solidFill>
                <a:latin typeface="Fira Sans" pitchFamily="34"/>
              </a:rPr>
              <a:t>In R: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Error: cannot allocate vector of size 745.1 Gb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Python (numpy)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numpy.core._exceptions._ArrayMemoryError: Unable to allocate 745. GiB for an array with shape (100000000000,) and data type float64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Stata</a:t>
            </a:r>
            <a:endParaRPr lang="en-GB" b="1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>
                <a:solidFill>
                  <a:srgbClr val="404040"/>
                </a:solidFill>
                <a:latin typeface="Fira Code" pitchFamily="49"/>
                <a:ea typeface="Fira Code" pitchFamily="49"/>
              </a:rPr>
              <a:t>(no clue, I really don’t use Stata??)</a:t>
            </a:r>
            <a:endParaRPr lang="en-US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FB05-8CC0-B748-4929-C787128112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49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Clean your session / environment</a:t>
            </a:r>
            <a:endParaRPr lang="en-GB" sz="1600" kern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1D03CB-0AC6-6B85-AE69-43FF1D7B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84" y="2110352"/>
            <a:ext cx="6072228" cy="3157560"/>
          </a:xfrm>
          <a:prstGeom prst="rect">
            <a:avLst/>
          </a:prstGeom>
          <a:noFill/>
          <a:ln cap="flat">
            <a:noFill/>
          </a:ln>
          <a:effectLst>
            <a:outerShdw blurRad="330200" dist="38100" dir="3300000" sx="101000" sy="101000" algn="tl" rotWithShape="0">
              <a:prstClr val="black">
                <a:alpha val="41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FAB-8F83-0124-09C4-D51D3B8C2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processing large datasets</a:t>
            </a:r>
            <a:endParaRPr lang="en-GB" sz="4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54FF6F-93AD-E17D-3E6B-93EB06252BD7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2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C621-55EB-F67B-87F4-6B7482293F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Larger-than-memory data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6431-1CB4-57C9-ECAC-D81BC3890A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/>
            <a:endParaRPr lang="en-GB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>
                <a:solidFill>
                  <a:srgbClr val="404040"/>
                </a:solidFill>
                <a:latin typeface="Fira Sans" pitchFamily="34"/>
              </a:rPr>
              <a:t>Sometimes, your data really is larger-than-memory</a:t>
            </a:r>
          </a:p>
          <a:p>
            <a:pPr lvl="0"/>
            <a:r>
              <a:rPr lang="en-GB">
                <a:solidFill>
                  <a:srgbClr val="404040"/>
                </a:solidFill>
                <a:latin typeface="Fira Sans" pitchFamily="34"/>
              </a:rPr>
              <a:t>It is possible to do analyses on datasets which are on-disk</a:t>
            </a:r>
          </a:p>
          <a:p>
            <a:pPr marL="0" lvl="0" indent="0">
              <a:buNone/>
            </a:pPr>
            <a:endParaRPr lang="en-GB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Two options: </a:t>
            </a:r>
          </a:p>
          <a:p>
            <a:pPr lvl="0"/>
            <a:r>
              <a:rPr lang="en-GB">
                <a:solidFill>
                  <a:srgbClr val="404040"/>
                </a:solidFill>
                <a:latin typeface="Fira Sans" pitchFamily="34"/>
              </a:rPr>
              <a:t>Create chunked data objects</a:t>
            </a:r>
          </a:p>
          <a:p>
            <a:pPr lvl="0"/>
            <a:r>
              <a:rPr lang="en-GB">
                <a:solidFill>
                  <a:srgbClr val="404040"/>
                </a:solidFill>
                <a:latin typeface="Fira Sans" pitchFamily="34"/>
              </a:rPr>
              <a:t>Create a proper database</a:t>
            </a:r>
          </a:p>
          <a:p>
            <a:pPr lvl="0"/>
            <a:endParaRPr lang="en-GB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CBS RA fundamentals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6209-28B6-72E8-2590-7616BC9CB5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Top tip #5</a:t>
            </a:r>
            <a:endParaRPr lang="en-GB" sz="4000">
              <a:solidFill>
                <a:srgbClr val="006388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4D61E6-3DBD-1459-F283-654DF6F53C92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Investigate whether the “heavy” RA machine will solve your memory issues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EB9C-BF29-15A2-3116-2E65A44E3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43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Working with larger-than-memory data</a:t>
            </a:r>
            <a:endParaRPr lang="en-GB" sz="43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9F52C1-207D-2DDB-9769-3B7DBBBFD06D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3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882-FDB5-4269-26B5-9FB6CAE2F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1485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Compute</a:t>
            </a:r>
            <a:endParaRPr lang="en-GB" sz="1800" kern="0">
              <a:solidFill>
                <a:srgbClr val="FFFFFF"/>
              </a:solidFill>
            </a:endParaRP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A80506F0-3692-41E9-3356-C17B18841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592"/>
          <a:stretch>
            <a:fillRect/>
          </a:stretch>
        </p:blipFill>
        <p:spPr>
          <a:xfrm>
            <a:off x="5053852" y="1867058"/>
            <a:ext cx="2084301" cy="17384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8F61-5394-3558-2365-FC17578A91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Compute-heavy applications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0D71-92A2-03DE-3B9F-5A1B3B9AA4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Large simulations, e.g., </a:t>
            </a:r>
          </a:p>
          <a:p>
            <a:pPr lvl="1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agent-based models</a:t>
            </a:r>
          </a:p>
          <a:p>
            <a:pPr lvl="1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computational models</a:t>
            </a:r>
          </a:p>
          <a:p>
            <a:pPr lvl="1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complex systems stuff</a:t>
            </a:r>
          </a:p>
          <a:p>
            <a:pPr lvl="1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statistical simulations (large power analyses)</a:t>
            </a:r>
          </a:p>
          <a:p>
            <a:pPr lvl="0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Many different conditions </a:t>
            </a:r>
          </a:p>
          <a:p>
            <a:pPr lvl="1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Perform some computation for each neighbourhood in NL</a:t>
            </a:r>
          </a:p>
          <a:p>
            <a:pPr lvl="0"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Bayesian estimation with large models (many parameters, many posterior samples)</a:t>
            </a:r>
          </a:p>
          <a:p>
            <a:pPr lvl="0">
              <a:lnSpc>
                <a:spcPct val="100000"/>
              </a:lnSpc>
            </a:pPr>
            <a:endParaRPr lang="en-GB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F3BF-2F6D-61CC-5CE6-78069E22C9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Speeding up a function with C++</a:t>
            </a:r>
            <a:endParaRPr lang="en-GB" sz="4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9E27CF-8450-037F-81A3-866FEBECE882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4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F67B0D-D4B5-07EC-ABCD-9C753A7BFB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363196" cy="4667243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>
                <a:solidFill>
                  <a:srgbClr val="006388"/>
                </a:solidFill>
                <a:latin typeface="Fira Sans" pitchFamily="34"/>
              </a:rPr>
              <a:t>Embarrassingly parallel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>
                <a:solidFill>
                  <a:srgbClr val="404040"/>
                </a:solidFill>
                <a:latin typeface="Fira Sans" pitchFamily="34"/>
              </a:rPr>
              <a:t>Many independent computations, l</a:t>
            </a:r>
            <a:r>
              <a:rPr lang="en-US">
                <a:solidFill>
                  <a:srgbClr val="404040"/>
                </a:solidFill>
                <a:latin typeface="Fira Sans" pitchFamily="34"/>
              </a:rPr>
              <a:t>ittle or no effort is needed to separate the problem into a number of parallel tasks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r>
              <a:rPr lang="en-US">
                <a:solidFill>
                  <a:srgbClr val="7F7F7F"/>
                </a:solidFill>
                <a:latin typeface="Fira Sans" pitchFamily="34"/>
              </a:rPr>
              <a:t>Simulations</a:t>
            </a:r>
          </a:p>
          <a:p>
            <a:pPr lvl="0">
              <a:lnSpc>
                <a:spcPct val="100000"/>
              </a:lnSpc>
            </a:pPr>
            <a:r>
              <a:rPr lang="en-GB">
                <a:solidFill>
                  <a:srgbClr val="7F7F7F"/>
                </a:solidFill>
                <a:latin typeface="Fira Sans" pitchFamily="34"/>
              </a:rPr>
              <a:t>Applying a function to many conditions</a:t>
            </a:r>
          </a:p>
          <a:p>
            <a:pPr lvl="0">
              <a:lnSpc>
                <a:spcPct val="100000"/>
              </a:lnSpc>
            </a:pPr>
            <a:r>
              <a:rPr lang="en-GB">
                <a:solidFill>
                  <a:srgbClr val="7F7F7F"/>
                </a:solidFill>
                <a:latin typeface="Fira Sans" pitchFamily="34"/>
              </a:rPr>
              <a:t>Running a piece of code with many different settings</a:t>
            </a:r>
          </a:p>
          <a:p>
            <a:pPr lvl="0">
              <a:lnSpc>
                <a:spcPct val="100000"/>
              </a:lnSpc>
            </a:pPr>
            <a:r>
              <a:rPr lang="en-GB">
                <a:solidFill>
                  <a:srgbClr val="7F7F7F"/>
                </a:solidFill>
                <a:latin typeface="Fira Sans" pitchFamily="34"/>
              </a:rPr>
              <a:t>Bootstrapping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 b="1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1032-FB9B-DDC1-DA95-53E5A2AFD7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Top tip #6</a:t>
            </a:r>
            <a:endParaRPr lang="en-GB" sz="4000">
              <a:solidFill>
                <a:srgbClr val="006388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F60253-E88B-BFB7-B537-D4D8C4FA9FB0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Is your problem parallelizable? Look into the ODISSEI Secure Supercomputer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A3E9639-A25B-60BB-9E22-763460CA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3" b="824"/>
          <a:stretch>
            <a:fillRect/>
          </a:stretch>
        </p:blipFill>
        <p:spPr>
          <a:xfrm>
            <a:off x="34290" y="60963"/>
            <a:ext cx="12123416" cy="673608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39AE-7A4E-7A10-FEB6-EF13DEF93C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Top tips, collected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932C-C0AD-F901-E666-E6A79E0856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Run your heavy tasks during low-intensity hours on the RA environment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If you can afford it, just buy extra storage space for your project </a:t>
            </a:r>
            <a:r>
              <a:rPr lang="en-US" sz="2000" dirty="0">
                <a:solidFill>
                  <a:srgbClr val="404040"/>
                </a:solidFill>
                <a:latin typeface="Wingdings" pitchFamily="2"/>
              </a:rPr>
              <a:t>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Create a clear code folder, export your code from the RA, and publish it!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Read your program’s error messages! They give a lot of diagnostic info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Investigate whether the “heavy” RA machine will solve your memory issues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Is your problem parallelizable? Look into the ODISSEI Secure Supercomputer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Want to know more? Join the workshop.</a:t>
            </a:r>
          </a:p>
          <a:p>
            <a:pPr lvl="0">
              <a:lnSpc>
                <a:spcPct val="100000"/>
              </a:lnSpc>
            </a:pPr>
            <a:endParaRPr lang="en-US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US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US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US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>
            <a:extLst>
              <a:ext uri="{FF2B5EF4-FFF2-40B4-BE49-F238E27FC236}">
                <a16:creationId xmlns:a16="http://schemas.microsoft.com/office/drawing/2014/main" id="{0CEEB3C4-2794-3796-7E00-0454C008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722" y="2448608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AF340431-E49E-DAE9-A817-87135740B4EC}"/>
              </a:ext>
            </a:extLst>
          </p:cNvPr>
          <p:cNvSpPr txBox="1"/>
          <p:nvPr/>
        </p:nvSpPr>
        <p:spPr>
          <a:xfrm>
            <a:off x="3048893" y="1340611"/>
            <a:ext cx="6094201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6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Thank you!</a:t>
            </a:r>
            <a:endParaRPr lang="en-GB" sz="6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7671-DA9F-8B25-0EE3-E51952D594CE}"/>
              </a:ext>
            </a:extLst>
          </p:cNvPr>
          <p:cNvSpPr txBox="1"/>
          <p:nvPr/>
        </p:nvSpPr>
        <p:spPr>
          <a:xfrm>
            <a:off x="838193" y="3733879"/>
            <a:ext cx="10782303" cy="2062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  <a:hlinkClick r:id="rId4"/>
              </a:rPr>
              <a:t>https://odissei-data.nl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Fira Code" pitchFamily="49"/>
              <a:ea typeface="Fira Code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L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  <a:hlinkClick r:id="rId5"/>
              </a:rPr>
              <a:t>https://www.surf.nl/en/agenda/supercomputing-for-social-scientists-with-r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Fira Code" pitchFamily="49"/>
              <a:ea typeface="Fira Code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  <a:hlinkClick r:id="rId6"/>
              </a:rPr>
              <a:t>https://github.com/sodascience/cbs_microdata_computing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Code" pitchFamily="49"/>
                <a:ea typeface="Fira Code" pitchFamily="49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Fira Code" pitchFamily="49"/>
              <a:ea typeface="Fira Code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Fira Code" pitchFamily="49"/>
              <a:ea typeface="Fira Code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Fira Code" pitchFamily="49"/>
                <a:ea typeface="Fira Code" pitchFamily="49"/>
                <a:hlinkClick r:id="rId7"/>
              </a:rPr>
              <a:t>@SoDa_NL</a:t>
            </a:r>
            <a:endParaRPr lang="en-NL" sz="1600" b="0" i="0" u="none" strike="noStrike" kern="1200" cap="none" spc="0" baseline="0" dirty="0">
              <a:solidFill>
                <a:srgbClr val="000000"/>
              </a:solidFill>
              <a:uFillTx/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CBS Remote Access environment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152659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 virtual machine on a big server in the internal network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“Normal” windows environment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Data is made available via a drive on a per-project basis G:/microdata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Additional metadata is also available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5CA459-40EC-F3A1-3F60-0829F2AB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563" y="1690688"/>
            <a:ext cx="3646242" cy="1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0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D76-2D96-9A2D-7750-33DD01109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1BE7-A24F-0F5B-4EBA-04BF88679D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260C-63D8-4F73-F9C0-08B1B28B6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223-52FB-BB92-CA7D-5D4BC87E6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B85D-C369-AC12-8B8E-E90D4D9754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28BB-52FD-59AE-246A-FE84D5DE2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407-D08C-8BAC-01A6-DDCE4B770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 sz="40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3FFD41-57E2-D8CE-A4CC-18D0699F7789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Register data and questionnaires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(subject to restrictions and costs) also upload your own 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All these tables can be combined to do your research!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348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tables are made by humans / different departments: manual 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They are (mostly) SPSS .sav files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Some files are huge! (SPOLISBUS) 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Their names / versions can change without warning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6296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Additional data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There are additional (meta)data files to help with analysis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Metadata &amp; supplementary data. Translation files, key/value files, lists of existing postal codes, and more.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These reside in a different location (not G:/)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location has also changed in the past &amp; could change in the future too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699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Imports/exports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8021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Exporting analysis results is subject to output check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Ensures our privacy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is manual labour, done by a member of microdata team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Each output costs time and money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can also import and export code files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does not cost money!!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More on this later</a:t>
            </a: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2907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Any questions?</a:t>
            </a:r>
            <a:endParaRPr lang="en-GB" sz="4800" dirty="0">
              <a:solidFill>
                <a:srgbClr val="006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9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Microsoft Office PowerPoint</Application>
  <PresentationFormat>Widescreen</PresentationFormat>
  <Paragraphs>288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Calibri</vt:lpstr>
      <vt:lpstr>Arial</vt:lpstr>
      <vt:lpstr>Fira Sans</vt:lpstr>
      <vt:lpstr>Fira Code</vt:lpstr>
      <vt:lpstr>Wingdings</vt:lpstr>
      <vt:lpstr>Calibri Light</vt:lpstr>
      <vt:lpstr>Times New Roman</vt:lpstr>
      <vt:lpstr>Office Theme</vt:lpstr>
      <vt:lpstr>PowerPoint Presentation</vt:lpstr>
      <vt:lpstr>Today</vt:lpstr>
      <vt:lpstr>CBS RA fundamentals</vt:lpstr>
      <vt:lpstr>CBS Remote Access environment</vt:lpstr>
      <vt:lpstr>Microdata at CBS</vt:lpstr>
      <vt:lpstr>Microdata at CBS</vt:lpstr>
      <vt:lpstr>Additional data</vt:lpstr>
      <vt:lpstr>Imports/exports</vt:lpstr>
      <vt:lpstr>Any questions?</vt:lpstr>
      <vt:lpstr>Structure &amp; reproducibility</vt:lpstr>
      <vt:lpstr>Efficient project folder 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Live coding 1: example project</vt:lpstr>
      <vt:lpstr>Today</vt:lpstr>
      <vt:lpstr>Efficient data handling</vt:lpstr>
      <vt:lpstr>PowerPoint Presentation</vt:lpstr>
      <vt:lpstr>Storage</vt:lpstr>
      <vt:lpstr>PowerPoint Presentation</vt:lpstr>
      <vt:lpstr>Efficiently storing large R datasets</vt:lpstr>
      <vt:lpstr>Memory</vt:lpstr>
      <vt:lpstr>Top tip #4</vt:lpstr>
      <vt:lpstr>PowerPoint Presentation</vt:lpstr>
      <vt:lpstr>Clean your session / environment</vt:lpstr>
      <vt:lpstr>Efficiently processing large datasets</vt:lpstr>
      <vt:lpstr>Larger-than-memory data</vt:lpstr>
      <vt:lpstr>Top tip #5</vt:lpstr>
      <vt:lpstr>Working with larger-than-memory data</vt:lpstr>
      <vt:lpstr>Compute</vt:lpstr>
      <vt:lpstr>Compute-heavy applications</vt:lpstr>
      <vt:lpstr>Speeding up a function with C++</vt:lpstr>
      <vt:lpstr>PowerPoint Presentation</vt:lpstr>
      <vt:lpstr>Top tip #6</vt:lpstr>
      <vt:lpstr>PowerPoint Presentation</vt:lpstr>
      <vt:lpstr>Top tips, collected</vt:lpstr>
      <vt:lpstr>PowerPoint Presentation</vt:lpstr>
      <vt:lpstr>Questions?</vt:lpstr>
      <vt:lpstr>Default light slide</vt:lpstr>
      <vt:lpstr>Default dark slide</vt:lpstr>
      <vt:lpstr>Is this an impact slide?</vt:lpstr>
      <vt:lpstr>Here is an impactful slide with a sentence on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55</cp:revision>
  <dcterms:created xsi:type="dcterms:W3CDTF">2020-09-17T14:27:00Z</dcterms:created>
  <dcterms:modified xsi:type="dcterms:W3CDTF">2024-04-15T13:44:32Z</dcterms:modified>
</cp:coreProperties>
</file>