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6FD2D6C-98AE-43F2-A31C-0AD1689DAC78}">
  <a:tblStyle styleId="{A6FD2D6C-98AE-43F2-A31C-0AD1689DAC78}"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png"/><Relationship Id="rId4" Type="http://schemas.openxmlformats.org/officeDocument/2006/relationships/image" Target="../media/image00.png"/><Relationship Id="rId5"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png"/><Relationship Id="rId4" Type="http://schemas.openxmlformats.org/officeDocument/2006/relationships/image" Target="../media/image0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6.png"/><Relationship Id="rId4"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5.png"/><Relationship Id="rId4"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7.png"/><Relationship Id="rId4"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9.png"/><Relationship Id="rId4" Type="http://schemas.openxmlformats.org/officeDocument/2006/relationships/image" Target="../media/image0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9.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github.com/saikat047/git-workshop" TargetMode="External"/><Relationship Id="rId4" Type="http://schemas.openxmlformats.org/officeDocument/2006/relationships/hyperlink" Target="mailto:git@github.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git.or.cz/course/svn.html" TargetMode="External"/><Relationship Id="rId4" Type="http://schemas.openxmlformats.org/officeDocument/2006/relationships/hyperlink" Target="http://git-scm.com/book/en/Git-Branching-Basic-Branching-and-Merg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mailto:git@github.com" TargetMode="External"/><Relationship Id="rId4" Type="http://schemas.openxmlformats.org/officeDocument/2006/relationships/hyperlink" Target="mailto:git@github.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856"/>
          </a:xfrm>
          <a:prstGeom prst="rect">
            <a:avLst/>
          </a:prstGeom>
        </p:spPr>
        <p:txBody>
          <a:bodyPr anchorCtr="0" anchor="b" bIns="91425" lIns="91425" rIns="91425" tIns="91425">
            <a:noAutofit/>
          </a:bodyPr>
          <a:lstStyle/>
          <a:p>
            <a:pPr lvl="0">
              <a:spcBef>
                <a:spcPts val="0"/>
              </a:spcBef>
              <a:buNone/>
            </a:pPr>
            <a:r>
              <a:rPr lang="en"/>
              <a:t>Git workshop</a:t>
            </a:r>
          </a:p>
        </p:txBody>
      </p:sp>
      <p:sp>
        <p:nvSpPr>
          <p:cNvPr id="28" name="Shape 28"/>
          <p:cNvSpPr txBox="1"/>
          <p:nvPr>
            <p:ph idx="1" type="subTitle"/>
          </p:nvPr>
        </p:nvSpPr>
        <p:spPr>
          <a:xfrm>
            <a:off x="1676400" y="2611450"/>
            <a:ext cx="5431800" cy="784800"/>
          </a:xfrm>
          <a:prstGeom prst="rect">
            <a:avLst/>
          </a:prstGeom>
        </p:spPr>
        <p:txBody>
          <a:bodyPr anchorCtr="0" anchor="t" bIns="91425" lIns="91425" rIns="91425" tIns="91425">
            <a:noAutofit/>
          </a:bodyPr>
          <a:lstStyle/>
          <a:p>
            <a:pPr lvl="0">
              <a:spcBef>
                <a:spcPts val="0"/>
              </a:spcBef>
              <a:buNone/>
            </a:pPr>
            <a:r>
              <a:rPr lang="en" sz="1350">
                <a:solidFill>
                  <a:srgbClr val="231F20"/>
                </a:solidFill>
                <a:highlight>
                  <a:srgbClr val="FFFFFF"/>
                </a:highlight>
                <a:latin typeface="Verdana"/>
                <a:ea typeface="Verdana"/>
                <a:cs typeface="Verdana"/>
                <a:sym typeface="Verdana"/>
              </a:rPr>
              <a:t>Hvordan beholde historien din ren - Rookie til Pro med Git</a:t>
            </a:r>
          </a:p>
        </p:txBody>
      </p:sp>
      <p:sp>
        <p:nvSpPr>
          <p:cNvPr id="29" name="Shape 29"/>
          <p:cNvSpPr txBox="1"/>
          <p:nvPr/>
        </p:nvSpPr>
        <p:spPr>
          <a:xfrm>
            <a:off x="2743199" y="4600175"/>
            <a:ext cx="3657600" cy="457200"/>
          </a:xfrm>
          <a:prstGeom prst="rect">
            <a:avLst/>
          </a:prstGeom>
          <a:noFill/>
          <a:ln>
            <a:noFill/>
          </a:ln>
        </p:spPr>
        <p:txBody>
          <a:bodyPr anchorCtr="0" anchor="t" bIns="91425" lIns="91425" rIns="91425" tIns="91425">
            <a:noAutofit/>
          </a:bodyPr>
          <a:lstStyle/>
          <a:p>
            <a:pPr lvl="0" algn="ctr">
              <a:spcBef>
                <a:spcPts val="0"/>
              </a:spcBef>
              <a:buNone/>
            </a:pPr>
            <a:r>
              <a:rPr lang="en" sz="1000"/>
              <a:t>Abdullah Saikat Kazi, Tech-1, Dev-3, Oslo</a:t>
            </a:r>
          </a:p>
        </p:txBody>
      </p:sp>
      <p:sp>
        <p:nvSpPr>
          <p:cNvPr id="30" name="Shape 30"/>
          <p:cNvSpPr txBox="1"/>
          <p:nvPr/>
        </p:nvSpPr>
        <p:spPr>
          <a:xfrm>
            <a:off x="6983722" y="2607778"/>
            <a:ext cx="1875600" cy="457200"/>
          </a:xfrm>
          <a:prstGeom prst="rect">
            <a:avLst/>
          </a:prstGeom>
          <a:noFill/>
          <a:ln>
            <a:noFill/>
          </a:ln>
        </p:spPr>
        <p:txBody>
          <a:bodyPr anchorCtr="0" anchor="t" bIns="91425" lIns="91425" rIns="91425" tIns="91425">
            <a:noAutofit/>
          </a:bodyPr>
          <a:lstStyle/>
          <a:p>
            <a:pPr lvl="0" rtl="0" algn="l">
              <a:spcBef>
                <a:spcPts val="0"/>
              </a:spcBef>
              <a:buClr>
                <a:schemeClr val="dk1"/>
              </a:buClr>
              <a:buSzPct val="78571"/>
              <a:buFont typeface="Arial"/>
              <a:buNone/>
            </a:pPr>
            <a:r>
              <a:rPr lang="en" sz="1350">
                <a:solidFill>
                  <a:srgbClr val="231F20"/>
                </a:solidFill>
                <a:latin typeface="Verdana"/>
                <a:ea typeface="Verdana"/>
                <a:cs typeface="Verdana"/>
                <a:sym typeface="Verdana"/>
              </a:rPr>
              <a:t>del 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p:tgtEl>
                                          <p:spTgt spid="30"/>
                                        </p:tgtEl>
                                        <p:attrNameLst>
                                          <p:attrName>ppt_w</p:attrName>
                                        </p:attrNameLst>
                                      </p:cBhvr>
                                      <p:tavLst>
                                        <p:tav fmla="" tm="0">
                                          <p:val>
                                            <p:strVal val="0"/>
                                          </p:val>
                                        </p:tav>
                                        <p:tav fmla="" tm="100000">
                                          <p:val>
                                            <p:strVal val="#ppt_w"/>
                                          </p:val>
                                        </p:tav>
                                      </p:tavLst>
                                    </p:anim>
                                    <p:anim calcmode="lin" valueType="num">
                                      <p:cBhvr additive="base">
                                        <p:cTn dur="1000"/>
                                        <p:tgtEl>
                                          <p:spTgt spid="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Updating your local repository</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 git pull origin</a:t>
            </a:r>
          </a:p>
          <a:p>
            <a:pPr lvl="0" rtl="0">
              <a:spcBef>
                <a:spcPts val="0"/>
              </a:spcBef>
              <a:buNone/>
            </a:pPr>
            <a:r>
              <a:rPr lang="en" sz="1200"/>
              <a:t>This will retrieve the repository and merge the remote branches with your local branches.</a:t>
            </a:r>
          </a:p>
          <a:p>
            <a:pPr lvl="0" rtl="0">
              <a:spcBef>
                <a:spcPts val="0"/>
              </a:spcBef>
              <a:buNone/>
            </a:pPr>
            <a:r>
              <a:t/>
            </a:r>
            <a:endParaRPr sz="1400"/>
          </a:p>
          <a:p>
            <a:pPr lvl="0" rtl="0">
              <a:spcBef>
                <a:spcPts val="0"/>
              </a:spcBef>
              <a:buNone/>
            </a:pPr>
            <a:r>
              <a:rPr lang="en" sz="1400"/>
              <a:t>In theory, the command above does two things,</a:t>
            </a:r>
          </a:p>
          <a:p>
            <a:pPr lvl="0" rtl="0">
              <a:spcBef>
                <a:spcPts val="0"/>
              </a:spcBef>
              <a:buNone/>
            </a:pPr>
            <a:r>
              <a:rPr lang="en" sz="1400"/>
              <a:t>$ git fetch origin</a:t>
            </a:r>
          </a:p>
          <a:p>
            <a:pPr lvl="0" rtl="0">
              <a:spcBef>
                <a:spcPts val="0"/>
              </a:spcBef>
              <a:buNone/>
            </a:pPr>
            <a:r>
              <a:rPr lang="en" sz="1400"/>
              <a:t>$ git merge origin/master</a:t>
            </a:r>
          </a:p>
          <a:p>
            <a:pPr lvl="0" rtl="0">
              <a:spcBef>
                <a:spcPts val="0"/>
              </a:spcBef>
              <a:buNone/>
            </a:pPr>
            <a:r>
              <a:t/>
            </a:r>
            <a:endParaRPr sz="1400"/>
          </a:p>
          <a:p>
            <a:pPr lvl="0" rtl="0">
              <a:spcBef>
                <a:spcPts val="0"/>
              </a:spcBef>
              <a:buNone/>
            </a:pPr>
            <a:r>
              <a:rPr lang="en" sz="1400"/>
              <a:t>If the local branch (i.e. master) does not already have all the changes found in the remote repository, a “merge” commit occurs (undesirable). Imagine running 5 developers running “git pull” 3-4 times a day. That will result in more than 10 “merge” commits that does not add any value to the project source code history.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0"/>
                                        <p:tgtEl>
                                          <p:spTgt spid="9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Updating your local repository...</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 git fetch origin</a:t>
            </a:r>
          </a:p>
          <a:p>
            <a:pPr lvl="0" rtl="0">
              <a:spcBef>
                <a:spcPts val="0"/>
              </a:spcBef>
              <a:buNone/>
            </a:pPr>
            <a:r>
              <a:rPr lang="en" sz="1200"/>
              <a:t>This will only retrieve the latest status from the origin repository. No changes will be made to your local repo.</a:t>
            </a:r>
          </a:p>
          <a:p>
            <a:pPr lvl="0" rtl="0">
              <a:spcBef>
                <a:spcPts val="0"/>
              </a:spcBef>
              <a:buNone/>
            </a:pPr>
            <a:r>
              <a:t/>
            </a:r>
            <a:endParaRPr sz="1400"/>
          </a:p>
          <a:p>
            <a:pPr lvl="0" rtl="0">
              <a:spcBef>
                <a:spcPts val="0"/>
              </a:spcBef>
              <a:buNone/>
            </a:pPr>
            <a:r>
              <a:rPr lang="en" sz="1400"/>
              <a:t>$ git rebase origin/branch-name</a:t>
            </a:r>
          </a:p>
          <a:p>
            <a:pPr lvl="0" rtl="0">
              <a:spcBef>
                <a:spcPts val="0"/>
              </a:spcBef>
              <a:buNone/>
            </a:pPr>
            <a:r>
              <a:rPr lang="en" sz="1200"/>
              <a:t>This operation does the following steps in order,</a:t>
            </a:r>
          </a:p>
          <a:p>
            <a:pPr lvl="0" rtl="0">
              <a:spcBef>
                <a:spcPts val="0"/>
              </a:spcBef>
              <a:buNone/>
            </a:pPr>
            <a:r>
              <a:rPr lang="en" sz="1200"/>
              <a:t>- Record all local changes (each change/commit can be thought of as single patch file)</a:t>
            </a:r>
          </a:p>
          <a:p>
            <a:pPr lvl="0" rtl="0">
              <a:spcBef>
                <a:spcPts val="0"/>
              </a:spcBef>
              <a:buNone/>
            </a:pPr>
            <a:r>
              <a:rPr lang="en" sz="1200"/>
              <a:t>- Reset your local branch with the exact content from the remote branch “origin/branch-name”</a:t>
            </a:r>
          </a:p>
          <a:p>
            <a:pPr lvl="0" rtl="0">
              <a:spcBef>
                <a:spcPts val="0"/>
              </a:spcBef>
              <a:buNone/>
            </a:pPr>
            <a:r>
              <a:rPr lang="en" sz="1200"/>
              <a:t>- Apply all your previously recorded local changes on top of the branch “reset” in the previous step</a:t>
            </a:r>
          </a:p>
          <a:p>
            <a:pPr lvl="0" rtl="0">
              <a:spcBef>
                <a:spcPts val="0"/>
              </a:spcBef>
              <a:buNone/>
            </a:pPr>
            <a:r>
              <a:t/>
            </a:r>
            <a:endParaRPr sz="1200"/>
          </a:p>
          <a:p>
            <a:pPr lvl="0" rtl="0">
              <a:spcBef>
                <a:spcPts val="0"/>
              </a:spcBef>
              <a:buNone/>
            </a:pPr>
            <a:r>
              <a:rPr lang="en" sz="1400"/>
              <a:t>The two operations above can be performed with a single command as follows,</a:t>
            </a:r>
          </a:p>
          <a:p>
            <a:pPr lvl="0" rtl="0">
              <a:spcBef>
                <a:spcPts val="0"/>
              </a:spcBef>
              <a:buNone/>
            </a:pPr>
            <a:r>
              <a:rPr lang="en" sz="1400"/>
              <a:t>$ git pull --rebase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1000"/>
                                        <p:tgtEl>
                                          <p:spTgt spid="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Effect filter="fade" transition="in">
                                      <p:cBhvr>
                                        <p:cTn dur="1000"/>
                                        <p:tgtEl>
                                          <p:spTgt spid="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animEffect filter="fade" transition="in">
                                      <p:cBhvr>
                                        <p:cTn dur="1000"/>
                                        <p:tgtEl>
                                          <p:spTgt spid="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9" st="9"/>
                                            </p:txEl>
                                          </p:spTgt>
                                        </p:tgtEl>
                                        <p:attrNameLst>
                                          <p:attrName>style.visibility</p:attrName>
                                        </p:attrNameLst>
                                      </p:cBhvr>
                                      <p:to>
                                        <p:strVal val="visible"/>
                                      </p:to>
                                    </p:set>
                                    <p:animEffect filter="fade" transition="in">
                                      <p:cBhvr>
                                        <p:cTn dur="1000"/>
                                        <p:tgtEl>
                                          <p:spTgt spid="9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0" st="10"/>
                                            </p:txEl>
                                          </p:spTgt>
                                        </p:tgtEl>
                                        <p:attrNameLst>
                                          <p:attrName>style.visibility</p:attrName>
                                        </p:attrNameLst>
                                      </p:cBhvr>
                                      <p:to>
                                        <p:strVal val="visible"/>
                                      </p:to>
                                    </p:set>
                                    <p:animEffect filter="fade" transition="in">
                                      <p:cBhvr>
                                        <p:cTn dur="1000"/>
                                        <p:tgtEl>
                                          <p:spTgt spid="9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undo / reset</a:t>
            </a:r>
          </a:p>
        </p:txBody>
      </p:sp>
      <p:sp>
        <p:nvSpPr>
          <p:cNvPr id="103" name="Shape 10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 To reset changes not committed yet,</a:t>
            </a:r>
          </a:p>
          <a:p>
            <a:pPr lvl="0" rtl="0">
              <a:spcBef>
                <a:spcPts val="0"/>
              </a:spcBef>
              <a:buNone/>
            </a:pPr>
            <a:r>
              <a:rPr lang="en" sz="1800"/>
              <a:t>$ git reset --hard</a:t>
            </a:r>
          </a:p>
          <a:p>
            <a:pPr lvl="0" rtl="0">
              <a:spcBef>
                <a:spcPts val="0"/>
              </a:spcBef>
              <a:buNone/>
            </a:pPr>
            <a:r>
              <a:rPr lang="en" sz="1800"/>
              <a:t>- To fully reset a local branch with a remote branch,</a:t>
            </a:r>
          </a:p>
          <a:p>
            <a:pPr lvl="0" rtl="0">
              <a:spcBef>
                <a:spcPts val="0"/>
              </a:spcBef>
              <a:buNone/>
            </a:pPr>
            <a:r>
              <a:rPr lang="en" sz="1800"/>
              <a:t>$ git reset --hard origin/master</a:t>
            </a:r>
          </a:p>
          <a:p>
            <a:pPr lvl="0">
              <a:spcBef>
                <a:spcPts val="0"/>
              </a:spcBef>
              <a:buNone/>
            </a:pPr>
            <a:r>
              <a:rPr lang="en" sz="1400"/>
              <a:t>Warning: All local changes will be gone.</a:t>
            </a:r>
          </a:p>
          <a:p>
            <a:pPr lvl="0">
              <a:spcBef>
                <a:spcPts val="0"/>
              </a:spcBef>
              <a:buNone/>
            </a:pPr>
            <a:r>
              <a:t/>
            </a:r>
            <a:endParaRPr sz="1400"/>
          </a:p>
          <a:p>
            <a:pPr lvl="0" rtl="0">
              <a:spcBef>
                <a:spcPts val="0"/>
              </a:spcBef>
              <a:buNone/>
            </a:pPr>
            <a:r>
              <a:rPr lang="en" sz="1800"/>
              <a:t>- </a:t>
            </a:r>
            <a:r>
              <a:rPr lang="en" sz="1800"/>
              <a:t>To remove all untracked files in your repository,</a:t>
            </a:r>
          </a:p>
          <a:p>
            <a:pPr lvl="0" rtl="0">
              <a:spcBef>
                <a:spcPts val="0"/>
              </a:spcBef>
              <a:buNone/>
            </a:pPr>
            <a:r>
              <a:rPr lang="en" sz="1800"/>
              <a:t>$ git clean # use ‘-n’ if you want a “dry-run”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1000"/>
                                        <p:tgtEl>
                                          <p:spTgt spid="1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animEffect filter="fade" transition="in">
                                      <p:cBhvr>
                                        <p:cTn dur="1000"/>
                                        <p:tgtEl>
                                          <p:spTgt spid="10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Where is my head?</a:t>
            </a:r>
          </a:p>
        </p:txBody>
      </p:sp>
      <p:sp>
        <p:nvSpPr>
          <p:cNvPr id="109" name="Shape 10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 HEAD is just a synonym of the top revision of the current branch (commit hash id)</a:t>
            </a:r>
          </a:p>
          <a:p>
            <a:pPr lvl="0" rtl="0">
              <a:spcBef>
                <a:spcPts val="0"/>
              </a:spcBef>
              <a:buNone/>
            </a:pPr>
            <a:r>
              <a:rPr lang="en" sz="1000"/>
              <a:t>Example:</a:t>
            </a:r>
            <a:r>
              <a:rPr lang="en" sz="1400"/>
              <a:t> git rebase -i HEAD^2</a:t>
            </a:r>
          </a:p>
          <a:p>
            <a:pPr lvl="0" rtl="0">
              <a:spcBef>
                <a:spcPts val="0"/>
              </a:spcBef>
              <a:buNone/>
            </a:pPr>
            <a:r>
              <a:t/>
            </a:r>
            <a:endParaRPr sz="1400"/>
          </a:p>
          <a:p>
            <a:pPr lvl="0" rtl="0">
              <a:spcBef>
                <a:spcPts val="0"/>
              </a:spcBef>
              <a:buNone/>
            </a:pPr>
            <a:r>
              <a:rPr lang="en" sz="1400"/>
              <a:t>- When we refer to a branch, we are always referring to the HEAD revision of the branch</a:t>
            </a:r>
          </a:p>
          <a:p>
            <a:pPr lvl="0" rtl="0">
              <a:spcBef>
                <a:spcPts val="0"/>
              </a:spcBef>
              <a:buNone/>
            </a:pPr>
            <a:r>
              <a:rPr lang="en" sz="1000"/>
              <a:t>Example:</a:t>
            </a:r>
            <a:r>
              <a:rPr lang="en" sz="1400"/>
              <a:t> git reset --hard HEAD</a:t>
            </a:r>
          </a:p>
          <a:p>
            <a:pPr lvl="0" rtl="0">
              <a:spcBef>
                <a:spcPts val="0"/>
              </a:spcBef>
              <a:buNone/>
            </a:pPr>
            <a:r>
              <a:t/>
            </a:r>
            <a:endParaRPr sz="1400"/>
          </a:p>
          <a:p>
            <a:pPr lvl="0" rtl="0">
              <a:spcBef>
                <a:spcPts val="0"/>
              </a:spcBef>
              <a:buNone/>
            </a:pPr>
            <a:r>
              <a:rPr lang="en" sz="1400"/>
              <a:t>$ git reset --hard </a:t>
            </a:r>
            <a:r>
              <a:rPr lang="en" sz="1000"/>
              <a:t>is the same as running,</a:t>
            </a:r>
            <a:r>
              <a:rPr lang="en" sz="1400"/>
              <a:t> $ git reset --hard HEAD</a:t>
            </a:r>
          </a:p>
          <a:p>
            <a:pPr lvl="0" rtl="0">
              <a:spcBef>
                <a:spcPts val="0"/>
              </a:spcBef>
              <a:buNone/>
            </a:pPr>
            <a:r>
              <a:rPr lang="en" sz="1400"/>
              <a:t>$ git reset --hard </a:t>
            </a:r>
            <a:r>
              <a:rPr lang="en" sz="1000"/>
              <a:t>is the same as running,</a:t>
            </a:r>
            <a:r>
              <a:rPr lang="en" sz="1400"/>
              <a:t> $ git reset --hard a10206 </a:t>
            </a:r>
            <a:r>
              <a:rPr lang="en" sz="1000"/>
              <a:t>where “a10206” is the latest commit on the local branch.</a:t>
            </a:r>
          </a:p>
          <a:p>
            <a:pPr lvl="0" rtl="0">
              <a:spcBef>
                <a:spcPts val="0"/>
              </a:spcBef>
              <a:buNone/>
            </a:pPr>
            <a:r>
              <a:t/>
            </a:r>
            <a:endParaRPr sz="1000"/>
          </a:p>
          <a:p>
            <a:pPr lvl="0" rtl="0">
              <a:spcBef>
                <a:spcPts val="0"/>
              </a:spcBef>
              <a:buNone/>
            </a:pPr>
            <a:r>
              <a:rPr lang="en" sz="1000"/>
              <a:t>Git reset commands result in console output,</a:t>
            </a:r>
          </a:p>
          <a:p>
            <a:pPr lvl="0" rtl="0">
              <a:spcBef>
                <a:spcPts val="0"/>
              </a:spcBef>
              <a:buNone/>
            </a:pPr>
            <a:r>
              <a:rPr lang="en" sz="1400"/>
              <a:t>HEAD is now at commit-id commit-message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10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animEffect filter="fade" transition="in">
                                      <p:cBhvr>
                                        <p:cTn dur="1000"/>
                                        <p:tgtEl>
                                          <p:spTgt spid="1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animEffect filter="fade" transition="in">
                                      <p:cBhvr>
                                        <p:cTn dur="1000"/>
                                        <p:tgtEl>
                                          <p:spTgt spid="1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animEffect filter="fade" transition="in">
                                      <p:cBhvr>
                                        <p:cTn dur="1000"/>
                                        <p:tgtEl>
                                          <p:spTgt spid="1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9" st="9"/>
                                            </p:txEl>
                                          </p:spTgt>
                                        </p:tgtEl>
                                        <p:attrNameLst>
                                          <p:attrName>style.visibility</p:attrName>
                                        </p:attrNameLst>
                                      </p:cBhvr>
                                      <p:to>
                                        <p:strVal val="visible"/>
                                      </p:to>
                                    </p:set>
                                    <p:animEffect filter="fade" transition="in">
                                      <p:cBhvr>
                                        <p:cTn dur="1000"/>
                                        <p:tgtEl>
                                          <p:spTgt spid="1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0" st="10"/>
                                            </p:txEl>
                                          </p:spTgt>
                                        </p:tgtEl>
                                        <p:attrNameLst>
                                          <p:attrName>style.visibility</p:attrName>
                                        </p:attrNameLst>
                                      </p:cBhvr>
                                      <p:to>
                                        <p:strVal val="visible"/>
                                      </p:to>
                                    </p:set>
                                    <p:animEffect filter="fade" transition="in">
                                      <p:cBhvr>
                                        <p:cTn dur="1000"/>
                                        <p:tgtEl>
                                          <p:spTgt spid="10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branching and merging</a:t>
            </a:r>
          </a:p>
        </p:txBody>
      </p:sp>
      <p:sp>
        <p:nvSpPr>
          <p:cNvPr id="115" name="Shape 11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 To create a new branch, </a:t>
            </a:r>
            <a:r>
              <a:rPr b="1" lang="en" sz="1800"/>
              <a:t>git checkout -b new-branch-name</a:t>
            </a:r>
          </a:p>
          <a:p>
            <a:pPr lvl="0" rtl="0">
              <a:spcBef>
                <a:spcPts val="0"/>
              </a:spcBef>
              <a:buNone/>
            </a:pPr>
            <a:r>
              <a:t/>
            </a:r>
            <a:endParaRPr sz="1400"/>
          </a:p>
          <a:p>
            <a:pPr lvl="0" rtl="0">
              <a:spcBef>
                <a:spcPts val="0"/>
              </a:spcBef>
              <a:buNone/>
            </a:pPr>
            <a:r>
              <a:rPr lang="en" sz="1400"/>
              <a:t>- To send the locally created branch to the remote repository, </a:t>
            </a:r>
            <a:r>
              <a:rPr b="1" lang="en" sz="1800"/>
              <a:t>git push origin new-branch-name</a:t>
            </a:r>
          </a:p>
          <a:p>
            <a:pPr lvl="0" rtl="0">
              <a:spcBef>
                <a:spcPts val="0"/>
              </a:spcBef>
              <a:buNone/>
            </a:pPr>
            <a:r>
              <a:t/>
            </a:r>
            <a:endParaRPr sz="1400"/>
          </a:p>
          <a:p>
            <a:pPr lvl="0" rtl="0">
              <a:spcBef>
                <a:spcPts val="0"/>
              </a:spcBef>
              <a:buNone/>
            </a:pPr>
            <a:r>
              <a:rPr lang="en" sz="1400"/>
              <a:t>- To merge a branch </a:t>
            </a:r>
            <a:r>
              <a:rPr b="1" lang="en" sz="1400"/>
              <a:t>PB-100</a:t>
            </a:r>
            <a:r>
              <a:rPr lang="en" sz="1400"/>
              <a:t> to </a:t>
            </a:r>
            <a:r>
              <a:rPr b="1" lang="en" sz="1400"/>
              <a:t>master</a:t>
            </a:r>
            <a:r>
              <a:rPr lang="en" sz="1400"/>
              <a:t>,</a:t>
            </a:r>
          </a:p>
          <a:p>
            <a:pPr lvl="0" rtl="0">
              <a:spcBef>
                <a:spcPts val="0"/>
              </a:spcBef>
              <a:buNone/>
            </a:pPr>
            <a:r>
              <a:rPr lang="en" sz="1400"/>
              <a:t>ensure that </a:t>
            </a:r>
            <a:r>
              <a:rPr i="1" lang="en" sz="1400"/>
              <a:t>you are already on master</a:t>
            </a:r>
            <a:r>
              <a:rPr lang="en" sz="1400"/>
              <a:t>. If not, </a:t>
            </a:r>
            <a:r>
              <a:rPr b="1" lang="en" sz="1800"/>
              <a:t>git checkout master</a:t>
            </a:r>
          </a:p>
          <a:p>
            <a:pPr lvl="0" rtl="0">
              <a:spcBef>
                <a:spcPts val="0"/>
              </a:spcBef>
              <a:buNone/>
            </a:pPr>
            <a:r>
              <a:rPr lang="en" sz="1400"/>
              <a:t>Now to merge the branch: </a:t>
            </a:r>
            <a:r>
              <a:rPr b="1" lang="en" sz="1800"/>
              <a:t>git merge PB-100</a:t>
            </a:r>
          </a:p>
          <a:p>
            <a:pPr lvl="0" rtl="0">
              <a:spcBef>
                <a:spcPts val="0"/>
              </a:spcBef>
              <a:buNone/>
            </a:pPr>
            <a:r>
              <a:rPr lang="en" sz="1400"/>
              <a:t>Note that after the merge above, </a:t>
            </a:r>
            <a:r>
              <a:rPr b="1" lang="en" sz="1400"/>
              <a:t>only your local master is updated</a:t>
            </a:r>
            <a:r>
              <a:rPr lang="en" sz="1400"/>
              <a:t> with the changes from PB-100. You have to run, </a:t>
            </a:r>
            <a:r>
              <a:rPr b="1" lang="en" sz="1400"/>
              <a:t>$ git push origin master</a:t>
            </a:r>
            <a:r>
              <a:rPr lang="en" sz="1400"/>
              <a:t> to updated the remote branch.</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Effect filter="fade" transition="in">
                                      <p:cBhvr>
                                        <p:cTn dur="1000"/>
                                        <p:tgtEl>
                                          <p:spTgt spid="1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animEffect filter="fade" transition="in">
                                      <p:cBhvr>
                                        <p:cTn dur="1000"/>
                                        <p:tgtEl>
                                          <p:spTgt spid="11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merge visualised</a:t>
            </a:r>
          </a:p>
        </p:txBody>
      </p:sp>
      <p:pic>
        <p:nvPicPr>
          <p:cNvPr descr="rebase-1.png" id="121" name="Shape 121"/>
          <p:cNvPicPr preferRelativeResize="0"/>
          <p:nvPr/>
        </p:nvPicPr>
        <p:blipFill>
          <a:blip r:embed="rId3">
            <a:alphaModFix/>
          </a:blip>
          <a:stretch>
            <a:fillRect/>
          </a:stretch>
        </p:blipFill>
        <p:spPr>
          <a:xfrm>
            <a:off x="457187" y="1235962"/>
            <a:ext cx="2181225" cy="1095375"/>
          </a:xfrm>
          <a:prstGeom prst="rect">
            <a:avLst/>
          </a:prstGeom>
          <a:noFill/>
          <a:ln>
            <a:noFill/>
          </a:ln>
        </p:spPr>
      </p:pic>
      <p:pic>
        <p:nvPicPr>
          <p:cNvPr descr="rebase-2.png" id="122" name="Shape 122"/>
          <p:cNvPicPr preferRelativeResize="0"/>
          <p:nvPr/>
        </p:nvPicPr>
        <p:blipFill>
          <a:blip r:embed="rId4">
            <a:alphaModFix/>
          </a:blip>
          <a:stretch>
            <a:fillRect/>
          </a:stretch>
        </p:blipFill>
        <p:spPr>
          <a:xfrm>
            <a:off x="6191537" y="904075"/>
            <a:ext cx="2181225" cy="1771650"/>
          </a:xfrm>
          <a:prstGeom prst="rect">
            <a:avLst/>
          </a:prstGeom>
          <a:noFill/>
          <a:ln>
            <a:noFill/>
          </a:ln>
        </p:spPr>
      </p:pic>
      <p:pic>
        <p:nvPicPr>
          <p:cNvPr descr="rebase-3.png" id="123" name="Shape 123"/>
          <p:cNvPicPr preferRelativeResize="0"/>
          <p:nvPr/>
        </p:nvPicPr>
        <p:blipFill>
          <a:blip r:embed="rId5">
            <a:alphaModFix/>
          </a:blip>
          <a:stretch>
            <a:fillRect/>
          </a:stretch>
        </p:blipFill>
        <p:spPr>
          <a:xfrm>
            <a:off x="407187" y="2831412"/>
            <a:ext cx="2943225" cy="1781175"/>
          </a:xfrm>
          <a:prstGeom prst="rect">
            <a:avLst/>
          </a:prstGeom>
          <a:noFill/>
          <a:ln>
            <a:noFill/>
          </a:ln>
        </p:spPr>
      </p:pic>
      <p:sp>
        <p:nvSpPr>
          <p:cNvPr id="124" name="Shape 124"/>
          <p:cNvSpPr txBox="1"/>
          <p:nvPr/>
        </p:nvSpPr>
        <p:spPr>
          <a:xfrm>
            <a:off x="3428100" y="1588075"/>
            <a:ext cx="2040899" cy="457200"/>
          </a:xfrm>
          <a:prstGeom prst="rect">
            <a:avLst/>
          </a:prstGeom>
          <a:noFill/>
          <a:ln>
            <a:noFill/>
          </a:ln>
        </p:spPr>
        <p:txBody>
          <a:bodyPr anchorCtr="0" anchor="ctr" bIns="91425" lIns="91425" rIns="91425" tIns="91425">
            <a:noAutofit/>
          </a:bodyPr>
          <a:lstStyle/>
          <a:p>
            <a:pPr lvl="0" algn="ctr">
              <a:spcBef>
                <a:spcPts val="0"/>
              </a:spcBef>
              <a:buNone/>
            </a:pPr>
            <a:r>
              <a:rPr lang="en"/>
              <a:t>git checkout -b iss53</a:t>
            </a:r>
          </a:p>
        </p:txBody>
      </p:sp>
      <p:cxnSp>
        <p:nvCxnSpPr>
          <p:cNvPr id="125" name="Shape 125"/>
          <p:cNvCxnSpPr>
            <a:stCxn id="124" idx="3"/>
            <a:endCxn id="122" idx="1"/>
          </p:cNvCxnSpPr>
          <p:nvPr/>
        </p:nvCxnSpPr>
        <p:spPr>
          <a:xfrm flipH="1" rot="10800000">
            <a:off x="5468999" y="1789975"/>
            <a:ext cx="722400" cy="26700"/>
          </a:xfrm>
          <a:prstGeom prst="straightConnector1">
            <a:avLst/>
          </a:prstGeom>
          <a:noFill/>
          <a:ln cap="flat" cmpd="sng" w="19050">
            <a:solidFill>
              <a:schemeClr val="accent2"/>
            </a:solidFill>
            <a:prstDash val="solid"/>
            <a:round/>
            <a:headEnd len="lg" w="lg" type="none"/>
            <a:tailEnd len="lg" w="lg" type="triangle"/>
          </a:ln>
        </p:spPr>
      </p:cxnSp>
      <p:sp>
        <p:nvSpPr>
          <p:cNvPr id="126" name="Shape 126"/>
          <p:cNvSpPr txBox="1"/>
          <p:nvPr/>
        </p:nvSpPr>
        <p:spPr>
          <a:xfrm>
            <a:off x="5583800" y="3570025"/>
            <a:ext cx="3470999" cy="775799"/>
          </a:xfrm>
          <a:prstGeom prst="rect">
            <a:avLst/>
          </a:prstGeom>
          <a:noFill/>
          <a:ln>
            <a:noFill/>
          </a:ln>
        </p:spPr>
        <p:txBody>
          <a:bodyPr anchorCtr="0" anchor="ctr" bIns="91425" lIns="91425" rIns="91425" tIns="91425">
            <a:noAutofit/>
          </a:bodyPr>
          <a:lstStyle/>
          <a:p>
            <a:pPr lvl="0" rtl="0">
              <a:spcBef>
                <a:spcPts val="0"/>
              </a:spcBef>
              <a:buNone/>
            </a:pPr>
            <a:r>
              <a:rPr lang="en"/>
              <a:t>git add readme</a:t>
            </a:r>
          </a:p>
          <a:p>
            <a:pPr lvl="0" rtl="0">
              <a:spcBef>
                <a:spcPts val="0"/>
              </a:spcBef>
              <a:buNone/>
            </a:pPr>
            <a:r>
              <a:rPr lang="en"/>
              <a:t>git commit -m “Check-in readme”</a:t>
            </a:r>
          </a:p>
        </p:txBody>
      </p:sp>
      <p:cxnSp>
        <p:nvCxnSpPr>
          <p:cNvPr id="127" name="Shape 127"/>
          <p:cNvCxnSpPr>
            <a:stCxn id="122" idx="2"/>
            <a:endCxn id="126" idx="0"/>
          </p:cNvCxnSpPr>
          <p:nvPr/>
        </p:nvCxnSpPr>
        <p:spPr>
          <a:xfrm>
            <a:off x="7282150" y="2675725"/>
            <a:ext cx="37200" cy="894300"/>
          </a:xfrm>
          <a:prstGeom prst="straightConnector1">
            <a:avLst/>
          </a:prstGeom>
          <a:noFill/>
          <a:ln cap="flat" cmpd="sng" w="19050">
            <a:solidFill>
              <a:schemeClr val="accent2"/>
            </a:solidFill>
            <a:prstDash val="solid"/>
            <a:round/>
            <a:headEnd len="lg" w="lg" type="none"/>
            <a:tailEnd len="lg" w="lg" type="triangle"/>
          </a:ln>
        </p:spPr>
      </p:cxnSp>
      <p:cxnSp>
        <p:nvCxnSpPr>
          <p:cNvPr id="128" name="Shape 128"/>
          <p:cNvCxnSpPr>
            <a:stCxn id="126" idx="1"/>
            <a:endCxn id="123" idx="3"/>
          </p:cNvCxnSpPr>
          <p:nvPr/>
        </p:nvCxnSpPr>
        <p:spPr>
          <a:xfrm rot="10800000">
            <a:off x="3350300" y="3722124"/>
            <a:ext cx="2233500" cy="235800"/>
          </a:xfrm>
          <a:prstGeom prst="straightConnector1">
            <a:avLst/>
          </a:prstGeom>
          <a:noFill/>
          <a:ln cap="flat" cmpd="sng" w="19050">
            <a:solidFill>
              <a:schemeClr val="accent2"/>
            </a:solidFill>
            <a:prstDash val="solid"/>
            <a:round/>
            <a:headEnd len="lg" w="lg" type="none"/>
            <a:tailEnd len="lg" w="lg" type="triangle"/>
          </a:ln>
        </p:spPr>
      </p:cxnSp>
      <p:cxnSp>
        <p:nvCxnSpPr>
          <p:cNvPr id="129" name="Shape 129"/>
          <p:cNvCxnSpPr>
            <a:stCxn id="121" idx="3"/>
            <a:endCxn id="124" idx="1"/>
          </p:cNvCxnSpPr>
          <p:nvPr/>
        </p:nvCxnSpPr>
        <p:spPr>
          <a:xfrm>
            <a:off x="2638412" y="1783650"/>
            <a:ext cx="789600" cy="33000"/>
          </a:xfrm>
          <a:prstGeom prst="straightConnector1">
            <a:avLst/>
          </a:prstGeom>
          <a:noFill/>
          <a:ln cap="flat" cmpd="sng" w="19050">
            <a:solidFill>
              <a:schemeClr val="accent2"/>
            </a:solidFill>
            <a:prstDash val="solid"/>
            <a:round/>
            <a:headEnd len="lg" w="lg" type="none"/>
            <a:tailEnd len="lg" w="lg" type="triangle"/>
          </a:ln>
        </p:spPr>
      </p:cxnSp>
      <p:sp>
        <p:nvSpPr>
          <p:cNvPr id="130" name="Shape 130"/>
          <p:cNvSpPr txBox="1"/>
          <p:nvPr/>
        </p:nvSpPr>
        <p:spPr>
          <a:xfrm>
            <a:off x="265175" y="4444150"/>
            <a:ext cx="4194000" cy="5469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Change list </a:t>
            </a:r>
            <a:r>
              <a:rPr b="1" lang="en">
                <a:solidFill>
                  <a:srgbClr val="FF0000"/>
                </a:solidFill>
              </a:rPr>
              <a:t>C3</a:t>
            </a:r>
            <a:r>
              <a:rPr lang="en"/>
              <a:t> created</a:t>
            </a:r>
          </a:p>
          <a:p>
            <a:pPr lvl="0">
              <a:spcBef>
                <a:spcPts val="0"/>
              </a:spcBef>
              <a:buNone/>
            </a:pPr>
            <a:r>
              <a:rPr b="1" lang="en"/>
              <a:t>iss53 </a:t>
            </a:r>
            <a:r>
              <a:rPr b="1" lang="en">
                <a:solidFill>
                  <a:srgbClr val="FF0000"/>
                </a:solidFill>
              </a:rPr>
              <a:t>HEAD</a:t>
            </a:r>
            <a:r>
              <a:rPr lang="en"/>
              <a:t> updated to point to C3.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merge visualised...</a:t>
            </a:r>
          </a:p>
        </p:txBody>
      </p:sp>
      <p:pic>
        <p:nvPicPr>
          <p:cNvPr descr="rebase-4.png" id="136" name="Shape 136"/>
          <p:cNvPicPr preferRelativeResize="0"/>
          <p:nvPr/>
        </p:nvPicPr>
        <p:blipFill>
          <a:blip r:embed="rId3">
            <a:alphaModFix/>
          </a:blip>
          <a:stretch>
            <a:fillRect/>
          </a:stretch>
        </p:blipFill>
        <p:spPr>
          <a:xfrm>
            <a:off x="5791187" y="559187"/>
            <a:ext cx="2962275" cy="2409825"/>
          </a:xfrm>
          <a:prstGeom prst="rect">
            <a:avLst/>
          </a:prstGeom>
          <a:noFill/>
          <a:ln>
            <a:noFill/>
          </a:ln>
        </p:spPr>
      </p:pic>
      <p:pic>
        <p:nvPicPr>
          <p:cNvPr descr="rebase-3.png" id="137" name="Shape 137"/>
          <p:cNvPicPr preferRelativeResize="0"/>
          <p:nvPr/>
        </p:nvPicPr>
        <p:blipFill>
          <a:blip r:embed="rId4">
            <a:alphaModFix/>
          </a:blip>
          <a:stretch>
            <a:fillRect/>
          </a:stretch>
        </p:blipFill>
        <p:spPr>
          <a:xfrm>
            <a:off x="436987" y="2859987"/>
            <a:ext cx="2943225" cy="1781175"/>
          </a:xfrm>
          <a:prstGeom prst="rect">
            <a:avLst/>
          </a:prstGeom>
          <a:noFill/>
          <a:ln>
            <a:noFill/>
          </a:ln>
        </p:spPr>
      </p:pic>
      <p:sp>
        <p:nvSpPr>
          <p:cNvPr id="138" name="Shape 138"/>
          <p:cNvSpPr txBox="1"/>
          <p:nvPr/>
        </p:nvSpPr>
        <p:spPr>
          <a:xfrm>
            <a:off x="513200" y="1150000"/>
            <a:ext cx="3218999" cy="1315200"/>
          </a:xfrm>
          <a:prstGeom prst="rect">
            <a:avLst/>
          </a:prstGeom>
          <a:noFill/>
          <a:ln>
            <a:noFill/>
          </a:ln>
        </p:spPr>
        <p:txBody>
          <a:bodyPr anchorCtr="0" anchor="t" bIns="91425" lIns="91425" rIns="91425" tIns="91425">
            <a:noAutofit/>
          </a:bodyPr>
          <a:lstStyle/>
          <a:p>
            <a:pPr lvl="0" rtl="0">
              <a:spcBef>
                <a:spcPts val="0"/>
              </a:spcBef>
              <a:buNone/>
            </a:pPr>
            <a:r>
              <a:rPr lang="en"/>
              <a:t>git checkout master</a:t>
            </a:r>
          </a:p>
          <a:p>
            <a:pPr lvl="0" rtl="0">
              <a:spcBef>
                <a:spcPts val="0"/>
              </a:spcBef>
              <a:buNone/>
            </a:pPr>
            <a:r>
              <a:rPr lang="en"/>
              <a:t>git checkout -b </a:t>
            </a:r>
            <a:r>
              <a:rPr b="1" lang="en">
                <a:solidFill>
                  <a:srgbClr val="FF0000"/>
                </a:solidFill>
              </a:rPr>
              <a:t>hotfix</a:t>
            </a:r>
          </a:p>
          <a:p>
            <a:pPr lvl="0" rtl="0">
              <a:spcBef>
                <a:spcPts val="0"/>
              </a:spcBef>
              <a:buNone/>
            </a:pPr>
            <a:r>
              <a:rPr lang="en"/>
              <a:t>(Creates hotfix branch from master)</a:t>
            </a:r>
          </a:p>
          <a:p>
            <a:pPr lvl="0" rtl="0">
              <a:spcBef>
                <a:spcPts val="0"/>
              </a:spcBef>
              <a:buNone/>
            </a:pPr>
            <a:r>
              <a:t/>
            </a:r>
            <a:endParaRPr/>
          </a:p>
          <a:p>
            <a:pPr lvl="0" rtl="0">
              <a:spcBef>
                <a:spcPts val="0"/>
              </a:spcBef>
              <a:buNone/>
            </a:pPr>
            <a:r>
              <a:rPr lang="en"/>
              <a:t>git add hotfix.java</a:t>
            </a:r>
          </a:p>
          <a:p>
            <a:pPr lvl="0" rtl="0">
              <a:spcBef>
                <a:spcPts val="0"/>
              </a:spcBef>
              <a:buNone/>
            </a:pPr>
            <a:r>
              <a:rPr lang="en"/>
              <a:t>git commit -m “add hotfix patch”</a:t>
            </a:r>
          </a:p>
        </p:txBody>
      </p:sp>
      <p:cxnSp>
        <p:nvCxnSpPr>
          <p:cNvPr id="139" name="Shape 139"/>
          <p:cNvCxnSpPr>
            <a:stCxn id="137" idx="0"/>
            <a:endCxn id="138" idx="2"/>
          </p:cNvCxnSpPr>
          <p:nvPr/>
        </p:nvCxnSpPr>
        <p:spPr>
          <a:xfrm flipH="1" rot="10800000">
            <a:off x="1908600" y="2465187"/>
            <a:ext cx="214200" cy="394800"/>
          </a:xfrm>
          <a:prstGeom prst="straightConnector1">
            <a:avLst/>
          </a:prstGeom>
          <a:noFill/>
          <a:ln cap="flat" cmpd="sng" w="19050">
            <a:solidFill>
              <a:srgbClr val="FF9900"/>
            </a:solidFill>
            <a:prstDash val="solid"/>
            <a:round/>
            <a:headEnd len="lg" w="lg" type="none"/>
            <a:tailEnd len="lg" w="lg" type="triangle"/>
          </a:ln>
        </p:spPr>
      </p:cxnSp>
      <p:cxnSp>
        <p:nvCxnSpPr>
          <p:cNvPr id="140" name="Shape 140"/>
          <p:cNvCxnSpPr>
            <a:stCxn id="138" idx="3"/>
            <a:endCxn id="136" idx="1"/>
          </p:cNvCxnSpPr>
          <p:nvPr/>
        </p:nvCxnSpPr>
        <p:spPr>
          <a:xfrm flipH="1" rot="10800000">
            <a:off x="3732199" y="1764100"/>
            <a:ext cx="2058900" cy="43500"/>
          </a:xfrm>
          <a:prstGeom prst="straightConnector1">
            <a:avLst/>
          </a:prstGeom>
          <a:noFill/>
          <a:ln cap="flat" cmpd="sng" w="19050">
            <a:solidFill>
              <a:srgbClr val="FF9900"/>
            </a:solidFill>
            <a:prstDash val="solid"/>
            <a:round/>
            <a:headEnd len="lg" w="lg" type="none"/>
            <a:tailEnd len="lg" w="lg" type="triangle"/>
          </a:ln>
        </p:spPr>
      </p:cxnSp>
      <p:sp>
        <p:nvSpPr>
          <p:cNvPr id="141" name="Shape 141"/>
          <p:cNvSpPr txBox="1"/>
          <p:nvPr/>
        </p:nvSpPr>
        <p:spPr>
          <a:xfrm>
            <a:off x="5264425" y="3231325"/>
            <a:ext cx="3684000" cy="10410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Branch </a:t>
            </a:r>
            <a:r>
              <a:rPr b="1" lang="en">
                <a:solidFill>
                  <a:schemeClr val="dk1"/>
                </a:solidFill>
              </a:rPr>
              <a:t>hotfix</a:t>
            </a:r>
            <a:r>
              <a:rPr lang="en">
                <a:solidFill>
                  <a:schemeClr val="dk1"/>
                </a:solidFill>
              </a:rPr>
              <a:t> created.</a:t>
            </a:r>
          </a:p>
          <a:p>
            <a:pPr lvl="0" rtl="0">
              <a:spcBef>
                <a:spcPts val="0"/>
              </a:spcBef>
              <a:buNone/>
            </a:pPr>
            <a:r>
              <a:rPr lang="en">
                <a:solidFill>
                  <a:schemeClr val="dk1"/>
                </a:solidFill>
              </a:rPr>
              <a:t>Change-list </a:t>
            </a:r>
            <a:r>
              <a:rPr b="1" lang="en">
                <a:solidFill>
                  <a:srgbClr val="FF0000"/>
                </a:solidFill>
              </a:rPr>
              <a:t>C4</a:t>
            </a:r>
            <a:r>
              <a:rPr lang="en"/>
              <a:t> committed.</a:t>
            </a:r>
          </a:p>
          <a:p>
            <a:pPr lvl="0">
              <a:spcBef>
                <a:spcPts val="0"/>
              </a:spcBef>
              <a:buNone/>
            </a:pPr>
            <a:r>
              <a:rPr lang="en"/>
              <a:t>Branch </a:t>
            </a:r>
            <a:r>
              <a:rPr b="1" lang="en"/>
              <a:t>hotfix </a:t>
            </a:r>
            <a:r>
              <a:rPr b="1" lang="en">
                <a:solidFill>
                  <a:srgbClr val="FF0000"/>
                </a:solidFill>
              </a:rPr>
              <a:t>HEAD</a:t>
            </a:r>
            <a:r>
              <a:rPr lang="en"/>
              <a:t> updated to C4.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merge visualised...</a:t>
            </a:r>
          </a:p>
        </p:txBody>
      </p:sp>
      <p:pic>
        <p:nvPicPr>
          <p:cNvPr descr="rebase-5.png" id="147" name="Shape 147"/>
          <p:cNvPicPr preferRelativeResize="0"/>
          <p:nvPr/>
        </p:nvPicPr>
        <p:blipFill>
          <a:blip r:embed="rId3">
            <a:alphaModFix/>
          </a:blip>
          <a:stretch>
            <a:fillRect/>
          </a:stretch>
        </p:blipFill>
        <p:spPr>
          <a:xfrm>
            <a:off x="223900" y="1119187"/>
            <a:ext cx="2952750" cy="2905125"/>
          </a:xfrm>
          <a:prstGeom prst="rect">
            <a:avLst/>
          </a:prstGeom>
          <a:noFill/>
          <a:ln>
            <a:noFill/>
          </a:ln>
        </p:spPr>
      </p:pic>
      <p:pic>
        <p:nvPicPr>
          <p:cNvPr descr="rebase-4.png" id="148" name="Shape 148"/>
          <p:cNvPicPr preferRelativeResize="0"/>
          <p:nvPr/>
        </p:nvPicPr>
        <p:blipFill>
          <a:blip r:embed="rId4">
            <a:alphaModFix/>
          </a:blip>
          <a:stretch>
            <a:fillRect/>
          </a:stretch>
        </p:blipFill>
        <p:spPr>
          <a:xfrm>
            <a:off x="5791187" y="551050"/>
            <a:ext cx="2962275" cy="2409825"/>
          </a:xfrm>
          <a:prstGeom prst="rect">
            <a:avLst/>
          </a:prstGeom>
          <a:noFill/>
          <a:ln>
            <a:noFill/>
          </a:ln>
        </p:spPr>
      </p:pic>
      <p:sp>
        <p:nvSpPr>
          <p:cNvPr id="149" name="Shape 149"/>
          <p:cNvSpPr txBox="1"/>
          <p:nvPr/>
        </p:nvSpPr>
        <p:spPr>
          <a:xfrm>
            <a:off x="6211575" y="3414725"/>
            <a:ext cx="2160900" cy="962400"/>
          </a:xfrm>
          <a:prstGeom prst="rect">
            <a:avLst/>
          </a:prstGeom>
          <a:noFill/>
          <a:ln>
            <a:noFill/>
          </a:ln>
        </p:spPr>
        <p:txBody>
          <a:bodyPr anchorCtr="0" anchor="t" bIns="91425" lIns="91425" rIns="91425" tIns="91425">
            <a:noAutofit/>
          </a:bodyPr>
          <a:lstStyle/>
          <a:p>
            <a:pPr lvl="0" rtl="0">
              <a:spcBef>
                <a:spcPts val="0"/>
              </a:spcBef>
              <a:buNone/>
            </a:pPr>
            <a:r>
              <a:rPr lang="en"/>
              <a:t>git checkout master</a:t>
            </a:r>
          </a:p>
          <a:p>
            <a:pPr lvl="0" rtl="0">
              <a:spcBef>
                <a:spcPts val="0"/>
              </a:spcBef>
              <a:buNone/>
            </a:pPr>
            <a:r>
              <a:rPr lang="en"/>
              <a:t>git merge hotfix</a:t>
            </a:r>
          </a:p>
          <a:p>
            <a:pPr lvl="0" rtl="0">
              <a:spcBef>
                <a:spcPts val="0"/>
              </a:spcBef>
              <a:buNone/>
            </a:pPr>
            <a:r>
              <a:t/>
            </a:r>
            <a:endParaRPr/>
          </a:p>
          <a:p>
            <a:pPr lvl="0">
              <a:spcBef>
                <a:spcPts val="0"/>
              </a:spcBef>
              <a:buNone/>
            </a:pPr>
            <a:r>
              <a:rPr lang="en"/>
              <a:t>A </a:t>
            </a:r>
            <a:r>
              <a:rPr b="1" lang="en">
                <a:solidFill>
                  <a:srgbClr val="FF0000"/>
                </a:solidFill>
              </a:rPr>
              <a:t>fast-forward</a:t>
            </a:r>
            <a:r>
              <a:rPr lang="en"/>
              <a:t> merge.</a:t>
            </a:r>
          </a:p>
        </p:txBody>
      </p:sp>
      <p:cxnSp>
        <p:nvCxnSpPr>
          <p:cNvPr id="150" name="Shape 150"/>
          <p:cNvCxnSpPr>
            <a:stCxn id="148" idx="2"/>
            <a:endCxn id="149" idx="0"/>
          </p:cNvCxnSpPr>
          <p:nvPr/>
        </p:nvCxnSpPr>
        <p:spPr>
          <a:xfrm>
            <a:off x="7272325" y="2960875"/>
            <a:ext cx="19800" cy="453900"/>
          </a:xfrm>
          <a:prstGeom prst="straightConnector1">
            <a:avLst/>
          </a:prstGeom>
          <a:noFill/>
          <a:ln cap="flat" cmpd="sng" w="19050">
            <a:solidFill>
              <a:srgbClr val="FF9900"/>
            </a:solidFill>
            <a:prstDash val="solid"/>
            <a:round/>
            <a:headEnd len="lg" w="lg" type="none"/>
            <a:tailEnd len="lg" w="lg" type="triangle"/>
          </a:ln>
        </p:spPr>
      </p:cxnSp>
      <p:cxnSp>
        <p:nvCxnSpPr>
          <p:cNvPr id="151" name="Shape 151"/>
          <p:cNvCxnSpPr>
            <a:stCxn id="149" idx="1"/>
            <a:endCxn id="147" idx="3"/>
          </p:cNvCxnSpPr>
          <p:nvPr/>
        </p:nvCxnSpPr>
        <p:spPr>
          <a:xfrm rot="10800000">
            <a:off x="3176775" y="2571725"/>
            <a:ext cx="3034800" cy="1324200"/>
          </a:xfrm>
          <a:prstGeom prst="straightConnector1">
            <a:avLst/>
          </a:prstGeom>
          <a:noFill/>
          <a:ln cap="flat" cmpd="sng" w="19050">
            <a:solidFill>
              <a:srgbClr val="FF9900"/>
            </a:solidFill>
            <a:prstDash val="solid"/>
            <a:round/>
            <a:headEnd len="lg" w="lg" type="none"/>
            <a:tailEnd len="lg" w="lg" type="triangle"/>
          </a:ln>
        </p:spPr>
      </p:cxnSp>
      <p:sp>
        <p:nvSpPr>
          <p:cNvPr id="152" name="Shape 152"/>
          <p:cNvSpPr txBox="1"/>
          <p:nvPr/>
        </p:nvSpPr>
        <p:spPr>
          <a:xfrm>
            <a:off x="284825" y="4409950"/>
            <a:ext cx="5362500" cy="520500"/>
          </a:xfrm>
          <a:prstGeom prst="rect">
            <a:avLst/>
          </a:prstGeom>
          <a:noFill/>
          <a:ln>
            <a:noFill/>
          </a:ln>
        </p:spPr>
        <p:txBody>
          <a:bodyPr anchorCtr="0" anchor="t" bIns="91425" lIns="91425" rIns="91425" tIns="91425">
            <a:noAutofit/>
          </a:bodyPr>
          <a:lstStyle/>
          <a:p>
            <a:pPr lvl="0">
              <a:spcBef>
                <a:spcPts val="0"/>
              </a:spcBef>
              <a:buNone/>
            </a:pPr>
            <a:r>
              <a:rPr lang="en"/>
              <a:t>Since </a:t>
            </a:r>
            <a:r>
              <a:rPr b="1" lang="en"/>
              <a:t>hotfix</a:t>
            </a:r>
            <a:r>
              <a:rPr lang="en"/>
              <a:t> has everything in master, </a:t>
            </a:r>
            <a:r>
              <a:rPr b="1" lang="en"/>
              <a:t>master is simply </a:t>
            </a:r>
            <a:r>
              <a:rPr b="1" lang="en">
                <a:solidFill>
                  <a:srgbClr val="FF0000"/>
                </a:solidFill>
              </a:rPr>
              <a:t>updated</a:t>
            </a:r>
            <a:r>
              <a:rPr b="1" lang="en"/>
              <a:t> to </a:t>
            </a:r>
            <a:r>
              <a:rPr b="1" lang="en">
                <a:solidFill>
                  <a:srgbClr val="FF0000"/>
                </a:solidFill>
              </a:rPr>
              <a:t>point to HEAD of hotfix</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merge visualised...</a:t>
            </a:r>
          </a:p>
        </p:txBody>
      </p:sp>
      <p:pic>
        <p:nvPicPr>
          <p:cNvPr descr="rebase-6.png" id="158" name="Shape 158"/>
          <p:cNvPicPr preferRelativeResize="0"/>
          <p:nvPr/>
        </p:nvPicPr>
        <p:blipFill>
          <a:blip r:embed="rId3">
            <a:alphaModFix/>
          </a:blip>
          <a:stretch>
            <a:fillRect/>
          </a:stretch>
        </p:blipFill>
        <p:spPr>
          <a:xfrm>
            <a:off x="5193475" y="2543175"/>
            <a:ext cx="3695700" cy="2343150"/>
          </a:xfrm>
          <a:prstGeom prst="rect">
            <a:avLst/>
          </a:prstGeom>
          <a:noFill/>
          <a:ln>
            <a:noFill/>
          </a:ln>
        </p:spPr>
      </p:pic>
      <p:pic>
        <p:nvPicPr>
          <p:cNvPr descr="rebase-5.png" id="159" name="Shape 159"/>
          <p:cNvPicPr preferRelativeResize="0"/>
          <p:nvPr/>
        </p:nvPicPr>
        <p:blipFill>
          <a:blip r:embed="rId4">
            <a:alphaModFix/>
          </a:blip>
          <a:stretch>
            <a:fillRect/>
          </a:stretch>
        </p:blipFill>
        <p:spPr>
          <a:xfrm>
            <a:off x="148825" y="1147112"/>
            <a:ext cx="2952750" cy="2905125"/>
          </a:xfrm>
          <a:prstGeom prst="rect">
            <a:avLst/>
          </a:prstGeom>
          <a:noFill/>
          <a:ln>
            <a:noFill/>
          </a:ln>
        </p:spPr>
      </p:pic>
      <p:sp>
        <p:nvSpPr>
          <p:cNvPr id="160" name="Shape 160"/>
          <p:cNvSpPr txBox="1"/>
          <p:nvPr/>
        </p:nvSpPr>
        <p:spPr>
          <a:xfrm>
            <a:off x="5197075" y="1063375"/>
            <a:ext cx="3657600" cy="913800"/>
          </a:xfrm>
          <a:prstGeom prst="rect">
            <a:avLst/>
          </a:prstGeom>
          <a:noFill/>
          <a:ln>
            <a:noFill/>
          </a:ln>
        </p:spPr>
        <p:txBody>
          <a:bodyPr anchorCtr="0" anchor="t" bIns="91425" lIns="91425" rIns="91425" tIns="91425">
            <a:noAutofit/>
          </a:bodyPr>
          <a:lstStyle/>
          <a:p>
            <a:pPr lvl="0" rtl="0">
              <a:spcBef>
                <a:spcPts val="0"/>
              </a:spcBef>
              <a:buNone/>
            </a:pPr>
            <a:r>
              <a:rPr lang="en"/>
              <a:t>git checkout </a:t>
            </a:r>
            <a:r>
              <a:rPr b="1" lang="en">
                <a:solidFill>
                  <a:srgbClr val="FF0000"/>
                </a:solidFill>
              </a:rPr>
              <a:t>iss53</a:t>
            </a:r>
          </a:p>
          <a:p>
            <a:pPr lvl="0" rtl="0">
              <a:spcBef>
                <a:spcPts val="0"/>
              </a:spcBef>
              <a:buNone/>
            </a:pPr>
            <a:r>
              <a:rPr lang="en"/>
              <a:t>git add iss53.java</a:t>
            </a:r>
          </a:p>
          <a:p>
            <a:pPr lvl="0" rtl="0">
              <a:spcBef>
                <a:spcPts val="0"/>
              </a:spcBef>
              <a:buNone/>
            </a:pPr>
            <a:r>
              <a:rPr lang="en"/>
              <a:t>git commit -m “add iss53 branch code”</a:t>
            </a:r>
          </a:p>
        </p:txBody>
      </p:sp>
      <p:cxnSp>
        <p:nvCxnSpPr>
          <p:cNvPr id="161" name="Shape 161"/>
          <p:cNvCxnSpPr>
            <a:stCxn id="159" idx="3"/>
            <a:endCxn id="160" idx="1"/>
          </p:cNvCxnSpPr>
          <p:nvPr/>
        </p:nvCxnSpPr>
        <p:spPr>
          <a:xfrm flipH="1" rot="10800000">
            <a:off x="3101575" y="1520275"/>
            <a:ext cx="2095500" cy="1079400"/>
          </a:xfrm>
          <a:prstGeom prst="straightConnector1">
            <a:avLst/>
          </a:prstGeom>
          <a:noFill/>
          <a:ln cap="flat" cmpd="sng" w="19050">
            <a:solidFill>
              <a:srgbClr val="FF9900"/>
            </a:solidFill>
            <a:prstDash val="solid"/>
            <a:round/>
            <a:headEnd len="lg" w="lg" type="none"/>
            <a:tailEnd len="lg" w="lg" type="triangle"/>
          </a:ln>
        </p:spPr>
      </p:cxnSp>
      <p:cxnSp>
        <p:nvCxnSpPr>
          <p:cNvPr id="162" name="Shape 162"/>
          <p:cNvCxnSpPr>
            <a:stCxn id="160" idx="2"/>
            <a:endCxn id="158" idx="0"/>
          </p:cNvCxnSpPr>
          <p:nvPr/>
        </p:nvCxnSpPr>
        <p:spPr>
          <a:xfrm>
            <a:off x="7025875" y="1977175"/>
            <a:ext cx="15300" cy="566100"/>
          </a:xfrm>
          <a:prstGeom prst="straightConnector1">
            <a:avLst/>
          </a:prstGeom>
          <a:noFill/>
          <a:ln cap="flat" cmpd="sng" w="19050">
            <a:solidFill>
              <a:srgbClr val="FF9900"/>
            </a:solidFill>
            <a:prstDash val="solid"/>
            <a:round/>
            <a:headEnd len="lg" w="lg" type="none"/>
            <a:tailEnd len="lg" w="lg" type="triangle"/>
          </a:ln>
        </p:spPr>
      </p:cxnSp>
      <p:sp>
        <p:nvSpPr>
          <p:cNvPr id="163" name="Shape 163"/>
          <p:cNvSpPr txBox="1"/>
          <p:nvPr/>
        </p:nvSpPr>
        <p:spPr>
          <a:xfrm>
            <a:off x="3653675" y="4100075"/>
            <a:ext cx="3657600" cy="566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Change list </a:t>
            </a:r>
            <a:r>
              <a:rPr b="1" lang="en">
                <a:solidFill>
                  <a:srgbClr val="FF0000"/>
                </a:solidFill>
              </a:rPr>
              <a:t>C5 </a:t>
            </a:r>
            <a:r>
              <a:rPr lang="en"/>
              <a:t>created</a:t>
            </a:r>
          </a:p>
          <a:p>
            <a:pPr lvl="0">
              <a:spcBef>
                <a:spcPts val="0"/>
              </a:spcBef>
              <a:buNone/>
            </a:pPr>
            <a:r>
              <a:rPr lang="en"/>
              <a:t>iss53 HEAD updated to C5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merge visualised...</a:t>
            </a:r>
          </a:p>
        </p:txBody>
      </p:sp>
      <p:pic>
        <p:nvPicPr>
          <p:cNvPr descr="rebase-8.png" id="169" name="Shape 169"/>
          <p:cNvPicPr preferRelativeResize="0"/>
          <p:nvPr/>
        </p:nvPicPr>
        <p:blipFill>
          <a:blip r:embed="rId3">
            <a:alphaModFix/>
          </a:blip>
          <a:stretch>
            <a:fillRect/>
          </a:stretch>
        </p:blipFill>
        <p:spPr>
          <a:xfrm>
            <a:off x="195723" y="1063375"/>
            <a:ext cx="3850799" cy="2228850"/>
          </a:xfrm>
          <a:prstGeom prst="rect">
            <a:avLst/>
          </a:prstGeom>
          <a:noFill/>
          <a:ln>
            <a:noFill/>
          </a:ln>
        </p:spPr>
      </p:pic>
      <p:pic>
        <p:nvPicPr>
          <p:cNvPr descr="rebase-7.png" id="170" name="Shape 170"/>
          <p:cNvPicPr preferRelativeResize="0"/>
          <p:nvPr/>
        </p:nvPicPr>
        <p:blipFill>
          <a:blip r:embed="rId4">
            <a:alphaModFix/>
          </a:blip>
          <a:stretch>
            <a:fillRect/>
          </a:stretch>
        </p:blipFill>
        <p:spPr>
          <a:xfrm>
            <a:off x="5039775" y="2050575"/>
            <a:ext cx="3850799" cy="3030924"/>
          </a:xfrm>
          <a:prstGeom prst="rect">
            <a:avLst/>
          </a:prstGeom>
          <a:noFill/>
          <a:ln>
            <a:noFill/>
          </a:ln>
        </p:spPr>
      </p:pic>
      <p:sp>
        <p:nvSpPr>
          <p:cNvPr id="171" name="Shape 171"/>
          <p:cNvSpPr txBox="1"/>
          <p:nvPr/>
        </p:nvSpPr>
        <p:spPr>
          <a:xfrm>
            <a:off x="881525" y="3894150"/>
            <a:ext cx="2456100" cy="643499"/>
          </a:xfrm>
          <a:prstGeom prst="rect">
            <a:avLst/>
          </a:prstGeom>
          <a:noFill/>
          <a:ln>
            <a:noFill/>
          </a:ln>
        </p:spPr>
        <p:txBody>
          <a:bodyPr anchorCtr="0" anchor="t" bIns="91425" lIns="91425" rIns="91425" tIns="91425">
            <a:noAutofit/>
          </a:bodyPr>
          <a:lstStyle/>
          <a:p>
            <a:pPr lvl="0" rtl="0">
              <a:spcBef>
                <a:spcPts val="0"/>
              </a:spcBef>
              <a:buNone/>
            </a:pPr>
            <a:r>
              <a:rPr lang="en"/>
              <a:t>git checkout master</a:t>
            </a:r>
          </a:p>
          <a:p>
            <a:pPr lvl="0" rtl="0">
              <a:spcBef>
                <a:spcPts val="0"/>
              </a:spcBef>
              <a:buNone/>
            </a:pPr>
            <a:r>
              <a:rPr lang="en"/>
              <a:t>git merge iss53</a:t>
            </a:r>
          </a:p>
        </p:txBody>
      </p:sp>
      <p:cxnSp>
        <p:nvCxnSpPr>
          <p:cNvPr id="172" name="Shape 172"/>
          <p:cNvCxnSpPr>
            <a:stCxn id="170" idx="1"/>
            <a:endCxn id="171" idx="3"/>
          </p:cNvCxnSpPr>
          <p:nvPr/>
        </p:nvCxnSpPr>
        <p:spPr>
          <a:xfrm flipH="1">
            <a:off x="3337575" y="3566037"/>
            <a:ext cx="1702200" cy="649800"/>
          </a:xfrm>
          <a:prstGeom prst="straightConnector1">
            <a:avLst/>
          </a:prstGeom>
          <a:noFill/>
          <a:ln cap="flat" cmpd="sng" w="19050">
            <a:solidFill>
              <a:srgbClr val="FF9900"/>
            </a:solidFill>
            <a:prstDash val="solid"/>
            <a:round/>
            <a:headEnd len="lg" w="lg" type="none"/>
            <a:tailEnd len="lg" w="lg" type="triangle"/>
          </a:ln>
        </p:spPr>
      </p:cxnSp>
      <p:cxnSp>
        <p:nvCxnSpPr>
          <p:cNvPr id="173" name="Shape 173"/>
          <p:cNvCxnSpPr>
            <a:stCxn id="171" idx="0"/>
            <a:endCxn id="169" idx="2"/>
          </p:cNvCxnSpPr>
          <p:nvPr/>
        </p:nvCxnSpPr>
        <p:spPr>
          <a:xfrm flipH="1" rot="10800000">
            <a:off x="2109575" y="3292350"/>
            <a:ext cx="11400" cy="601800"/>
          </a:xfrm>
          <a:prstGeom prst="straightConnector1">
            <a:avLst/>
          </a:prstGeom>
          <a:noFill/>
          <a:ln cap="flat" cmpd="sng" w="19050">
            <a:solidFill>
              <a:srgbClr val="FF9900"/>
            </a:solidFill>
            <a:prstDash val="solid"/>
            <a:round/>
            <a:headEnd len="lg" w="lg" type="none"/>
            <a:tailEnd len="lg" w="lg" type="triangle"/>
          </a:ln>
        </p:spPr>
      </p:cxnSp>
      <p:sp>
        <p:nvSpPr>
          <p:cNvPr id="174" name="Shape 174"/>
          <p:cNvSpPr txBox="1"/>
          <p:nvPr/>
        </p:nvSpPr>
        <p:spPr>
          <a:xfrm>
            <a:off x="4989425" y="864300"/>
            <a:ext cx="3657600" cy="857400"/>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A </a:t>
            </a:r>
            <a:r>
              <a:rPr b="1" lang="en">
                <a:solidFill>
                  <a:schemeClr val="dk1"/>
                </a:solidFill>
              </a:rPr>
              <a:t>single</a:t>
            </a:r>
            <a:r>
              <a:rPr lang="en">
                <a:solidFill>
                  <a:schemeClr val="dk1"/>
                </a:solidFill>
              </a:rPr>
              <a:t> merge commit </a:t>
            </a:r>
            <a:r>
              <a:rPr b="1" lang="en">
                <a:solidFill>
                  <a:srgbClr val="FF0000"/>
                </a:solidFill>
              </a:rPr>
              <a:t>C6</a:t>
            </a:r>
            <a:r>
              <a:rPr lang="en">
                <a:solidFill>
                  <a:schemeClr val="dk1"/>
                </a:solidFill>
              </a:rPr>
              <a:t> has taken place representing C3, C5 and any conflicts resolved.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Tools</a:t>
            </a:r>
          </a:p>
        </p:txBody>
      </p:sp>
      <p:sp>
        <p:nvSpPr>
          <p:cNvPr id="36" name="Shape 3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Git clients,</a:t>
            </a:r>
          </a:p>
          <a:p>
            <a:pPr lvl="0">
              <a:spcBef>
                <a:spcPts val="0"/>
              </a:spcBef>
              <a:buNone/>
            </a:pPr>
            <a:r>
              <a:rPr lang="en" sz="1400"/>
              <a:t>- git : command line </a:t>
            </a:r>
          </a:p>
          <a:p>
            <a:pPr lvl="0">
              <a:spcBef>
                <a:spcPts val="0"/>
              </a:spcBef>
              <a:buClr>
                <a:schemeClr val="dk1"/>
              </a:buClr>
              <a:buSzPct val="78571"/>
              <a:buFont typeface="Arial"/>
              <a:buNone/>
            </a:pPr>
            <a:r>
              <a:rPr lang="en" sz="1400"/>
              <a:t>- Intellij has a good git integration, probably Eclipse and Visual Studio too ;-)</a:t>
            </a:r>
          </a:p>
          <a:p>
            <a:pPr lvl="0" rtl="0">
              <a:spcBef>
                <a:spcPts val="0"/>
              </a:spcBef>
              <a:buNone/>
            </a:pPr>
            <a:r>
              <a:t/>
            </a:r>
            <a:endParaRPr sz="1400"/>
          </a:p>
          <a:p>
            <a:pPr lvl="0" rtl="0">
              <a:spcBef>
                <a:spcPts val="0"/>
              </a:spcBef>
              <a:buNone/>
            </a:pPr>
            <a:r>
              <a:rPr lang="en" sz="1400"/>
              <a:t>Source code hosting solutions,</a:t>
            </a:r>
          </a:p>
          <a:p>
            <a:pPr lvl="0">
              <a:spcBef>
                <a:spcPts val="0"/>
              </a:spcBef>
              <a:buNone/>
            </a:pPr>
            <a:r>
              <a:rPr lang="en" sz="1400"/>
              <a:t>- github : free for open-source projects. Private projects need a subscription</a:t>
            </a:r>
          </a:p>
          <a:p>
            <a:pPr lvl="0" rtl="0">
              <a:spcBef>
                <a:spcPts val="0"/>
              </a:spcBef>
              <a:buNone/>
            </a:pPr>
            <a:r>
              <a:rPr lang="en" sz="1400"/>
              <a:t>- Stash (Atlassian)</a:t>
            </a:r>
          </a:p>
          <a:p>
            <a:pPr lvl="0" rtl="0">
              <a:spcBef>
                <a:spcPts val="0"/>
              </a:spcBef>
              <a:buNone/>
            </a:pPr>
            <a:r>
              <a:rPr lang="en" sz="1400"/>
              <a:t>- bitbucket : free for all projects. Max 5 collaborators for free.</a:t>
            </a:r>
          </a:p>
          <a:p>
            <a:pPr lvl="0">
              <a:spcBef>
                <a:spcPts val="0"/>
              </a:spcBef>
              <a:buNone/>
            </a:pPr>
            <a:r>
              <a:rPr lang="en" sz="1400"/>
              <a:t>- gitolite : create your own central git repository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rebasing</a:t>
            </a:r>
          </a:p>
        </p:txBody>
      </p:sp>
      <p:sp>
        <p:nvSpPr>
          <p:cNvPr id="180" name="Shape 1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 rebase is the </a:t>
            </a:r>
            <a:r>
              <a:rPr b="1" lang="en" sz="1400"/>
              <a:t>preferred</a:t>
            </a:r>
            <a:r>
              <a:rPr lang="en" sz="1400"/>
              <a:t> way of merging branches</a:t>
            </a:r>
          </a:p>
          <a:p>
            <a:pPr lvl="0" rtl="0">
              <a:spcBef>
                <a:spcPts val="0"/>
              </a:spcBef>
              <a:buNone/>
            </a:pPr>
            <a:r>
              <a:rPr lang="en" sz="1400"/>
              <a:t>- rebase </a:t>
            </a:r>
            <a:r>
              <a:rPr b="1" lang="en" sz="1400">
                <a:solidFill>
                  <a:srgbClr val="FF0000"/>
                </a:solidFill>
              </a:rPr>
              <a:t>rewrites history</a:t>
            </a:r>
          </a:p>
          <a:p>
            <a:pPr lvl="0" rtl="0">
              <a:spcBef>
                <a:spcPts val="0"/>
              </a:spcBef>
              <a:buNone/>
            </a:pPr>
            <a:r>
              <a:rPr lang="en" sz="1400"/>
              <a:t>- rebase can be used to </a:t>
            </a:r>
            <a:r>
              <a:rPr b="1" lang="en" sz="1400"/>
              <a:t>change commit-messages</a:t>
            </a:r>
          </a:p>
          <a:p>
            <a:pPr lvl="0" rtl="0">
              <a:spcBef>
                <a:spcPts val="0"/>
              </a:spcBef>
              <a:buNone/>
            </a:pPr>
            <a:r>
              <a:rPr lang="en" sz="1400"/>
              <a:t>- rebase can be used to </a:t>
            </a:r>
            <a:r>
              <a:rPr b="1" lang="en" sz="1400"/>
              <a:t>squash</a:t>
            </a:r>
            <a:r>
              <a:rPr lang="en" sz="1400"/>
              <a:t> two or more commits together</a:t>
            </a:r>
          </a:p>
          <a:p>
            <a:pPr lvl="0" rtl="0">
              <a:spcBef>
                <a:spcPts val="0"/>
              </a:spcBef>
              <a:buNone/>
            </a:pPr>
            <a:r>
              <a:rPr lang="en" sz="1400"/>
              <a:t>- rebase can be used to completely </a:t>
            </a:r>
            <a:r>
              <a:rPr b="1" lang="en" sz="1400"/>
              <a:t>remove commits</a:t>
            </a:r>
            <a:r>
              <a:rPr lang="en" sz="1400"/>
              <a:t> from the history</a:t>
            </a:r>
          </a:p>
          <a:p>
            <a:pPr lvl="0" rtl="0">
              <a:spcBef>
                <a:spcPts val="0"/>
              </a:spcBef>
              <a:buNone/>
            </a:pPr>
            <a:r>
              <a:t/>
            </a:r>
            <a:endParaRPr sz="1400"/>
          </a:p>
          <a:p>
            <a:pPr lvl="0" rtl="0">
              <a:spcBef>
                <a:spcPts val="0"/>
              </a:spcBef>
              <a:buNone/>
            </a:pPr>
            <a:r>
              <a:rPr lang="en" sz="1400"/>
              <a:t>Syntax,</a:t>
            </a:r>
          </a:p>
          <a:p>
            <a:pPr lvl="0" rtl="0">
              <a:spcBef>
                <a:spcPts val="0"/>
              </a:spcBef>
              <a:buNone/>
            </a:pPr>
            <a:r>
              <a:rPr lang="en" sz="1400"/>
              <a:t>$ git rebase origin/master</a:t>
            </a:r>
          </a:p>
          <a:p>
            <a:pPr lvl="0" rtl="0">
              <a:spcBef>
                <a:spcPts val="0"/>
              </a:spcBef>
              <a:buNone/>
            </a:pPr>
            <a:r>
              <a:rPr lang="en" sz="1400"/>
              <a:t>$ git rebase -i origin/master </a:t>
            </a:r>
          </a:p>
          <a:p>
            <a:pPr lvl="0" rtl="0">
              <a:spcBef>
                <a:spcPts val="0"/>
              </a:spcBef>
              <a:buNone/>
            </a:pPr>
            <a:r>
              <a:rPr lang="en" sz="1000"/>
              <a:t># -i is interactive mode where you can rewrite commit messages, squash commits together or completely discard a commit</a:t>
            </a:r>
          </a:p>
          <a:p>
            <a:pPr lvl="0" rtl="0">
              <a:spcBef>
                <a:spcPts val="0"/>
              </a:spcBef>
              <a:buNone/>
            </a:pPr>
            <a:r>
              <a:rPr lang="en" sz="1800"/>
              <a:t>$ git rebase any-branch</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10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10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1000"/>
                                        <p:tgtEl>
                                          <p:spTgt spid="1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1000"/>
                                        <p:tgtEl>
                                          <p:spTgt spid="1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animEffect filter="fade" transition="in">
                                      <p:cBhvr>
                                        <p:cTn dur="1000"/>
                                        <p:tgtEl>
                                          <p:spTgt spid="1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0" st="10"/>
                                            </p:txEl>
                                          </p:spTgt>
                                        </p:tgtEl>
                                        <p:attrNameLst>
                                          <p:attrName>style.visibility</p:attrName>
                                        </p:attrNameLst>
                                      </p:cBhvr>
                                      <p:to>
                                        <p:strVal val="visible"/>
                                      </p:to>
                                    </p:set>
                                    <p:animEffect filter="fade" transition="in">
                                      <p:cBhvr>
                                        <p:cTn dur="1000"/>
                                        <p:tgtEl>
                                          <p:spTgt spid="18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rebasing...</a:t>
            </a:r>
          </a:p>
        </p:txBody>
      </p:sp>
      <p:sp>
        <p:nvSpPr>
          <p:cNvPr id="186" name="Shape 186"/>
          <p:cNvSpPr txBox="1"/>
          <p:nvPr>
            <p:ph idx="1" type="body"/>
          </p:nvPr>
        </p:nvSpPr>
        <p:spPr>
          <a:xfrm>
            <a:off x="457200" y="1200150"/>
            <a:ext cx="8229600" cy="3096899"/>
          </a:xfrm>
          <a:prstGeom prst="rect">
            <a:avLst/>
          </a:prstGeom>
        </p:spPr>
        <p:txBody>
          <a:bodyPr anchorCtr="0" anchor="t" bIns="91425" lIns="91425" rIns="91425" tIns="91425">
            <a:noAutofit/>
          </a:bodyPr>
          <a:lstStyle/>
          <a:p>
            <a:pPr lvl="0" rtl="0">
              <a:spcBef>
                <a:spcPts val="0"/>
              </a:spcBef>
              <a:buNone/>
            </a:pPr>
            <a:r>
              <a:rPr lang="en" sz="1000"/>
              <a:t>Imagine two branches </a:t>
            </a:r>
            <a:r>
              <a:rPr b="1" lang="en" sz="1000"/>
              <a:t>master</a:t>
            </a:r>
            <a:r>
              <a:rPr lang="en" sz="1000"/>
              <a:t> and </a:t>
            </a:r>
            <a:r>
              <a:rPr b="1" lang="en" sz="1000"/>
              <a:t>PB-100</a:t>
            </a:r>
            <a:r>
              <a:rPr lang="en" sz="1000"/>
              <a:t>.</a:t>
            </a:r>
          </a:p>
          <a:p>
            <a:pPr lvl="0" rtl="0">
              <a:spcBef>
                <a:spcPts val="0"/>
              </a:spcBef>
              <a:buNone/>
            </a:pPr>
            <a:r>
              <a:t/>
            </a:r>
            <a:endParaRPr sz="1000"/>
          </a:p>
          <a:p>
            <a:pPr lvl="0" rtl="0">
              <a:spcBef>
                <a:spcPts val="0"/>
              </a:spcBef>
              <a:buNone/>
            </a:pPr>
            <a:r>
              <a:rPr lang="en" sz="1000"/>
              <a:t>While on PB-100, if we run: $ git rebase master</a:t>
            </a:r>
          </a:p>
          <a:p>
            <a:pPr lvl="0" rtl="0">
              <a:spcBef>
                <a:spcPts val="0"/>
              </a:spcBef>
              <a:buNone/>
            </a:pPr>
            <a:r>
              <a:rPr lang="en" sz="1000"/>
              <a:t>PB-100’s history will be rewritten to : 1 - 2 - 3 - 4 - 5 - 6”</a:t>
            </a:r>
          </a:p>
          <a:p>
            <a:pPr lvl="0" rtl="0">
              <a:spcBef>
                <a:spcPts val="0"/>
              </a:spcBef>
              <a:buNone/>
            </a:pPr>
            <a:r>
              <a:t/>
            </a:r>
            <a:endParaRPr sz="1000"/>
          </a:p>
          <a:p>
            <a:pPr lvl="0" rtl="0">
              <a:spcBef>
                <a:spcPts val="0"/>
              </a:spcBef>
              <a:buNone/>
            </a:pPr>
            <a:r>
              <a:rPr lang="en" sz="1000"/>
              <a:t>What happens is as follows,</a:t>
            </a:r>
          </a:p>
          <a:p>
            <a:pPr lvl="0" rtl="0">
              <a:spcBef>
                <a:spcPts val="0"/>
              </a:spcBef>
              <a:buNone/>
            </a:pPr>
            <a:r>
              <a:t/>
            </a:r>
            <a:endParaRPr sz="1000"/>
          </a:p>
          <a:p>
            <a:pPr lvl="0" rtl="0">
              <a:spcBef>
                <a:spcPts val="0"/>
              </a:spcBef>
              <a:buNone/>
            </a:pPr>
            <a:r>
              <a:t/>
            </a:r>
            <a:endParaRPr sz="1000"/>
          </a:p>
          <a:p>
            <a:pPr lvl="0" rtl="0">
              <a:spcBef>
                <a:spcPts val="0"/>
              </a:spcBef>
              <a:buNone/>
            </a:pPr>
            <a:r>
              <a:t/>
            </a:r>
            <a:endParaRPr sz="1000"/>
          </a:p>
        </p:txBody>
      </p:sp>
      <p:graphicFrame>
        <p:nvGraphicFramePr>
          <p:cNvPr id="187" name="Shape 187"/>
          <p:cNvGraphicFramePr/>
          <p:nvPr/>
        </p:nvGraphicFramePr>
        <p:xfrm>
          <a:off x="4146850" y="1059225"/>
          <a:ext cx="3000000" cy="3000000"/>
        </p:xfrm>
        <a:graphic>
          <a:graphicData uri="http://schemas.openxmlformats.org/drawingml/2006/table">
            <a:tbl>
              <a:tblPr>
                <a:noFill/>
                <a:tableStyleId>{A6FD2D6C-98AE-43F2-A31C-0AD1689DAC78}</a:tableStyleId>
              </a:tblPr>
              <a:tblGrid>
                <a:gridCol w="1126925"/>
                <a:gridCol w="1112675"/>
                <a:gridCol w="1697975"/>
              </a:tblGrid>
              <a:tr h="274025">
                <a:tc>
                  <a:txBody>
                    <a:bodyPr>
                      <a:noAutofit/>
                    </a:bodyPr>
                    <a:lstStyle/>
                    <a:p>
                      <a:pPr lvl="0" rtl="0">
                        <a:spcBef>
                          <a:spcPts val="600"/>
                        </a:spcBef>
                        <a:buNone/>
                      </a:pPr>
                      <a:r>
                        <a:t/>
                      </a:r>
                      <a:endParaRPr sz="1000">
                        <a:solidFill>
                          <a:schemeClr val="dk1"/>
                        </a:solidFill>
                      </a:endParaRPr>
                    </a:p>
                  </a:txBody>
                  <a:tcPr marT="91425" marB="91425" marR="91425" marL="91425"/>
                </a:tc>
                <a:tc>
                  <a:txBody>
                    <a:bodyPr>
                      <a:noAutofit/>
                    </a:bodyPr>
                    <a:lstStyle/>
                    <a:p>
                      <a:pPr lvl="0" rtl="0">
                        <a:spcBef>
                          <a:spcPts val="600"/>
                        </a:spcBef>
                        <a:buNone/>
                      </a:pPr>
                      <a:r>
                        <a:rPr lang="en" sz="1000">
                          <a:solidFill>
                            <a:schemeClr val="dk1"/>
                          </a:solidFill>
                        </a:rPr>
                        <a:t>Master</a:t>
                      </a:r>
                    </a:p>
                  </a:txBody>
                  <a:tcPr marT="91425" marB="91425" marR="91425" marL="91425"/>
                </a:tc>
                <a:tc>
                  <a:txBody>
                    <a:bodyPr>
                      <a:noAutofit/>
                    </a:bodyPr>
                    <a:lstStyle/>
                    <a:p>
                      <a:pPr lvl="0" rtl="0">
                        <a:spcBef>
                          <a:spcPts val="600"/>
                        </a:spcBef>
                        <a:buNone/>
                      </a:pPr>
                      <a:r>
                        <a:rPr lang="en" sz="1000">
                          <a:solidFill>
                            <a:schemeClr val="dk1"/>
                          </a:solidFill>
                        </a:rPr>
                        <a:t>PB-100</a:t>
                      </a:r>
                    </a:p>
                  </a:txBody>
                  <a:tcPr marT="91425" marB="91425" marR="91425" marL="91425"/>
                </a:tc>
              </a:tr>
              <a:tr h="274025">
                <a:tc>
                  <a:txBody>
                    <a:bodyPr>
                      <a:noAutofit/>
                    </a:bodyPr>
                    <a:lstStyle/>
                    <a:p>
                      <a:pPr lvl="0" rtl="0">
                        <a:spcBef>
                          <a:spcPts val="600"/>
                        </a:spcBef>
                        <a:buNone/>
                      </a:pPr>
                      <a:r>
                        <a:rPr lang="en" sz="1000">
                          <a:solidFill>
                            <a:schemeClr val="dk1"/>
                          </a:solidFill>
                        </a:rPr>
                        <a:t>Before rebase</a:t>
                      </a:r>
                    </a:p>
                  </a:txBody>
                  <a:tcPr marT="91425" marB="91425" marR="91425" marL="91425"/>
                </a:tc>
                <a:tc>
                  <a:txBody>
                    <a:bodyPr>
                      <a:noAutofit/>
                    </a:bodyPr>
                    <a:lstStyle/>
                    <a:p>
                      <a:pPr lvl="0" rtl="0">
                        <a:spcBef>
                          <a:spcPts val="600"/>
                        </a:spcBef>
                        <a:buNone/>
                      </a:pPr>
                      <a:r>
                        <a:rPr lang="en" sz="1000">
                          <a:solidFill>
                            <a:schemeClr val="dk1"/>
                          </a:solidFill>
                        </a:rPr>
                        <a:t>1 - 2 - </a:t>
                      </a:r>
                      <a:r>
                        <a:rPr b="1" lang="en" sz="1000">
                          <a:solidFill>
                            <a:schemeClr val="dk1"/>
                          </a:solidFill>
                        </a:rPr>
                        <a:t>3</a:t>
                      </a:r>
                      <a:r>
                        <a:rPr lang="en" sz="1000">
                          <a:solidFill>
                            <a:schemeClr val="dk1"/>
                          </a:solidFill>
                        </a:rPr>
                        <a:t> - 4 - 5</a:t>
                      </a:r>
                    </a:p>
                  </a:txBody>
                  <a:tcPr marT="91425" marB="91425" marR="91425" marL="91425"/>
                </a:tc>
                <a:tc>
                  <a:txBody>
                    <a:bodyPr>
                      <a:noAutofit/>
                    </a:bodyPr>
                    <a:lstStyle/>
                    <a:p>
                      <a:pPr lvl="0" rtl="0">
                        <a:spcBef>
                          <a:spcPts val="600"/>
                        </a:spcBef>
                        <a:buNone/>
                      </a:pPr>
                      <a:r>
                        <a:rPr lang="en" sz="1000">
                          <a:solidFill>
                            <a:schemeClr val="dk1"/>
                          </a:solidFill>
                        </a:rPr>
                        <a:t>1 - 2 - </a:t>
                      </a:r>
                      <a:r>
                        <a:rPr b="1" lang="en" sz="1000">
                          <a:solidFill>
                            <a:schemeClr val="dk1"/>
                          </a:solidFill>
                        </a:rPr>
                        <a:t>3</a:t>
                      </a:r>
                      <a:r>
                        <a:rPr lang="en" sz="1000">
                          <a:solidFill>
                            <a:schemeClr val="dk1"/>
                          </a:solidFill>
                        </a:rPr>
                        <a:t> - 6</a:t>
                      </a:r>
                    </a:p>
                  </a:txBody>
                  <a:tcPr marT="91425" marB="91425" marR="91425" marL="91425"/>
                </a:tc>
              </a:tr>
            </a:tbl>
          </a:graphicData>
        </a:graphic>
      </p:graphicFrame>
      <p:graphicFrame>
        <p:nvGraphicFramePr>
          <p:cNvPr id="188" name="Shape 188"/>
          <p:cNvGraphicFramePr/>
          <p:nvPr/>
        </p:nvGraphicFramePr>
        <p:xfrm>
          <a:off x="4139725" y="2049825"/>
          <a:ext cx="3000000" cy="3000000"/>
        </p:xfrm>
        <a:graphic>
          <a:graphicData uri="http://schemas.openxmlformats.org/drawingml/2006/table">
            <a:tbl>
              <a:tblPr>
                <a:noFill/>
                <a:tableStyleId>{A6FD2D6C-98AE-43F2-A31C-0AD1689DAC78}</a:tableStyleId>
              </a:tblPr>
              <a:tblGrid>
                <a:gridCol w="1155450"/>
                <a:gridCol w="1112675"/>
                <a:gridCol w="1676575"/>
              </a:tblGrid>
              <a:tr h="274025">
                <a:tc>
                  <a:txBody>
                    <a:bodyPr>
                      <a:noAutofit/>
                    </a:bodyPr>
                    <a:lstStyle/>
                    <a:p>
                      <a:pPr lvl="0" rtl="0">
                        <a:spcBef>
                          <a:spcPts val="600"/>
                        </a:spcBef>
                        <a:buNone/>
                      </a:pPr>
                      <a:r>
                        <a:t/>
                      </a:r>
                      <a:endParaRPr sz="1000">
                        <a:solidFill>
                          <a:schemeClr val="dk1"/>
                        </a:solidFill>
                      </a:endParaRPr>
                    </a:p>
                  </a:txBody>
                  <a:tcPr marT="91425" marB="91425" marR="91425" marL="91425"/>
                </a:tc>
                <a:tc>
                  <a:txBody>
                    <a:bodyPr>
                      <a:noAutofit/>
                    </a:bodyPr>
                    <a:lstStyle/>
                    <a:p>
                      <a:pPr lvl="0" rtl="0">
                        <a:spcBef>
                          <a:spcPts val="600"/>
                        </a:spcBef>
                        <a:buNone/>
                      </a:pPr>
                      <a:r>
                        <a:rPr lang="en" sz="1000">
                          <a:solidFill>
                            <a:schemeClr val="dk1"/>
                          </a:solidFill>
                        </a:rPr>
                        <a:t>Master</a:t>
                      </a:r>
                    </a:p>
                  </a:txBody>
                  <a:tcPr marT="91425" marB="91425" marR="91425" marL="91425"/>
                </a:tc>
                <a:tc>
                  <a:txBody>
                    <a:bodyPr>
                      <a:noAutofit/>
                    </a:bodyPr>
                    <a:lstStyle/>
                    <a:p>
                      <a:pPr lvl="0" rtl="0">
                        <a:spcBef>
                          <a:spcPts val="600"/>
                        </a:spcBef>
                        <a:buNone/>
                      </a:pPr>
                      <a:r>
                        <a:rPr lang="en" sz="1000">
                          <a:solidFill>
                            <a:schemeClr val="dk1"/>
                          </a:solidFill>
                        </a:rPr>
                        <a:t>PB-100</a:t>
                      </a:r>
                    </a:p>
                  </a:txBody>
                  <a:tcPr marT="91425" marB="91425" marR="91425" marL="91425"/>
                </a:tc>
              </a:tr>
              <a:tr h="274025">
                <a:tc>
                  <a:txBody>
                    <a:bodyPr>
                      <a:noAutofit/>
                    </a:bodyPr>
                    <a:lstStyle/>
                    <a:p>
                      <a:pPr lvl="0" rtl="0">
                        <a:spcBef>
                          <a:spcPts val="600"/>
                        </a:spcBef>
                        <a:buNone/>
                      </a:pPr>
                      <a:r>
                        <a:rPr lang="en" sz="1000">
                          <a:solidFill>
                            <a:schemeClr val="dk1"/>
                          </a:solidFill>
                        </a:rPr>
                        <a:t>Reset while rebasing</a:t>
                      </a:r>
                    </a:p>
                  </a:txBody>
                  <a:tcPr marT="91425" marB="91425" marR="91425" marL="91425"/>
                </a:tc>
                <a:tc>
                  <a:txBody>
                    <a:bodyPr>
                      <a:noAutofit/>
                    </a:bodyPr>
                    <a:lstStyle/>
                    <a:p>
                      <a:pPr lvl="0" rtl="0">
                        <a:spcBef>
                          <a:spcPts val="600"/>
                        </a:spcBef>
                        <a:buNone/>
                      </a:pPr>
                      <a:r>
                        <a:rPr lang="en" sz="1000">
                          <a:solidFill>
                            <a:schemeClr val="dk1"/>
                          </a:solidFill>
                        </a:rPr>
                        <a:t>1 - 2 - </a:t>
                      </a:r>
                      <a:r>
                        <a:rPr b="1" lang="en" sz="1000">
                          <a:solidFill>
                            <a:schemeClr val="dk1"/>
                          </a:solidFill>
                        </a:rPr>
                        <a:t>3</a:t>
                      </a:r>
                      <a:r>
                        <a:rPr lang="en" sz="1000">
                          <a:solidFill>
                            <a:schemeClr val="dk1"/>
                          </a:solidFill>
                        </a:rPr>
                        <a:t> - 4 - 5</a:t>
                      </a:r>
                    </a:p>
                  </a:txBody>
                  <a:tcPr marT="91425" marB="91425" marR="91425" marL="91425"/>
                </a:tc>
                <a:tc>
                  <a:txBody>
                    <a:bodyPr>
                      <a:noAutofit/>
                    </a:bodyPr>
                    <a:lstStyle/>
                    <a:p>
                      <a:pPr lvl="0" rtl="0">
                        <a:spcBef>
                          <a:spcPts val="600"/>
                        </a:spcBef>
                        <a:buNone/>
                      </a:pPr>
                      <a:r>
                        <a:rPr lang="en" sz="1000">
                          <a:solidFill>
                            <a:schemeClr val="dk1"/>
                          </a:solidFill>
                        </a:rPr>
                        <a:t>1 - 2 - </a:t>
                      </a:r>
                      <a:r>
                        <a:rPr b="1" lang="en" sz="1000">
                          <a:solidFill>
                            <a:schemeClr val="dk1"/>
                          </a:solidFill>
                        </a:rPr>
                        <a:t>3</a:t>
                      </a:r>
                      <a:r>
                        <a:rPr lang="en" sz="1000">
                          <a:solidFill>
                            <a:schemeClr val="dk1"/>
                          </a:solidFill>
                        </a:rPr>
                        <a:t> - 4 - 5</a:t>
                      </a:r>
                    </a:p>
                  </a:txBody>
                  <a:tcPr marT="91425" marB="91425" marR="91425" marL="91425"/>
                </a:tc>
              </a:tr>
            </a:tbl>
          </a:graphicData>
        </a:graphic>
      </p:graphicFrame>
      <p:sp>
        <p:nvSpPr>
          <p:cNvPr id="189" name="Shape 189"/>
          <p:cNvSpPr txBox="1"/>
          <p:nvPr/>
        </p:nvSpPr>
        <p:spPr>
          <a:xfrm>
            <a:off x="473450" y="2763437"/>
            <a:ext cx="3657600" cy="457200"/>
          </a:xfrm>
          <a:prstGeom prst="rect">
            <a:avLst/>
          </a:prstGeom>
          <a:noFill/>
          <a:ln>
            <a:noFill/>
          </a:ln>
        </p:spPr>
        <p:txBody>
          <a:bodyPr anchorCtr="0" anchor="t" bIns="91425" lIns="91425" rIns="91425" tIns="91425">
            <a:noAutofit/>
          </a:bodyPr>
          <a:lstStyle/>
          <a:p>
            <a:pPr lvl="0">
              <a:spcBef>
                <a:spcPts val="0"/>
              </a:spcBef>
              <a:buNone/>
            </a:pPr>
            <a:r>
              <a:rPr lang="en" sz="1000">
                <a:solidFill>
                  <a:schemeClr val="dk1"/>
                </a:solidFill>
              </a:rPr>
              <a:t>- Git finds the latest common parent commit 3</a:t>
            </a:r>
          </a:p>
        </p:txBody>
      </p:sp>
      <p:sp>
        <p:nvSpPr>
          <p:cNvPr id="190" name="Shape 190"/>
          <p:cNvSpPr txBox="1"/>
          <p:nvPr/>
        </p:nvSpPr>
        <p:spPr>
          <a:xfrm>
            <a:off x="471125" y="3002300"/>
            <a:ext cx="3657600" cy="457200"/>
          </a:xfrm>
          <a:prstGeom prst="rect">
            <a:avLst/>
          </a:prstGeom>
          <a:noFill/>
          <a:ln>
            <a:noFill/>
          </a:ln>
        </p:spPr>
        <p:txBody>
          <a:bodyPr anchorCtr="0" anchor="t" bIns="91425" lIns="91425" rIns="91425" tIns="91425">
            <a:noAutofit/>
          </a:bodyPr>
          <a:lstStyle/>
          <a:p>
            <a:pPr lvl="0" rtl="0">
              <a:spcBef>
                <a:spcPts val="0"/>
              </a:spcBef>
              <a:buNone/>
            </a:pPr>
            <a:r>
              <a:rPr lang="en" sz="1000">
                <a:solidFill>
                  <a:schemeClr val="dk1"/>
                </a:solidFill>
              </a:rPr>
              <a:t>- Records the commit 6 as an own commit on PB-100</a:t>
            </a:r>
          </a:p>
        </p:txBody>
      </p:sp>
      <p:sp>
        <p:nvSpPr>
          <p:cNvPr id="191" name="Shape 191"/>
          <p:cNvSpPr txBox="1"/>
          <p:nvPr/>
        </p:nvSpPr>
        <p:spPr>
          <a:xfrm>
            <a:off x="473450" y="3266050"/>
            <a:ext cx="3657600" cy="457200"/>
          </a:xfrm>
          <a:prstGeom prst="rect">
            <a:avLst/>
          </a:prstGeom>
          <a:noFill/>
          <a:ln>
            <a:noFill/>
          </a:ln>
        </p:spPr>
        <p:txBody>
          <a:bodyPr anchorCtr="0" anchor="t" bIns="91425" lIns="91425" rIns="91425" tIns="91425">
            <a:noAutofit/>
          </a:bodyPr>
          <a:lstStyle/>
          <a:p>
            <a:pPr lvl="0" rtl="0">
              <a:spcBef>
                <a:spcPts val="0"/>
              </a:spcBef>
              <a:buNone/>
            </a:pPr>
            <a:r>
              <a:rPr lang="en" sz="1000">
                <a:solidFill>
                  <a:schemeClr val="dk1"/>
                </a:solidFill>
              </a:rPr>
              <a:t>- Resets PB-100 to history: 1 - 2 - 3 - 4 - 5 (exactly as master)</a:t>
            </a:r>
          </a:p>
        </p:txBody>
      </p:sp>
      <p:sp>
        <p:nvSpPr>
          <p:cNvPr id="192" name="Shape 192"/>
          <p:cNvSpPr txBox="1"/>
          <p:nvPr/>
        </p:nvSpPr>
        <p:spPr>
          <a:xfrm>
            <a:off x="473450" y="3494650"/>
            <a:ext cx="3657600" cy="457200"/>
          </a:xfrm>
          <a:prstGeom prst="rect">
            <a:avLst/>
          </a:prstGeom>
          <a:noFill/>
          <a:ln>
            <a:noFill/>
          </a:ln>
        </p:spPr>
        <p:txBody>
          <a:bodyPr anchorCtr="0" anchor="t" bIns="91425" lIns="91425" rIns="91425" tIns="91425">
            <a:noAutofit/>
          </a:bodyPr>
          <a:lstStyle/>
          <a:p>
            <a:pPr lvl="0" rtl="0">
              <a:spcBef>
                <a:spcPts val="0"/>
              </a:spcBef>
              <a:buNone/>
            </a:pPr>
            <a:r>
              <a:rPr lang="en" sz="1000">
                <a:solidFill>
                  <a:schemeClr val="dk1"/>
                </a:solidFill>
              </a:rPr>
              <a:t>- Applies the recorded commit 6 on top of PB-100</a:t>
            </a:r>
          </a:p>
        </p:txBody>
      </p:sp>
      <p:sp>
        <p:nvSpPr>
          <p:cNvPr id="193" name="Shape 193"/>
          <p:cNvSpPr txBox="1"/>
          <p:nvPr/>
        </p:nvSpPr>
        <p:spPr>
          <a:xfrm>
            <a:off x="473450" y="3723250"/>
            <a:ext cx="7435800" cy="359700"/>
          </a:xfrm>
          <a:prstGeom prst="rect">
            <a:avLst/>
          </a:prstGeom>
          <a:noFill/>
          <a:ln>
            <a:noFill/>
          </a:ln>
        </p:spPr>
        <p:txBody>
          <a:bodyPr anchorCtr="0" anchor="t" bIns="91425" lIns="91425" rIns="91425" tIns="91425">
            <a:noAutofit/>
          </a:bodyPr>
          <a:lstStyle/>
          <a:p>
            <a:pPr lvl="0" rtl="0">
              <a:spcBef>
                <a:spcPts val="0"/>
              </a:spcBef>
              <a:buNone/>
            </a:pPr>
            <a:r>
              <a:rPr lang="en" sz="1000">
                <a:solidFill>
                  <a:schemeClr val="dk1"/>
                </a:solidFill>
              </a:rPr>
              <a:t>- As a result, the SHA-1 key of commit 6 is changed to 6”</a:t>
            </a:r>
          </a:p>
        </p:txBody>
      </p:sp>
      <p:sp>
        <p:nvSpPr>
          <p:cNvPr id="194" name="Shape 194"/>
          <p:cNvSpPr txBox="1"/>
          <p:nvPr/>
        </p:nvSpPr>
        <p:spPr>
          <a:xfrm>
            <a:off x="473450" y="3951850"/>
            <a:ext cx="7435800" cy="638099"/>
          </a:xfrm>
          <a:prstGeom prst="rect">
            <a:avLst/>
          </a:prstGeom>
          <a:noFill/>
          <a:ln>
            <a:noFill/>
          </a:ln>
        </p:spPr>
        <p:txBody>
          <a:bodyPr anchorCtr="0" anchor="t" bIns="91425" lIns="91425" rIns="91425" tIns="91425">
            <a:noAutofit/>
          </a:bodyPr>
          <a:lstStyle/>
          <a:p>
            <a:pPr lvl="0" rtl="0">
              <a:spcBef>
                <a:spcPts val="0"/>
              </a:spcBef>
              <a:buNone/>
            </a:pPr>
            <a:r>
              <a:rPr lang="en" sz="1000">
                <a:solidFill>
                  <a:schemeClr val="dk1"/>
                </a:solidFill>
              </a:rPr>
              <a:t>- Remember that git commit id is generated on the total content of a branch in the repository.</a:t>
            </a:r>
          </a:p>
          <a:p>
            <a:pPr lvl="0" rtl="0">
              <a:spcBef>
                <a:spcPts val="0"/>
              </a:spcBef>
              <a:buNone/>
            </a:pPr>
            <a:r>
              <a:rPr lang="en" sz="1000">
                <a:solidFill>
                  <a:schemeClr val="dk1"/>
                </a:solidFill>
              </a:rPr>
              <a:t>  Since content prior to commit 6 on PB-100 before rebase was “1 - 2 - 3”, but after rebasing became “1 - 2 - 3 - 4 - 5”, applying changes in commit 6 generates a SHA-1 key on “1 - 2 - 3 - 4 - 5 - 6” and NOT “1 - 2 - 3 - 6”.</a:t>
            </a:r>
          </a:p>
        </p:txBody>
      </p:sp>
      <p:graphicFrame>
        <p:nvGraphicFramePr>
          <p:cNvPr id="195" name="Shape 195"/>
          <p:cNvGraphicFramePr/>
          <p:nvPr/>
        </p:nvGraphicFramePr>
        <p:xfrm>
          <a:off x="4139725" y="3192825"/>
          <a:ext cx="3000000" cy="3000000"/>
        </p:xfrm>
        <a:graphic>
          <a:graphicData uri="http://schemas.openxmlformats.org/drawingml/2006/table">
            <a:tbl>
              <a:tblPr>
                <a:noFill/>
                <a:tableStyleId>{A6FD2D6C-98AE-43F2-A31C-0AD1689DAC78}</a:tableStyleId>
              </a:tblPr>
              <a:tblGrid>
                <a:gridCol w="1155450"/>
                <a:gridCol w="1112675"/>
                <a:gridCol w="1676575"/>
              </a:tblGrid>
              <a:tr h="274025">
                <a:tc>
                  <a:txBody>
                    <a:bodyPr>
                      <a:noAutofit/>
                    </a:bodyPr>
                    <a:lstStyle/>
                    <a:p>
                      <a:pPr lvl="0" rtl="0">
                        <a:spcBef>
                          <a:spcPts val="600"/>
                        </a:spcBef>
                        <a:buNone/>
                      </a:pPr>
                      <a:r>
                        <a:t/>
                      </a:r>
                      <a:endParaRPr sz="1000">
                        <a:solidFill>
                          <a:schemeClr val="dk1"/>
                        </a:solidFill>
                      </a:endParaRPr>
                    </a:p>
                  </a:txBody>
                  <a:tcPr marT="91425" marB="91425" marR="91425" marL="91425"/>
                </a:tc>
                <a:tc>
                  <a:txBody>
                    <a:bodyPr>
                      <a:noAutofit/>
                    </a:bodyPr>
                    <a:lstStyle/>
                    <a:p>
                      <a:pPr lvl="0" rtl="0">
                        <a:spcBef>
                          <a:spcPts val="600"/>
                        </a:spcBef>
                        <a:buNone/>
                      </a:pPr>
                      <a:r>
                        <a:rPr lang="en" sz="1000">
                          <a:solidFill>
                            <a:schemeClr val="dk1"/>
                          </a:solidFill>
                        </a:rPr>
                        <a:t>Master</a:t>
                      </a:r>
                    </a:p>
                  </a:txBody>
                  <a:tcPr marT="91425" marB="91425" marR="91425" marL="91425"/>
                </a:tc>
                <a:tc>
                  <a:txBody>
                    <a:bodyPr>
                      <a:noAutofit/>
                    </a:bodyPr>
                    <a:lstStyle/>
                    <a:p>
                      <a:pPr lvl="0" rtl="0">
                        <a:spcBef>
                          <a:spcPts val="600"/>
                        </a:spcBef>
                        <a:buNone/>
                      </a:pPr>
                      <a:r>
                        <a:rPr lang="en" sz="1000">
                          <a:solidFill>
                            <a:schemeClr val="dk1"/>
                          </a:solidFill>
                        </a:rPr>
                        <a:t>PB-100</a:t>
                      </a:r>
                    </a:p>
                  </a:txBody>
                  <a:tcPr marT="91425" marB="91425" marR="91425" marL="91425"/>
                </a:tc>
              </a:tr>
              <a:tr h="274025">
                <a:tc>
                  <a:txBody>
                    <a:bodyPr>
                      <a:noAutofit/>
                    </a:bodyPr>
                    <a:lstStyle/>
                    <a:p>
                      <a:pPr lvl="0" rtl="0">
                        <a:spcBef>
                          <a:spcPts val="600"/>
                        </a:spcBef>
                        <a:buNone/>
                      </a:pPr>
                      <a:r>
                        <a:rPr lang="en" sz="1000">
                          <a:solidFill>
                            <a:schemeClr val="dk1"/>
                          </a:solidFill>
                        </a:rPr>
                        <a:t>After rebase</a:t>
                      </a:r>
                    </a:p>
                  </a:txBody>
                  <a:tcPr marT="91425" marB="91425" marR="91425" marL="91425"/>
                </a:tc>
                <a:tc>
                  <a:txBody>
                    <a:bodyPr>
                      <a:noAutofit/>
                    </a:bodyPr>
                    <a:lstStyle/>
                    <a:p>
                      <a:pPr lvl="0" rtl="0">
                        <a:spcBef>
                          <a:spcPts val="600"/>
                        </a:spcBef>
                        <a:buNone/>
                      </a:pPr>
                      <a:r>
                        <a:rPr lang="en" sz="1000">
                          <a:solidFill>
                            <a:schemeClr val="dk1"/>
                          </a:solidFill>
                        </a:rPr>
                        <a:t>1 - 2 - </a:t>
                      </a:r>
                      <a:r>
                        <a:rPr b="1" lang="en" sz="1000">
                          <a:solidFill>
                            <a:schemeClr val="dk1"/>
                          </a:solidFill>
                        </a:rPr>
                        <a:t>3</a:t>
                      </a:r>
                      <a:r>
                        <a:rPr lang="en" sz="1000">
                          <a:solidFill>
                            <a:schemeClr val="dk1"/>
                          </a:solidFill>
                        </a:rPr>
                        <a:t> - 4 - 5</a:t>
                      </a:r>
                    </a:p>
                  </a:txBody>
                  <a:tcPr marT="91425" marB="91425" marR="91425" marL="91425"/>
                </a:tc>
                <a:tc>
                  <a:txBody>
                    <a:bodyPr>
                      <a:noAutofit/>
                    </a:bodyPr>
                    <a:lstStyle/>
                    <a:p>
                      <a:pPr lvl="0" rtl="0">
                        <a:spcBef>
                          <a:spcPts val="600"/>
                        </a:spcBef>
                        <a:buNone/>
                      </a:pPr>
                      <a:r>
                        <a:rPr lang="en" sz="1000">
                          <a:solidFill>
                            <a:schemeClr val="dk1"/>
                          </a:solidFill>
                        </a:rPr>
                        <a:t>1 - 2 - </a:t>
                      </a:r>
                      <a:r>
                        <a:rPr b="1" lang="en" sz="1000">
                          <a:solidFill>
                            <a:schemeClr val="dk1"/>
                          </a:solidFill>
                        </a:rPr>
                        <a:t>3</a:t>
                      </a:r>
                      <a:r>
                        <a:rPr lang="en" sz="1000">
                          <a:solidFill>
                            <a:schemeClr val="dk1"/>
                          </a:solidFill>
                        </a:rPr>
                        <a:t> - 4 - 5 - </a:t>
                      </a:r>
                      <a:r>
                        <a:rPr b="1" lang="en" sz="1000">
                          <a:solidFill>
                            <a:schemeClr val="dk1"/>
                          </a:solidFill>
                        </a:rPr>
                        <a:t>6”</a:t>
                      </a: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rebasing visualised</a:t>
            </a:r>
          </a:p>
        </p:txBody>
      </p:sp>
      <p:pic>
        <p:nvPicPr>
          <p:cNvPr descr="rebase-1.png" id="201" name="Shape 201"/>
          <p:cNvPicPr preferRelativeResize="0"/>
          <p:nvPr/>
        </p:nvPicPr>
        <p:blipFill>
          <a:blip r:embed="rId3">
            <a:alphaModFix/>
          </a:blip>
          <a:stretch>
            <a:fillRect/>
          </a:stretch>
        </p:blipFill>
        <p:spPr>
          <a:xfrm>
            <a:off x="581025" y="1404937"/>
            <a:ext cx="2952750" cy="2333625"/>
          </a:xfrm>
          <a:prstGeom prst="rect">
            <a:avLst/>
          </a:prstGeom>
          <a:noFill/>
          <a:ln>
            <a:noFill/>
          </a:ln>
        </p:spPr>
      </p:pic>
      <p:pic>
        <p:nvPicPr>
          <p:cNvPr descr="rebase-2.png" id="202" name="Shape 202"/>
          <p:cNvPicPr preferRelativeResize="0"/>
          <p:nvPr/>
        </p:nvPicPr>
        <p:blipFill>
          <a:blip r:embed="rId4">
            <a:alphaModFix/>
          </a:blip>
          <a:stretch>
            <a:fillRect/>
          </a:stretch>
        </p:blipFill>
        <p:spPr>
          <a:xfrm>
            <a:off x="5153025" y="1428750"/>
            <a:ext cx="3714750" cy="2286000"/>
          </a:xfrm>
          <a:prstGeom prst="rect">
            <a:avLst/>
          </a:prstGeom>
          <a:noFill/>
          <a:ln>
            <a:noFill/>
          </a:ln>
        </p:spPr>
      </p:pic>
      <p:sp>
        <p:nvSpPr>
          <p:cNvPr id="203" name="Shape 203"/>
          <p:cNvSpPr txBox="1"/>
          <p:nvPr/>
        </p:nvSpPr>
        <p:spPr>
          <a:xfrm>
            <a:off x="885675" y="4284950"/>
            <a:ext cx="2353500" cy="697500"/>
          </a:xfrm>
          <a:prstGeom prst="rect">
            <a:avLst/>
          </a:prstGeom>
          <a:noFill/>
          <a:ln>
            <a:noFill/>
          </a:ln>
        </p:spPr>
        <p:txBody>
          <a:bodyPr anchorCtr="0" anchor="t" bIns="91425" lIns="91425" rIns="91425" tIns="91425">
            <a:noAutofit/>
          </a:bodyPr>
          <a:lstStyle/>
          <a:p>
            <a:pPr lvl="0" rtl="0">
              <a:spcBef>
                <a:spcPts val="0"/>
              </a:spcBef>
              <a:buNone/>
            </a:pPr>
            <a:r>
              <a:rPr lang="en"/>
              <a:t>git checkout master</a:t>
            </a:r>
          </a:p>
          <a:p>
            <a:pPr lvl="0">
              <a:spcBef>
                <a:spcPts val="0"/>
              </a:spcBef>
              <a:buNone/>
            </a:pPr>
            <a:r>
              <a:rPr lang="en"/>
              <a:t>git merge experiment</a:t>
            </a:r>
          </a:p>
        </p:txBody>
      </p:sp>
      <p:sp>
        <p:nvSpPr>
          <p:cNvPr id="204" name="Shape 204"/>
          <p:cNvSpPr txBox="1"/>
          <p:nvPr/>
        </p:nvSpPr>
        <p:spPr>
          <a:xfrm>
            <a:off x="5219075" y="3985225"/>
            <a:ext cx="3657600" cy="569699"/>
          </a:xfrm>
          <a:prstGeom prst="rect">
            <a:avLst/>
          </a:prstGeom>
          <a:noFill/>
          <a:ln>
            <a:noFill/>
          </a:ln>
        </p:spPr>
        <p:txBody>
          <a:bodyPr anchorCtr="0" anchor="t" bIns="91425" lIns="91425" rIns="91425" tIns="91425">
            <a:noAutofit/>
          </a:bodyPr>
          <a:lstStyle/>
          <a:p>
            <a:pPr lvl="0" rtl="0">
              <a:spcBef>
                <a:spcPts val="0"/>
              </a:spcBef>
              <a:buNone/>
            </a:pPr>
            <a:r>
              <a:rPr lang="en"/>
              <a:t>Created merge commit </a:t>
            </a:r>
            <a:r>
              <a:rPr b="1" lang="en">
                <a:solidFill>
                  <a:srgbClr val="FF0000"/>
                </a:solidFill>
              </a:rPr>
              <a:t>C5</a:t>
            </a:r>
          </a:p>
          <a:p>
            <a:pPr lvl="0">
              <a:spcBef>
                <a:spcPts val="0"/>
              </a:spcBef>
              <a:buNone/>
            </a:pPr>
            <a:r>
              <a:rPr lang="en"/>
              <a:t>Updated </a:t>
            </a:r>
            <a:r>
              <a:rPr b="1" lang="en"/>
              <a:t>master HEAD to C5</a:t>
            </a:r>
          </a:p>
        </p:txBody>
      </p:sp>
      <p:cxnSp>
        <p:nvCxnSpPr>
          <p:cNvPr id="205" name="Shape 205"/>
          <p:cNvCxnSpPr>
            <a:stCxn id="201" idx="2"/>
            <a:endCxn id="203" idx="0"/>
          </p:cNvCxnSpPr>
          <p:nvPr/>
        </p:nvCxnSpPr>
        <p:spPr>
          <a:xfrm>
            <a:off x="2057400" y="3738562"/>
            <a:ext cx="5100" cy="546300"/>
          </a:xfrm>
          <a:prstGeom prst="straightConnector1">
            <a:avLst/>
          </a:prstGeom>
          <a:noFill/>
          <a:ln cap="flat" cmpd="sng" w="19050">
            <a:solidFill>
              <a:srgbClr val="FF9900"/>
            </a:solidFill>
            <a:prstDash val="solid"/>
            <a:round/>
            <a:headEnd len="lg" w="lg" type="none"/>
            <a:tailEnd len="lg" w="lg" type="triangle"/>
          </a:ln>
        </p:spPr>
      </p:cxnSp>
      <p:cxnSp>
        <p:nvCxnSpPr>
          <p:cNvPr id="206" name="Shape 206"/>
          <p:cNvCxnSpPr>
            <a:stCxn id="203" idx="3"/>
            <a:endCxn id="202" idx="1"/>
          </p:cNvCxnSpPr>
          <p:nvPr/>
        </p:nvCxnSpPr>
        <p:spPr>
          <a:xfrm flipH="1" rot="10800000">
            <a:off x="3239175" y="2571800"/>
            <a:ext cx="1913700" cy="2061900"/>
          </a:xfrm>
          <a:prstGeom prst="straightConnector1">
            <a:avLst/>
          </a:prstGeom>
          <a:noFill/>
          <a:ln cap="flat" cmpd="sng" w="19050">
            <a:solidFill>
              <a:srgbClr val="FF99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rebasing visualised...</a:t>
            </a:r>
          </a:p>
        </p:txBody>
      </p:sp>
      <p:pic>
        <p:nvPicPr>
          <p:cNvPr descr="rebase-1.png" id="212" name="Shape 212"/>
          <p:cNvPicPr preferRelativeResize="0"/>
          <p:nvPr/>
        </p:nvPicPr>
        <p:blipFill>
          <a:blip r:embed="rId3">
            <a:alphaModFix/>
          </a:blip>
          <a:stretch>
            <a:fillRect/>
          </a:stretch>
        </p:blipFill>
        <p:spPr>
          <a:xfrm>
            <a:off x="581025" y="1404937"/>
            <a:ext cx="2952750" cy="2333625"/>
          </a:xfrm>
          <a:prstGeom prst="rect">
            <a:avLst/>
          </a:prstGeom>
          <a:noFill/>
          <a:ln>
            <a:noFill/>
          </a:ln>
        </p:spPr>
      </p:pic>
      <p:sp>
        <p:nvSpPr>
          <p:cNvPr id="213" name="Shape 213"/>
          <p:cNvSpPr txBox="1"/>
          <p:nvPr/>
        </p:nvSpPr>
        <p:spPr>
          <a:xfrm>
            <a:off x="800625" y="4284950"/>
            <a:ext cx="2548800" cy="697500"/>
          </a:xfrm>
          <a:prstGeom prst="rect">
            <a:avLst/>
          </a:prstGeom>
          <a:noFill/>
          <a:ln>
            <a:noFill/>
          </a:ln>
        </p:spPr>
        <p:txBody>
          <a:bodyPr anchorCtr="0" anchor="t" bIns="91425" lIns="91425" rIns="91425" tIns="91425">
            <a:noAutofit/>
          </a:bodyPr>
          <a:lstStyle/>
          <a:p>
            <a:pPr lvl="0" rtl="0">
              <a:spcBef>
                <a:spcPts val="0"/>
              </a:spcBef>
              <a:buNone/>
            </a:pPr>
            <a:r>
              <a:rPr lang="en"/>
              <a:t>git checkout </a:t>
            </a:r>
            <a:r>
              <a:rPr b="1" lang="en"/>
              <a:t>experiment</a:t>
            </a:r>
          </a:p>
          <a:p>
            <a:pPr lvl="0" rtl="0">
              <a:spcBef>
                <a:spcPts val="0"/>
              </a:spcBef>
              <a:buNone/>
            </a:pPr>
            <a:r>
              <a:rPr lang="en"/>
              <a:t>git rebase </a:t>
            </a:r>
            <a:r>
              <a:rPr b="1" lang="en">
                <a:solidFill>
                  <a:srgbClr val="FF0000"/>
                </a:solidFill>
              </a:rPr>
              <a:t>master</a:t>
            </a:r>
          </a:p>
        </p:txBody>
      </p:sp>
      <p:sp>
        <p:nvSpPr>
          <p:cNvPr id="214" name="Shape 214"/>
          <p:cNvSpPr txBox="1"/>
          <p:nvPr/>
        </p:nvSpPr>
        <p:spPr>
          <a:xfrm>
            <a:off x="5219075" y="3985225"/>
            <a:ext cx="3657600" cy="857400"/>
          </a:xfrm>
          <a:prstGeom prst="rect">
            <a:avLst/>
          </a:prstGeom>
          <a:noFill/>
          <a:ln>
            <a:noFill/>
          </a:ln>
        </p:spPr>
        <p:txBody>
          <a:bodyPr anchorCtr="0" anchor="t" bIns="91425" lIns="91425" rIns="91425" tIns="91425">
            <a:noAutofit/>
          </a:bodyPr>
          <a:lstStyle/>
          <a:p>
            <a:pPr lvl="0" rtl="0">
              <a:spcBef>
                <a:spcPts val="0"/>
              </a:spcBef>
              <a:buNone/>
            </a:pPr>
            <a:r>
              <a:rPr lang="en"/>
              <a:t>Rebases commit </a:t>
            </a:r>
            <a:r>
              <a:rPr b="1" lang="en">
                <a:solidFill>
                  <a:srgbClr val="FF0000"/>
                </a:solidFill>
              </a:rPr>
              <a:t>C3</a:t>
            </a:r>
            <a:r>
              <a:rPr lang="en"/>
              <a:t> on top of master (</a:t>
            </a:r>
            <a:r>
              <a:rPr b="1" lang="en"/>
              <a:t>C4</a:t>
            </a:r>
            <a:r>
              <a:rPr lang="en"/>
              <a:t>)</a:t>
            </a:r>
          </a:p>
          <a:p>
            <a:pPr lvl="0" rtl="0">
              <a:spcBef>
                <a:spcPts val="0"/>
              </a:spcBef>
              <a:buNone/>
            </a:pPr>
            <a:r>
              <a:rPr b="1" lang="en"/>
              <a:t>C3</a:t>
            </a:r>
            <a:r>
              <a:rPr lang="en"/>
              <a:t> gets new commit id </a:t>
            </a:r>
            <a:r>
              <a:rPr b="1" lang="en">
                <a:solidFill>
                  <a:srgbClr val="FF0000"/>
                </a:solidFill>
              </a:rPr>
              <a:t>C3’</a:t>
            </a:r>
            <a:r>
              <a:rPr lang="en"/>
              <a:t> </a:t>
            </a:r>
          </a:p>
          <a:p>
            <a:pPr lvl="0" rtl="0">
              <a:spcBef>
                <a:spcPts val="0"/>
              </a:spcBef>
              <a:buNone/>
            </a:pPr>
            <a:r>
              <a:rPr b="1" lang="en"/>
              <a:t>experiment </a:t>
            </a:r>
            <a:r>
              <a:rPr b="1" lang="en">
                <a:solidFill>
                  <a:srgbClr val="FF0000"/>
                </a:solidFill>
              </a:rPr>
              <a:t>HEAD </a:t>
            </a:r>
            <a:r>
              <a:rPr lang="en"/>
              <a:t>is</a:t>
            </a:r>
            <a:r>
              <a:rPr b="1" lang="en">
                <a:solidFill>
                  <a:srgbClr val="FF0000"/>
                </a:solidFill>
              </a:rPr>
              <a:t> updated to C3’</a:t>
            </a:r>
          </a:p>
        </p:txBody>
      </p:sp>
      <p:pic>
        <p:nvPicPr>
          <p:cNvPr descr="rebase-3.png" id="215" name="Shape 215"/>
          <p:cNvPicPr preferRelativeResize="0"/>
          <p:nvPr/>
        </p:nvPicPr>
        <p:blipFill>
          <a:blip r:embed="rId4">
            <a:alphaModFix/>
          </a:blip>
          <a:stretch>
            <a:fillRect/>
          </a:stretch>
        </p:blipFill>
        <p:spPr>
          <a:xfrm>
            <a:off x="5076825" y="1919287"/>
            <a:ext cx="3714750" cy="1762125"/>
          </a:xfrm>
          <a:prstGeom prst="rect">
            <a:avLst/>
          </a:prstGeom>
          <a:noFill/>
          <a:ln>
            <a:noFill/>
          </a:ln>
        </p:spPr>
      </p:pic>
      <p:cxnSp>
        <p:nvCxnSpPr>
          <p:cNvPr id="216" name="Shape 216"/>
          <p:cNvCxnSpPr>
            <a:stCxn id="212" idx="2"/>
            <a:endCxn id="213" idx="0"/>
          </p:cNvCxnSpPr>
          <p:nvPr/>
        </p:nvCxnSpPr>
        <p:spPr>
          <a:xfrm>
            <a:off x="2057400" y="3738562"/>
            <a:ext cx="17700" cy="546300"/>
          </a:xfrm>
          <a:prstGeom prst="straightConnector1">
            <a:avLst/>
          </a:prstGeom>
          <a:noFill/>
          <a:ln cap="flat" cmpd="sng" w="19050">
            <a:solidFill>
              <a:srgbClr val="FF9900"/>
            </a:solidFill>
            <a:prstDash val="solid"/>
            <a:round/>
            <a:headEnd len="lg" w="lg" type="none"/>
            <a:tailEnd len="lg" w="lg" type="triangle"/>
          </a:ln>
        </p:spPr>
      </p:cxnSp>
      <p:cxnSp>
        <p:nvCxnSpPr>
          <p:cNvPr id="217" name="Shape 217"/>
          <p:cNvCxnSpPr>
            <a:stCxn id="213" idx="3"/>
            <a:endCxn id="215" idx="1"/>
          </p:cNvCxnSpPr>
          <p:nvPr/>
        </p:nvCxnSpPr>
        <p:spPr>
          <a:xfrm flipH="1" rot="10800000">
            <a:off x="3349425" y="2800400"/>
            <a:ext cx="1727400" cy="1833300"/>
          </a:xfrm>
          <a:prstGeom prst="straightConnector1">
            <a:avLst/>
          </a:prstGeom>
          <a:noFill/>
          <a:ln cap="flat" cmpd="sng" w="19050">
            <a:solidFill>
              <a:srgbClr val="FF99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000"/>
                                        <p:tgtEl>
                                          <p:spTgt spid="2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rebasing visualised...</a:t>
            </a:r>
          </a:p>
        </p:txBody>
      </p:sp>
      <p:sp>
        <p:nvSpPr>
          <p:cNvPr id="223" name="Shape 223"/>
          <p:cNvSpPr txBox="1"/>
          <p:nvPr/>
        </p:nvSpPr>
        <p:spPr>
          <a:xfrm>
            <a:off x="495825" y="4284950"/>
            <a:ext cx="4365899" cy="697500"/>
          </a:xfrm>
          <a:prstGeom prst="rect">
            <a:avLst/>
          </a:prstGeom>
          <a:noFill/>
          <a:ln>
            <a:noFill/>
          </a:ln>
        </p:spPr>
        <p:txBody>
          <a:bodyPr anchorCtr="0" anchor="t" bIns="91425" lIns="91425" rIns="91425" tIns="91425">
            <a:noAutofit/>
          </a:bodyPr>
          <a:lstStyle/>
          <a:p>
            <a:pPr lvl="0" rtl="0">
              <a:spcBef>
                <a:spcPts val="0"/>
              </a:spcBef>
              <a:buNone/>
            </a:pPr>
            <a:r>
              <a:rPr b="1" lang="en"/>
              <a:t>experiment</a:t>
            </a:r>
            <a:r>
              <a:rPr lang="en"/>
              <a:t> already </a:t>
            </a:r>
            <a:r>
              <a:rPr b="1" lang="en"/>
              <a:t>had all changes from master</a:t>
            </a:r>
          </a:p>
          <a:p>
            <a:pPr lvl="0" rtl="0">
              <a:spcBef>
                <a:spcPts val="0"/>
              </a:spcBef>
              <a:buNone/>
            </a:pPr>
            <a:r>
              <a:rPr b="1" lang="en"/>
              <a:t>master HEAD</a:t>
            </a:r>
            <a:r>
              <a:rPr lang="en"/>
              <a:t> is simply </a:t>
            </a:r>
            <a:r>
              <a:rPr b="1" lang="en">
                <a:solidFill>
                  <a:srgbClr val="FF0000"/>
                </a:solidFill>
              </a:rPr>
              <a:t>updated to C3’</a:t>
            </a:r>
          </a:p>
        </p:txBody>
      </p:sp>
      <p:sp>
        <p:nvSpPr>
          <p:cNvPr id="224" name="Shape 224"/>
          <p:cNvSpPr txBox="1"/>
          <p:nvPr/>
        </p:nvSpPr>
        <p:spPr>
          <a:xfrm>
            <a:off x="5752475" y="4137625"/>
            <a:ext cx="2412299" cy="857400"/>
          </a:xfrm>
          <a:prstGeom prst="rect">
            <a:avLst/>
          </a:prstGeom>
          <a:noFill/>
          <a:ln>
            <a:noFill/>
          </a:ln>
        </p:spPr>
        <p:txBody>
          <a:bodyPr anchorCtr="0" anchor="t" bIns="91425" lIns="91425" rIns="91425" tIns="91425">
            <a:noAutofit/>
          </a:bodyPr>
          <a:lstStyle/>
          <a:p>
            <a:pPr lvl="0" rtl="0">
              <a:spcBef>
                <a:spcPts val="0"/>
              </a:spcBef>
              <a:buNone/>
            </a:pPr>
            <a:r>
              <a:rPr lang="en"/>
              <a:t>git checkout </a:t>
            </a:r>
            <a:r>
              <a:rPr b="1" lang="en"/>
              <a:t>master</a:t>
            </a:r>
          </a:p>
          <a:p>
            <a:pPr lvl="0" rtl="0">
              <a:spcBef>
                <a:spcPts val="0"/>
              </a:spcBef>
              <a:buNone/>
            </a:pPr>
            <a:r>
              <a:rPr lang="en"/>
              <a:t>git merge </a:t>
            </a:r>
            <a:r>
              <a:rPr b="1" lang="en">
                <a:solidFill>
                  <a:srgbClr val="FF0000"/>
                </a:solidFill>
              </a:rPr>
              <a:t>experiment</a:t>
            </a:r>
          </a:p>
        </p:txBody>
      </p:sp>
      <p:pic>
        <p:nvPicPr>
          <p:cNvPr descr="rebase-3.png" id="225" name="Shape 225"/>
          <p:cNvPicPr preferRelativeResize="0"/>
          <p:nvPr/>
        </p:nvPicPr>
        <p:blipFill>
          <a:blip r:embed="rId3">
            <a:alphaModFix/>
          </a:blip>
          <a:stretch>
            <a:fillRect/>
          </a:stretch>
        </p:blipFill>
        <p:spPr>
          <a:xfrm>
            <a:off x="5076825" y="1919287"/>
            <a:ext cx="3714750" cy="1762125"/>
          </a:xfrm>
          <a:prstGeom prst="rect">
            <a:avLst/>
          </a:prstGeom>
          <a:noFill/>
          <a:ln>
            <a:noFill/>
          </a:ln>
        </p:spPr>
      </p:pic>
      <p:pic>
        <p:nvPicPr>
          <p:cNvPr descr="rebase-4.png" id="226" name="Shape 226"/>
          <p:cNvPicPr preferRelativeResize="0"/>
          <p:nvPr/>
        </p:nvPicPr>
        <p:blipFill>
          <a:blip r:embed="rId4">
            <a:alphaModFix/>
          </a:blip>
          <a:stretch>
            <a:fillRect/>
          </a:stretch>
        </p:blipFill>
        <p:spPr>
          <a:xfrm>
            <a:off x="428625" y="1866900"/>
            <a:ext cx="3714750" cy="1714500"/>
          </a:xfrm>
          <a:prstGeom prst="rect">
            <a:avLst/>
          </a:prstGeom>
          <a:noFill/>
          <a:ln>
            <a:noFill/>
          </a:ln>
        </p:spPr>
      </p:pic>
      <p:cxnSp>
        <p:nvCxnSpPr>
          <p:cNvPr id="227" name="Shape 227"/>
          <p:cNvCxnSpPr>
            <a:stCxn id="225" idx="2"/>
            <a:endCxn id="224" idx="0"/>
          </p:cNvCxnSpPr>
          <p:nvPr/>
        </p:nvCxnSpPr>
        <p:spPr>
          <a:xfrm>
            <a:off x="6934200" y="3681412"/>
            <a:ext cx="24300" cy="456300"/>
          </a:xfrm>
          <a:prstGeom prst="straightConnector1">
            <a:avLst/>
          </a:prstGeom>
          <a:noFill/>
          <a:ln cap="flat" cmpd="sng" w="19050">
            <a:solidFill>
              <a:srgbClr val="FF9900"/>
            </a:solidFill>
            <a:prstDash val="solid"/>
            <a:round/>
            <a:headEnd len="lg" w="lg" type="none"/>
            <a:tailEnd len="lg" w="lg" type="triangle"/>
          </a:ln>
        </p:spPr>
      </p:cxnSp>
      <p:cxnSp>
        <p:nvCxnSpPr>
          <p:cNvPr id="228" name="Shape 228"/>
          <p:cNvCxnSpPr>
            <a:stCxn id="224" idx="1"/>
            <a:endCxn id="226" idx="3"/>
          </p:cNvCxnSpPr>
          <p:nvPr/>
        </p:nvCxnSpPr>
        <p:spPr>
          <a:xfrm rot="10800000">
            <a:off x="4143275" y="2724025"/>
            <a:ext cx="1609200" cy="1842300"/>
          </a:xfrm>
          <a:prstGeom prst="straightConnector1">
            <a:avLst/>
          </a:prstGeom>
          <a:noFill/>
          <a:ln cap="flat" cmpd="sng" w="19050">
            <a:solidFill>
              <a:srgbClr val="FF99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commit accept / reject</a:t>
            </a:r>
          </a:p>
        </p:txBody>
      </p:sp>
      <p:sp>
        <p:nvSpPr>
          <p:cNvPr id="234" name="Shape 23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 Git only accepts your content if the </a:t>
            </a:r>
            <a:r>
              <a:rPr b="1" lang="en" sz="1400"/>
              <a:t>HEAD revision of the remote branch</a:t>
            </a:r>
            <a:r>
              <a:rPr lang="en" sz="1400"/>
              <a:t> </a:t>
            </a:r>
            <a:r>
              <a:rPr b="1" i="1" lang="en" sz="1400"/>
              <a:t>exists in</a:t>
            </a:r>
            <a:r>
              <a:rPr lang="en" sz="1400"/>
              <a:t> the </a:t>
            </a:r>
            <a:r>
              <a:rPr b="1" lang="en" sz="1400"/>
              <a:t>history</a:t>
            </a:r>
            <a:r>
              <a:rPr lang="en" sz="1400"/>
              <a:t> of your </a:t>
            </a:r>
            <a:r>
              <a:rPr b="1" lang="en" sz="1400"/>
              <a:t>local branch</a:t>
            </a:r>
          </a:p>
          <a:p>
            <a:pPr lvl="0" rtl="0">
              <a:spcBef>
                <a:spcPts val="0"/>
              </a:spcBef>
              <a:buClr>
                <a:schemeClr val="dk1"/>
              </a:buClr>
              <a:buSzPct val="78571"/>
              <a:buFont typeface="Arial"/>
              <a:buNone/>
            </a:pPr>
            <a:r>
              <a:rPr lang="en" sz="1400"/>
              <a:t>- Git will simply </a:t>
            </a:r>
            <a:r>
              <a:rPr b="1" lang="en" sz="1400"/>
              <a:t>reject</a:t>
            </a:r>
            <a:r>
              <a:rPr lang="en" sz="1400"/>
              <a:t> your push otherwise assuming your local copy is outdated</a:t>
            </a:r>
          </a:p>
          <a:p>
            <a:pPr lvl="0" rtl="0">
              <a:spcBef>
                <a:spcPts val="0"/>
              </a:spcBef>
              <a:buClr>
                <a:schemeClr val="dk1"/>
              </a:buClr>
              <a:buSzPct val="78571"/>
              <a:buFont typeface="Arial"/>
              <a:buNone/>
            </a:pPr>
            <a:r>
              <a:rPr lang="en" sz="1400"/>
              <a:t>- </a:t>
            </a:r>
            <a:r>
              <a:rPr i="1" lang="en" sz="1400"/>
              <a:t>Usual</a:t>
            </a:r>
            <a:r>
              <a:rPr lang="en" sz="1400"/>
              <a:t> workflow is to simply rebase on top of the remote branch before running “git push”</a:t>
            </a:r>
          </a:p>
          <a:p>
            <a:pPr lvl="0" rtl="0">
              <a:spcBef>
                <a:spcPts val="0"/>
              </a:spcBef>
              <a:buClr>
                <a:schemeClr val="dk1"/>
              </a:buClr>
              <a:buSzPct val="78571"/>
              <a:buFont typeface="Arial"/>
              <a:buNone/>
            </a:pPr>
            <a:r>
              <a:rPr lang="en" sz="1400"/>
              <a:t>- This will simply update your local branch with all the content of the remote branch and move your local changes on top it</a:t>
            </a:r>
          </a:p>
          <a:p>
            <a:pPr lvl="0" rtl="0">
              <a:spcBef>
                <a:spcPts val="0"/>
              </a:spcBef>
              <a:buClr>
                <a:schemeClr val="dk1"/>
              </a:buClr>
              <a:buSzPct val="78571"/>
              <a:buFont typeface="Arial"/>
              <a:buNone/>
            </a:pPr>
            <a:r>
              <a:rPr lang="en" sz="1400"/>
              <a:t>- As a result, running the next “git push” will send local branch content that contains the HEAD revision of the remote branch</a:t>
            </a:r>
          </a:p>
          <a:p>
            <a:pPr lvl="0" rtl="0">
              <a:spcBef>
                <a:spcPts val="0"/>
              </a:spcBef>
              <a:buClr>
                <a:schemeClr val="dk1"/>
              </a:buClr>
              <a:buSzPct val="78571"/>
              <a:buFont typeface="Arial"/>
              <a:buNone/>
            </a:pPr>
            <a:r>
              <a:rPr lang="en" sz="1400"/>
              <a:t>- Git will happily apply only the newer commits of your local branch on top of the remote branch to update the remote branch. As an example, if “</a:t>
            </a:r>
            <a:r>
              <a:rPr b="1" lang="en" sz="1400"/>
              <a:t>git push origin PB-100</a:t>
            </a:r>
            <a:r>
              <a:rPr lang="en" sz="1400"/>
              <a:t>” fails, you can run</a:t>
            </a:r>
          </a:p>
          <a:p>
            <a:pPr lvl="0" rtl="0">
              <a:spcBef>
                <a:spcPts val="0"/>
              </a:spcBef>
              <a:buClr>
                <a:schemeClr val="dk1"/>
              </a:buClr>
              <a:buSzPct val="78571"/>
              <a:buFont typeface="Arial"/>
              <a:buNone/>
            </a:pPr>
            <a:r>
              <a:rPr b="1" lang="en" sz="1400"/>
              <a:t>$ git fetch origin</a:t>
            </a:r>
          </a:p>
          <a:p>
            <a:pPr lvl="0" rtl="0">
              <a:spcBef>
                <a:spcPts val="0"/>
              </a:spcBef>
              <a:buClr>
                <a:schemeClr val="dk1"/>
              </a:buClr>
              <a:buSzPct val="78571"/>
              <a:buFont typeface="Arial"/>
              <a:buNone/>
            </a:pPr>
            <a:r>
              <a:rPr b="1" lang="en" sz="1400"/>
              <a:t>$ git rebase origin/PB-100</a:t>
            </a:r>
          </a:p>
          <a:p>
            <a:pPr lvl="0" rtl="0">
              <a:spcBef>
                <a:spcPts val="0"/>
              </a:spcBef>
              <a:buNone/>
            </a:pPr>
            <a:r>
              <a:rPr b="1" lang="en" sz="1400"/>
              <a:t>$ git push origin PB-100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10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10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1000"/>
                                        <p:tgtEl>
                                          <p:spTgt spid="2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1000"/>
                                        <p:tgtEl>
                                          <p:spTgt spid="2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animEffect filter="fade" transition="in">
                                      <p:cBhvr>
                                        <p:cTn dur="1000"/>
                                        <p:tgtEl>
                                          <p:spTgt spid="2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6" st="6"/>
                                            </p:txEl>
                                          </p:spTgt>
                                        </p:tgtEl>
                                        <p:attrNameLst>
                                          <p:attrName>style.visibility</p:attrName>
                                        </p:attrNameLst>
                                      </p:cBhvr>
                                      <p:to>
                                        <p:strVal val="visible"/>
                                      </p:to>
                                    </p:set>
                                    <p:animEffect filter="fade" transition="in">
                                      <p:cBhvr>
                                        <p:cTn dur="1000"/>
                                        <p:tgtEl>
                                          <p:spTgt spid="2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7" st="7"/>
                                            </p:txEl>
                                          </p:spTgt>
                                        </p:tgtEl>
                                        <p:attrNameLst>
                                          <p:attrName>style.visibility</p:attrName>
                                        </p:attrNameLst>
                                      </p:cBhvr>
                                      <p:to>
                                        <p:strVal val="visible"/>
                                      </p:to>
                                    </p:set>
                                    <p:animEffect filter="fade" transition="in">
                                      <p:cBhvr>
                                        <p:cTn dur="1000"/>
                                        <p:tgtEl>
                                          <p:spTgt spid="2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8" st="8"/>
                                            </p:txEl>
                                          </p:spTgt>
                                        </p:tgtEl>
                                        <p:attrNameLst>
                                          <p:attrName>style.visibility</p:attrName>
                                        </p:attrNameLst>
                                      </p:cBhvr>
                                      <p:to>
                                        <p:strVal val="visible"/>
                                      </p:to>
                                    </p:set>
                                    <p:animEffect filter="fade" transition="in">
                                      <p:cBhvr>
                                        <p:cTn dur="1000"/>
                                        <p:tgtEl>
                                          <p:spTgt spid="23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commit accept / reject...</a:t>
            </a:r>
          </a:p>
        </p:txBody>
      </p:sp>
      <p:sp>
        <p:nvSpPr>
          <p:cNvPr id="240" name="Shape 240"/>
          <p:cNvSpPr txBox="1"/>
          <p:nvPr>
            <p:ph idx="1" type="body"/>
          </p:nvPr>
        </p:nvSpPr>
        <p:spPr>
          <a:xfrm>
            <a:off x="457200" y="1276350"/>
            <a:ext cx="3481200" cy="925800"/>
          </a:xfrm>
          <a:prstGeom prst="rect">
            <a:avLst/>
          </a:prstGeom>
        </p:spPr>
        <p:txBody>
          <a:bodyPr anchorCtr="0" anchor="t" bIns="91425" lIns="91425" rIns="91425" tIns="91425">
            <a:noAutofit/>
          </a:bodyPr>
          <a:lstStyle/>
          <a:p>
            <a:pPr lvl="0" rtl="0">
              <a:spcBef>
                <a:spcPts val="0"/>
              </a:spcBef>
              <a:buNone/>
            </a:pPr>
            <a:r>
              <a:rPr lang="en" sz="1400"/>
              <a:t>Since commit </a:t>
            </a:r>
            <a:r>
              <a:rPr b="1" lang="en" sz="1400"/>
              <a:t>C3</a:t>
            </a:r>
            <a:r>
              <a:rPr lang="en" sz="1400"/>
              <a:t> exists on </a:t>
            </a:r>
            <a:r>
              <a:rPr b="1" i="1" lang="en" sz="1400"/>
              <a:t>master</a:t>
            </a:r>
            <a:r>
              <a:rPr lang="en" sz="1400"/>
              <a:t>’s history, </a:t>
            </a:r>
            <a:r>
              <a:rPr b="1" lang="en" sz="1400"/>
              <a:t>origin/master </a:t>
            </a:r>
            <a:r>
              <a:rPr lang="en" sz="1400"/>
              <a:t>happily accepts all incoming changes from </a:t>
            </a:r>
            <a:r>
              <a:rPr b="1" i="1" lang="en" sz="1400"/>
              <a:t>master</a:t>
            </a:r>
            <a:r>
              <a:rPr b="1" lang="en" sz="1400"/>
              <a:t> </a:t>
            </a:r>
          </a:p>
        </p:txBody>
      </p:sp>
      <p:graphicFrame>
        <p:nvGraphicFramePr>
          <p:cNvPr id="241" name="Shape 241"/>
          <p:cNvGraphicFramePr/>
          <p:nvPr/>
        </p:nvGraphicFramePr>
        <p:xfrm>
          <a:off x="4146850" y="1287825"/>
          <a:ext cx="3000000" cy="3000000"/>
        </p:xfrm>
        <a:graphic>
          <a:graphicData uri="http://schemas.openxmlformats.org/drawingml/2006/table">
            <a:tbl>
              <a:tblPr>
                <a:noFill/>
                <a:tableStyleId>{A6FD2D6C-98AE-43F2-A31C-0AD1689DAC78}</a:tableStyleId>
              </a:tblPr>
              <a:tblGrid>
                <a:gridCol w="1126925"/>
                <a:gridCol w="1721650"/>
                <a:gridCol w="1255975"/>
              </a:tblGrid>
              <a:tr h="274025">
                <a:tc>
                  <a:txBody>
                    <a:bodyPr>
                      <a:noAutofit/>
                    </a:bodyPr>
                    <a:lstStyle/>
                    <a:p>
                      <a:pPr lvl="0" rtl="0">
                        <a:spcBef>
                          <a:spcPts val="600"/>
                        </a:spcBef>
                        <a:buNone/>
                      </a:pPr>
                      <a:r>
                        <a:t/>
                      </a:r>
                      <a:endParaRPr sz="1000">
                        <a:solidFill>
                          <a:schemeClr val="dk1"/>
                        </a:solidFill>
                      </a:endParaRPr>
                    </a:p>
                  </a:txBody>
                  <a:tcPr marT="91425" marB="91425" marR="91425" marL="91425"/>
                </a:tc>
                <a:tc>
                  <a:txBody>
                    <a:bodyPr>
                      <a:noAutofit/>
                    </a:bodyPr>
                    <a:lstStyle/>
                    <a:p>
                      <a:pPr lvl="0" rtl="0">
                        <a:spcBef>
                          <a:spcPts val="600"/>
                        </a:spcBef>
                        <a:buNone/>
                      </a:pPr>
                      <a:r>
                        <a:rPr lang="en" sz="1000">
                          <a:solidFill>
                            <a:schemeClr val="dk1"/>
                          </a:solidFill>
                        </a:rPr>
                        <a:t>Master</a:t>
                      </a:r>
                    </a:p>
                  </a:txBody>
                  <a:tcPr marT="91425" marB="91425" marR="91425" marL="91425"/>
                </a:tc>
                <a:tc>
                  <a:txBody>
                    <a:bodyPr>
                      <a:noAutofit/>
                    </a:bodyPr>
                    <a:lstStyle/>
                    <a:p>
                      <a:pPr lvl="0" rtl="0">
                        <a:spcBef>
                          <a:spcPts val="600"/>
                        </a:spcBef>
                        <a:buNone/>
                      </a:pPr>
                      <a:r>
                        <a:rPr lang="en" sz="1000">
                          <a:solidFill>
                            <a:schemeClr val="dk1"/>
                          </a:solidFill>
                        </a:rPr>
                        <a:t>origin/master</a:t>
                      </a:r>
                    </a:p>
                  </a:txBody>
                  <a:tcPr marT="91425" marB="91425" marR="91425" marL="91425"/>
                </a:tc>
              </a:tr>
              <a:tr h="274025">
                <a:tc>
                  <a:txBody>
                    <a:bodyPr>
                      <a:noAutofit/>
                    </a:bodyPr>
                    <a:lstStyle/>
                    <a:p>
                      <a:pPr lvl="0" rtl="0">
                        <a:spcBef>
                          <a:spcPts val="600"/>
                        </a:spcBef>
                        <a:buNone/>
                      </a:pPr>
                      <a:r>
                        <a:rPr lang="en" sz="1000">
                          <a:solidFill>
                            <a:schemeClr val="dk1"/>
                          </a:solidFill>
                        </a:rPr>
                        <a:t>Before push</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r>
                        <a:rPr lang="en" sz="1000">
                          <a:solidFill>
                            <a:schemeClr val="dk1"/>
                          </a:solidFill>
                        </a:rPr>
                        <a:t> - C4 - C5</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p>
                  </a:txBody>
                  <a:tcPr marT="91425" marB="91425" marR="91425" marL="91425"/>
                </a:tc>
              </a:tr>
            </a:tbl>
          </a:graphicData>
        </a:graphic>
      </p:graphicFrame>
      <p:sp>
        <p:nvSpPr>
          <p:cNvPr id="242" name="Shape 242"/>
          <p:cNvSpPr txBox="1"/>
          <p:nvPr/>
        </p:nvSpPr>
        <p:spPr>
          <a:xfrm>
            <a:off x="446725" y="1036025"/>
            <a:ext cx="3657600" cy="457200"/>
          </a:xfrm>
          <a:prstGeom prst="rect">
            <a:avLst/>
          </a:prstGeom>
          <a:noFill/>
          <a:ln>
            <a:noFill/>
          </a:ln>
        </p:spPr>
        <p:txBody>
          <a:bodyPr anchorCtr="0" anchor="t" bIns="91425" lIns="91425" rIns="91425" tIns="91425">
            <a:noAutofit/>
          </a:bodyPr>
          <a:lstStyle/>
          <a:p>
            <a:pPr lvl="0">
              <a:spcBef>
                <a:spcPts val="0"/>
              </a:spcBef>
              <a:buNone/>
            </a:pPr>
            <a:r>
              <a:rPr lang="en"/>
              <a:t>$ git push origin master</a:t>
            </a:r>
          </a:p>
        </p:txBody>
      </p:sp>
      <p:graphicFrame>
        <p:nvGraphicFramePr>
          <p:cNvPr id="243" name="Shape 243"/>
          <p:cNvGraphicFramePr/>
          <p:nvPr/>
        </p:nvGraphicFramePr>
        <p:xfrm>
          <a:off x="4146850" y="2507025"/>
          <a:ext cx="3000000" cy="3000000"/>
        </p:xfrm>
        <a:graphic>
          <a:graphicData uri="http://schemas.openxmlformats.org/drawingml/2006/table">
            <a:tbl>
              <a:tblPr>
                <a:noFill/>
                <a:tableStyleId>{A6FD2D6C-98AE-43F2-A31C-0AD1689DAC78}</a:tableStyleId>
              </a:tblPr>
              <a:tblGrid>
                <a:gridCol w="1126925"/>
                <a:gridCol w="1721650"/>
                <a:gridCol w="1521150"/>
              </a:tblGrid>
              <a:tr h="274025">
                <a:tc>
                  <a:txBody>
                    <a:bodyPr>
                      <a:noAutofit/>
                    </a:bodyPr>
                    <a:lstStyle/>
                    <a:p>
                      <a:pPr lvl="0" rtl="0">
                        <a:spcBef>
                          <a:spcPts val="600"/>
                        </a:spcBef>
                        <a:buNone/>
                      </a:pPr>
                      <a:r>
                        <a:t/>
                      </a:r>
                      <a:endParaRPr sz="1000">
                        <a:solidFill>
                          <a:schemeClr val="dk1"/>
                        </a:solidFill>
                      </a:endParaRPr>
                    </a:p>
                  </a:txBody>
                  <a:tcPr marT="91425" marB="91425" marR="91425" marL="91425"/>
                </a:tc>
                <a:tc>
                  <a:txBody>
                    <a:bodyPr>
                      <a:noAutofit/>
                    </a:bodyPr>
                    <a:lstStyle/>
                    <a:p>
                      <a:pPr lvl="0" rtl="0">
                        <a:spcBef>
                          <a:spcPts val="600"/>
                        </a:spcBef>
                        <a:buNone/>
                      </a:pPr>
                      <a:r>
                        <a:rPr lang="en" sz="1000">
                          <a:solidFill>
                            <a:schemeClr val="dk1"/>
                          </a:solidFill>
                        </a:rPr>
                        <a:t>Master</a:t>
                      </a:r>
                    </a:p>
                  </a:txBody>
                  <a:tcPr marT="91425" marB="91425" marR="91425" marL="91425"/>
                </a:tc>
                <a:tc>
                  <a:txBody>
                    <a:bodyPr>
                      <a:noAutofit/>
                    </a:bodyPr>
                    <a:lstStyle/>
                    <a:p>
                      <a:pPr lvl="0" rtl="0">
                        <a:spcBef>
                          <a:spcPts val="600"/>
                        </a:spcBef>
                        <a:buNone/>
                      </a:pPr>
                      <a:r>
                        <a:rPr lang="en" sz="1000">
                          <a:solidFill>
                            <a:schemeClr val="dk1"/>
                          </a:solidFill>
                        </a:rPr>
                        <a:t>origin/master</a:t>
                      </a:r>
                    </a:p>
                  </a:txBody>
                  <a:tcPr marT="91425" marB="91425" marR="91425" marL="91425"/>
                </a:tc>
              </a:tr>
              <a:tr h="274025">
                <a:tc>
                  <a:txBody>
                    <a:bodyPr>
                      <a:noAutofit/>
                    </a:bodyPr>
                    <a:lstStyle/>
                    <a:p>
                      <a:pPr lvl="0" rtl="0">
                        <a:spcBef>
                          <a:spcPts val="600"/>
                        </a:spcBef>
                        <a:buNone/>
                      </a:pPr>
                      <a:r>
                        <a:rPr lang="en" sz="1000">
                          <a:solidFill>
                            <a:schemeClr val="dk1"/>
                          </a:solidFill>
                        </a:rPr>
                        <a:t>Push success</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r>
                        <a:rPr lang="en" sz="1000">
                          <a:solidFill>
                            <a:schemeClr val="dk1"/>
                          </a:solidFill>
                        </a:rPr>
                        <a:t> - C4 - C5</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r>
                        <a:rPr lang="en" sz="1000">
                          <a:solidFill>
                            <a:schemeClr val="dk1"/>
                          </a:solidFill>
                        </a:rPr>
                        <a:t> - C4 - C5</a:t>
                      </a: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commit accept / reject...</a:t>
            </a:r>
          </a:p>
        </p:txBody>
      </p:sp>
      <p:graphicFrame>
        <p:nvGraphicFramePr>
          <p:cNvPr id="249" name="Shape 249"/>
          <p:cNvGraphicFramePr/>
          <p:nvPr/>
        </p:nvGraphicFramePr>
        <p:xfrm>
          <a:off x="4139725" y="2430825"/>
          <a:ext cx="3000000" cy="3000000"/>
        </p:xfrm>
        <a:graphic>
          <a:graphicData uri="http://schemas.openxmlformats.org/drawingml/2006/table">
            <a:tbl>
              <a:tblPr>
                <a:noFill/>
                <a:tableStyleId>{A6FD2D6C-98AE-43F2-A31C-0AD1689DAC78}</a:tableStyleId>
              </a:tblPr>
              <a:tblGrid>
                <a:gridCol w="1155450"/>
                <a:gridCol w="1849350"/>
                <a:gridCol w="1234525"/>
              </a:tblGrid>
              <a:tr h="274025">
                <a:tc>
                  <a:txBody>
                    <a:bodyPr>
                      <a:noAutofit/>
                    </a:bodyPr>
                    <a:lstStyle/>
                    <a:p>
                      <a:pPr lvl="0" rtl="0">
                        <a:spcBef>
                          <a:spcPts val="600"/>
                        </a:spcBef>
                        <a:buNone/>
                      </a:pPr>
                      <a:r>
                        <a:t/>
                      </a:r>
                      <a:endParaRPr sz="1000">
                        <a:solidFill>
                          <a:schemeClr val="dk1"/>
                        </a:solidFill>
                      </a:endParaRPr>
                    </a:p>
                  </a:txBody>
                  <a:tcPr marT="91425" marB="91425" marR="91425" marL="91425"/>
                </a:tc>
                <a:tc>
                  <a:txBody>
                    <a:bodyPr>
                      <a:noAutofit/>
                    </a:bodyPr>
                    <a:lstStyle/>
                    <a:p>
                      <a:pPr lvl="0" rtl="0">
                        <a:spcBef>
                          <a:spcPts val="600"/>
                        </a:spcBef>
                        <a:buNone/>
                      </a:pPr>
                      <a:r>
                        <a:rPr lang="en" sz="1000">
                          <a:solidFill>
                            <a:schemeClr val="dk1"/>
                          </a:solidFill>
                        </a:rPr>
                        <a:t>Master</a:t>
                      </a:r>
                    </a:p>
                  </a:txBody>
                  <a:tcPr marT="91425" marB="91425" marR="91425" marL="91425"/>
                </a:tc>
                <a:tc>
                  <a:txBody>
                    <a:bodyPr>
                      <a:noAutofit/>
                    </a:bodyPr>
                    <a:lstStyle/>
                    <a:p>
                      <a:pPr lvl="0" rtl="0">
                        <a:spcBef>
                          <a:spcPts val="600"/>
                        </a:spcBef>
                        <a:buNone/>
                      </a:pPr>
                      <a:r>
                        <a:rPr lang="en" sz="1000">
                          <a:solidFill>
                            <a:schemeClr val="dk1"/>
                          </a:solidFill>
                        </a:rPr>
                        <a:t>origin/master</a:t>
                      </a:r>
                    </a:p>
                  </a:txBody>
                  <a:tcPr marT="91425" marB="91425" marR="91425" marL="91425"/>
                </a:tc>
              </a:tr>
              <a:tr h="274025">
                <a:tc>
                  <a:txBody>
                    <a:bodyPr>
                      <a:noAutofit/>
                    </a:bodyPr>
                    <a:lstStyle/>
                    <a:p>
                      <a:pPr lvl="0" rtl="0">
                        <a:spcBef>
                          <a:spcPts val="600"/>
                        </a:spcBef>
                        <a:buNone/>
                      </a:pPr>
                      <a:r>
                        <a:rPr lang="en" sz="1000">
                          <a:solidFill>
                            <a:schemeClr val="dk1"/>
                          </a:solidFill>
                        </a:rPr>
                        <a:t>After rebase</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r>
                        <a:rPr lang="en" sz="1000">
                          <a:solidFill>
                            <a:schemeClr val="dk1"/>
                          </a:solidFill>
                        </a:rPr>
                        <a:t> - </a:t>
                      </a:r>
                      <a:r>
                        <a:rPr b="1" lang="en" sz="1000">
                          <a:solidFill>
                            <a:schemeClr val="dk1"/>
                          </a:solidFill>
                        </a:rPr>
                        <a:t>C6</a:t>
                      </a:r>
                      <a:r>
                        <a:rPr lang="en" sz="1000">
                          <a:solidFill>
                            <a:schemeClr val="dk1"/>
                          </a:solidFill>
                        </a:rPr>
                        <a:t> - </a:t>
                      </a:r>
                      <a:r>
                        <a:rPr b="1" lang="en" sz="1000">
                          <a:solidFill>
                            <a:schemeClr val="dk1"/>
                          </a:solidFill>
                        </a:rPr>
                        <a:t>C4”</a:t>
                      </a:r>
                      <a:r>
                        <a:rPr lang="en" sz="1000">
                          <a:solidFill>
                            <a:schemeClr val="dk1"/>
                          </a:solidFill>
                        </a:rPr>
                        <a:t> - </a:t>
                      </a:r>
                      <a:r>
                        <a:rPr b="1" lang="en" sz="1000">
                          <a:solidFill>
                            <a:schemeClr val="dk1"/>
                          </a:solidFill>
                        </a:rPr>
                        <a:t>C5”</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r>
                        <a:rPr lang="en" sz="1000">
                          <a:solidFill>
                            <a:schemeClr val="dk1"/>
                          </a:solidFill>
                        </a:rPr>
                        <a:t> - </a:t>
                      </a:r>
                      <a:r>
                        <a:rPr b="1" lang="en" sz="1000">
                          <a:solidFill>
                            <a:schemeClr val="dk1"/>
                          </a:solidFill>
                        </a:rPr>
                        <a:t>C6</a:t>
                      </a:r>
                    </a:p>
                  </a:txBody>
                  <a:tcPr marT="91425" marB="91425" marR="91425" marL="91425"/>
                </a:tc>
              </a:tr>
            </a:tbl>
          </a:graphicData>
        </a:graphic>
      </p:graphicFrame>
      <p:graphicFrame>
        <p:nvGraphicFramePr>
          <p:cNvPr id="250" name="Shape 250"/>
          <p:cNvGraphicFramePr/>
          <p:nvPr/>
        </p:nvGraphicFramePr>
        <p:xfrm>
          <a:off x="4146850" y="1440225"/>
          <a:ext cx="3000000" cy="3000000"/>
        </p:xfrm>
        <a:graphic>
          <a:graphicData uri="http://schemas.openxmlformats.org/drawingml/2006/table">
            <a:tbl>
              <a:tblPr>
                <a:noFill/>
                <a:tableStyleId>{A6FD2D6C-98AE-43F2-A31C-0AD1689DAC78}</a:tableStyleId>
              </a:tblPr>
              <a:tblGrid>
                <a:gridCol w="1126925"/>
                <a:gridCol w="1731450"/>
                <a:gridCol w="1246175"/>
              </a:tblGrid>
              <a:tr h="274025">
                <a:tc>
                  <a:txBody>
                    <a:bodyPr>
                      <a:noAutofit/>
                    </a:bodyPr>
                    <a:lstStyle/>
                    <a:p>
                      <a:pPr lvl="0" rtl="0">
                        <a:spcBef>
                          <a:spcPts val="600"/>
                        </a:spcBef>
                        <a:buNone/>
                      </a:pPr>
                      <a:r>
                        <a:t/>
                      </a:r>
                      <a:endParaRPr sz="1000">
                        <a:solidFill>
                          <a:schemeClr val="dk1"/>
                        </a:solidFill>
                      </a:endParaRPr>
                    </a:p>
                  </a:txBody>
                  <a:tcPr marT="91425" marB="91425" marR="91425" marL="91425"/>
                </a:tc>
                <a:tc>
                  <a:txBody>
                    <a:bodyPr>
                      <a:noAutofit/>
                    </a:bodyPr>
                    <a:lstStyle/>
                    <a:p>
                      <a:pPr lvl="0" rtl="0">
                        <a:spcBef>
                          <a:spcPts val="600"/>
                        </a:spcBef>
                        <a:buNone/>
                      </a:pPr>
                      <a:r>
                        <a:rPr lang="en" sz="1000">
                          <a:solidFill>
                            <a:schemeClr val="dk1"/>
                          </a:solidFill>
                        </a:rPr>
                        <a:t>Master</a:t>
                      </a:r>
                    </a:p>
                  </a:txBody>
                  <a:tcPr marT="91425" marB="91425" marR="91425" marL="91425"/>
                </a:tc>
                <a:tc>
                  <a:txBody>
                    <a:bodyPr>
                      <a:noAutofit/>
                    </a:bodyPr>
                    <a:lstStyle/>
                    <a:p>
                      <a:pPr lvl="0" rtl="0">
                        <a:spcBef>
                          <a:spcPts val="600"/>
                        </a:spcBef>
                        <a:buNone/>
                      </a:pPr>
                      <a:r>
                        <a:rPr lang="en" sz="1000">
                          <a:solidFill>
                            <a:schemeClr val="dk1"/>
                          </a:solidFill>
                        </a:rPr>
                        <a:t>origin/master</a:t>
                      </a:r>
                    </a:p>
                  </a:txBody>
                  <a:tcPr marT="91425" marB="91425" marR="91425" marL="91425"/>
                </a:tc>
              </a:tr>
              <a:tr h="274025">
                <a:tc>
                  <a:txBody>
                    <a:bodyPr>
                      <a:noAutofit/>
                    </a:bodyPr>
                    <a:lstStyle/>
                    <a:p>
                      <a:pPr lvl="0" rtl="0">
                        <a:spcBef>
                          <a:spcPts val="600"/>
                        </a:spcBef>
                        <a:buNone/>
                      </a:pPr>
                      <a:r>
                        <a:rPr lang="en" sz="1000">
                          <a:solidFill>
                            <a:schemeClr val="dk1"/>
                          </a:solidFill>
                        </a:rPr>
                        <a:t>Before push</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r>
                        <a:rPr lang="en" sz="1000">
                          <a:solidFill>
                            <a:schemeClr val="dk1"/>
                          </a:solidFill>
                        </a:rPr>
                        <a:t> - C4 - C5</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r>
                        <a:rPr lang="en" sz="1000">
                          <a:solidFill>
                            <a:schemeClr val="dk1"/>
                          </a:solidFill>
                        </a:rPr>
                        <a:t> - C6</a:t>
                      </a:r>
                    </a:p>
                  </a:txBody>
                  <a:tcPr marT="91425" marB="91425" marR="91425" marL="91425"/>
                </a:tc>
              </a:tr>
            </a:tbl>
          </a:graphicData>
        </a:graphic>
      </p:graphicFrame>
      <p:sp>
        <p:nvSpPr>
          <p:cNvPr id="251" name="Shape 251"/>
          <p:cNvSpPr txBox="1"/>
          <p:nvPr/>
        </p:nvSpPr>
        <p:spPr>
          <a:xfrm>
            <a:off x="446725" y="1036025"/>
            <a:ext cx="3657600" cy="457200"/>
          </a:xfrm>
          <a:prstGeom prst="rect">
            <a:avLst/>
          </a:prstGeom>
          <a:noFill/>
          <a:ln>
            <a:noFill/>
          </a:ln>
        </p:spPr>
        <p:txBody>
          <a:bodyPr anchorCtr="0" anchor="t" bIns="91425" lIns="91425" rIns="91425" tIns="91425">
            <a:noAutofit/>
          </a:bodyPr>
          <a:lstStyle/>
          <a:p>
            <a:pPr lvl="0" rtl="0">
              <a:spcBef>
                <a:spcPts val="0"/>
              </a:spcBef>
              <a:buNone/>
            </a:pPr>
            <a:r>
              <a:rPr lang="en"/>
              <a:t>$ git push origin master</a:t>
            </a:r>
          </a:p>
        </p:txBody>
      </p:sp>
      <p:sp>
        <p:nvSpPr>
          <p:cNvPr id="252" name="Shape 252"/>
          <p:cNvSpPr txBox="1"/>
          <p:nvPr>
            <p:ph idx="1" type="body"/>
          </p:nvPr>
        </p:nvSpPr>
        <p:spPr>
          <a:xfrm>
            <a:off x="457200" y="1352550"/>
            <a:ext cx="3481200" cy="1143000"/>
          </a:xfrm>
          <a:prstGeom prst="rect">
            <a:avLst/>
          </a:prstGeom>
        </p:spPr>
        <p:txBody>
          <a:bodyPr anchorCtr="0" anchor="t" bIns="91425" lIns="91425" rIns="91425" tIns="91425">
            <a:noAutofit/>
          </a:bodyPr>
          <a:lstStyle/>
          <a:p>
            <a:pPr lvl="0" rtl="0">
              <a:spcBef>
                <a:spcPts val="0"/>
              </a:spcBef>
              <a:buNone/>
            </a:pPr>
            <a:r>
              <a:rPr lang="en" sz="1400"/>
              <a:t>Since HEAD of origin/master (</a:t>
            </a:r>
            <a:r>
              <a:rPr b="1" lang="en" sz="1400"/>
              <a:t>C6</a:t>
            </a:r>
            <a:r>
              <a:rPr lang="en" sz="1400"/>
              <a:t>) does not exist in local </a:t>
            </a:r>
            <a:r>
              <a:rPr b="1" i="1" lang="en" sz="1400"/>
              <a:t>master</a:t>
            </a:r>
            <a:r>
              <a:rPr lang="en" sz="1400"/>
              <a:t>’s history, </a:t>
            </a:r>
            <a:r>
              <a:rPr b="1" lang="en" sz="1400"/>
              <a:t>origin/master </a:t>
            </a:r>
            <a:r>
              <a:rPr lang="en" sz="1400"/>
              <a:t>will </a:t>
            </a:r>
            <a:r>
              <a:rPr b="1" lang="en" sz="1400">
                <a:solidFill>
                  <a:srgbClr val="FF0000"/>
                </a:solidFill>
              </a:rPr>
              <a:t>reject</a:t>
            </a:r>
            <a:r>
              <a:rPr lang="en" sz="1400"/>
              <a:t> the push request</a:t>
            </a:r>
          </a:p>
        </p:txBody>
      </p:sp>
      <p:sp>
        <p:nvSpPr>
          <p:cNvPr id="253" name="Shape 253"/>
          <p:cNvSpPr txBox="1"/>
          <p:nvPr>
            <p:ph idx="1" type="body"/>
          </p:nvPr>
        </p:nvSpPr>
        <p:spPr>
          <a:xfrm>
            <a:off x="457200" y="3943350"/>
            <a:ext cx="3481200" cy="925800"/>
          </a:xfrm>
          <a:prstGeom prst="rect">
            <a:avLst/>
          </a:prstGeom>
        </p:spPr>
        <p:txBody>
          <a:bodyPr anchorCtr="0" anchor="t" bIns="91425" lIns="91425" rIns="91425" tIns="91425">
            <a:noAutofit/>
          </a:bodyPr>
          <a:lstStyle/>
          <a:p>
            <a:pPr lvl="0" rtl="0">
              <a:spcBef>
                <a:spcPts val="0"/>
              </a:spcBef>
              <a:buNone/>
            </a:pPr>
            <a:r>
              <a:rPr lang="en" sz="1400"/>
              <a:t>After rebase operation, local </a:t>
            </a:r>
            <a:r>
              <a:rPr b="1" lang="en" sz="1400"/>
              <a:t>master now have C6</a:t>
            </a:r>
            <a:r>
              <a:rPr lang="en" sz="1400"/>
              <a:t>. Therefore, </a:t>
            </a:r>
            <a:r>
              <a:rPr b="1" lang="en" sz="1400"/>
              <a:t>origin/master</a:t>
            </a:r>
            <a:r>
              <a:rPr lang="en" sz="1400"/>
              <a:t> will </a:t>
            </a:r>
            <a:r>
              <a:rPr b="1" lang="en" sz="1400">
                <a:solidFill>
                  <a:srgbClr val="38761D"/>
                </a:solidFill>
              </a:rPr>
              <a:t>accept the next push</a:t>
            </a:r>
            <a:r>
              <a:rPr lang="en" sz="1400"/>
              <a:t>.</a:t>
            </a:r>
          </a:p>
        </p:txBody>
      </p:sp>
      <p:sp>
        <p:nvSpPr>
          <p:cNvPr id="254" name="Shape 254"/>
          <p:cNvSpPr txBox="1"/>
          <p:nvPr/>
        </p:nvSpPr>
        <p:spPr>
          <a:xfrm>
            <a:off x="487150" y="2427350"/>
            <a:ext cx="3657600" cy="310199"/>
          </a:xfrm>
          <a:prstGeom prst="rect">
            <a:avLst/>
          </a:prstGeom>
          <a:noFill/>
          <a:ln>
            <a:noFill/>
          </a:ln>
        </p:spPr>
        <p:txBody>
          <a:bodyPr anchorCtr="0" anchor="t" bIns="91425" lIns="91425" rIns="91425" tIns="91425">
            <a:noAutofit/>
          </a:bodyPr>
          <a:lstStyle/>
          <a:p>
            <a:pPr lvl="0" rtl="0">
              <a:spcBef>
                <a:spcPts val="0"/>
              </a:spcBef>
              <a:buNone/>
            </a:pPr>
            <a:r>
              <a:rPr lang="en" sz="1200"/>
              <a:t>$ git rebase origin/master</a:t>
            </a:r>
          </a:p>
        </p:txBody>
      </p:sp>
      <p:graphicFrame>
        <p:nvGraphicFramePr>
          <p:cNvPr id="255" name="Shape 255"/>
          <p:cNvGraphicFramePr/>
          <p:nvPr/>
        </p:nvGraphicFramePr>
        <p:xfrm>
          <a:off x="4139725" y="3421425"/>
          <a:ext cx="3000000" cy="3000000"/>
        </p:xfrm>
        <a:graphic>
          <a:graphicData uri="http://schemas.openxmlformats.org/drawingml/2006/table">
            <a:tbl>
              <a:tblPr>
                <a:noFill/>
                <a:tableStyleId>{A6FD2D6C-98AE-43F2-A31C-0AD1689DAC78}</a:tableStyleId>
              </a:tblPr>
              <a:tblGrid>
                <a:gridCol w="1155450"/>
                <a:gridCol w="1849350"/>
                <a:gridCol w="1912225"/>
              </a:tblGrid>
              <a:tr h="274025">
                <a:tc>
                  <a:txBody>
                    <a:bodyPr>
                      <a:noAutofit/>
                    </a:bodyPr>
                    <a:lstStyle/>
                    <a:p>
                      <a:pPr lvl="0" rtl="0">
                        <a:spcBef>
                          <a:spcPts val="600"/>
                        </a:spcBef>
                        <a:buNone/>
                      </a:pPr>
                      <a:r>
                        <a:t/>
                      </a:r>
                      <a:endParaRPr sz="1000">
                        <a:solidFill>
                          <a:schemeClr val="dk1"/>
                        </a:solidFill>
                      </a:endParaRPr>
                    </a:p>
                  </a:txBody>
                  <a:tcPr marT="91425" marB="91425" marR="91425" marL="91425"/>
                </a:tc>
                <a:tc>
                  <a:txBody>
                    <a:bodyPr>
                      <a:noAutofit/>
                    </a:bodyPr>
                    <a:lstStyle/>
                    <a:p>
                      <a:pPr lvl="0" rtl="0">
                        <a:spcBef>
                          <a:spcPts val="600"/>
                        </a:spcBef>
                        <a:buNone/>
                      </a:pPr>
                      <a:r>
                        <a:rPr lang="en" sz="1000">
                          <a:solidFill>
                            <a:schemeClr val="dk1"/>
                          </a:solidFill>
                        </a:rPr>
                        <a:t>Master</a:t>
                      </a:r>
                    </a:p>
                  </a:txBody>
                  <a:tcPr marT="91425" marB="91425" marR="91425" marL="91425"/>
                </a:tc>
                <a:tc>
                  <a:txBody>
                    <a:bodyPr>
                      <a:noAutofit/>
                    </a:bodyPr>
                    <a:lstStyle/>
                    <a:p>
                      <a:pPr lvl="0" rtl="0">
                        <a:spcBef>
                          <a:spcPts val="600"/>
                        </a:spcBef>
                        <a:buNone/>
                      </a:pPr>
                      <a:r>
                        <a:rPr lang="en" sz="1000">
                          <a:solidFill>
                            <a:schemeClr val="dk1"/>
                          </a:solidFill>
                        </a:rPr>
                        <a:t>origin/master</a:t>
                      </a:r>
                    </a:p>
                  </a:txBody>
                  <a:tcPr marT="91425" marB="91425" marR="91425" marL="91425"/>
                </a:tc>
              </a:tr>
              <a:tr h="274025">
                <a:tc>
                  <a:txBody>
                    <a:bodyPr>
                      <a:noAutofit/>
                    </a:bodyPr>
                    <a:lstStyle/>
                    <a:p>
                      <a:pPr lvl="0" rtl="0">
                        <a:spcBef>
                          <a:spcPts val="600"/>
                        </a:spcBef>
                        <a:buNone/>
                      </a:pPr>
                      <a:r>
                        <a:rPr lang="en" sz="1000">
                          <a:solidFill>
                            <a:schemeClr val="dk1"/>
                          </a:solidFill>
                        </a:rPr>
                        <a:t>After push</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r>
                        <a:rPr lang="en" sz="1000">
                          <a:solidFill>
                            <a:schemeClr val="dk1"/>
                          </a:solidFill>
                        </a:rPr>
                        <a:t> - </a:t>
                      </a:r>
                      <a:r>
                        <a:rPr b="1" lang="en" sz="1000">
                          <a:solidFill>
                            <a:schemeClr val="dk1"/>
                          </a:solidFill>
                        </a:rPr>
                        <a:t>C6</a:t>
                      </a:r>
                      <a:r>
                        <a:rPr lang="en" sz="1000">
                          <a:solidFill>
                            <a:schemeClr val="dk1"/>
                          </a:solidFill>
                        </a:rPr>
                        <a:t> - </a:t>
                      </a:r>
                      <a:r>
                        <a:rPr b="1" lang="en" sz="1000">
                          <a:solidFill>
                            <a:schemeClr val="dk1"/>
                          </a:solidFill>
                        </a:rPr>
                        <a:t>C4”</a:t>
                      </a:r>
                      <a:r>
                        <a:rPr lang="en" sz="1000">
                          <a:solidFill>
                            <a:schemeClr val="dk1"/>
                          </a:solidFill>
                        </a:rPr>
                        <a:t> - </a:t>
                      </a:r>
                      <a:r>
                        <a:rPr b="1" lang="en" sz="1000">
                          <a:solidFill>
                            <a:schemeClr val="dk1"/>
                          </a:solidFill>
                        </a:rPr>
                        <a:t>C5”</a:t>
                      </a:r>
                    </a:p>
                  </a:txBody>
                  <a:tcPr marT="91425" marB="91425" marR="91425" marL="91425"/>
                </a:tc>
                <a:tc>
                  <a:txBody>
                    <a:bodyPr>
                      <a:noAutofit/>
                    </a:bodyPr>
                    <a:lstStyle/>
                    <a:p>
                      <a:pPr lvl="0" rtl="0">
                        <a:spcBef>
                          <a:spcPts val="600"/>
                        </a:spcBef>
                        <a:buNone/>
                      </a:pPr>
                      <a:r>
                        <a:rPr lang="en" sz="1000">
                          <a:solidFill>
                            <a:schemeClr val="dk1"/>
                          </a:solidFill>
                        </a:rPr>
                        <a:t>C1 - C2 - </a:t>
                      </a:r>
                      <a:r>
                        <a:rPr b="1" lang="en" sz="1000">
                          <a:solidFill>
                            <a:schemeClr val="dk1"/>
                          </a:solidFill>
                        </a:rPr>
                        <a:t>C3</a:t>
                      </a:r>
                      <a:r>
                        <a:rPr lang="en" sz="1000">
                          <a:solidFill>
                            <a:schemeClr val="dk1"/>
                          </a:solidFill>
                        </a:rPr>
                        <a:t> - </a:t>
                      </a:r>
                      <a:r>
                        <a:rPr b="1" lang="en" sz="1000">
                          <a:solidFill>
                            <a:schemeClr val="dk1"/>
                          </a:solidFill>
                        </a:rPr>
                        <a:t>C6</a:t>
                      </a:r>
                      <a:r>
                        <a:rPr lang="en" sz="1000">
                          <a:solidFill>
                            <a:schemeClr val="dk1"/>
                          </a:solidFill>
                        </a:rPr>
                        <a:t> - </a:t>
                      </a:r>
                      <a:r>
                        <a:rPr b="1" lang="en" sz="1000">
                          <a:solidFill>
                            <a:schemeClr val="dk1"/>
                          </a:solidFill>
                        </a:rPr>
                        <a:t>C4”</a:t>
                      </a:r>
                      <a:r>
                        <a:rPr lang="en" sz="1000">
                          <a:solidFill>
                            <a:schemeClr val="dk1"/>
                          </a:solidFill>
                        </a:rPr>
                        <a:t> - </a:t>
                      </a:r>
                      <a:r>
                        <a:rPr b="1" lang="en" sz="1000">
                          <a:solidFill>
                            <a:schemeClr val="dk1"/>
                          </a:solidFill>
                        </a:rPr>
                        <a:t>C5”</a:t>
                      </a:r>
                    </a:p>
                  </a:txBody>
                  <a:tcPr marT="91425" marB="91425" marR="91425" marL="91425"/>
                </a:tc>
              </a:tr>
            </a:tbl>
          </a:graphicData>
        </a:graphic>
      </p:graphicFrame>
      <p:sp>
        <p:nvSpPr>
          <p:cNvPr id="256" name="Shape 256"/>
          <p:cNvSpPr txBox="1"/>
          <p:nvPr/>
        </p:nvSpPr>
        <p:spPr>
          <a:xfrm>
            <a:off x="487150" y="3417950"/>
            <a:ext cx="3657600" cy="310199"/>
          </a:xfrm>
          <a:prstGeom prst="rect">
            <a:avLst/>
          </a:prstGeom>
          <a:noFill/>
          <a:ln>
            <a:noFill/>
          </a:ln>
        </p:spPr>
        <p:txBody>
          <a:bodyPr anchorCtr="0" anchor="t" bIns="91425" lIns="91425" rIns="91425" tIns="91425">
            <a:noAutofit/>
          </a:bodyPr>
          <a:lstStyle/>
          <a:p>
            <a:pPr lvl="0" rtl="0">
              <a:spcBef>
                <a:spcPts val="0"/>
              </a:spcBef>
              <a:buNone/>
            </a:pPr>
            <a:r>
              <a:rPr lang="en" sz="1200"/>
              <a:t>$ git push origin master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rebase (caution)</a:t>
            </a:r>
          </a:p>
        </p:txBody>
      </p:sp>
      <p:sp>
        <p:nvSpPr>
          <p:cNvPr id="262" name="Shape 26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 </a:t>
            </a:r>
            <a:r>
              <a:rPr b="1" lang="en" sz="1400">
                <a:solidFill>
                  <a:srgbClr val="FF0000"/>
                </a:solidFill>
              </a:rPr>
              <a:t>Never</a:t>
            </a:r>
            <a:r>
              <a:rPr lang="en" sz="1400"/>
              <a:t> rewrite commit messages of already committed and pushed changes on </a:t>
            </a:r>
            <a:r>
              <a:rPr b="1" lang="en" sz="1400"/>
              <a:t>origin/master</a:t>
            </a:r>
          </a:p>
          <a:p>
            <a:pPr lvl="0" rtl="0">
              <a:spcBef>
                <a:spcPts val="0"/>
              </a:spcBef>
              <a:buNone/>
            </a:pPr>
            <a:r>
              <a:rPr lang="en" sz="1400"/>
              <a:t>- Squashing local changes together before they are pushed to remote repository is a good thing</a:t>
            </a:r>
          </a:p>
          <a:p>
            <a:pPr lvl="0" rtl="0">
              <a:spcBef>
                <a:spcPts val="0"/>
              </a:spcBef>
              <a:buNone/>
            </a:pPr>
            <a:r>
              <a:rPr lang="en" sz="1400"/>
              <a:t>- Do not over do squashing. Commits should hold together logical changes</a:t>
            </a:r>
          </a:p>
          <a:p>
            <a:pPr lvl="0" rtl="0">
              <a:spcBef>
                <a:spcPts val="0"/>
              </a:spcBef>
              <a:buNone/>
            </a:pPr>
            <a:r>
              <a:rPr lang="en" sz="1400"/>
              <a:t>- When working a separate branch, consider rebasing on master branch as often as possible to resolve conflicts early</a:t>
            </a:r>
          </a:p>
          <a:p>
            <a:pPr lvl="0" rtl="0">
              <a:spcBef>
                <a:spcPts val="0"/>
              </a:spcBef>
              <a:buNone/>
            </a:pPr>
            <a:r>
              <a:t/>
            </a:r>
            <a:endParaRPr sz="1400"/>
          </a:p>
          <a:p>
            <a:pPr lvl="0" rtl="0">
              <a:spcBef>
                <a:spcPts val="0"/>
              </a:spcBef>
              <a:buNone/>
            </a:pPr>
            <a:r>
              <a:rPr lang="en" sz="1400"/>
              <a:t>Since rebase changes history, remote repository may reject your attempt to push a local branch since the HEAD revision of remote branch no longer exists in your local branch history.</a:t>
            </a:r>
          </a:p>
          <a:p>
            <a:pPr lvl="0" rtl="0">
              <a:spcBef>
                <a:spcPts val="0"/>
              </a:spcBef>
              <a:buNone/>
            </a:pPr>
            <a:r>
              <a:t/>
            </a:r>
            <a:endParaRPr b="1"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animEffect filter="fade" transition="in">
                                      <p:cBhvr>
                                        <p:cTn dur="1000"/>
                                        <p:tgtEl>
                                          <p:spTgt spid="2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animEffect filter="fade" transition="in">
                                      <p:cBhvr>
                                        <p:cTn dur="1000"/>
                                        <p:tgtEl>
                                          <p:spTgt spid="2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rebase (caution) ...</a:t>
            </a:r>
          </a:p>
        </p:txBody>
      </p:sp>
      <p:sp>
        <p:nvSpPr>
          <p:cNvPr id="268" name="Shape 26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If you are absolutely certain that your branch holds the right content, you may “force push” your local branch: </a:t>
            </a:r>
            <a:r>
              <a:rPr b="1" lang="en" sz="1400"/>
              <a:t>$ git push origin branch-name -f </a:t>
            </a:r>
            <a:r>
              <a:rPr b="1" lang="en" sz="1400">
                <a:solidFill>
                  <a:srgbClr val="FF0000"/>
                </a:solidFill>
              </a:rPr>
              <a:t>(this must never be done on master)</a:t>
            </a:r>
          </a:p>
          <a:p>
            <a:pPr lvl="0" rtl="0">
              <a:spcBef>
                <a:spcPts val="0"/>
              </a:spcBef>
              <a:buNone/>
            </a:pPr>
            <a:r>
              <a:t/>
            </a:r>
            <a:endParaRPr sz="1400">
              <a:solidFill>
                <a:srgbClr val="000000"/>
              </a:solidFill>
            </a:endParaRPr>
          </a:p>
          <a:p>
            <a:pPr lvl="0" rtl="0">
              <a:spcBef>
                <a:spcPts val="0"/>
              </a:spcBef>
              <a:buNone/>
            </a:pPr>
            <a:r>
              <a:rPr lang="en" sz="1400">
                <a:solidFill>
                  <a:srgbClr val="000000"/>
                </a:solidFill>
              </a:rPr>
              <a:t>- As an example, if your colleague has “</a:t>
            </a:r>
            <a:r>
              <a:rPr b="1" lang="en" sz="1400">
                <a:solidFill>
                  <a:srgbClr val="000000"/>
                </a:solidFill>
              </a:rPr>
              <a:t>force pushed</a:t>
            </a:r>
            <a:r>
              <a:rPr lang="en" sz="1400">
                <a:solidFill>
                  <a:srgbClr val="000000"/>
                </a:solidFill>
              </a:rPr>
              <a:t>” his changes on branch PB-100, then </a:t>
            </a:r>
            <a:r>
              <a:rPr b="1" lang="en" sz="1400">
                <a:solidFill>
                  <a:srgbClr val="000000"/>
                </a:solidFill>
              </a:rPr>
              <a:t>everyone</a:t>
            </a:r>
            <a:r>
              <a:rPr lang="en" sz="1400">
                <a:solidFill>
                  <a:srgbClr val="000000"/>
                </a:solidFill>
              </a:rPr>
              <a:t> working on PB-100 needs to “</a:t>
            </a:r>
            <a:r>
              <a:rPr b="1" lang="en" sz="1400">
                <a:solidFill>
                  <a:srgbClr val="000000"/>
                </a:solidFill>
              </a:rPr>
              <a:t>fully reset</a:t>
            </a:r>
            <a:r>
              <a:rPr lang="en" sz="1400">
                <a:solidFill>
                  <a:srgbClr val="000000"/>
                </a:solidFill>
              </a:rPr>
              <a:t>” their local PB-100 branch</a:t>
            </a:r>
          </a:p>
          <a:p>
            <a:pPr lvl="0" rtl="0">
              <a:spcBef>
                <a:spcPts val="0"/>
              </a:spcBef>
              <a:buNone/>
            </a:pPr>
            <a:r>
              <a:rPr lang="en" sz="1400">
                <a:solidFill>
                  <a:srgbClr val="000000"/>
                </a:solidFill>
              </a:rPr>
              <a:t>- Use “</a:t>
            </a:r>
            <a:r>
              <a:rPr b="1" lang="en" sz="1400">
                <a:solidFill>
                  <a:srgbClr val="000000"/>
                </a:solidFill>
              </a:rPr>
              <a:t>git stash</a:t>
            </a:r>
            <a:r>
              <a:rPr lang="en" sz="1400">
                <a:solidFill>
                  <a:srgbClr val="000000"/>
                </a:solidFill>
              </a:rPr>
              <a:t>” to save the day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0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000"/>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1000"/>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1000"/>
                                        <p:tgtEl>
                                          <p:spTgt spid="2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Git concepts, differences with SVN</a:t>
            </a:r>
          </a:p>
        </p:txBody>
      </p:sp>
      <p:sp>
        <p:nvSpPr>
          <p:cNvPr id="42" name="Shape 4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 </a:t>
            </a:r>
          </a:p>
        </p:txBody>
      </p:sp>
      <p:graphicFrame>
        <p:nvGraphicFramePr>
          <p:cNvPr id="43" name="Shape 43"/>
          <p:cNvGraphicFramePr/>
          <p:nvPr/>
        </p:nvGraphicFramePr>
        <p:xfrm>
          <a:off x="952500" y="1607275"/>
          <a:ext cx="3000000" cy="3000000"/>
        </p:xfrm>
        <a:graphic>
          <a:graphicData uri="http://schemas.openxmlformats.org/drawingml/2006/table">
            <a:tbl>
              <a:tblPr>
                <a:noFill/>
                <a:tableStyleId>{A6FD2D6C-98AE-43F2-A31C-0AD1689DAC78}</a:tableStyleId>
              </a:tblPr>
              <a:tblGrid>
                <a:gridCol w="1224050"/>
                <a:gridCol w="3601950"/>
                <a:gridCol w="2413000"/>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t>Git</a:t>
                      </a:r>
                    </a:p>
                  </a:txBody>
                  <a:tcPr marT="91425" marB="91425" marR="91425" marL="91425"/>
                </a:tc>
                <a:tc>
                  <a:txBody>
                    <a:bodyPr>
                      <a:noAutofit/>
                    </a:bodyPr>
                    <a:lstStyle/>
                    <a:p>
                      <a:pPr lvl="0">
                        <a:spcBef>
                          <a:spcPts val="0"/>
                        </a:spcBef>
                        <a:buNone/>
                      </a:pPr>
                      <a:r>
                        <a:rPr lang="en"/>
                        <a:t>SVN</a:t>
                      </a:r>
                    </a:p>
                  </a:txBody>
                  <a:tcPr marT="91425" marB="91425" marR="91425" marL="91425"/>
                </a:tc>
              </a:tr>
              <a:tr h="381000">
                <a:tc>
                  <a:txBody>
                    <a:bodyPr>
                      <a:noAutofit/>
                    </a:bodyPr>
                    <a:lstStyle/>
                    <a:p>
                      <a:pPr lvl="0">
                        <a:spcBef>
                          <a:spcPts val="0"/>
                        </a:spcBef>
                        <a:buNone/>
                      </a:pPr>
                      <a:r>
                        <a:rPr lang="en"/>
                        <a:t>Repository</a:t>
                      </a:r>
                    </a:p>
                  </a:txBody>
                  <a:tcPr marT="91425" marB="91425" marR="91425" marL="91425"/>
                </a:tc>
                <a:tc>
                  <a:txBody>
                    <a:bodyPr>
                      <a:noAutofit/>
                    </a:bodyPr>
                    <a:lstStyle/>
                    <a:p>
                      <a:pPr lvl="0">
                        <a:spcBef>
                          <a:spcPts val="0"/>
                        </a:spcBef>
                        <a:buNone/>
                      </a:pPr>
                      <a:r>
                        <a:rPr lang="en"/>
                        <a:t>Each copy of the project tree (</a:t>
                      </a:r>
                      <a:r>
                        <a:rPr i="1" lang="en"/>
                        <a:t>a working copy</a:t>
                      </a:r>
                      <a:r>
                        <a:rPr lang="en"/>
                        <a:t>) carries its own repository  along with it’s own history (</a:t>
                      </a:r>
                      <a:r>
                        <a:rPr i="1" lang="en"/>
                        <a:t>under a local directory </a:t>
                      </a:r>
                      <a:r>
                        <a:rPr b="1" i="1" lang="en"/>
                        <a:t>.git</a:t>
                      </a:r>
                      <a:r>
                        <a:rPr i="1" lang="en"/>
                        <a:t> under the project tree root</a:t>
                      </a:r>
                      <a:r>
                        <a:rPr lang="en"/>
                        <a:t>)</a:t>
                      </a:r>
                    </a:p>
                  </a:txBody>
                  <a:tcPr marT="91425" marB="91425" marR="91425" marL="91425"/>
                </a:tc>
                <a:tc>
                  <a:txBody>
                    <a:bodyPr>
                      <a:noAutofit/>
                    </a:bodyPr>
                    <a:lstStyle/>
                    <a:p>
                      <a:pPr lvl="0">
                        <a:spcBef>
                          <a:spcPts val="0"/>
                        </a:spcBef>
                        <a:buNone/>
                      </a:pPr>
                      <a:r>
                        <a:rPr lang="en"/>
                        <a:t>Each project there is a single repository at some detached central place where all the history is and which you checkout and commit into</a:t>
                      </a: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stash</a:t>
            </a:r>
          </a:p>
        </p:txBody>
      </p:sp>
      <p:sp>
        <p:nvSpPr>
          <p:cNvPr id="274" name="Shape 2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solidFill>
                  <a:srgbClr val="000000"/>
                </a:solidFill>
              </a:rPr>
              <a:t>Git stash moves all your local “uncommitted” changes into a change-list and resets your local branch to it’s local HEAD revision.</a:t>
            </a:r>
          </a:p>
          <a:p>
            <a:pPr lvl="0" rtl="0">
              <a:spcBef>
                <a:spcPts val="0"/>
              </a:spcBef>
              <a:buNone/>
            </a:pPr>
            <a:r>
              <a:t/>
            </a:r>
            <a:endParaRPr sz="1400">
              <a:solidFill>
                <a:srgbClr val="000000"/>
              </a:solidFill>
            </a:endParaRPr>
          </a:p>
          <a:p>
            <a:pPr lvl="0" rtl="0">
              <a:spcBef>
                <a:spcPts val="0"/>
              </a:spcBef>
              <a:buNone/>
            </a:pPr>
            <a:r>
              <a:rPr lang="en" sz="1400">
                <a:solidFill>
                  <a:srgbClr val="000000"/>
                </a:solidFill>
              </a:rPr>
              <a:t>If you are working on branch PB-100 and someone has “force pushed” on remote PB-100 branch, you may try the following,</a:t>
            </a:r>
          </a:p>
          <a:p>
            <a:pPr lvl="0" rtl="0">
              <a:spcBef>
                <a:spcPts val="0"/>
              </a:spcBef>
              <a:buNone/>
            </a:pPr>
            <a:r>
              <a:rPr lang="en" sz="1400">
                <a:solidFill>
                  <a:srgbClr val="000000"/>
                </a:solidFill>
              </a:rPr>
              <a:t>$ git stash # this will save all your local uncommitted changes</a:t>
            </a:r>
          </a:p>
          <a:p>
            <a:pPr lvl="0" rtl="0">
              <a:spcBef>
                <a:spcPts val="0"/>
              </a:spcBef>
              <a:buNone/>
            </a:pPr>
            <a:r>
              <a:rPr lang="en" sz="1400">
                <a:solidFill>
                  <a:srgbClr val="000000"/>
                </a:solidFill>
              </a:rPr>
              <a:t>$ git fetch origin # get the latest content from origin</a:t>
            </a:r>
          </a:p>
          <a:p>
            <a:pPr lvl="0" rtl="0">
              <a:spcBef>
                <a:spcPts val="0"/>
              </a:spcBef>
              <a:buNone/>
            </a:pPr>
            <a:r>
              <a:rPr lang="en" sz="1400">
                <a:solidFill>
                  <a:srgbClr val="000000"/>
                </a:solidFill>
              </a:rPr>
              <a:t>$ git reset --hard origin/PB-100</a:t>
            </a:r>
          </a:p>
          <a:p>
            <a:pPr lvl="0" rtl="0">
              <a:spcBef>
                <a:spcPts val="0"/>
              </a:spcBef>
              <a:buNone/>
            </a:pPr>
            <a:r>
              <a:rPr lang="en" sz="1400">
                <a:solidFill>
                  <a:srgbClr val="000000"/>
                </a:solidFill>
              </a:rPr>
              <a:t>$ git stash pop # you may also use $ git stash apply</a:t>
            </a:r>
          </a:p>
          <a:p>
            <a:pPr lvl="0" rtl="0">
              <a:spcBef>
                <a:spcPts val="0"/>
              </a:spcBef>
              <a:buNone/>
            </a:pPr>
            <a:r>
              <a:t/>
            </a:r>
            <a:endParaRPr sz="1400">
              <a:solidFill>
                <a:srgbClr val="000000"/>
              </a:solidFill>
            </a:endParaRPr>
          </a:p>
          <a:p>
            <a:pPr lvl="0" rtl="0">
              <a:spcBef>
                <a:spcPts val="0"/>
              </a:spcBef>
              <a:buNone/>
            </a:pPr>
            <a:r>
              <a:rPr lang="en" sz="1400">
                <a:solidFill>
                  <a:srgbClr val="000000"/>
                </a:solidFill>
              </a:rPr>
              <a:t>To have a look at local stashes, you can run : $ git stash list</a:t>
            </a:r>
          </a:p>
          <a:p>
            <a:pPr lvl="0" rtl="0">
              <a:spcBef>
                <a:spcPts val="0"/>
              </a:spcBef>
              <a:buNone/>
            </a:pPr>
            <a:r>
              <a:rPr lang="en" sz="1400">
                <a:solidFill>
                  <a:srgbClr val="000000"/>
                </a:solidFill>
              </a:rPr>
              <a:t>It’s possible to apply any “stashed change-list” and not just the top of the stack.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1000"/>
                                        <p:tgtEl>
                                          <p:spTgt spid="2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1000"/>
                                        <p:tgtEl>
                                          <p:spTgt spid="2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animEffect filter="fade" transition="in">
                                      <p:cBhvr>
                                        <p:cTn dur="1000"/>
                                        <p:tgtEl>
                                          <p:spTgt spid="2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6" st="6"/>
                                            </p:txEl>
                                          </p:spTgt>
                                        </p:tgtEl>
                                        <p:attrNameLst>
                                          <p:attrName>style.visibility</p:attrName>
                                        </p:attrNameLst>
                                      </p:cBhvr>
                                      <p:to>
                                        <p:strVal val="visible"/>
                                      </p:to>
                                    </p:set>
                                    <p:animEffect filter="fade" transition="in">
                                      <p:cBhvr>
                                        <p:cTn dur="1000"/>
                                        <p:tgtEl>
                                          <p:spTgt spid="2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7" st="7"/>
                                            </p:txEl>
                                          </p:spTgt>
                                        </p:tgtEl>
                                        <p:attrNameLst>
                                          <p:attrName>style.visibility</p:attrName>
                                        </p:attrNameLst>
                                      </p:cBhvr>
                                      <p:to>
                                        <p:strVal val="visible"/>
                                      </p:to>
                                    </p:set>
                                    <p:animEffect filter="fade" transition="in">
                                      <p:cBhvr>
                                        <p:cTn dur="1000"/>
                                        <p:tgtEl>
                                          <p:spTgt spid="2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8" st="8"/>
                                            </p:txEl>
                                          </p:spTgt>
                                        </p:tgtEl>
                                        <p:attrNameLst>
                                          <p:attrName>style.visibility</p:attrName>
                                        </p:attrNameLst>
                                      </p:cBhvr>
                                      <p:to>
                                        <p:strVal val="visible"/>
                                      </p:to>
                                    </p:set>
                                    <p:animEffect filter="fade" transition="in">
                                      <p:cBhvr>
                                        <p:cTn dur="1000"/>
                                        <p:tgtEl>
                                          <p:spTgt spid="2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9" st="9"/>
                                            </p:txEl>
                                          </p:spTgt>
                                        </p:tgtEl>
                                        <p:attrNameLst>
                                          <p:attrName>style.visibility</p:attrName>
                                        </p:attrNameLst>
                                      </p:cBhvr>
                                      <p:to>
                                        <p:strVal val="visible"/>
                                      </p:to>
                                    </p:set>
                                    <p:animEffect filter="fade" transition="in">
                                      <p:cBhvr>
                                        <p:cTn dur="1000"/>
                                        <p:tgtEl>
                                          <p:spTgt spid="27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rebase (caution) ...</a:t>
            </a:r>
          </a:p>
        </p:txBody>
      </p:sp>
      <p:sp>
        <p:nvSpPr>
          <p:cNvPr id="280" name="Shape 2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solidFill>
                  <a:srgbClr val="000000"/>
                </a:solidFill>
              </a:rPr>
              <a:t>- Therefore, you should </a:t>
            </a:r>
            <a:r>
              <a:rPr b="1" lang="en" sz="1400">
                <a:solidFill>
                  <a:srgbClr val="FF0000"/>
                </a:solidFill>
              </a:rPr>
              <a:t>never</a:t>
            </a:r>
            <a:r>
              <a:rPr lang="en" sz="1400">
                <a:solidFill>
                  <a:srgbClr val="000000"/>
                </a:solidFill>
              </a:rPr>
              <a:t> “</a:t>
            </a:r>
            <a:r>
              <a:rPr b="1" lang="en" sz="1400">
                <a:solidFill>
                  <a:srgbClr val="000000"/>
                </a:solidFill>
              </a:rPr>
              <a:t>force push</a:t>
            </a:r>
            <a:r>
              <a:rPr lang="en" sz="1400">
                <a:solidFill>
                  <a:srgbClr val="000000"/>
                </a:solidFill>
              </a:rPr>
              <a:t>” on the </a:t>
            </a:r>
            <a:r>
              <a:rPr b="1" lang="en" sz="1400">
                <a:solidFill>
                  <a:srgbClr val="FF0000"/>
                </a:solidFill>
              </a:rPr>
              <a:t>master</a:t>
            </a:r>
            <a:r>
              <a:rPr lang="en" sz="1400">
                <a:solidFill>
                  <a:srgbClr val="000000"/>
                </a:solidFill>
              </a:rPr>
              <a:t> branch</a:t>
            </a:r>
          </a:p>
          <a:p>
            <a:pPr lvl="0" rtl="0">
              <a:spcBef>
                <a:spcPts val="0"/>
              </a:spcBef>
              <a:buNone/>
            </a:pPr>
            <a:r>
              <a:rPr lang="en" sz="1400">
                <a:solidFill>
                  <a:srgbClr val="000000"/>
                </a:solidFill>
              </a:rPr>
              <a:t>- When you “force push” a branch, always talk to your colleagues to verify that others have already committed and pushed all their changes on that branch</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merging and fast-forwarding</a:t>
            </a:r>
          </a:p>
        </p:txBody>
      </p:sp>
      <p:sp>
        <p:nvSpPr>
          <p:cNvPr id="286" name="Shape 28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 git merge operation resolves conflicts where possible</a:t>
            </a:r>
          </a:p>
          <a:p>
            <a:pPr lvl="0" rtl="0">
              <a:spcBef>
                <a:spcPts val="0"/>
              </a:spcBef>
              <a:buNone/>
            </a:pPr>
            <a:r>
              <a:rPr lang="en" sz="1400"/>
              <a:t>- If “git merge” finds no conflicts and only changes in the merging branch are missing from the master, git will simply update master HEAD to the newest commit on your branch. This is called “fast-forwarding”</a:t>
            </a:r>
          </a:p>
          <a:p>
            <a:pPr lvl="0" rtl="0">
              <a:spcBef>
                <a:spcPts val="0"/>
              </a:spcBef>
              <a:buNone/>
            </a:pPr>
            <a:r>
              <a:rPr lang="en" sz="1400"/>
              <a:t>- To be able to perform “fast-forward”, your branch needs to be “rebased” on the latest commit of the master branch so that the branch includes all changes available on master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10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1000"/>
                                        <p:tgtEl>
                                          <p:spTgt spid="28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hands-on</a:t>
            </a:r>
          </a:p>
        </p:txBody>
      </p:sp>
      <p:sp>
        <p:nvSpPr>
          <p:cNvPr id="292" name="Shape 292"/>
          <p:cNvSpPr txBox="1"/>
          <p:nvPr>
            <p:ph idx="1" type="body"/>
          </p:nvPr>
        </p:nvSpPr>
        <p:spPr>
          <a:xfrm>
            <a:off x="457200" y="1200150"/>
            <a:ext cx="8229600" cy="2330400"/>
          </a:xfrm>
          <a:prstGeom prst="rect">
            <a:avLst/>
          </a:prstGeom>
        </p:spPr>
        <p:txBody>
          <a:bodyPr anchorCtr="0" anchor="t" bIns="91425" lIns="91425" rIns="91425" tIns="91425">
            <a:noAutofit/>
          </a:bodyPr>
          <a:lstStyle/>
          <a:p>
            <a:pPr indent="-317500" lvl="0" marL="457200" rtl="0">
              <a:lnSpc>
                <a:spcPct val="150000"/>
              </a:lnSpc>
              <a:spcBef>
                <a:spcPts val="0"/>
              </a:spcBef>
              <a:buSzPct val="100000"/>
              <a:buChar char="-"/>
            </a:pPr>
            <a:r>
              <a:rPr lang="en" sz="1400"/>
              <a:t>Workshop sample project: </a:t>
            </a:r>
            <a:r>
              <a:rPr lang="en" sz="1400" u="sng">
                <a:solidFill>
                  <a:schemeClr val="hlink"/>
                </a:solidFill>
                <a:hlinkClick r:id="rId3"/>
              </a:rPr>
              <a:t>https://github.com/saikat047/git-workshop</a:t>
            </a:r>
            <a:r>
              <a:rPr lang="en" sz="1400"/>
              <a:t> </a:t>
            </a:r>
          </a:p>
          <a:p>
            <a:pPr indent="-317500" lvl="0" marL="457200" rtl="0">
              <a:lnSpc>
                <a:spcPct val="150000"/>
              </a:lnSpc>
              <a:spcBef>
                <a:spcPts val="0"/>
              </a:spcBef>
              <a:buSzPct val="100000"/>
              <a:buChar char="-"/>
            </a:pPr>
            <a:r>
              <a:rPr lang="en" sz="1400"/>
              <a:t>$ git clone </a:t>
            </a:r>
            <a:r>
              <a:rPr lang="en" sz="1400" u="sng">
                <a:solidFill>
                  <a:schemeClr val="hlink"/>
                </a:solidFill>
                <a:hlinkClick r:id="rId4"/>
              </a:rPr>
              <a:t>git@github.com</a:t>
            </a:r>
            <a:r>
              <a:rPr lang="en" sz="1400"/>
              <a:t>:saikat047/git-workshop.git</a:t>
            </a:r>
          </a:p>
          <a:p>
            <a:pPr indent="-317500" lvl="0" marL="457200" rtl="0">
              <a:lnSpc>
                <a:spcPct val="150000"/>
              </a:lnSpc>
              <a:spcBef>
                <a:spcPts val="0"/>
              </a:spcBef>
              <a:buSzPct val="100000"/>
              <a:buChar char="-"/>
            </a:pPr>
            <a:r>
              <a:rPr lang="en" sz="1400"/>
              <a:t>$ git fetch origin</a:t>
            </a:r>
          </a:p>
          <a:p>
            <a:pPr indent="-317500" lvl="0" marL="457200" rtl="0">
              <a:lnSpc>
                <a:spcPct val="150000"/>
              </a:lnSpc>
              <a:spcBef>
                <a:spcPts val="0"/>
              </a:spcBef>
              <a:buSzPct val="100000"/>
              <a:buChar char="-"/>
            </a:pPr>
            <a:r>
              <a:rPr lang="en" sz="1400"/>
              <a:t>Open src/index.html in your favourite browser (no IE-8 please)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1000"/>
                                        <p:tgtEl>
                                          <p:spTgt spid="2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1000"/>
                                        <p:tgtEl>
                                          <p:spTgt spid="2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1000"/>
                                        <p:tgtEl>
                                          <p:spTgt spid="2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Effect filter="fade" transition="in">
                                      <p:cBhvr>
                                        <p:cTn dur="1000"/>
                                        <p:tgtEl>
                                          <p:spTgt spid="2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hands-on </a:t>
            </a:r>
            <a:r>
              <a:rPr lang="en" sz="1000"/>
              <a:t>continued...</a:t>
            </a:r>
          </a:p>
        </p:txBody>
      </p:sp>
      <p:sp>
        <p:nvSpPr>
          <p:cNvPr id="298" name="Shape 298"/>
          <p:cNvSpPr txBox="1"/>
          <p:nvPr>
            <p:ph idx="1" type="body"/>
          </p:nvPr>
        </p:nvSpPr>
        <p:spPr>
          <a:xfrm>
            <a:off x="457200" y="1276350"/>
            <a:ext cx="8229600" cy="2505900"/>
          </a:xfrm>
          <a:prstGeom prst="rect">
            <a:avLst/>
          </a:prstGeom>
        </p:spPr>
        <p:txBody>
          <a:bodyPr anchorCtr="0" anchor="t" bIns="91425" lIns="91425" rIns="91425" tIns="91425">
            <a:noAutofit/>
          </a:bodyPr>
          <a:lstStyle/>
          <a:p>
            <a:pPr lvl="0" rtl="0">
              <a:lnSpc>
                <a:spcPct val="150000"/>
              </a:lnSpc>
              <a:spcBef>
                <a:spcPts val="0"/>
              </a:spcBef>
              <a:buNone/>
            </a:pPr>
            <a:r>
              <a:rPr lang="en" sz="1400"/>
              <a:t>Tasks:</a:t>
            </a:r>
          </a:p>
          <a:p>
            <a:pPr indent="-317500" lvl="0" marL="457200" rtl="0">
              <a:lnSpc>
                <a:spcPct val="150000"/>
              </a:lnSpc>
              <a:spcBef>
                <a:spcPts val="0"/>
              </a:spcBef>
              <a:buSzPct val="100000"/>
              <a:buAutoNum type="arabicPeriod"/>
            </a:pPr>
            <a:r>
              <a:rPr lang="en" sz="1400"/>
              <a:t>Horizontally center-align the header “</a:t>
            </a:r>
            <a:r>
              <a:rPr lang="en" sz="1200">
                <a:solidFill>
                  <a:srgbClr val="222222"/>
                </a:solidFill>
              </a:rPr>
              <a:t>Hello world! This is a sample page.”</a:t>
            </a:r>
          </a:p>
          <a:p>
            <a:pPr indent="-317500" lvl="0" marL="457200" rtl="0">
              <a:lnSpc>
                <a:spcPct val="150000"/>
              </a:lnSpc>
              <a:spcBef>
                <a:spcPts val="0"/>
              </a:spcBef>
              <a:buSzPct val="100000"/>
              <a:buAutoNum type="arabicPeriod"/>
            </a:pPr>
            <a:r>
              <a:rPr lang="en" sz="1400"/>
              <a:t>Horizontally center-align the footer “</a:t>
            </a:r>
            <a:r>
              <a:rPr lang="en" sz="1200">
                <a:solidFill>
                  <a:srgbClr val="222222"/>
                </a:solidFill>
              </a:rPr>
              <a:t>Enough information about Dhaka, Bangladesh.”</a:t>
            </a:r>
          </a:p>
          <a:p>
            <a:pPr indent="-317500" lvl="0" marL="457200" rtl="0">
              <a:lnSpc>
                <a:spcPct val="150000"/>
              </a:lnSpc>
              <a:spcBef>
                <a:spcPts val="0"/>
              </a:spcBef>
              <a:buClr>
                <a:srgbClr val="222222"/>
              </a:buClr>
              <a:buSzPct val="100000"/>
              <a:buAutoNum type="arabicPeriod"/>
            </a:pPr>
            <a:r>
              <a:rPr lang="en" sz="1400">
                <a:solidFill>
                  <a:srgbClr val="222222"/>
                </a:solidFill>
              </a:rPr>
              <a:t>Change the font-color of the first paragraph starting with “</a:t>
            </a:r>
            <a:r>
              <a:rPr lang="en" sz="1200">
                <a:solidFill>
                  <a:srgbClr val="222222"/>
                </a:solidFill>
              </a:rPr>
              <a:t>Dhaka is the capital”</a:t>
            </a:r>
            <a:r>
              <a:rPr lang="en" sz="1400">
                <a:solidFill>
                  <a:srgbClr val="222222"/>
                </a:solidFill>
              </a:rPr>
              <a:t> to “dark green”</a:t>
            </a:r>
          </a:p>
          <a:p>
            <a:pPr indent="-317500" lvl="0" marL="457200" rtl="0">
              <a:lnSpc>
                <a:spcPct val="150000"/>
              </a:lnSpc>
              <a:spcBef>
                <a:spcPts val="0"/>
              </a:spcBef>
              <a:buClr>
                <a:srgbClr val="222222"/>
              </a:buClr>
              <a:buSzPct val="100000"/>
              <a:buAutoNum type="arabicPeriod"/>
            </a:pPr>
            <a:r>
              <a:rPr lang="en" sz="1400">
                <a:solidFill>
                  <a:srgbClr val="222222"/>
                </a:solidFill>
              </a:rPr>
              <a:t>Change the font-color of the second paragraph starting with “</a:t>
            </a:r>
            <a:r>
              <a:rPr lang="en" sz="1200">
                <a:solidFill>
                  <a:srgbClr val="222222"/>
                </a:solidFill>
              </a:rPr>
              <a:t>As the capital of the People's”</a:t>
            </a:r>
            <a:r>
              <a:rPr lang="en" sz="1400">
                <a:solidFill>
                  <a:srgbClr val="222222"/>
                </a:solidFill>
              </a:rPr>
              <a:t> to “Red”</a:t>
            </a:r>
          </a:p>
          <a:p>
            <a:pPr indent="-317500" lvl="0" marL="457200" rtl="0">
              <a:lnSpc>
                <a:spcPct val="150000"/>
              </a:lnSpc>
              <a:spcBef>
                <a:spcPts val="0"/>
              </a:spcBef>
              <a:buClr>
                <a:srgbClr val="222222"/>
              </a:buClr>
              <a:buSzPct val="100000"/>
              <a:buAutoNum type="arabicPeriod"/>
            </a:pPr>
            <a:r>
              <a:rPr lang="en" sz="1400">
                <a:solidFill>
                  <a:srgbClr val="222222"/>
                </a:solidFill>
              </a:rPr>
              <a:t>Change the font-color of the third paragraph starting with “</a:t>
            </a:r>
            <a:r>
              <a:rPr lang="en" sz="1200">
                <a:solidFill>
                  <a:srgbClr val="222222"/>
                </a:solidFill>
              </a:rPr>
              <a:t>Dhaka is the economic and”</a:t>
            </a:r>
            <a:r>
              <a:rPr lang="en" sz="1400">
                <a:solidFill>
                  <a:srgbClr val="222222"/>
                </a:solidFill>
              </a:rPr>
              <a:t> to “Blue”</a:t>
            </a:r>
          </a:p>
          <a:p>
            <a:pPr indent="-317500" lvl="0" marL="457200" rtl="0">
              <a:lnSpc>
                <a:spcPct val="150000"/>
              </a:lnSpc>
              <a:spcBef>
                <a:spcPts val="0"/>
              </a:spcBef>
              <a:buClr>
                <a:srgbClr val="222222"/>
              </a:buClr>
              <a:buSzPct val="100000"/>
              <a:buAutoNum type="arabicPeriod"/>
            </a:pPr>
            <a:r>
              <a:rPr lang="en" sz="1400">
                <a:solidFill>
                  <a:srgbClr val="222222"/>
                </a:solidFill>
              </a:rPr>
              <a:t>Change the background-color of the whole page to “Gray”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10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1000"/>
                                        <p:tgtEl>
                                          <p:spTgt spid="2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1000"/>
                                        <p:tgtEl>
                                          <p:spTgt spid="2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1000"/>
                                        <p:tgtEl>
                                          <p:spTgt spid="2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Effect filter="fade" transition="in">
                                      <p:cBhvr>
                                        <p:cTn dur="1000"/>
                                        <p:tgtEl>
                                          <p:spTgt spid="2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animEffect filter="fade" transition="in">
                                      <p:cBhvr>
                                        <p:cTn dur="1000"/>
                                        <p:tgtEl>
                                          <p:spTgt spid="2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6" st="6"/>
                                            </p:txEl>
                                          </p:spTgt>
                                        </p:tgtEl>
                                        <p:attrNameLst>
                                          <p:attrName>style.visibility</p:attrName>
                                        </p:attrNameLst>
                                      </p:cBhvr>
                                      <p:to>
                                        <p:strVal val="visible"/>
                                      </p:to>
                                    </p:set>
                                    <p:animEffect filter="fade" transition="in">
                                      <p:cBhvr>
                                        <p:cTn dur="1000"/>
                                        <p:tgtEl>
                                          <p:spTgt spid="29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hands-on </a:t>
            </a:r>
            <a:r>
              <a:rPr lang="en" sz="1000"/>
              <a:t>continued...</a:t>
            </a:r>
          </a:p>
        </p:txBody>
      </p:sp>
      <p:sp>
        <p:nvSpPr>
          <p:cNvPr id="304" name="Shape 304"/>
          <p:cNvSpPr txBox="1"/>
          <p:nvPr>
            <p:ph idx="1" type="body"/>
          </p:nvPr>
        </p:nvSpPr>
        <p:spPr>
          <a:xfrm>
            <a:off x="457200" y="1276350"/>
            <a:ext cx="8229600" cy="3036600"/>
          </a:xfrm>
          <a:prstGeom prst="rect">
            <a:avLst/>
          </a:prstGeom>
        </p:spPr>
        <p:txBody>
          <a:bodyPr anchorCtr="0" anchor="t" bIns="91425" lIns="91425" rIns="91425" tIns="91425">
            <a:noAutofit/>
          </a:bodyPr>
          <a:lstStyle/>
          <a:p>
            <a:pPr indent="-317500" lvl="0" marL="457200" rtl="0">
              <a:lnSpc>
                <a:spcPct val="150000"/>
              </a:lnSpc>
              <a:spcBef>
                <a:spcPts val="0"/>
              </a:spcBef>
              <a:buSzPct val="100000"/>
              <a:buChar char="-"/>
            </a:pPr>
            <a:r>
              <a:rPr lang="en" sz="1400"/>
              <a:t>Once you are happy with the changes you have made, feel free to “push” your changes so that others may retrieve the changes you have made and see its’ effect</a:t>
            </a:r>
          </a:p>
          <a:p>
            <a:pPr indent="-317500" lvl="1" marL="914400" rtl="0">
              <a:lnSpc>
                <a:spcPct val="150000"/>
              </a:lnSpc>
              <a:spcBef>
                <a:spcPts val="0"/>
              </a:spcBef>
              <a:buSzPct val="100000"/>
              <a:buChar char="-"/>
            </a:pPr>
            <a:r>
              <a:rPr lang="en" sz="1400"/>
              <a:t>$ git push origin master</a:t>
            </a:r>
          </a:p>
          <a:p>
            <a:pPr indent="-317500" lvl="0" marL="457200" rtl="0">
              <a:lnSpc>
                <a:spcPct val="150000"/>
              </a:lnSpc>
              <a:spcBef>
                <a:spcPts val="0"/>
              </a:spcBef>
              <a:buSzPct val="100000"/>
              <a:buChar char="-"/>
            </a:pPr>
            <a:r>
              <a:rPr lang="en" sz="1400"/>
              <a:t>Remember to retrieve others’ changes by issuing one of the following commands</a:t>
            </a:r>
          </a:p>
          <a:p>
            <a:pPr indent="-317500" lvl="1" marL="914400" rtl="0">
              <a:lnSpc>
                <a:spcPct val="150000"/>
              </a:lnSpc>
              <a:spcBef>
                <a:spcPts val="0"/>
              </a:spcBef>
              <a:buSzPct val="100000"/>
              <a:buChar char="-"/>
            </a:pPr>
            <a:r>
              <a:rPr lang="en" sz="1400"/>
              <a:t>$ git fetch origin &amp;&amp; git rebase origin/master</a:t>
            </a:r>
          </a:p>
          <a:p>
            <a:pPr indent="-317500" lvl="1" marL="914400" rtl="0">
              <a:lnSpc>
                <a:spcPct val="150000"/>
              </a:lnSpc>
              <a:spcBef>
                <a:spcPts val="0"/>
              </a:spcBef>
              <a:buSzPct val="100000"/>
              <a:buChar char="-"/>
            </a:pPr>
            <a:r>
              <a:rPr lang="en" sz="1400"/>
              <a:t>Or $ git pull --rebase</a:t>
            </a:r>
          </a:p>
          <a:p>
            <a:pPr indent="-317500" lvl="0" marL="457200" rtl="0">
              <a:lnSpc>
                <a:spcPct val="150000"/>
              </a:lnSpc>
              <a:spcBef>
                <a:spcPts val="0"/>
              </a:spcBef>
              <a:buSzPct val="100000"/>
              <a:buChar char="-"/>
            </a:pPr>
            <a:r>
              <a:rPr lang="en" sz="1400"/>
              <a:t>When everyone is done with their changes, all of you have to see the final version of the page in your local browser</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Git Q &amp; A</a:t>
            </a:r>
          </a:p>
        </p:txBody>
      </p:sp>
      <p:sp>
        <p:nvSpPr>
          <p:cNvPr id="310" name="Shape 31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50000"/>
              </a:lnSpc>
              <a:spcBef>
                <a:spcPts val="0"/>
              </a:spcBef>
              <a:buNone/>
            </a:pPr>
            <a:r>
              <a:rPr lang="en" sz="1400"/>
              <a:t>- How does the commit graph look like?</a:t>
            </a:r>
          </a:p>
          <a:p>
            <a:pPr lvl="0" rtl="0">
              <a:spcBef>
                <a:spcPts val="0"/>
              </a:spcBef>
              <a:buNone/>
            </a:pPr>
            <a:r>
              <a:rPr lang="en" sz="1400"/>
              <a:t>- What is the difference between the two commands,</a:t>
            </a:r>
          </a:p>
          <a:p>
            <a:pPr lvl="0" rtl="0">
              <a:spcBef>
                <a:spcPts val="0"/>
              </a:spcBef>
              <a:buNone/>
            </a:pPr>
            <a:r>
              <a:rPr lang="en" sz="1400"/>
              <a:t>$ git reset --hard master </a:t>
            </a:r>
          </a:p>
          <a:p>
            <a:pPr lvl="0" rtl="0">
              <a:spcBef>
                <a:spcPts val="0"/>
              </a:spcBef>
              <a:buNone/>
            </a:pPr>
            <a:r>
              <a:rPr lang="en" sz="1400"/>
              <a:t>$ git reset --hard origin/master</a:t>
            </a:r>
          </a:p>
          <a:p>
            <a:pPr lvl="0" rtl="0">
              <a:spcBef>
                <a:spcPts val="0"/>
              </a:spcBef>
              <a:buNone/>
            </a:pPr>
            <a:r>
              <a:t/>
            </a:r>
            <a:endParaRPr sz="1400"/>
          </a:p>
          <a:p>
            <a:pPr lvl="0" rtl="0">
              <a:spcBef>
                <a:spcPts val="0"/>
              </a:spcBef>
              <a:buNone/>
            </a:pPr>
            <a:r>
              <a:rPr lang="en" sz="1400"/>
              <a:t>- What is the difference between</a:t>
            </a:r>
          </a:p>
          <a:p>
            <a:pPr lvl="0" rtl="0">
              <a:spcBef>
                <a:spcPts val="0"/>
              </a:spcBef>
              <a:buNone/>
            </a:pPr>
            <a:r>
              <a:rPr lang="en" sz="1400"/>
              <a:t>$ git merge </a:t>
            </a:r>
          </a:p>
          <a:p>
            <a:pPr lvl="0" rtl="0">
              <a:spcBef>
                <a:spcPts val="0"/>
              </a:spcBef>
              <a:buNone/>
            </a:pPr>
            <a:r>
              <a:rPr lang="en" sz="1400"/>
              <a:t>$ git rebase</a:t>
            </a:r>
          </a:p>
          <a:p>
            <a:pPr lvl="0" rtl="0">
              <a:spcBef>
                <a:spcPts val="0"/>
              </a:spcBef>
              <a:buNone/>
            </a:pPr>
            <a:r>
              <a:t/>
            </a:r>
            <a:endParaRPr sz="1400"/>
          </a:p>
          <a:p>
            <a:pPr lvl="0" rtl="0">
              <a:spcBef>
                <a:spcPts val="0"/>
              </a:spcBef>
              <a:buNone/>
            </a:pPr>
            <a:r>
              <a:rPr lang="en" sz="1400"/>
              <a:t>- What is a “fast-forward” merge?</a:t>
            </a:r>
          </a:p>
          <a:p>
            <a:pPr lvl="0" rtl="0">
              <a:spcBef>
                <a:spcPts val="0"/>
              </a:spcBef>
              <a:buNone/>
            </a:pPr>
            <a:r>
              <a:rPr lang="en" sz="1400"/>
              <a:t>- When can “git merge” and “git rebase” change the commit id of already committed changes?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143053"/>
            <a:ext cx="8229600" cy="857400"/>
          </a:xfrm>
          <a:prstGeom prst="rect">
            <a:avLst/>
          </a:prstGeom>
        </p:spPr>
        <p:txBody>
          <a:bodyPr anchorCtr="0" anchor="ctr" bIns="91425" lIns="91425" rIns="91425" tIns="91425">
            <a:noAutofit/>
          </a:bodyPr>
          <a:lstStyle/>
          <a:p>
            <a:pPr lvl="0" rtl="0" algn="ctr">
              <a:spcBef>
                <a:spcPts val="0"/>
              </a:spcBef>
              <a:buNone/>
            </a:pPr>
            <a:r>
              <a:rPr lang="en" sz="2400"/>
              <a:t>Thank you</a:t>
            </a:r>
          </a:p>
        </p:txBody>
      </p:sp>
      <p:sp>
        <p:nvSpPr>
          <p:cNvPr id="316" name="Shape 316"/>
          <p:cNvSpPr txBox="1"/>
          <p:nvPr/>
        </p:nvSpPr>
        <p:spPr>
          <a:xfrm>
            <a:off x="540200" y="3614375"/>
            <a:ext cx="8146500" cy="1247400"/>
          </a:xfrm>
          <a:prstGeom prst="rect">
            <a:avLst/>
          </a:prstGeom>
          <a:noFill/>
          <a:ln>
            <a:noFill/>
          </a:ln>
        </p:spPr>
        <p:txBody>
          <a:bodyPr anchorCtr="0" anchor="t" bIns="91425" lIns="91425" rIns="91425" tIns="91425">
            <a:noAutofit/>
          </a:bodyPr>
          <a:lstStyle/>
          <a:p>
            <a:pPr lvl="0" rtl="0">
              <a:spcBef>
                <a:spcPts val="0"/>
              </a:spcBef>
              <a:buNone/>
            </a:pPr>
            <a:r>
              <a:rPr lang="en"/>
              <a:t>- </a:t>
            </a:r>
            <a:r>
              <a:rPr lang="en" u="sng">
                <a:solidFill>
                  <a:schemeClr val="hlink"/>
                </a:solidFill>
                <a:hlinkClick r:id="rId3"/>
              </a:rPr>
              <a:t>http://git.or.cz/course/svn.html</a:t>
            </a:r>
          </a:p>
          <a:p>
            <a:pPr lvl="0" rtl="0">
              <a:spcBef>
                <a:spcPts val="0"/>
              </a:spcBef>
              <a:buNone/>
            </a:pPr>
            <a:r>
              <a:rPr lang="en"/>
              <a:t>- </a:t>
            </a:r>
            <a:r>
              <a:rPr lang="en" u="sng">
                <a:solidFill>
                  <a:schemeClr val="hlink"/>
                </a:solidFill>
                <a:hlinkClick r:id="rId4"/>
              </a:rPr>
              <a:t>http://git-scm.com/book/en/Git-Branching-Basic-Branching-and-Merging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Git concepts, differences with SVN...</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 </a:t>
            </a:r>
          </a:p>
        </p:txBody>
      </p:sp>
      <p:graphicFrame>
        <p:nvGraphicFramePr>
          <p:cNvPr id="50" name="Shape 50"/>
          <p:cNvGraphicFramePr/>
          <p:nvPr/>
        </p:nvGraphicFramePr>
        <p:xfrm>
          <a:off x="952500" y="1607275"/>
          <a:ext cx="3000000" cy="3000000"/>
        </p:xfrm>
        <a:graphic>
          <a:graphicData uri="http://schemas.openxmlformats.org/drawingml/2006/table">
            <a:tbl>
              <a:tblPr>
                <a:noFill/>
                <a:tableStyleId>{A6FD2D6C-98AE-43F2-A31C-0AD1689DAC78}</a:tableStyleId>
              </a:tblPr>
              <a:tblGrid>
                <a:gridCol w="1180975"/>
                <a:gridCol w="3291800"/>
                <a:gridCol w="2766225"/>
              </a:tblGrid>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Git</a:t>
                      </a:r>
                    </a:p>
                  </a:txBody>
                  <a:tcPr marT="91425" marB="91425" marR="91425" marL="91425"/>
                </a:tc>
                <a:tc>
                  <a:txBody>
                    <a:bodyPr>
                      <a:noAutofit/>
                    </a:bodyPr>
                    <a:lstStyle/>
                    <a:p>
                      <a:pPr lvl="0" rtl="0">
                        <a:spcBef>
                          <a:spcPts val="0"/>
                        </a:spcBef>
                        <a:buNone/>
                      </a:pPr>
                      <a:r>
                        <a:rPr lang="en"/>
                        <a:t>SVN</a:t>
                      </a:r>
                    </a:p>
                  </a:txBody>
                  <a:tcPr marT="91425" marB="91425" marR="91425" marL="91425"/>
                </a:tc>
              </a:tr>
              <a:tr h="381000">
                <a:tc>
                  <a:txBody>
                    <a:bodyPr>
                      <a:noAutofit/>
                    </a:bodyPr>
                    <a:lstStyle/>
                    <a:p>
                      <a:pPr lvl="0" rtl="0">
                        <a:spcBef>
                          <a:spcPts val="0"/>
                        </a:spcBef>
                        <a:buNone/>
                      </a:pPr>
                      <a:r>
                        <a:rPr lang="en"/>
                        <a:t>URL</a:t>
                      </a:r>
                    </a:p>
                  </a:txBody>
                  <a:tcPr marT="91425" marB="91425" marR="91425" marL="91425"/>
                </a:tc>
                <a:tc>
                  <a:txBody>
                    <a:bodyPr>
                      <a:noAutofit/>
                    </a:bodyPr>
                    <a:lstStyle/>
                    <a:p>
                      <a:pPr lvl="0" rtl="0">
                        <a:spcBef>
                          <a:spcPts val="0"/>
                        </a:spcBef>
                        <a:buNone/>
                      </a:pPr>
                      <a:r>
                        <a:rPr lang="en"/>
                        <a:t>The URL is </a:t>
                      </a:r>
                      <a:r>
                        <a:rPr b="1" lang="en"/>
                        <a:t>just the location of the repository</a:t>
                      </a:r>
                      <a:r>
                        <a:rPr lang="en"/>
                        <a:t>, and </a:t>
                      </a:r>
                      <a:r>
                        <a:rPr b="1" lang="en"/>
                        <a:t>the content at the url contains branches and tags</a:t>
                      </a:r>
                      <a:r>
                        <a:rPr lang="en"/>
                        <a:t>. The default branch is </a:t>
                      </a:r>
                      <a:r>
                        <a:rPr b="1" lang="en"/>
                        <a:t>master</a:t>
                      </a:r>
                      <a:r>
                        <a:rPr lang="en"/>
                        <a:t>.</a:t>
                      </a:r>
                    </a:p>
                  </a:txBody>
                  <a:tcPr marT="91425" marB="91425" marR="91425" marL="91425"/>
                </a:tc>
                <a:tc>
                  <a:txBody>
                    <a:bodyPr>
                      <a:noAutofit/>
                    </a:bodyPr>
                    <a:lstStyle/>
                    <a:p>
                      <a:pPr lvl="0" rtl="0">
                        <a:spcBef>
                          <a:spcPts val="0"/>
                        </a:spcBef>
                        <a:buNone/>
                      </a:pPr>
                      <a:r>
                        <a:rPr lang="en" sz="1200"/>
                        <a:t>URL identifies </a:t>
                      </a:r>
                      <a:r>
                        <a:rPr i="1" lang="en" sz="1200"/>
                        <a:t>the location of the repository and the path inside the repository</a:t>
                      </a:r>
                      <a:r>
                        <a:rPr lang="en" sz="1200"/>
                        <a:t>. So branches are a part of the repository. I.e. trunk/, branches/, tags/ etc.</a:t>
                      </a: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Git concepts, differences with SVN...</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 </a:t>
            </a:r>
          </a:p>
        </p:txBody>
      </p:sp>
      <p:graphicFrame>
        <p:nvGraphicFramePr>
          <p:cNvPr id="57" name="Shape 57"/>
          <p:cNvGraphicFramePr/>
          <p:nvPr/>
        </p:nvGraphicFramePr>
        <p:xfrm>
          <a:off x="952500" y="1607275"/>
          <a:ext cx="3000000" cy="3000000"/>
        </p:xfrm>
        <a:graphic>
          <a:graphicData uri="http://schemas.openxmlformats.org/drawingml/2006/table">
            <a:tbl>
              <a:tblPr>
                <a:noFill/>
                <a:tableStyleId>{A6FD2D6C-98AE-43F2-A31C-0AD1689DAC78}</a:tableStyleId>
              </a:tblPr>
              <a:tblGrid>
                <a:gridCol w="1180975"/>
                <a:gridCol w="3291800"/>
                <a:gridCol w="2766225"/>
              </a:tblGrid>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Git</a:t>
                      </a:r>
                    </a:p>
                  </a:txBody>
                  <a:tcPr marT="91425" marB="91425" marR="91425" marL="91425"/>
                </a:tc>
                <a:tc>
                  <a:txBody>
                    <a:bodyPr>
                      <a:noAutofit/>
                    </a:bodyPr>
                    <a:lstStyle/>
                    <a:p>
                      <a:pPr lvl="0" rtl="0">
                        <a:spcBef>
                          <a:spcPts val="0"/>
                        </a:spcBef>
                        <a:buNone/>
                      </a:pPr>
                      <a:r>
                        <a:rPr lang="en"/>
                        <a:t>SVN</a:t>
                      </a:r>
                    </a:p>
                  </a:txBody>
                  <a:tcPr marT="91425" marB="91425" marR="91425" marL="91425"/>
                </a:tc>
              </a:tr>
              <a:tr h="381000">
                <a:tc>
                  <a:txBody>
                    <a:bodyPr>
                      <a:noAutofit/>
                    </a:bodyPr>
                    <a:lstStyle/>
                    <a:p>
                      <a:pPr lvl="0" rtl="0">
                        <a:spcBef>
                          <a:spcPts val="0"/>
                        </a:spcBef>
                        <a:buNone/>
                      </a:pPr>
                      <a:r>
                        <a:rPr lang="en"/>
                        <a:t>Revisions</a:t>
                      </a:r>
                    </a:p>
                  </a:txBody>
                  <a:tcPr marT="91425" marB="91425" marR="91425" marL="91425"/>
                </a:tc>
                <a:tc>
                  <a:txBody>
                    <a:bodyPr>
                      <a:noAutofit/>
                    </a:bodyPr>
                    <a:lstStyle/>
                    <a:p>
                      <a:pPr lvl="0" rtl="0">
                        <a:spcBef>
                          <a:spcPts val="0"/>
                        </a:spcBef>
                        <a:buClr>
                          <a:schemeClr val="dk1"/>
                        </a:buClr>
                        <a:buSzPct val="100000"/>
                        <a:buFont typeface="Arial"/>
                        <a:buNone/>
                      </a:pPr>
                      <a:r>
                        <a:rPr lang="en"/>
                        <a:t>Git identifies revisions with </a:t>
                      </a:r>
                      <a:r>
                        <a:rPr b="1" lang="en"/>
                        <a:t>SHA1</a:t>
                      </a:r>
                      <a:r>
                        <a:rPr lang="en"/>
                        <a:t> ids. </a:t>
                      </a:r>
                      <a:r>
                        <a:rPr lang="en" sz="1100"/>
                        <a:t>Example: 2a496429b43c5b96270773ac5075e5959af8c508</a:t>
                      </a:r>
                    </a:p>
                    <a:p>
                      <a:pPr lvl="0" rtl="0">
                        <a:spcBef>
                          <a:spcPts val="0"/>
                        </a:spcBef>
                        <a:buNone/>
                      </a:pPr>
                      <a:r>
                        <a:t/>
                      </a:r>
                      <a:endParaRPr/>
                    </a:p>
                  </a:txBody>
                  <a:tcPr marT="91425" marB="91425" marR="91425" marL="91425"/>
                </a:tc>
                <a:tc>
                  <a:txBody>
                    <a:bodyPr>
                      <a:noAutofit/>
                    </a:bodyPr>
                    <a:lstStyle/>
                    <a:p>
                      <a:pPr lvl="0" rtl="0">
                        <a:spcBef>
                          <a:spcPts val="0"/>
                        </a:spcBef>
                        <a:buNone/>
                      </a:pPr>
                      <a:r>
                        <a:rPr lang="en" sz="1200"/>
                        <a:t>Revisions with ids of decimal numbers, increases with every commit.</a:t>
                      </a:r>
                    </a:p>
                  </a:txBody>
                  <a:tcPr marT="91425" marB="91425" marR="91425" marL="91425"/>
                </a:tc>
              </a:tr>
            </a:tbl>
          </a:graphicData>
        </a:graphic>
      </p:graphicFrame>
      <p:sp>
        <p:nvSpPr>
          <p:cNvPr id="58" name="Shape 58"/>
          <p:cNvSpPr txBox="1"/>
          <p:nvPr/>
        </p:nvSpPr>
        <p:spPr>
          <a:xfrm>
            <a:off x="952500" y="3226450"/>
            <a:ext cx="7239000" cy="1149300"/>
          </a:xfrm>
          <a:prstGeom prst="rect">
            <a:avLst/>
          </a:prstGeom>
          <a:noFill/>
          <a:ln>
            <a:noFill/>
          </a:ln>
        </p:spPr>
        <p:txBody>
          <a:bodyPr anchorCtr="0" anchor="t" bIns="91425" lIns="91425" rIns="91425" tIns="91425">
            <a:noAutofit/>
          </a:bodyPr>
          <a:lstStyle/>
          <a:p>
            <a:pPr lvl="0">
              <a:spcBef>
                <a:spcPts val="0"/>
              </a:spcBef>
              <a:buNone/>
            </a:pPr>
            <a:r>
              <a:rPr b="1" i="1" lang="en"/>
              <a:t>Git commits can be thought of as “patch” files containing only “insertions” and “deletions”.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Git concepts, differences with SVN...</a:t>
            </a:r>
          </a:p>
        </p:txBody>
      </p:sp>
      <p:sp>
        <p:nvSpPr>
          <p:cNvPr id="64" name="Shape 6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 </a:t>
            </a:r>
          </a:p>
        </p:txBody>
      </p:sp>
      <p:graphicFrame>
        <p:nvGraphicFramePr>
          <p:cNvPr id="65" name="Shape 65"/>
          <p:cNvGraphicFramePr/>
          <p:nvPr/>
        </p:nvGraphicFramePr>
        <p:xfrm>
          <a:off x="952500" y="1305725"/>
          <a:ext cx="3000000" cy="3000000"/>
        </p:xfrm>
        <a:graphic>
          <a:graphicData uri="http://schemas.openxmlformats.org/drawingml/2006/table">
            <a:tbl>
              <a:tblPr>
                <a:noFill/>
                <a:tableStyleId>{A6FD2D6C-98AE-43F2-A31C-0AD1689DAC78}</a:tableStyleId>
              </a:tblPr>
              <a:tblGrid>
                <a:gridCol w="1180975"/>
                <a:gridCol w="3291800"/>
                <a:gridCol w="2766225"/>
              </a:tblGrid>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Git</a:t>
                      </a:r>
                    </a:p>
                  </a:txBody>
                  <a:tcPr marT="91425" marB="91425" marR="91425" marL="91425"/>
                </a:tc>
                <a:tc>
                  <a:txBody>
                    <a:bodyPr>
                      <a:noAutofit/>
                    </a:bodyPr>
                    <a:lstStyle/>
                    <a:p>
                      <a:pPr lvl="0" rtl="0">
                        <a:spcBef>
                          <a:spcPts val="0"/>
                        </a:spcBef>
                        <a:buNone/>
                      </a:pPr>
                      <a:r>
                        <a:rPr lang="en"/>
                        <a:t>SVN</a:t>
                      </a:r>
                    </a:p>
                  </a:txBody>
                  <a:tcPr marT="91425" marB="91425" marR="91425" marL="91425"/>
                </a:tc>
              </a:tr>
              <a:tr h="381000">
                <a:tc>
                  <a:txBody>
                    <a:bodyPr>
                      <a:noAutofit/>
                    </a:bodyPr>
                    <a:lstStyle/>
                    <a:p>
                      <a:pPr lvl="0" rtl="0">
                        <a:spcBef>
                          <a:spcPts val="0"/>
                        </a:spcBef>
                        <a:buNone/>
                      </a:pPr>
                      <a:r>
                        <a:rPr lang="en"/>
                        <a:t>Commits</a:t>
                      </a:r>
                    </a:p>
                  </a:txBody>
                  <a:tcPr marT="91425" marB="91425" marR="91425" marL="91425"/>
                </a:tc>
                <a:tc>
                  <a:txBody>
                    <a:bodyPr>
                      <a:noAutofit/>
                    </a:bodyPr>
                    <a:lstStyle/>
                    <a:p>
                      <a:pPr lvl="0" rtl="0">
                        <a:spcBef>
                          <a:spcPts val="0"/>
                        </a:spcBef>
                        <a:buNone/>
                      </a:pPr>
                      <a:r>
                        <a:rPr lang="en"/>
                        <a:t>- Has </a:t>
                      </a:r>
                      <a:r>
                        <a:rPr b="1" lang="en"/>
                        <a:t>an author and a committer</a:t>
                      </a:r>
                      <a:r>
                        <a:rPr lang="en"/>
                        <a:t> field</a:t>
                      </a:r>
                    </a:p>
                    <a:p>
                      <a:pPr lvl="0" rtl="0">
                        <a:spcBef>
                          <a:spcPts val="0"/>
                        </a:spcBef>
                        <a:buNone/>
                      </a:pPr>
                      <a:r>
                        <a:rPr lang="en"/>
                        <a:t>- Commits </a:t>
                      </a:r>
                      <a:r>
                        <a:rPr b="1" lang="en"/>
                        <a:t>can be applied on a project using “patches”</a:t>
                      </a:r>
                      <a:r>
                        <a:rPr lang="en"/>
                        <a:t> coming through an email. In this case, an author and a committer are two different persons.</a:t>
                      </a:r>
                    </a:p>
                  </a:txBody>
                  <a:tcPr marT="91425" marB="91425" marR="91425" marL="91425"/>
                </a:tc>
                <a:tc>
                  <a:txBody>
                    <a:bodyPr>
                      <a:noAutofit/>
                    </a:bodyPr>
                    <a:lstStyle/>
                    <a:p>
                      <a:pPr lvl="0" rtl="0">
                        <a:spcBef>
                          <a:spcPts val="0"/>
                        </a:spcBef>
                        <a:buNone/>
                      </a:pPr>
                      <a:r>
                        <a:rPr lang="en" sz="1200"/>
                        <a:t>Revisions with ids of decimal numbers, increases with every commit.</a:t>
                      </a:r>
                    </a:p>
                  </a:txBody>
                  <a:tcPr marT="91425" marB="91425" marR="91425" marL="91425"/>
                </a:tc>
              </a:tr>
              <a:tr h="381000">
                <a:tc>
                  <a:txBody>
                    <a:bodyPr>
                      <a:noAutofit/>
                    </a:bodyPr>
                    <a:lstStyle/>
                    <a:p>
                      <a:pPr lvl="0" rtl="0">
                        <a:spcBef>
                          <a:spcPts val="0"/>
                        </a:spcBef>
                        <a:buNone/>
                      </a:pPr>
                      <a:r>
                        <a:rPr lang="en"/>
                        <a:t>Git config</a:t>
                      </a:r>
                    </a:p>
                  </a:txBody>
                  <a:tcPr marT="91425" marB="91425" marR="91425" marL="91425"/>
                </a:tc>
                <a:tc gridSpan="2">
                  <a:txBody>
                    <a:bodyPr>
                      <a:noAutofit/>
                    </a:bodyPr>
                    <a:lstStyle/>
                    <a:p>
                      <a:pPr lvl="0" rtl="0">
                        <a:spcBef>
                          <a:spcPts val="0"/>
                        </a:spcBef>
                        <a:buClr>
                          <a:schemeClr val="dk1"/>
                        </a:buClr>
                        <a:buSzPct val="78571"/>
                        <a:buFont typeface="Arial"/>
                        <a:buNone/>
                      </a:pPr>
                      <a:r>
                        <a:rPr lang="en"/>
                        <a:t>git config --global user.name "Cool Dude"</a:t>
                      </a:r>
                    </a:p>
                    <a:p>
                      <a:pPr lvl="0" rtl="0">
                        <a:spcBef>
                          <a:spcPts val="0"/>
                        </a:spcBef>
                        <a:buClr>
                          <a:schemeClr val="dk1"/>
                        </a:buClr>
                        <a:buSzPct val="78571"/>
                        <a:buFont typeface="Arial"/>
                        <a:buNone/>
                      </a:pPr>
                      <a:r>
                        <a:rPr lang="en"/>
                        <a:t>git config --global user.email cooldude@example.com</a:t>
                      </a:r>
                    </a:p>
                    <a:p>
                      <a:pPr lvl="0" rtl="0">
                        <a:spcBef>
                          <a:spcPts val="0"/>
                        </a:spcBef>
                        <a:buNone/>
                      </a:pPr>
                      <a:r>
                        <a:t/>
                      </a:r>
                      <a:endParaRPr/>
                    </a:p>
                  </a:txBody>
                  <a:tcPr marT="91425" marB="91425" marR="91425" marL="91425"/>
                </a:tc>
                <a:tc hMerge="1"/>
              </a:tr>
              <a:tr h="381000">
                <a:tc>
                  <a:txBody>
                    <a:bodyPr>
                      <a:noAutofit/>
                    </a:bodyPr>
                    <a:lstStyle/>
                    <a:p>
                      <a:pPr lvl="0" rtl="0">
                        <a:spcBef>
                          <a:spcPts val="0"/>
                        </a:spcBef>
                        <a:buNone/>
                      </a:pPr>
                      <a:r>
                        <a:rPr lang="en"/>
                        <a:t>Git color</a:t>
                      </a:r>
                    </a:p>
                  </a:txBody>
                  <a:tcPr marT="91425" marB="91425" marR="91425" marL="91425"/>
                </a:tc>
                <a:tc gridSpan="2">
                  <a:txBody>
                    <a:bodyPr>
                      <a:noAutofit/>
                    </a:bodyPr>
                    <a:lstStyle/>
                    <a:p>
                      <a:pPr lvl="0" rtl="0">
                        <a:spcBef>
                          <a:spcPts val="0"/>
                        </a:spcBef>
                        <a:buClr>
                          <a:schemeClr val="dk1"/>
                        </a:buClr>
                        <a:buSzPct val="78571"/>
                        <a:buFont typeface="Arial"/>
                        <a:buNone/>
                      </a:pPr>
                      <a:r>
                        <a:rPr lang="en"/>
                        <a:t>git config --global color.diff auto</a:t>
                      </a:r>
                    </a:p>
                    <a:p>
                      <a:pPr lvl="0" rtl="0">
                        <a:spcBef>
                          <a:spcPts val="0"/>
                        </a:spcBef>
                        <a:buClr>
                          <a:schemeClr val="dk1"/>
                        </a:buClr>
                        <a:buSzPct val="78571"/>
                        <a:buFont typeface="Arial"/>
                        <a:buNone/>
                      </a:pPr>
                      <a:r>
                        <a:rPr lang="en"/>
                        <a:t>git config --global color.status auto</a:t>
                      </a:r>
                    </a:p>
                    <a:p>
                      <a:pPr lvl="0" rtl="0">
                        <a:spcBef>
                          <a:spcPts val="0"/>
                        </a:spcBef>
                        <a:buNone/>
                      </a:pPr>
                      <a:r>
                        <a:rPr lang="en"/>
                        <a:t>git config --global color.branch auto</a:t>
                      </a:r>
                    </a:p>
                  </a:txBody>
                  <a:tcPr marT="91425" marB="91425" marR="91425" marL="91425"/>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Git commands and comparison</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Starting with a repository</a:t>
            </a:r>
          </a:p>
        </p:txBody>
      </p:sp>
      <p:graphicFrame>
        <p:nvGraphicFramePr>
          <p:cNvPr id="72" name="Shape 72"/>
          <p:cNvGraphicFramePr/>
          <p:nvPr/>
        </p:nvGraphicFramePr>
        <p:xfrm>
          <a:off x="952500" y="1901225"/>
          <a:ext cx="3000000" cy="3000000"/>
        </p:xfrm>
        <a:graphic>
          <a:graphicData uri="http://schemas.openxmlformats.org/drawingml/2006/table">
            <a:tbl>
              <a:tblPr>
                <a:noFill/>
                <a:tableStyleId>{A6FD2D6C-98AE-43F2-A31C-0AD1689DAC78}</a:tableStyleId>
              </a:tblPr>
              <a:tblGrid>
                <a:gridCol w="3551000"/>
                <a:gridCol w="3665825"/>
              </a:tblGrid>
              <a:tr h="381000">
                <a:tc>
                  <a:txBody>
                    <a:bodyPr>
                      <a:noAutofit/>
                    </a:bodyPr>
                    <a:lstStyle/>
                    <a:p>
                      <a:pPr lvl="0" rtl="0">
                        <a:spcBef>
                          <a:spcPts val="0"/>
                        </a:spcBef>
                        <a:buNone/>
                      </a:pPr>
                      <a:r>
                        <a:rPr lang="en"/>
                        <a:t>Git</a:t>
                      </a:r>
                    </a:p>
                  </a:txBody>
                  <a:tcPr marT="91425" marB="91425" marR="91425" marL="91425"/>
                </a:tc>
                <a:tc>
                  <a:txBody>
                    <a:bodyPr>
                      <a:noAutofit/>
                    </a:bodyPr>
                    <a:lstStyle/>
                    <a:p>
                      <a:pPr lvl="0" rtl="0">
                        <a:spcBef>
                          <a:spcPts val="0"/>
                        </a:spcBef>
                        <a:buNone/>
                      </a:pPr>
                      <a:r>
                        <a:rPr lang="en"/>
                        <a:t>SVN</a:t>
                      </a:r>
                    </a:p>
                  </a:txBody>
                  <a:tcPr marT="91425" marB="91425" marR="91425" marL="91425"/>
                </a:tc>
              </a:tr>
              <a:tr h="381000">
                <a:tc>
                  <a:txBody>
                    <a:bodyPr>
                      <a:noAutofit/>
                    </a:bodyPr>
                    <a:lstStyle/>
                    <a:p>
                      <a:pPr lvl="0" rtl="0">
                        <a:spcBef>
                          <a:spcPts val="0"/>
                        </a:spcBef>
                        <a:buClr>
                          <a:schemeClr val="dk1"/>
                        </a:buClr>
                        <a:buSzPct val="78571"/>
                        <a:buFont typeface="Arial"/>
                        <a:buNone/>
                      </a:pPr>
                      <a:r>
                        <a:rPr lang="en"/>
                        <a:t>$ git init</a:t>
                      </a:r>
                    </a:p>
                    <a:p>
                      <a:pPr lvl="0" rtl="0">
                        <a:spcBef>
                          <a:spcPts val="0"/>
                        </a:spcBef>
                        <a:buClr>
                          <a:schemeClr val="dk1"/>
                        </a:buClr>
                        <a:buSzPct val="78571"/>
                        <a:buFont typeface="Arial"/>
                        <a:buNone/>
                      </a:pPr>
                      <a:r>
                        <a:rPr lang="en"/>
                        <a:t>$ git add .</a:t>
                      </a:r>
                    </a:p>
                    <a:p>
                      <a:pPr lvl="0" rtl="0">
                        <a:spcBef>
                          <a:spcPts val="0"/>
                        </a:spcBef>
                        <a:buNone/>
                      </a:pPr>
                      <a:r>
                        <a:rPr lang="en"/>
                        <a:t>$ git commit [-a]</a:t>
                      </a:r>
                    </a:p>
                    <a:p>
                      <a:pPr lvl="0" rtl="0">
                        <a:spcBef>
                          <a:spcPts val="0"/>
                        </a:spcBef>
                        <a:buClr>
                          <a:schemeClr val="dk1"/>
                        </a:buClr>
                        <a:buSzPct val="78571"/>
                        <a:buFont typeface="Arial"/>
                        <a:buNone/>
                      </a:pPr>
                      <a:r>
                        <a:t/>
                      </a:r>
                      <a:endParaRPr/>
                    </a:p>
                    <a:p>
                      <a:pPr lvl="0" rtl="0">
                        <a:spcBef>
                          <a:spcPts val="0"/>
                        </a:spcBef>
                        <a:buClr>
                          <a:schemeClr val="dk1"/>
                        </a:buClr>
                        <a:buSzPct val="78571"/>
                        <a:buFont typeface="Arial"/>
                        <a:buNone/>
                      </a:pPr>
                      <a:r>
                        <a:rPr lang="en"/>
                        <a:t>$ git status</a:t>
                      </a:r>
                    </a:p>
                    <a:p>
                      <a:pPr lvl="0" rtl="0">
                        <a:spcBef>
                          <a:spcPts val="0"/>
                        </a:spcBef>
                        <a:buNone/>
                      </a:pPr>
                      <a:r>
                        <a:t/>
                      </a:r>
                      <a:endParaRPr/>
                    </a:p>
                  </a:txBody>
                  <a:tcPr marT="91425" marB="91425" marR="91425" marL="91425"/>
                </a:tc>
                <a:tc>
                  <a:txBody>
                    <a:bodyPr>
                      <a:noAutofit/>
                    </a:bodyPr>
                    <a:lstStyle/>
                    <a:p>
                      <a:pPr lvl="0" rtl="0">
                        <a:spcBef>
                          <a:spcPts val="0"/>
                        </a:spcBef>
                        <a:buNone/>
                      </a:pPr>
                      <a:r>
                        <a:t/>
                      </a:r>
                      <a:endParaRPr>
                        <a:solidFill>
                          <a:schemeClr val="dk1"/>
                        </a:solidFill>
                        <a:highlight>
                          <a:srgbClr val="FFFFFF"/>
                        </a:highlight>
                      </a:endParaRPr>
                    </a:p>
                    <a:p>
                      <a:pPr lvl="0" rtl="0">
                        <a:spcBef>
                          <a:spcPts val="0"/>
                        </a:spcBef>
                        <a:buClr>
                          <a:schemeClr val="dk1"/>
                        </a:buClr>
                        <a:buSzPct val="78571"/>
                        <a:buFont typeface="Arial"/>
                        <a:buNone/>
                      </a:pPr>
                      <a:r>
                        <a:rPr lang="en">
                          <a:solidFill>
                            <a:schemeClr val="dk1"/>
                          </a:solidFill>
                          <a:highlight>
                            <a:srgbClr val="FFFFFF"/>
                          </a:highlight>
                        </a:rPr>
                        <a:t>$ svnadmin create repo</a:t>
                      </a:r>
                    </a:p>
                    <a:p>
                      <a:pPr lvl="0" rtl="0">
                        <a:spcBef>
                          <a:spcPts val="0"/>
                        </a:spcBef>
                        <a:buNone/>
                      </a:pPr>
                      <a:r>
                        <a:rPr lang="en">
                          <a:solidFill>
                            <a:schemeClr val="dk1"/>
                          </a:solidFill>
                          <a:highlight>
                            <a:srgbClr val="FFFFFF"/>
                          </a:highlight>
                        </a:rPr>
                        <a:t>$ svn import file://repo</a:t>
                      </a:r>
                    </a:p>
                    <a:p>
                      <a:pPr lvl="0" rtl="0">
                        <a:spcBef>
                          <a:spcPts val="0"/>
                        </a:spcBef>
                        <a:buClr>
                          <a:schemeClr val="dk1"/>
                        </a:buClr>
                        <a:buSzPct val="78571"/>
                        <a:buFont typeface="Arial"/>
                        <a:buNone/>
                      </a:pPr>
                      <a:r>
                        <a:t/>
                      </a:r>
                      <a:endParaRPr>
                        <a:solidFill>
                          <a:schemeClr val="dk1"/>
                        </a:solidFill>
                        <a:highlight>
                          <a:srgbClr val="FFFFFF"/>
                        </a:highlight>
                      </a:endParaRPr>
                    </a:p>
                    <a:p>
                      <a:pPr lvl="0" rtl="0">
                        <a:spcBef>
                          <a:spcPts val="0"/>
                        </a:spcBef>
                        <a:buNone/>
                      </a:pPr>
                      <a:r>
                        <a:rPr lang="en">
                          <a:solidFill>
                            <a:schemeClr val="dk1"/>
                          </a:solidFill>
                          <a:highlight>
                            <a:srgbClr val="FFFFFF"/>
                          </a:highlight>
                        </a:rPr>
                        <a:t>$ svn status</a:t>
                      </a: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Git commands and comparison...</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Add, remove and rename files</a:t>
            </a:r>
          </a:p>
        </p:txBody>
      </p:sp>
      <p:graphicFrame>
        <p:nvGraphicFramePr>
          <p:cNvPr id="79" name="Shape 79"/>
          <p:cNvGraphicFramePr/>
          <p:nvPr/>
        </p:nvGraphicFramePr>
        <p:xfrm>
          <a:off x="952500" y="1901225"/>
          <a:ext cx="3000000" cy="3000000"/>
        </p:xfrm>
        <a:graphic>
          <a:graphicData uri="http://schemas.openxmlformats.org/drawingml/2006/table">
            <a:tbl>
              <a:tblPr>
                <a:noFill/>
                <a:tableStyleId>{A6FD2D6C-98AE-43F2-A31C-0AD1689DAC78}</a:tableStyleId>
              </a:tblPr>
              <a:tblGrid>
                <a:gridCol w="3551000"/>
                <a:gridCol w="3665825"/>
              </a:tblGrid>
              <a:tr h="381000">
                <a:tc>
                  <a:txBody>
                    <a:bodyPr>
                      <a:noAutofit/>
                    </a:bodyPr>
                    <a:lstStyle/>
                    <a:p>
                      <a:pPr lvl="0" rtl="0">
                        <a:spcBef>
                          <a:spcPts val="0"/>
                        </a:spcBef>
                        <a:buNone/>
                      </a:pPr>
                      <a:r>
                        <a:rPr lang="en"/>
                        <a:t>Git</a:t>
                      </a:r>
                    </a:p>
                  </a:txBody>
                  <a:tcPr marT="91425" marB="91425" marR="91425" marL="91425"/>
                </a:tc>
                <a:tc>
                  <a:txBody>
                    <a:bodyPr>
                      <a:noAutofit/>
                    </a:bodyPr>
                    <a:lstStyle/>
                    <a:p>
                      <a:pPr lvl="0" rtl="0">
                        <a:spcBef>
                          <a:spcPts val="0"/>
                        </a:spcBef>
                        <a:buNone/>
                      </a:pPr>
                      <a:r>
                        <a:rPr lang="en"/>
                        <a:t>SVN</a:t>
                      </a:r>
                    </a:p>
                  </a:txBody>
                  <a:tcPr marT="91425" marB="91425" marR="91425" marL="91425"/>
                </a:tc>
              </a:tr>
              <a:tr h="381000">
                <a:tc>
                  <a:txBody>
                    <a:bodyPr>
                      <a:noAutofit/>
                    </a:bodyPr>
                    <a:lstStyle/>
                    <a:p>
                      <a:pPr lvl="0" rtl="0">
                        <a:spcBef>
                          <a:spcPts val="0"/>
                        </a:spcBef>
                        <a:buNone/>
                      </a:pPr>
                      <a:r>
                        <a:rPr lang="en"/>
                        <a:t>$ git add file </a:t>
                      </a:r>
                    </a:p>
                    <a:p>
                      <a:pPr lvl="0" rtl="0">
                        <a:spcBef>
                          <a:spcPts val="0"/>
                        </a:spcBef>
                        <a:buNone/>
                      </a:pPr>
                      <a:r>
                        <a:rPr lang="en"/>
                        <a:t>$ git rm file </a:t>
                      </a:r>
                    </a:p>
                    <a:p>
                      <a:pPr lvl="0" rtl="0">
                        <a:spcBef>
                          <a:spcPts val="0"/>
                        </a:spcBef>
                        <a:buNone/>
                      </a:pPr>
                      <a:r>
                        <a:rPr lang="en"/>
                        <a:t>$ git mv src dest</a:t>
                      </a:r>
                    </a:p>
                    <a:p>
                      <a:pPr lvl="0" rtl="0">
                        <a:spcBef>
                          <a:spcPts val="0"/>
                        </a:spcBef>
                        <a:buNone/>
                      </a:pPr>
                      <a:r>
                        <a:t/>
                      </a:r>
                      <a:endParaRPr/>
                    </a:p>
                    <a:p>
                      <a:pPr lvl="0" rtl="0">
                        <a:spcBef>
                          <a:spcPts val="0"/>
                        </a:spcBef>
                        <a:buNone/>
                      </a:pPr>
                      <a:r>
                        <a:rPr lang="en"/>
                        <a:t>$ git log</a:t>
                      </a:r>
                    </a:p>
                    <a:p>
                      <a:pPr lvl="0" rtl="0">
                        <a:spcBef>
                          <a:spcPts val="0"/>
                        </a:spcBef>
                        <a:buNone/>
                      </a:pPr>
                      <a:r>
                        <a:t/>
                      </a:r>
                      <a:endParaRPr/>
                    </a:p>
                  </a:txBody>
                  <a:tcPr marT="91425" marB="91425" marR="91425" marL="91425"/>
                </a:tc>
                <a:tc>
                  <a:txBody>
                    <a:bodyPr>
                      <a:noAutofit/>
                    </a:bodyPr>
                    <a:lstStyle/>
                    <a:p>
                      <a:pPr lvl="0" rtl="0">
                        <a:spcBef>
                          <a:spcPts val="0"/>
                        </a:spcBef>
                        <a:buNone/>
                      </a:pPr>
                      <a:r>
                        <a:rPr lang="en">
                          <a:solidFill>
                            <a:schemeClr val="dk1"/>
                          </a:solidFill>
                          <a:highlight>
                            <a:srgbClr val="FFFFFF"/>
                          </a:highlight>
                        </a:rPr>
                        <a:t>$ svn add file</a:t>
                      </a:r>
                    </a:p>
                    <a:p>
                      <a:pPr lvl="0" rtl="0">
                        <a:spcBef>
                          <a:spcPts val="0"/>
                        </a:spcBef>
                        <a:buNone/>
                      </a:pPr>
                      <a:r>
                        <a:rPr lang="en">
                          <a:solidFill>
                            <a:schemeClr val="dk1"/>
                          </a:solidFill>
                          <a:highlight>
                            <a:srgbClr val="FFFFFF"/>
                          </a:highlight>
                        </a:rPr>
                        <a:t>$ svn rm file</a:t>
                      </a:r>
                    </a:p>
                    <a:p>
                      <a:pPr lvl="0" rtl="0">
                        <a:spcBef>
                          <a:spcPts val="0"/>
                        </a:spcBef>
                        <a:buNone/>
                      </a:pPr>
                      <a:r>
                        <a:rPr lang="en">
                          <a:solidFill>
                            <a:schemeClr val="dk1"/>
                          </a:solidFill>
                          <a:highlight>
                            <a:srgbClr val="FFFFFF"/>
                          </a:highlight>
                        </a:rPr>
                        <a:t>$ svn mv src dest</a:t>
                      </a:r>
                    </a:p>
                    <a:p>
                      <a:pPr lvl="0" rtl="0">
                        <a:spcBef>
                          <a:spcPts val="0"/>
                        </a:spcBef>
                        <a:buNone/>
                      </a:pPr>
                      <a:r>
                        <a:t/>
                      </a:r>
                      <a:endParaRPr>
                        <a:solidFill>
                          <a:schemeClr val="dk1"/>
                        </a:solidFill>
                        <a:highlight>
                          <a:srgbClr val="FFFFFF"/>
                        </a:highlight>
                      </a:endParaRPr>
                    </a:p>
                    <a:p>
                      <a:pPr lvl="0" rtl="0">
                        <a:spcBef>
                          <a:spcPts val="0"/>
                        </a:spcBef>
                        <a:buNone/>
                      </a:pPr>
                      <a:r>
                        <a:rPr lang="en">
                          <a:solidFill>
                            <a:schemeClr val="dk1"/>
                          </a:solidFill>
                          <a:highlight>
                            <a:srgbClr val="FFFFFF"/>
                          </a:highlight>
                        </a:rPr>
                        <a:t>$ svn log</a:t>
                      </a: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Where is my origin? Where am I committing?</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 git clone </a:t>
            </a:r>
            <a:r>
              <a:rPr b="1" lang="en" sz="1400">
                <a:solidFill>
                  <a:srgbClr val="000000"/>
                </a:solidFill>
                <a:hlinkClick r:id="rId3"/>
              </a:rPr>
              <a:t>git@github.com</a:t>
            </a:r>
            <a:r>
              <a:rPr b="1" lang="en" sz="1400">
                <a:solidFill>
                  <a:srgbClr val="000000"/>
                </a:solidFill>
              </a:rPr>
              <a:t>:saikat047/Git-for-SVN-users.git</a:t>
            </a:r>
          </a:p>
          <a:p>
            <a:pPr lvl="0" rtl="0">
              <a:spcBef>
                <a:spcPts val="0"/>
              </a:spcBef>
              <a:buNone/>
            </a:pPr>
            <a:r>
              <a:t/>
            </a:r>
            <a:endParaRPr sz="1400"/>
          </a:p>
          <a:p>
            <a:pPr lvl="0" rtl="0">
              <a:spcBef>
                <a:spcPts val="0"/>
              </a:spcBef>
              <a:buNone/>
            </a:pPr>
            <a:r>
              <a:rPr lang="en" sz="1400"/>
              <a:t>Running the command above will do the following,</a:t>
            </a:r>
          </a:p>
          <a:p>
            <a:pPr lvl="0" rtl="0">
              <a:spcBef>
                <a:spcPts val="0"/>
              </a:spcBef>
              <a:buNone/>
            </a:pPr>
            <a:r>
              <a:rPr lang="en" sz="1400"/>
              <a:t>- create a local directory named Git-for-SVN-users</a:t>
            </a:r>
          </a:p>
          <a:p>
            <a:pPr lvl="0" rtl="0">
              <a:spcBef>
                <a:spcPts val="0"/>
              </a:spcBef>
              <a:buNone/>
            </a:pPr>
            <a:r>
              <a:rPr lang="en" sz="1400"/>
              <a:t>- copy all the content including branch, tag and other informations</a:t>
            </a:r>
          </a:p>
          <a:p>
            <a:pPr lvl="0" rtl="0">
              <a:spcBef>
                <a:spcPts val="0"/>
              </a:spcBef>
              <a:buNone/>
            </a:pPr>
            <a:r>
              <a:rPr lang="en" sz="1400"/>
              <a:t>- create a synonym </a:t>
            </a:r>
            <a:r>
              <a:rPr b="1" lang="en" sz="1400"/>
              <a:t>origin</a:t>
            </a:r>
            <a:r>
              <a:rPr lang="en" sz="1400"/>
              <a:t> that refers to the remote url </a:t>
            </a:r>
            <a:r>
              <a:rPr lang="en" sz="1400">
                <a:solidFill>
                  <a:srgbClr val="000000"/>
                </a:solidFill>
                <a:hlinkClick r:id="rId4"/>
              </a:rPr>
              <a:t>git@github.com</a:t>
            </a:r>
            <a:r>
              <a:rPr lang="en" sz="1400">
                <a:solidFill>
                  <a:srgbClr val="000000"/>
                </a:solidFill>
              </a:rPr>
              <a:t>:saikat047/Git-for-SVN-users.git</a:t>
            </a:r>
          </a:p>
          <a:p>
            <a:pPr lvl="0" rtl="0">
              <a:spcBef>
                <a:spcPts val="0"/>
              </a:spcBef>
              <a:buNone/>
            </a:pPr>
            <a:r>
              <a:rPr lang="en" sz="1400"/>
              <a:t>- </a:t>
            </a:r>
            <a:r>
              <a:rPr b="1" lang="en" sz="1400"/>
              <a:t>all commits in git are made to the local repository</a:t>
            </a:r>
          </a:p>
          <a:p>
            <a:pPr lvl="0" rtl="0">
              <a:spcBef>
                <a:spcPts val="0"/>
              </a:spcBef>
              <a:buNone/>
            </a:pPr>
            <a:r>
              <a:rPr lang="en" sz="1400"/>
              <a:t>- local changes are </a:t>
            </a:r>
            <a:r>
              <a:rPr i="1" lang="en" sz="1400"/>
              <a:t>pushed</a:t>
            </a:r>
            <a:r>
              <a:rPr lang="en" sz="1400"/>
              <a:t> to the remote repository when we run, $ git push origin branch-name</a:t>
            </a:r>
          </a:p>
          <a:p>
            <a:pPr lvl="0" rtl="0">
              <a:spcBef>
                <a:spcPts val="0"/>
              </a:spcBef>
              <a:buNone/>
            </a:pPr>
            <a:r>
              <a:rPr lang="en" sz="1400"/>
              <a:t>I.e. if we want the </a:t>
            </a:r>
            <a:r>
              <a:rPr b="1" lang="en" sz="1400"/>
              <a:t>changes</a:t>
            </a:r>
            <a:r>
              <a:rPr lang="en" sz="1400"/>
              <a:t> made to the </a:t>
            </a:r>
            <a:r>
              <a:rPr b="1" lang="en" sz="1400"/>
              <a:t>master</a:t>
            </a:r>
            <a:r>
              <a:rPr lang="en" sz="1400"/>
              <a:t> branch </a:t>
            </a:r>
            <a:r>
              <a:rPr b="1" lang="en" sz="1400"/>
              <a:t>in the local repo </a:t>
            </a:r>
            <a:r>
              <a:rPr lang="en" sz="1400"/>
              <a:t>to be send to the remote repository, we do the following: </a:t>
            </a:r>
            <a:r>
              <a:rPr b="1" lang="en" sz="1400"/>
              <a:t>$ git push origin master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animEffect filter="fade" transition="in">
                                      <p:cBhvr>
                                        <p:cTn dur="1000"/>
                                        <p:tgtEl>
                                          <p:spTgt spid="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animEffect filter="fade" transition="in">
                                      <p:cBhvr>
                                        <p:cTn dur="1000"/>
                                        <p:tgtEl>
                                          <p:spTgt spid="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animEffect filter="fade" transition="in">
                                      <p:cBhvr>
                                        <p:cTn dur="1000"/>
                                        <p:tgtEl>
                                          <p:spTgt spid="8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