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1" r:id="rId1"/>
  </p:sldMasterIdLst>
  <p:notesMasterIdLst>
    <p:notesMasterId r:id="rId3"/>
  </p:notesMasterIdLst>
  <p:sldIdLst>
    <p:sldId id="293" r:id="rId2"/>
  </p:sldIdLst>
  <p:sldSz cx="21599525" cy="32399288"/>
  <p:notesSz cx="6858000" cy="9144000"/>
  <p:defaultTextStyle>
    <a:lvl1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1pPr>
    <a:lvl2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2pPr>
    <a:lvl3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3pPr>
    <a:lvl4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4pPr>
    <a:lvl5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5pPr>
    <a:lvl6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6pPr>
    <a:lvl7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7pPr>
    <a:lvl8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8pPr>
    <a:lvl9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9pPr>
  </p:defaultTextStyle>
  <p:extLst>
    <p:ext uri="{EFAFB233-063F-42B5-8137-9DF3F51BA10A}">
      <p15:sldGuideLst xmlns:p15="http://schemas.microsoft.com/office/powerpoint/2012/main">
        <p15:guide id="1" orient="horz" pos="10204" userDrawn="1">
          <p15:clr>
            <a:srgbClr val="A4A3A4"/>
          </p15:clr>
        </p15:guide>
        <p15:guide id="2" pos="6803" userDrawn="1">
          <p15:clr>
            <a:srgbClr val="A4A3A4"/>
          </p15:clr>
        </p15:guide>
        <p15:guide id="3" pos="67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9AD6"/>
    <a:srgbClr val="1F5188"/>
    <a:srgbClr val="A6CE39"/>
    <a:srgbClr val="007680"/>
    <a:srgbClr val="043764"/>
    <a:srgbClr val="00BAED"/>
    <a:srgbClr val="19BF50"/>
    <a:srgbClr val="00CC66"/>
    <a:srgbClr val="339966"/>
    <a:srgbClr val="00B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0F0F0"/>
          </a:solidFill>
        </a:fill>
      </a:tcStyle>
    </a:wholeTbl>
    <a:band2H>
      <a:tcTxStyle/>
      <a:tcStyle>
        <a:tcBdr/>
        <a:fill>
          <a:solidFill>
            <a:srgbClr val="F8F8F8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F0F0F0"/>
          </a:solidFill>
        </a:fill>
      </a:tcStyle>
    </a:wholeTbl>
    <a:band2H>
      <a:tcTxStyle/>
      <a:tcStyle>
        <a:tcBdr/>
        <a:fill>
          <a:solidFill>
            <a:srgbClr val="F8F8F8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ACFD1"/>
          </a:solidFill>
        </a:fill>
      </a:tcStyle>
    </a:wholeTbl>
    <a:band2H>
      <a:tcTxStyle/>
      <a:tcStyle>
        <a:tcBdr/>
        <a:fill>
          <a:solidFill>
            <a:srgbClr val="E6E8E9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0C4E5D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0C4E5D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0C4E5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6FCFE"/>
          </a:solidFill>
        </a:fill>
      </a:tcStyle>
    </a:wholeTbl>
    <a:band2H>
      <a:tcTxStyle/>
      <a:tcStyle>
        <a:tcBdr/>
        <a:fill>
          <a:solidFill>
            <a:srgbClr val="1BADCF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D7D7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CEF0F8"/>
              </a:solidFill>
              <a:prstDash val="solid"/>
              <a:bevel/>
            </a:ln>
          </a:top>
          <a:bottom>
            <a:ln w="25400" cap="flat">
              <a:solidFill>
                <a:srgbClr val="CEF0F8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BADCF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EF0F8"/>
              </a:solidFill>
              <a:prstDash val="solid"/>
              <a:bevel/>
            </a:ln>
          </a:top>
          <a:bottom>
            <a:ln w="25400" cap="flat">
              <a:solidFill>
                <a:srgbClr val="CEF0F8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D7D7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EDF9FC"/>
          </a:solidFill>
        </a:fill>
      </a:tcStyle>
    </a:wholeTbl>
    <a:band2H>
      <a:tcTxStyle/>
      <a:tcStyle>
        <a:tcBdr/>
        <a:fill>
          <a:solidFill>
            <a:srgbClr val="F6FCFE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EF0F8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EF0F8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EF0F8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0" autoAdjust="0"/>
    <p:restoredTop sz="94660"/>
  </p:normalViewPr>
  <p:slideViewPr>
    <p:cSldViewPr snapToGrid="0">
      <p:cViewPr>
        <p:scale>
          <a:sx n="33" d="100"/>
          <a:sy n="33" d="100"/>
        </p:scale>
        <p:origin x="3000" y="-708"/>
      </p:cViewPr>
      <p:guideLst>
        <p:guide orient="horz" pos="10204"/>
        <p:guide pos="6803"/>
        <p:guide pos="67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50834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1pPr>
    <a:lvl2pPr indent="168878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2pPr>
    <a:lvl3pPr indent="337754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3pPr>
    <a:lvl4pPr indent="506631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4pPr>
    <a:lvl5pPr indent="675509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5pPr>
    <a:lvl6pPr indent="844386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6pPr>
    <a:lvl7pPr indent="1013261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7pPr>
    <a:lvl8pPr indent="1182139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8pPr>
    <a:lvl9pPr indent="1351017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2022-10-29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01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2022-10-29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1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2022-10-29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720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13915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2022-10-29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10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2022-10-29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45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2022-10-29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57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2022-10-29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7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2022-10-29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2022-10-29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44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2022-10-29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77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2022-10-29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01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20000"/>
                <a:lumOff val="80000"/>
              </a:schemeClr>
            </a:gs>
            <a:gs pos="0">
              <a:schemeClr val="accent6">
                <a:lumMod val="20000"/>
                <a:lumOff val="80000"/>
              </a:schemeClr>
            </a:gs>
            <a:gs pos="66000">
              <a:schemeClr val="bg1"/>
            </a:gs>
            <a:gs pos="33000">
              <a:schemeClr val="accent5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0EF64-376B-4AE8-9729-79941913CF69}" type="datetimeFigureOut">
              <a:rPr lang="ko-KR" altLang="en-US" smtClean="0"/>
              <a:pPr/>
              <a:t>2022-10-29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4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모서리가 둥근 직사각형 51"/>
          <p:cNvSpPr/>
          <p:nvPr/>
        </p:nvSpPr>
        <p:spPr>
          <a:xfrm>
            <a:off x="10890820" y="20472658"/>
            <a:ext cx="10525264" cy="10069854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l">
              <a:buFontTx/>
              <a:buChar char="-"/>
            </a:pPr>
            <a:endParaRPr lang="en-US" altLang="ko-KR" sz="43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89825" y="20467664"/>
            <a:ext cx="10525264" cy="10069854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l">
              <a:buFontTx/>
              <a:buChar char="-"/>
            </a:pPr>
            <a:endParaRPr lang="en-US" altLang="ko-KR" sz="43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0880" y="325267"/>
            <a:ext cx="20665399" cy="4476412"/>
          </a:xfrm>
          <a:prstGeom prst="rect">
            <a:avLst/>
          </a:prstGeom>
          <a:solidFill>
            <a:srgbClr val="1E9AD6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5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70567" y="496378"/>
            <a:ext cx="20231100" cy="4095750"/>
          </a:xfrm>
          <a:prstGeom prst="rect">
            <a:avLst/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0816" y="1153440"/>
            <a:ext cx="183786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전이학습 기반의 </a:t>
            </a:r>
            <a:endParaRPr lang="en-US" altLang="ko-KR" sz="9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일사량 예측 모델 성능 비교 분석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7433" y="5166906"/>
            <a:ext cx="142413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solidFill>
                  <a:schemeClr val="tx1"/>
                </a:solidFill>
                <a:latin typeface="+mn-ea"/>
              </a:rPr>
              <a:t>지도교수 </a:t>
            </a:r>
            <a:r>
              <a:rPr lang="en-US" altLang="ko-KR" sz="5400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5400" b="1" dirty="0">
                <a:solidFill>
                  <a:schemeClr val="tx1"/>
                </a:solidFill>
                <a:latin typeface="+mn-ea"/>
              </a:rPr>
              <a:t>문지훈</a:t>
            </a:r>
            <a:endParaRPr lang="en-US" altLang="ko-KR" sz="54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5400" b="1" dirty="0" err="1">
                <a:solidFill>
                  <a:schemeClr val="tx1"/>
                </a:solidFill>
                <a:latin typeface="+mn-ea"/>
              </a:rPr>
              <a:t>참가학생</a:t>
            </a:r>
            <a:r>
              <a:rPr lang="ko-KR" altLang="en-US" sz="54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5400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5400" b="1" dirty="0" err="1">
                <a:solidFill>
                  <a:schemeClr val="tx1"/>
                </a:solidFill>
                <a:latin typeface="+mn-ea"/>
              </a:rPr>
              <a:t>빅데이터공학과</a:t>
            </a:r>
            <a:r>
              <a:rPr lang="ko-KR" altLang="en-US" sz="54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5400" b="1" dirty="0">
                <a:solidFill>
                  <a:schemeClr val="tx1"/>
                </a:solidFill>
                <a:latin typeface="+mn-ea"/>
              </a:rPr>
              <a:t>20181478 </a:t>
            </a:r>
            <a:r>
              <a:rPr lang="ko-KR" altLang="en-US" sz="5400" b="1" dirty="0">
                <a:solidFill>
                  <a:schemeClr val="tx1"/>
                </a:solidFill>
                <a:latin typeface="+mn-ea"/>
              </a:rPr>
              <a:t>소다영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7433" y="30733264"/>
            <a:ext cx="20665399" cy="1340757"/>
          </a:xfrm>
          <a:prstGeom prst="rect">
            <a:avLst/>
          </a:prstGeom>
          <a:solidFill>
            <a:srgbClr val="1E9AD6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5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68389" y="30907434"/>
            <a:ext cx="16833277" cy="986973"/>
          </a:xfrm>
          <a:prstGeom prst="rect">
            <a:avLst/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5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50141" y="7286459"/>
            <a:ext cx="20671951" cy="1088271"/>
          </a:xfrm>
          <a:prstGeom prst="roundRect">
            <a:avLst/>
          </a:prstGeom>
          <a:solidFill>
            <a:srgbClr val="1F5188"/>
          </a:solidFill>
          <a:ln w="444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  <a:latin typeface="+mn-ea"/>
              </a:rPr>
              <a:t>서론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0879" y="19144285"/>
            <a:ext cx="10391437" cy="1123950"/>
          </a:xfrm>
          <a:prstGeom prst="roundRect">
            <a:avLst/>
          </a:prstGeom>
          <a:solidFill>
            <a:srgbClr val="1F5188"/>
          </a:solidFill>
          <a:ln w="444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  <a:latin typeface="+mn-ea"/>
              </a:rPr>
              <a:t>내용 및 설명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167117" y="19144285"/>
            <a:ext cx="9954975" cy="1123950"/>
          </a:xfrm>
          <a:prstGeom prst="roundRect">
            <a:avLst/>
          </a:prstGeom>
          <a:solidFill>
            <a:srgbClr val="1F5188"/>
          </a:solidFill>
          <a:ln w="444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 err="1">
                <a:solidFill>
                  <a:schemeClr val="bg1"/>
                </a:solidFill>
                <a:latin typeface="+mn-ea"/>
              </a:rPr>
              <a:t>개발결과</a:t>
            </a:r>
            <a:r>
              <a:rPr lang="ko-KR" altLang="en-US" sz="5000" b="1" dirty="0">
                <a:solidFill>
                  <a:schemeClr val="bg1"/>
                </a:solidFill>
                <a:latin typeface="+mn-ea"/>
              </a:rPr>
              <a:t> 및 기대효과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70880" y="12376836"/>
            <a:ext cx="20671951" cy="1088271"/>
          </a:xfrm>
          <a:prstGeom prst="roundRect">
            <a:avLst/>
          </a:prstGeom>
          <a:solidFill>
            <a:srgbClr val="1F5188"/>
          </a:solidFill>
          <a:ln w="444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 smtClean="0">
                <a:solidFill>
                  <a:schemeClr val="bg1"/>
                </a:solidFill>
                <a:latin typeface="+mn-ea"/>
              </a:rPr>
              <a:t>작품 개요</a:t>
            </a:r>
            <a:endParaRPr lang="ko-KR" altLang="en-US" sz="5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6922" y="30915654"/>
            <a:ext cx="3251978" cy="986973"/>
          </a:xfrm>
          <a:prstGeom prst="rect">
            <a:avLst/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chemeClr val="tx1"/>
                </a:solidFill>
                <a:latin typeface="+mn-ea"/>
              </a:rPr>
              <a:t>BD-10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2" t="19906" r="6768" b="13439"/>
          <a:stretch/>
        </p:blipFill>
        <p:spPr>
          <a:xfrm>
            <a:off x="918217" y="711942"/>
            <a:ext cx="4125366" cy="1362778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4343401" y="31076992"/>
            <a:ext cx="16268920" cy="621669"/>
            <a:chOff x="5666597" y="31127554"/>
            <a:chExt cx="14945723" cy="571107"/>
          </a:xfrm>
        </p:grpSpPr>
        <p:grpSp>
          <p:nvGrpSpPr>
            <p:cNvPr id="9" name="그룹 8"/>
            <p:cNvGrpSpPr/>
            <p:nvPr/>
          </p:nvGrpSpPr>
          <p:grpSpPr>
            <a:xfrm>
              <a:off x="5666597" y="31127554"/>
              <a:ext cx="14945723" cy="571107"/>
              <a:chOff x="779937" y="31088952"/>
              <a:chExt cx="19381551" cy="740609"/>
            </a:xfrm>
          </p:grpSpPr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79170" y="31187747"/>
                <a:ext cx="1982318" cy="561712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97" r="6454"/>
              <a:stretch/>
            </p:blipFill>
            <p:spPr>
              <a:xfrm>
                <a:off x="779937" y="31088952"/>
                <a:ext cx="3385663" cy="740609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740" b="12801"/>
              <a:stretch/>
            </p:blipFill>
            <p:spPr>
              <a:xfrm>
                <a:off x="4427999" y="31174233"/>
                <a:ext cx="4078528" cy="539550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135" t="18578" r="11532" b="18837"/>
              <a:stretch/>
            </p:blipFill>
            <p:spPr>
              <a:xfrm>
                <a:off x="8842766" y="31131321"/>
                <a:ext cx="2290882" cy="689578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99465" y="31130488"/>
                <a:ext cx="2581595" cy="614907"/>
              </a:xfrm>
              <a:prstGeom prst="rect">
                <a:avLst/>
              </a:prstGeom>
            </p:spPr>
          </p:pic>
        </p:grpSp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03" t="20424" r="24916" b="48853"/>
            <a:stretch/>
          </p:blipFill>
          <p:spPr>
            <a:xfrm>
              <a:off x="16205604" y="31203738"/>
              <a:ext cx="2520490" cy="489794"/>
            </a:xfrm>
            <a:prstGeom prst="rect">
              <a:avLst/>
            </a:prstGeom>
          </p:spPr>
        </p:pic>
      </p:grpSp>
      <p:sp>
        <p:nvSpPr>
          <p:cNvPr id="29" name="모서리가 둥근 직사각형 28"/>
          <p:cNvSpPr/>
          <p:nvPr/>
        </p:nvSpPr>
        <p:spPr>
          <a:xfrm>
            <a:off x="477433" y="8539447"/>
            <a:ext cx="20671951" cy="3511468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43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0140" y="13775735"/>
            <a:ext cx="20671951" cy="5197156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43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1D37004-1975-4DF0-9714-E4FEC607842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8529"/>
          <a:stretch/>
        </p:blipFill>
        <p:spPr>
          <a:xfrm>
            <a:off x="11661897" y="20822876"/>
            <a:ext cx="8779165" cy="53223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A62B38-C61F-458A-A66E-BBE3BC0FC9C3}"/>
              </a:ext>
            </a:extLst>
          </p:cNvPr>
          <p:cNvSpPr txBox="1"/>
          <p:nvPr/>
        </p:nvSpPr>
        <p:spPr>
          <a:xfrm>
            <a:off x="560929" y="8557120"/>
            <a:ext cx="2045037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4300" dirty="0" smtClean="0">
                <a:solidFill>
                  <a:schemeClr val="tx1"/>
                </a:solidFill>
                <a:latin typeface="+mn-ea"/>
              </a:rPr>
              <a:t> 최근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스마트 그리드 기술이 발전됨에 따라 신재생 에너지 중에서도 태양광 발전이 자연친화적인 발전으로 주목받고 있어 이를 예측하려는 연구가 </a:t>
            </a:r>
            <a:r>
              <a:rPr lang="ko-KR" altLang="en-US" sz="4300" dirty="0" smtClean="0">
                <a:solidFill>
                  <a:schemeClr val="tx1"/>
                </a:solidFill>
                <a:latin typeface="+mn-ea"/>
              </a:rPr>
              <a:t>활발하게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진행되고 있다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본 연구에서는 일사량 정보가 부족한 지역에서 초기 태양광 발전 시스템의 효율적인 운영을 위해 전이학습 기반의 일사량 예측 기법을 제안하고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제안 방법을 </a:t>
            </a:r>
            <a:r>
              <a:rPr lang="ko-KR" altLang="en-US" sz="4300" dirty="0" err="1">
                <a:solidFill>
                  <a:schemeClr val="tx1"/>
                </a:solidFill>
                <a:latin typeface="+mn-ea"/>
              </a:rPr>
              <a:t>머신러닝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 모델에 적용해 보며 제안 방법의 타당성을 확인해 보려 한다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endParaRPr lang="ko-KR" altLang="en-US" sz="43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A62B38-C61F-458A-A66E-BBE3BC0FC9C3}"/>
              </a:ext>
            </a:extLst>
          </p:cNvPr>
          <p:cNvSpPr txBox="1"/>
          <p:nvPr/>
        </p:nvSpPr>
        <p:spPr>
          <a:xfrm>
            <a:off x="766778" y="13990316"/>
            <a:ext cx="20134888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300" dirty="0" smtClean="0">
                <a:solidFill>
                  <a:schemeClr val="tx1"/>
                </a:solidFill>
                <a:latin typeface="+mn-ea"/>
              </a:rPr>
              <a:t>  본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연구에 사용된 데이터는 기상청에서 제공받은 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6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개 </a:t>
            </a:r>
            <a:r>
              <a:rPr lang="ko-KR" altLang="en-US" sz="4300" dirty="0" smtClean="0">
                <a:solidFill>
                  <a:schemeClr val="tx1"/>
                </a:solidFill>
                <a:latin typeface="+mn-ea"/>
              </a:rPr>
              <a:t>지역의 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2016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년부터 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2020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년 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08:00~18:00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까지 해가 떠있는 주간에 수집된 종관 </a:t>
            </a:r>
            <a:r>
              <a:rPr lang="ko-KR" altLang="en-US" sz="4300" dirty="0" smtClean="0">
                <a:solidFill>
                  <a:schemeClr val="tx1"/>
                </a:solidFill>
                <a:latin typeface="+mn-ea"/>
              </a:rPr>
              <a:t>총 기상 관측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데이터이다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입력 변수를 구성하기 위해 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개 </a:t>
            </a:r>
            <a:r>
              <a:rPr lang="ko-KR" altLang="en-US" sz="4300" dirty="0" smtClean="0">
                <a:solidFill>
                  <a:schemeClr val="tx1"/>
                </a:solidFill>
                <a:latin typeface="+mn-ea"/>
              </a:rPr>
              <a:t>도시의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각 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년씩  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20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년 치 데이터와 </a:t>
            </a:r>
            <a:r>
              <a:rPr lang="ko-KR" altLang="en-US" sz="4300" dirty="0" smtClean="0">
                <a:solidFill>
                  <a:schemeClr val="tx1"/>
                </a:solidFill>
                <a:latin typeface="+mn-ea"/>
              </a:rPr>
              <a:t>타겟 지역으로 선정한 대전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하루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(1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일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데이터를 학습 데이터 셋으로 구성했다</a:t>
            </a:r>
            <a:r>
              <a:rPr lang="en-US" altLang="ko-KR" sz="43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4300" dirty="0" smtClean="0">
                <a:solidFill>
                  <a:schemeClr val="tx1"/>
                </a:solidFill>
                <a:latin typeface="+mn-ea"/>
              </a:rPr>
              <a:t>모델 검증을 위해 대전의 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2020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년 마지막 날을 제외한 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364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일을 테스트 데이터 셋으로 구성했으며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43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시점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오늘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4300" dirty="0" smtClean="0">
                <a:solidFill>
                  <a:schemeClr val="tx1"/>
                </a:solidFill>
                <a:latin typeface="+mn-ea"/>
              </a:rPr>
              <a:t>로 </a:t>
            </a:r>
            <a:r>
              <a:rPr lang="en-US" altLang="ko-KR" sz="4300" dirty="0" smtClean="0">
                <a:solidFill>
                  <a:schemeClr val="tx1"/>
                </a:solidFill>
                <a:latin typeface="+mn-ea"/>
              </a:rPr>
              <a:t>d+1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시점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다음날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의 일사량을 예측하기 위해 슬라이딩 윈도우 방법론을 적용해 모델 평가를 실시했다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.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313" y="21021523"/>
            <a:ext cx="4842110" cy="329221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1A62B38-C61F-458A-A66E-BBE3BC0FC9C3}"/>
              </a:ext>
            </a:extLst>
          </p:cNvPr>
          <p:cNvSpPr txBox="1"/>
          <p:nvPr/>
        </p:nvSpPr>
        <p:spPr>
          <a:xfrm>
            <a:off x="292985" y="24457581"/>
            <a:ext cx="10358194" cy="547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300" dirty="0" smtClean="0">
                <a:solidFill>
                  <a:schemeClr val="tx1"/>
                </a:solidFill>
                <a:latin typeface="+mn-ea"/>
              </a:rPr>
              <a:t>  실험에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사용한 데이터는 </a:t>
            </a:r>
            <a:r>
              <a:rPr lang="ko-KR" altLang="en-US" sz="4300" dirty="0" err="1">
                <a:solidFill>
                  <a:schemeClr val="tx1"/>
                </a:solidFill>
                <a:latin typeface="+mn-ea"/>
              </a:rPr>
              <a:t>계절변동을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 보이는 </a:t>
            </a:r>
            <a:r>
              <a:rPr lang="ko-KR" altLang="en-US" sz="4300" dirty="0" err="1">
                <a:solidFill>
                  <a:schemeClr val="tx1"/>
                </a:solidFill>
                <a:latin typeface="+mn-ea"/>
              </a:rPr>
              <a:t>시계열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4300" dirty="0" smtClean="0">
                <a:solidFill>
                  <a:schemeClr val="tx1"/>
                </a:solidFill>
                <a:latin typeface="+mn-ea"/>
              </a:rPr>
              <a:t>데이터이며</a:t>
            </a:r>
            <a:r>
              <a:rPr lang="en-US" altLang="ko-KR" sz="43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300" dirty="0" smtClean="0">
                <a:solidFill>
                  <a:schemeClr val="tx1"/>
                </a:solidFill>
                <a:latin typeface="+mn-ea"/>
              </a:rPr>
              <a:t>주기적인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패턴을 갖는 것을 고려하여 슬라이딩 윈도우 방식으로 </a:t>
            </a:r>
            <a:r>
              <a:rPr lang="ko-KR" altLang="en-US" sz="4300" dirty="0" smtClean="0">
                <a:solidFill>
                  <a:schemeClr val="tx1"/>
                </a:solidFill>
                <a:latin typeface="+mn-ea"/>
              </a:rPr>
              <a:t>검정했다</a:t>
            </a:r>
            <a:r>
              <a:rPr lang="en-US" altLang="ko-KR" sz="43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4300" dirty="0" smtClean="0">
                <a:solidFill>
                  <a:schemeClr val="tx1"/>
                </a:solidFill>
                <a:latin typeface="+mn-ea"/>
              </a:rPr>
              <a:t>또한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본 연구에서 사용된 </a:t>
            </a:r>
            <a:r>
              <a:rPr lang="ko-KR" altLang="en-US" sz="4300" dirty="0" smtClean="0">
                <a:solidFill>
                  <a:schemeClr val="tx1"/>
                </a:solidFill>
                <a:latin typeface="+mn-ea"/>
              </a:rPr>
              <a:t>예측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모델은 기존 랜덤 </a:t>
            </a:r>
            <a:r>
              <a:rPr lang="ko-KR" altLang="en-US" sz="4300" dirty="0" err="1">
                <a:solidFill>
                  <a:schemeClr val="tx1"/>
                </a:solidFill>
                <a:latin typeface="+mn-ea"/>
              </a:rPr>
              <a:t>포레스트와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 유사하지만 재귀 분할의 성능을 개선하고 고차원 데이터에 적합한 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Ranger </a:t>
            </a:r>
            <a:r>
              <a:rPr lang="ko-KR" altLang="en-US" sz="4300" dirty="0" smtClean="0">
                <a:solidFill>
                  <a:schemeClr val="tx1"/>
                </a:solidFill>
                <a:latin typeface="+mn-ea"/>
              </a:rPr>
              <a:t>패키지의 모델을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사용했다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. </a:t>
            </a:r>
            <a:endParaRPr lang="en-US" altLang="ko-KR" sz="43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66597" y="21151148"/>
            <a:ext cx="4724002" cy="3181193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58997" y="21033795"/>
            <a:ext cx="4831602" cy="325365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1A62B38-C61F-458A-A66E-BBE3BC0FC9C3}"/>
              </a:ext>
            </a:extLst>
          </p:cNvPr>
          <p:cNvSpPr txBox="1"/>
          <p:nvPr/>
        </p:nvSpPr>
        <p:spPr>
          <a:xfrm>
            <a:off x="11002295" y="26340719"/>
            <a:ext cx="10358194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300" dirty="0" smtClean="0">
                <a:solidFill>
                  <a:schemeClr val="tx1"/>
                </a:solidFill>
                <a:latin typeface="+mn-ea"/>
              </a:rPr>
              <a:t>  위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테이블은 하루치 데이터만 학습한 모델을 비교한 결과이다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just"/>
            <a:endParaRPr lang="en-US" altLang="ko-KR" sz="43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70117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44450">
          <a:noFill/>
        </a:ln>
      </a:spPr>
      <a:bodyPr rtlCol="0" anchor="ctr"/>
      <a:lstStyle>
        <a:defPPr algn="ctr">
          <a:defRPr sz="5400" dirty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7D7D7"/>
      </a:accent1>
      <a:accent2>
        <a:srgbClr val="0D5667"/>
      </a:accent2>
      <a:accent3>
        <a:srgbClr val="8F8F8F"/>
      </a:accent3>
      <a:accent4>
        <a:srgbClr val="1794B1"/>
      </a:accent4>
      <a:accent5>
        <a:srgbClr val="E6E6E6"/>
      </a:accent5>
      <a:accent6>
        <a:srgbClr val="0C4E5D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BADCF"/>
        </a:solidFill>
        <a:ln w="25400" cap="flat">
          <a:solidFill>
            <a:srgbClr val="D7D7D7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CEF0F8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D7D7D7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CEF0F8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10068</TotalTime>
  <Words>227</Words>
  <Application>Microsoft Office PowerPoint</Application>
  <PresentationFormat>사용자 지정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Avenir Roman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oprel-mac</dc:creator>
  <cp:lastModifiedBy>student</cp:lastModifiedBy>
  <cp:revision>289</cp:revision>
  <dcterms:modified xsi:type="dcterms:W3CDTF">2022-10-29T16:21:26Z</dcterms:modified>
</cp:coreProperties>
</file>