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93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AD6"/>
    <a:srgbClr val="1F5188"/>
    <a:srgbClr val="A6CE39"/>
    <a:srgbClr val="007680"/>
    <a:srgbClr val="043764"/>
    <a:srgbClr val="00BAED"/>
    <a:srgbClr val="19BF50"/>
    <a:srgbClr val="00CC66"/>
    <a:srgbClr val="339966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 varScale="1">
        <p:scale>
          <a:sx n="25" d="100"/>
          <a:sy n="25" d="100"/>
        </p:scale>
        <p:origin x="1866" y="30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6">
                <a:lumMod val="20000"/>
                <a:lumOff val="80000"/>
              </a:schemeClr>
            </a:gs>
            <a:gs pos="66000">
              <a:schemeClr val="bg1"/>
            </a:gs>
            <a:gs pos="33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0890820" y="20472658"/>
            <a:ext cx="10525264" cy="10069854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9825" y="20467664"/>
            <a:ext cx="10525264" cy="10069854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0880" y="325267"/>
            <a:ext cx="20665399" cy="4476412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0567" y="496378"/>
            <a:ext cx="20231100" cy="4095750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816" y="1153440"/>
            <a:ext cx="18378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전이학습 기반의 </a:t>
            </a:r>
            <a:endParaRPr lang="en-US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성능 비교 분석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433" y="5166906"/>
            <a:ext cx="14241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지도교수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문지훈</a:t>
            </a:r>
            <a:endParaRPr lang="en-US" altLang="ko-KR" sz="5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참가학생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빅데이터공학과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20181478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소다영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33" y="30733264"/>
            <a:ext cx="20665399" cy="1340757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8389" y="30907434"/>
            <a:ext cx="16833277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141" y="7286459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서론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0879" y="19144285"/>
            <a:ext cx="10391437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내용 및 설명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67117" y="19144285"/>
            <a:ext cx="9954975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 err="1">
                <a:solidFill>
                  <a:schemeClr val="bg1"/>
                </a:solidFill>
                <a:latin typeface="+mn-ea"/>
              </a:rPr>
              <a:t>개발결과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 및 기대효과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0880" y="12376836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작품 개요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6922" y="30915654"/>
            <a:ext cx="3251978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BD-10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t="19906" r="6768" b="13439"/>
          <a:stretch/>
        </p:blipFill>
        <p:spPr>
          <a:xfrm>
            <a:off x="918217" y="711942"/>
            <a:ext cx="4125366" cy="136277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343401" y="31076992"/>
            <a:ext cx="16268920" cy="621669"/>
            <a:chOff x="5666597" y="31127554"/>
            <a:chExt cx="14945723" cy="571107"/>
          </a:xfrm>
        </p:grpSpPr>
        <p:grpSp>
          <p:nvGrpSpPr>
            <p:cNvPr id="9" name="그룹 8"/>
            <p:cNvGrpSpPr/>
            <p:nvPr/>
          </p:nvGrpSpPr>
          <p:grpSpPr>
            <a:xfrm>
              <a:off x="5666597" y="31127554"/>
              <a:ext cx="14945723" cy="571107"/>
              <a:chOff x="779937" y="31088952"/>
              <a:chExt cx="19381551" cy="740609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9170" y="31187747"/>
                <a:ext cx="1982318" cy="56171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7" r="6454"/>
              <a:stretch/>
            </p:blipFill>
            <p:spPr>
              <a:xfrm>
                <a:off x="779937" y="31088952"/>
                <a:ext cx="3385663" cy="740609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40" b="12801"/>
              <a:stretch/>
            </p:blipFill>
            <p:spPr>
              <a:xfrm>
                <a:off x="4427999" y="31174233"/>
                <a:ext cx="4078528" cy="53955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35" t="18578" r="11532" b="18837"/>
              <a:stretch/>
            </p:blipFill>
            <p:spPr>
              <a:xfrm>
                <a:off x="8842766" y="31131321"/>
                <a:ext cx="2290882" cy="689578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9465" y="31130488"/>
                <a:ext cx="2581595" cy="614907"/>
              </a:xfrm>
              <a:prstGeom prst="rect">
                <a:avLst/>
              </a:prstGeom>
            </p:spPr>
          </p:pic>
        </p:grp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20424" r="24916" b="48853"/>
            <a:stretch/>
          </p:blipFill>
          <p:spPr>
            <a:xfrm>
              <a:off x="16205604" y="31203738"/>
              <a:ext cx="2520490" cy="489794"/>
            </a:xfrm>
            <a:prstGeom prst="rect">
              <a:avLst/>
            </a:prstGeom>
          </p:spPr>
        </p:pic>
      </p:grpSp>
      <p:sp>
        <p:nvSpPr>
          <p:cNvPr id="29" name="모서리가 둥근 직사각형 28"/>
          <p:cNvSpPr/>
          <p:nvPr/>
        </p:nvSpPr>
        <p:spPr>
          <a:xfrm>
            <a:off x="477433" y="8539447"/>
            <a:ext cx="20671951" cy="351146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0140" y="13775735"/>
            <a:ext cx="20671951" cy="5197156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1D37004-1975-4DF0-9714-E4FEC60784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529"/>
          <a:stretch/>
        </p:blipFill>
        <p:spPr>
          <a:xfrm>
            <a:off x="11661897" y="20822876"/>
            <a:ext cx="8779165" cy="5322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560929" y="8557120"/>
            <a:ext cx="204503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최근 스마트 그리드 기술이 발전됨에 따라 신재생 에너지 중에서도 태양광 발전이 자연친화적인 발전으로 주목받고 있어 이를 예측하려는 연구가 활발하게 진행되고 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본 연구에서는 일사량 정보가 부족한 지역에서 초기 태양광 발전 시스템의 효율적인 운영을 위해 전이학습 기반의 일사량 예측 기법을 제안하고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방법을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머신러닝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모델에 적용해 보며 제안 방법의 타당성을 확인해 보려 한다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ko-KR" altLang="en-US" sz="4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766778" y="13990316"/>
            <a:ext cx="2013488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본 연구에 사용된 데이터는 기상청에서 제공받은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지역의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년부터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08:00~18:00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까지 해가 떠있는 주간에 수집된 종관 총 기상 관측 데이터이다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입력 변수를 구성하기 위해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도시의 각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년씩 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치 데이터와 타겟 지역으로 선정한 대전 하루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데이터를 학습 데이터 셋으로 구성했다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모델 검증을 위해 대전의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마지막 날을 제외한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364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일을 테스트 데이터 셋으로 구성했으며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d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시점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오늘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d+1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시점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다음날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의 일사량을 예측하기 위해 슬라이딩 윈도우 방법론을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적용해 모델 학습을 진행했다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922" y="21034815"/>
            <a:ext cx="4842110" cy="329221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189825" y="24431696"/>
            <a:ext cx="1049704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일사량 정보를 예측해 태양광 발전 시스템의 효율적인 운영을 돕기 위해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대전시를 제외한 지역의 데이터 셋과 대전시 하루치 기상 정보를 통합하여 학습하고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다음날 하루치 일사량 정보를 예측하도록 구성했다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또한</a:t>
            </a:r>
            <a:r>
              <a:rPr lang="en-US" altLang="ko-KR" sz="43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4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방법을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슬라이딩 윈도우 방식으로 검증했으며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기존 랜덤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포레스트와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유사하지만 속도를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개선한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Ranger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패키지를 사용했다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606" y="21047087"/>
            <a:ext cx="4831602" cy="32536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11091460" y="26335932"/>
            <a:ext cx="1035819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위 테이블은 하루치 데이터만 학습한 모델을 비교한 결과이다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모델과 비교 모델과의 성능을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RMSE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로 평가한 결과 제안 방법의 모델 성능이 우수함을 확인할 수 있었고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방법론의 적용 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가능성 또한 확인할 수 있었다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011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44450">
          <a:noFill/>
        </a:ln>
      </a:spPr>
      <a:bodyPr rtlCol="0" anchor="ctr"/>
      <a:lstStyle>
        <a:defPPr algn="ctr">
          <a:defRPr sz="5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10118</TotalTime>
  <Words>264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Avenir Roman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student</cp:lastModifiedBy>
  <cp:revision>302</cp:revision>
  <dcterms:modified xsi:type="dcterms:W3CDTF">2022-10-30T11:43:29Z</dcterms:modified>
</cp:coreProperties>
</file>