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3" r:id="rId12"/>
    <p:sldId id="264" r:id="rId13"/>
    <p:sldId id="265" r:id="rId14"/>
    <p:sldId id="262" r:id="rId15"/>
    <p:sldId id="267" r:id="rId16"/>
    <p:sldId id="269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0" r:id="rId28"/>
    <p:sldId id="274" r:id="rId29"/>
    <p:sldId id="268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7F0D3-0734-49C2-BD98-D894E1375BA0}" v="1142" dt="2023-03-16T11:28:55.997"/>
    <p1510:client id="{ED58B9FD-8A7E-4181-9FBA-9E7C9D50E521}" v="1042" dt="2023-03-16T14:58:3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4D1E9-6496-235F-8651-27D5EA84F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 Light"/>
              </a:rPr>
              <a:t>기계학습을 활용한</a:t>
            </a:r>
            <a:br>
              <a:rPr lang="ko-KR" altLang="en-US" dirty="0">
                <a:ea typeface="맑은 고딕"/>
                <a:cs typeface="Calibri Light"/>
              </a:rPr>
            </a:br>
            <a:r>
              <a:rPr lang="ko-KR" altLang="en-US" dirty="0">
                <a:ea typeface="맑은 고딕"/>
                <a:cs typeface="Calibri Light"/>
              </a:rPr>
              <a:t>문서 군집화 구현 및 실험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EE257-7B00-5935-8C89-4910EBD4B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dirty="0">
              <a:ea typeface="+mn-lt"/>
              <a:cs typeface="+mn-lt"/>
            </a:endParaRPr>
          </a:p>
          <a:p>
            <a:r>
              <a:rPr lang="ko-KR" dirty="0" err="1">
                <a:cs typeface="Calibri"/>
              </a:rPr>
              <a:t>저작권디지털포렌식전공</a:t>
            </a:r>
            <a:r>
              <a:rPr lang="ko-KR" dirty="0">
                <a:cs typeface="Calibri"/>
              </a:rPr>
              <a:t> 석사과정 </a:t>
            </a:r>
            <a:endParaRPr lang="ko-KR" dirty="0">
              <a:ea typeface="+mn-lt"/>
              <a:cs typeface="+mn-lt"/>
            </a:endParaRPr>
          </a:p>
          <a:p>
            <a:r>
              <a:rPr lang="ko-KR" dirty="0">
                <a:cs typeface="Calibri"/>
              </a:rPr>
              <a:t>2021021635 </a:t>
            </a:r>
            <a:r>
              <a:rPr lang="ko-KR" dirty="0" err="1">
                <a:cs typeface="Calibri"/>
              </a:rPr>
              <a:t>박재하</a:t>
            </a:r>
            <a:endParaRPr lang="ko-KR" dirty="0" err="1">
              <a:ea typeface="+mn-lt"/>
              <a:cs typeface="+mn-lt"/>
            </a:endParaRPr>
          </a:p>
          <a:p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19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A1616E-C2FB-46DA-E660-CFD1DF82C4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KMeans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대신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en-US" dirty="0" err="1">
                <a:ea typeface="+mn-lt"/>
                <a:cs typeface="+mn-lt"/>
              </a:rPr>
              <a:t>MiniBatchKMeans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적용</a:t>
            </a:r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1FB96B2-EBDE-1938-48D5-E59CD4E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78" y="2814584"/>
            <a:ext cx="9058759" cy="32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8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F4AB7F9-5776-4AC8-146F-D8F478E7D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 t="28515" r="179"/>
          <a:stretch/>
        </p:blipFill>
        <p:spPr>
          <a:xfrm>
            <a:off x="2054087" y="1484382"/>
            <a:ext cx="8077995" cy="526765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03266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17658E-F3CC-D2A2-41E2-622ABDEE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2" y="2142187"/>
            <a:ext cx="10389028" cy="46271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분석</a:t>
            </a:r>
            <a:r>
              <a:rPr lang="en-US" altLang="ko-KR" dirty="0">
                <a:ea typeface="맑은 고딕"/>
                <a:cs typeface="Calibri"/>
              </a:rPr>
              <a:t> : Terms per 20 Clusters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B5644D1-659A-D1A6-5A3D-22CCB106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31" y="3840444"/>
            <a:ext cx="2355744" cy="29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17658E-F3CC-D2A2-41E2-622ABDEE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32" y="2142187"/>
            <a:ext cx="10389028" cy="46271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분석</a:t>
            </a:r>
            <a:r>
              <a:rPr lang="en-US" altLang="ko-KR" dirty="0">
                <a:ea typeface="맑은 고딕"/>
                <a:cs typeface="Calibri"/>
              </a:rPr>
              <a:t> : Terms per 20 Clusters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B5644D1-659A-D1A6-5A3D-22CCB106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31" y="3840444"/>
            <a:ext cx="2355744" cy="290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40DCE7E-A422-62E2-B785-5D05D480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32" y="923316"/>
            <a:ext cx="5841331" cy="5933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분석</a:t>
            </a:r>
            <a:r>
              <a:rPr lang="en-US" altLang="ko-KR" dirty="0">
                <a:ea typeface="맑은 고딕"/>
                <a:cs typeface="Calibri"/>
              </a:rPr>
              <a:t> : </a:t>
            </a:r>
            <a:r>
              <a:rPr lang="en-US" altLang="ko-KR" b="1" dirty="0">
                <a:ea typeface="맑은 고딕"/>
                <a:cs typeface="Calibri"/>
              </a:rPr>
              <a:t>Tokenizing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해서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무의미한</a:t>
            </a:r>
            <a:r>
              <a:rPr lang="en-US" altLang="ko-KR" dirty="0">
                <a:ea typeface="맑은 고딕"/>
                <a:cs typeface="Calibri"/>
              </a:rPr>
              <a:t> word </a:t>
            </a:r>
            <a:r>
              <a:rPr lang="en-US" altLang="ko-KR" dirty="0" err="1">
                <a:ea typeface="맑은 고딕"/>
                <a:cs typeface="Calibri"/>
              </a:rPr>
              <a:t>제거</a:t>
            </a:r>
            <a:r>
              <a:rPr lang="en-US" altLang="ko-KR" dirty="0">
                <a:ea typeface="맑은 고딕"/>
                <a:cs typeface="Calibri"/>
              </a:rPr>
              <a:t>, </a:t>
            </a:r>
            <a:r>
              <a:rPr lang="en-US" altLang="ko-KR" dirty="0" err="1">
                <a:ea typeface="맑은 고딕"/>
                <a:cs typeface="Calibri"/>
              </a:rPr>
              <a:t>일반형으로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변환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필요</a:t>
            </a:r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BF31939-06D4-B6A0-8382-7A6C08CE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3" y="2453285"/>
            <a:ext cx="6643437" cy="2141932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559FEB3-8BBD-F4D5-BDDB-D6DF8DE2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47" y="4848193"/>
            <a:ext cx="3374859" cy="3317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F63D2-892C-35C8-2DA9-355100D1299E}"/>
              </a:ext>
            </a:extLst>
          </p:cNvPr>
          <p:cNvSpPr txBox="1"/>
          <p:nvPr/>
        </p:nvSpPr>
        <p:spPr>
          <a:xfrm>
            <a:off x="3699710" y="6176211"/>
            <a:ext cx="2667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+mn-lt"/>
                <a:cs typeface="+mn-lt"/>
              </a:rPr>
              <a:t>&lt;-- </a:t>
            </a:r>
            <a:br>
              <a:rPr lang="en-US" altLang="ko-KR" sz="1200" dirty="0">
                <a:ea typeface="+mn-lt"/>
                <a:cs typeface="+mn-lt"/>
              </a:rPr>
            </a:br>
            <a:r>
              <a:rPr lang="ko-KR" sz="1200" dirty="0">
                <a:ea typeface="+mn-lt"/>
                <a:cs typeface="+mn-lt"/>
              </a:rPr>
              <a:t>https://www.bogotobogo.com/python/NLTK/tf_idf_with_scikit-learn_NLTK.php</a:t>
            </a:r>
            <a:endParaRPr lang="ko-KR" sz="12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30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Load Train/Test Dataset (</a:t>
            </a:r>
            <a:r>
              <a:rPr lang="en-US" altLang="ko-KR" dirty="0" err="1">
                <a:ea typeface="맑은 고딕"/>
                <a:cs typeface="Calibri"/>
              </a:rPr>
              <a:t>나눠서</a:t>
            </a:r>
            <a:r>
              <a:rPr lang="en-US" altLang="ko-KR" dirty="0">
                <a:ea typeface="맑은 고딕"/>
                <a:cs typeface="Calibri"/>
              </a:rPr>
              <a:t>)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9B997A9-AE3A-5D60-1978-CD0DB4A1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58" y="2391896"/>
            <a:ext cx="7184857" cy="40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Train </a:t>
            </a:r>
            <a:r>
              <a:rPr lang="en-US" altLang="ko-KR" dirty="0" err="1">
                <a:ea typeface="맑은 고딕"/>
                <a:cs typeface="Calibri"/>
              </a:rPr>
              <a:t>Set은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다시</a:t>
            </a:r>
            <a:r>
              <a:rPr lang="en-US" altLang="ko-KR" dirty="0">
                <a:ea typeface="맑은 고딕"/>
                <a:cs typeface="Calibri"/>
              </a:rPr>
              <a:t> Train / Validation </a:t>
            </a:r>
            <a:r>
              <a:rPr lang="en-US" altLang="ko-KR" dirty="0" err="1">
                <a:ea typeface="맑은 고딕"/>
                <a:cs typeface="Calibri"/>
              </a:rPr>
              <a:t>Set으로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나눈다</a:t>
            </a:r>
            <a:r>
              <a:rPr lang="en-US" altLang="ko-KR" dirty="0">
                <a:ea typeface="맑은 고딕"/>
                <a:cs typeface="Calibri"/>
              </a:rPr>
              <a:t>(8:2)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327D4D3-8810-9C2D-5418-FD28AF8C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58" y="3494652"/>
            <a:ext cx="9470857" cy="20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Load Tokenizer and Tokenizing</a:t>
            </a:r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84A74F0-9D7C-BFBD-3028-0DF83FF3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6" y="2792996"/>
            <a:ext cx="10503568" cy="3146929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73F47CDB-1929-3C37-F4F3-7922351D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3" y="2620313"/>
            <a:ext cx="2743200" cy="19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1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Creating Dataset object for </a:t>
            </a:r>
            <a:r>
              <a:rPr lang="en-US" altLang="ko-KR" dirty="0" err="1">
                <a:ea typeface="맑은 고딕"/>
                <a:cs typeface="Calibri"/>
              </a:rPr>
              <a:t>PyTorch</a:t>
            </a: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83DBA83-712E-FCD9-8B68-B03F00D5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93515"/>
            <a:ext cx="9601199" cy="4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Fine-Tuning BERT(</a:t>
            </a:r>
            <a:r>
              <a:rPr lang="en-US" altLang="ko-KR" dirty="0" err="1">
                <a:ea typeface="맑은 고딕"/>
                <a:cs typeface="Calibri"/>
              </a:rPr>
              <a:t>bert</a:t>
            </a:r>
            <a:r>
              <a:rPr lang="en-US" altLang="ko-KR" dirty="0">
                <a:ea typeface="맑은 고딕"/>
                <a:cs typeface="Calibri"/>
              </a:rPr>
              <a:t>-base-uncased)</a:t>
            </a: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9EE295-7F02-ED7E-9538-3AA6728C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2480305"/>
            <a:ext cx="7265068" cy="2749626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437E771-E740-E7F6-1575-76A9C911E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5517918"/>
            <a:ext cx="2743200" cy="193638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D5D0D5E-AE67-6738-2A1F-A73A63343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558" y="2483634"/>
            <a:ext cx="5751094" cy="42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C25AD-7292-5763-98D6-81BCA465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Abstract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83590-ACA4-9DAE-5CC1-9B350820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8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피의자를 대상으로 디지털 증거를 압수수색할 경우, 증거로 식별해내고자 하는 압수수색의 범위가 사건과 관련성이 있는가 또는 과도한가가 큰 쟁점이 된다.</a:t>
            </a:r>
            <a:br>
              <a:rPr lang="ko-KR" altLang="en-US" sz="2000" dirty="0">
                <a:latin typeface="Malgun Gothic"/>
                <a:ea typeface="Malgun Gothic"/>
                <a:cs typeface="+mn-lt"/>
              </a:rPr>
            </a:br>
            <a:r>
              <a:rPr lang="ko-KR" altLang="en-US" sz="1200" dirty="0">
                <a:latin typeface="Malgun Gothic"/>
                <a:ea typeface="Malgun Gothic"/>
                <a:cs typeface="+mn-lt"/>
              </a:rPr>
              <a:t>(윤경, "</a:t>
            </a:r>
            <a:r>
              <a:rPr lang="ko-KR" altLang="en-US" sz="1200" dirty="0">
                <a:ea typeface="+mn-lt"/>
                <a:cs typeface="+mn-lt"/>
              </a:rPr>
              <a:t>형사</a:t>
            </a:r>
            <a:r>
              <a:rPr lang="en-US" altLang="ko-KR" sz="1200" dirty="0">
                <a:ea typeface="+mn-lt"/>
                <a:cs typeface="+mn-lt"/>
              </a:rPr>
              <a:t>&lt;</a:t>
            </a:r>
            <a:r>
              <a:rPr lang="ko-KR" altLang="en-US" sz="1200" dirty="0">
                <a:ea typeface="+mn-lt"/>
                <a:cs typeface="+mn-lt"/>
              </a:rPr>
              <a:t>디지털증거 압수수색 </a:t>
            </a:r>
            <a:r>
              <a:rPr lang="en-US" altLang="ko-KR" sz="1200" dirty="0">
                <a:ea typeface="+mn-lt"/>
                <a:cs typeface="+mn-lt"/>
              </a:rPr>
              <a:t>:</a:t>
            </a:r>
            <a:r>
              <a:rPr lang="ko-KR" altLang="en-US" sz="1200" dirty="0">
                <a:ea typeface="+mn-lt"/>
                <a:cs typeface="+mn-lt"/>
              </a:rPr>
              <a:t> 범죄관련 정보와 무관 정보 혼재된 경우</a:t>
            </a:r>
            <a:r>
              <a:rPr lang="en-US" altLang="ko-KR" sz="1200" dirty="0">
                <a:ea typeface="+mn-lt"/>
                <a:cs typeface="+mn-lt"/>
              </a:rPr>
              <a:t>&gt;", </a:t>
            </a:r>
            <a:r>
              <a:rPr lang="ko-KR" sz="1200" dirty="0">
                <a:latin typeface="Malgun Gothic"/>
                <a:ea typeface="Malgun Gothic"/>
                <a:cs typeface="+mn-lt"/>
              </a:rPr>
              <a:t>https://yklawyer.tistory.com/6123</a:t>
            </a:r>
            <a:r>
              <a:rPr lang="en-US" altLang="ko-KR" sz="1200" dirty="0">
                <a:latin typeface="Malgun Gothic"/>
                <a:ea typeface="Malgun Gothic"/>
                <a:cs typeface="+mn-lt"/>
              </a:rPr>
              <a:t>,</a:t>
            </a:r>
            <a:r>
              <a:rPr lang="ko-KR" sz="1200" dirty="0"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200" dirty="0">
                <a:latin typeface="Malgun Gothic"/>
                <a:ea typeface="Malgun Gothic"/>
                <a:cs typeface="+mn-lt"/>
              </a:rPr>
              <a:t>2019</a:t>
            </a:r>
            <a:r>
              <a:rPr lang="en-US" altLang="ko-KR" sz="1200" dirty="0">
                <a:latin typeface="Malgun Gothic"/>
                <a:ea typeface="+mn-lt"/>
                <a:cs typeface="+mn-lt"/>
              </a:rPr>
              <a:t>)</a:t>
            </a:r>
            <a:br>
              <a:rPr lang="en-US" altLang="ko-KR" sz="1200" dirty="0">
                <a:latin typeface="Malgun Gothic"/>
                <a:ea typeface="+mn-lt"/>
                <a:cs typeface="+mn-lt"/>
              </a:rPr>
            </a:br>
            <a:r>
              <a:rPr lang="en-US" altLang="ko-KR" sz="1200" dirty="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  <a:cs typeface="+mn-lt"/>
              </a:rPr>
              <a:t>박병민</a:t>
            </a:r>
            <a:r>
              <a:rPr lang="en-US" altLang="ko-KR" sz="1200" dirty="0">
                <a:latin typeface="Malgun Gothic"/>
                <a:ea typeface="Malgun Gothic"/>
                <a:cs typeface="+mn-lt"/>
              </a:rPr>
              <a:t>, "</a:t>
            </a:r>
            <a:r>
              <a:rPr lang="en-US" sz="1200" dirty="0" err="1">
                <a:latin typeface="Malgun Gothic"/>
                <a:ea typeface="+mn-lt"/>
                <a:cs typeface="+mn-lt"/>
              </a:rPr>
              <a:t>디지털</a:t>
            </a:r>
            <a:r>
              <a:rPr lang="en-US" sz="1200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latin typeface="Malgun Gothic"/>
                <a:ea typeface="+mn-lt"/>
                <a:cs typeface="+mn-lt"/>
              </a:rPr>
              <a:t>증거</a:t>
            </a:r>
            <a:r>
              <a:rPr lang="en-US" sz="1200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latin typeface="Malgun Gothic"/>
                <a:ea typeface="+mn-lt"/>
                <a:cs typeface="+mn-lt"/>
              </a:rPr>
              <a:t>압수수색</a:t>
            </a:r>
            <a:r>
              <a:rPr lang="en-US" sz="1200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latin typeface="Malgun Gothic"/>
                <a:ea typeface="+mn-lt"/>
                <a:cs typeface="+mn-lt"/>
              </a:rPr>
              <a:t>개선방안에</a:t>
            </a:r>
            <a:r>
              <a:rPr lang="en-US" sz="1200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latin typeface="Malgun Gothic"/>
                <a:ea typeface="+mn-lt"/>
                <a:cs typeface="+mn-lt"/>
              </a:rPr>
              <a:t>관한</a:t>
            </a:r>
            <a:r>
              <a:rPr lang="en-US" sz="1200" dirty="0">
                <a:latin typeface="Malgun Gothic"/>
                <a:ea typeface="+mn-lt"/>
                <a:cs typeface="+mn-lt"/>
              </a:rPr>
              <a:t> </a:t>
            </a:r>
            <a:r>
              <a:rPr lang="en-US" sz="1200" dirty="0" err="1">
                <a:latin typeface="Malgun Gothic"/>
                <a:ea typeface="+mn-lt"/>
                <a:cs typeface="+mn-lt"/>
              </a:rPr>
              <a:t>연구</a:t>
            </a:r>
            <a:r>
              <a:rPr lang="en-US" sz="1200" dirty="0">
                <a:latin typeface="Malgun Gothic"/>
                <a:ea typeface="+mn-lt"/>
                <a:cs typeface="+mn-lt"/>
              </a:rPr>
              <a:t>", </a:t>
            </a:r>
            <a:r>
              <a:rPr lang="ko-KR" altLang="en-US" sz="1200" dirty="0">
                <a:latin typeface="Malgun Gothic"/>
                <a:ea typeface="+mn-lt"/>
                <a:cs typeface="+mn-lt"/>
              </a:rPr>
              <a:t>사법정책연구원, 2021)</a:t>
            </a:r>
            <a:endParaRPr lang="ko-KR" altLang="en-US" sz="1200" dirty="0">
              <a:latin typeface="Calibri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범죄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 관련 정보와 무관 정보가 혼재되어 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있는 경우,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나아가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 범죄 관련 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파일 또는 그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메타데이터가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변조될 가능성을 고려한다면 적법한 절차로 압수수색을 하는 것은 더욱 어려운 문제가 된다.</a:t>
            </a:r>
          </a:p>
          <a:p>
            <a:endParaRPr lang="ko-KR" altLang="en-US" sz="2000" dirty="0">
              <a:latin typeface="Malgun Gothic"/>
              <a:ea typeface="Malgun Gothic"/>
              <a:cs typeface="+mn-lt"/>
            </a:endParaRP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문제 해결을 돕고자 디지털 포렌식과 최신 </a:t>
            </a:r>
            <a:r>
              <a:rPr lang="ko-KR" altLang="en-US" sz="2000" dirty="0" err="1">
                <a:latin typeface="Malgun Gothic"/>
                <a:ea typeface="Malgun Gothic"/>
                <a:cs typeface="+mn-lt"/>
              </a:rPr>
              <a:t>머신러닝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 기술을 활용하여 방대하고 혼재되어 있는 디스크 이미지 내에서 문서 파일을 자동으로 수집하고 그 텍스트 정보를 추출하여, 텍스트의 내용 유사성에 기반하여 범죄와 관련된 정보를 빠르게 식별하는 데 도움을 줄 수 있는 알고리즘과 응용 프로그램을 개발하는 것을 본 연구의 목적으로 한다.</a:t>
            </a:r>
          </a:p>
          <a:p>
            <a:r>
              <a:rPr lang="ko-KR" altLang="en-US" sz="2000" dirty="0">
                <a:latin typeface="Malgun Gothic"/>
                <a:ea typeface="Malgun Gothic"/>
                <a:cs typeface="+mn-lt"/>
              </a:rPr>
              <a:t>(결론) </a:t>
            </a:r>
            <a:r>
              <a:rPr lang="ko-KR" altLang="en-US" sz="2000" b="1" dirty="0">
                <a:latin typeface="Malgun Gothic"/>
                <a:ea typeface="Malgun Gothic"/>
                <a:cs typeface="+mn-lt"/>
              </a:rPr>
              <a:t>확보한 디스크 내 문서파일을 모두 수집하여 문서 내용별로 자동으로 군집화 하여 그 결과를 제공하는 방법론 및 도구 개발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 (</a:t>
            </a:r>
            <a:r>
              <a:rPr lang="ko-KR" altLang="en-US" sz="2000" dirty="0">
                <a:latin typeface="Malgun Gothic"/>
                <a:ea typeface="Malgun Gothic"/>
                <a:cs typeface="+mn-lt"/>
              </a:rPr>
              <a:t>디지털증거 수집에 활용</a:t>
            </a:r>
            <a:r>
              <a:rPr lang="ko-KR" sz="2000" dirty="0">
                <a:latin typeface="Malgun Gothic"/>
                <a:ea typeface="Malgun Gothic"/>
                <a:cs typeface="+mn-lt"/>
              </a:rPr>
              <a:t>)</a:t>
            </a:r>
            <a:endParaRPr lang="ko-KR" altLang="en-US" sz="20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642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LABEL </a:t>
            </a:r>
            <a:r>
              <a:rPr lang="en-US" altLang="ko-KR" dirty="0" err="1">
                <a:ea typeface="맑은 고딕"/>
                <a:cs typeface="Calibri"/>
              </a:rPr>
              <a:t>이름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수정</a:t>
            </a:r>
            <a:endParaRPr lang="en-US" altLang="ko-KR" dirty="0">
              <a:ea typeface="맑은 고딕"/>
              <a:cs typeface="Calibri"/>
            </a:endParaRPr>
          </a:p>
        </p:txBody>
      </p:sp>
      <p:pic>
        <p:nvPicPr>
          <p:cNvPr id="4" name="그림 7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A97B6D6A-14CA-77DD-3CD8-A239CE0D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4" y="2546309"/>
            <a:ext cx="3244515" cy="4312067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EF0E016-370F-8E42-33EF-62B30E95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43" y="1602594"/>
            <a:ext cx="4858752" cy="60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9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Predict </a:t>
            </a:r>
            <a:r>
              <a:rPr lang="en-US" altLang="ko-KR" dirty="0" err="1">
                <a:ea typeface="맑은 고딕"/>
                <a:cs typeface="Calibri"/>
              </a:rPr>
              <a:t>준비</a:t>
            </a:r>
            <a:r>
              <a:rPr lang="en-US" altLang="ko-KR" dirty="0">
                <a:ea typeface="맑은 고딕"/>
                <a:cs typeface="Calibri"/>
              </a:rPr>
              <a:t>, Predict (TOP-1)</a:t>
            </a: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92BF75-CC47-BCC9-385D-DFF79C23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415" y="2379846"/>
            <a:ext cx="4457700" cy="4675071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845948-8812-5909-6D3A-09C48C0A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15" y="2383288"/>
            <a:ext cx="4086726" cy="2813319"/>
          </a:xfrm>
          <a:prstGeom prst="rect">
            <a:avLst/>
          </a:prstGeom>
        </p:spPr>
      </p:pic>
      <p:pic>
        <p:nvPicPr>
          <p:cNvPr id="7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FE0438-8F71-7CBC-5936-CD6572EE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996" y="-2006"/>
            <a:ext cx="4555216" cy="71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34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2.   BERT </a:t>
            </a:r>
            <a:r>
              <a:rPr lang="ko-KR" altLang="en-US" dirty="0" err="1">
                <a:ea typeface="맑은 고딕"/>
                <a:cs typeface="Calibri Light"/>
              </a:rPr>
              <a:t>Classification</a:t>
            </a:r>
            <a:endParaRPr lang="ko-KR" dirty="0" err="1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5738A2-0C8C-E51F-7734-375890FBB2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결과</a:t>
            </a:r>
          </a:p>
        </p:txBody>
      </p:sp>
      <p:pic>
        <p:nvPicPr>
          <p:cNvPr id="4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FF408B-97AD-8438-DEE7-9D556DEE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" y="2670857"/>
            <a:ext cx="4898857" cy="1887261"/>
          </a:xfrm>
          <a:prstGeom prst="rect">
            <a:avLst/>
          </a:prstGeom>
        </p:spPr>
      </p:pic>
      <p:pic>
        <p:nvPicPr>
          <p:cNvPr id="8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2BF4765-AC01-FBA0-3299-A9CF9270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18554"/>
            <a:ext cx="5811252" cy="52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8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D154-355D-6717-9997-9A7D639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Future </a:t>
            </a:r>
            <a:r>
              <a:rPr lang="ko-KR" altLang="en-US" dirty="0" err="1">
                <a:ea typeface="맑은 고딕"/>
                <a:cs typeface="Calibri Light"/>
              </a:rPr>
              <a:t>Work</a:t>
            </a:r>
            <a:endParaRPr lang="ko-KR" altLang="en-US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93E36B-2BDE-4562-E8C7-03635368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ea typeface="맑은 고딕"/>
                <a:cs typeface="Calibri"/>
              </a:rPr>
              <a:t>TF-IDF </a:t>
            </a:r>
            <a:r>
              <a:rPr lang="ko-KR" altLang="en-US" dirty="0" err="1">
                <a:ea typeface="맑은 고딕"/>
                <a:cs typeface="Calibri"/>
              </a:rPr>
              <a:t>전처리</a:t>
            </a:r>
            <a:r>
              <a:rPr lang="ko-KR" altLang="en-US" dirty="0">
                <a:ea typeface="맑은 고딕"/>
                <a:cs typeface="Calibri"/>
              </a:rPr>
              <a:t> (</a:t>
            </a:r>
            <a:r>
              <a:rPr lang="ko-KR" altLang="en-US" dirty="0" err="1">
                <a:ea typeface="맑은 고딕"/>
                <a:cs typeface="Calibri"/>
              </a:rPr>
              <a:t>word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tokenize</a:t>
            </a:r>
            <a:r>
              <a:rPr lang="ko-KR" altLang="en-US" dirty="0">
                <a:ea typeface="맑은 고딕"/>
                <a:cs typeface="Calibri"/>
              </a:rPr>
              <a:t>, </a:t>
            </a:r>
            <a:r>
              <a:rPr lang="ko-KR" altLang="en-US" dirty="0" err="1">
                <a:ea typeface="맑은 고딕"/>
                <a:cs typeface="Calibri"/>
              </a:rPr>
              <a:t>extracting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nouns</a:t>
            </a:r>
            <a:r>
              <a:rPr lang="ko-KR" altLang="en-US" dirty="0">
                <a:ea typeface="맑은 고딕"/>
                <a:cs typeface="Calibri"/>
              </a:rPr>
              <a:t>)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FED59EE-F4BE-1508-2A50-4BBC7803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2360061"/>
            <a:ext cx="4808621" cy="4313588"/>
          </a:xfrm>
          <a:prstGeom prst="rect">
            <a:avLst/>
          </a:prstGeom>
        </p:spPr>
      </p:pic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C2E2922-0463-B9C0-27A7-8331D04B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4427836"/>
            <a:ext cx="6894094" cy="22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E69F2D1-F40C-4FE3-F831-D366B417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8" y="1503932"/>
            <a:ext cx="6837335" cy="5006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A6D154-355D-6717-9997-9A7D639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Future </a:t>
            </a:r>
            <a:r>
              <a:rPr lang="ko-KR" altLang="en-US" dirty="0" err="1">
                <a:ea typeface="맑은 고딕"/>
                <a:cs typeface="Calibri Light"/>
              </a:rPr>
              <a:t>Work</a:t>
            </a:r>
            <a:endParaRPr lang="ko-KR" altLang="en-US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93E36B-2BDE-4562-E8C7-03635368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2.   IDEC, DEC 클러스터링 적용 + </a:t>
            </a:r>
            <a:r>
              <a:rPr lang="ko-KR" dirty="0">
                <a:ea typeface="+mn-lt"/>
                <a:cs typeface="+mn-lt"/>
              </a:rPr>
              <a:t>α</a:t>
            </a:r>
            <a:endParaRPr lang="ko-KR" altLang="en-US" dirty="0">
              <a:cs typeface="Calibri" panose="020F0502020204030204"/>
            </a:endParaRPr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D5D3450-F711-1449-A795-B37B182C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347" y="1992602"/>
            <a:ext cx="8708857" cy="45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D154-355D-6717-9997-9A7D639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Future </a:t>
            </a:r>
            <a:r>
              <a:rPr lang="ko-KR" altLang="en-US" dirty="0" err="1">
                <a:ea typeface="맑은 고딕"/>
                <a:cs typeface="Calibri Light"/>
              </a:rPr>
              <a:t>Work</a:t>
            </a:r>
            <a:endParaRPr lang="ko-KR" altLang="en-US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93E36B-2BDE-4562-E8C7-03635368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3.   </a:t>
            </a:r>
            <a:r>
              <a:rPr lang="ko-KR" altLang="en-US" dirty="0" err="1">
                <a:ea typeface="맑은 고딕"/>
                <a:cs typeface="Calibri"/>
              </a:rPr>
              <a:t>WordPiece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Tokenization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before</a:t>
            </a:r>
            <a:r>
              <a:rPr lang="ko-KR" altLang="en-US" dirty="0">
                <a:ea typeface="맑은 고딕"/>
                <a:cs typeface="Calibri"/>
              </a:rPr>
              <a:t> BERT ,</a:t>
            </a:r>
            <a:br>
              <a:rPr lang="ko-KR" altLang="en-US" dirty="0">
                <a:ea typeface="맑은 고딕"/>
                <a:cs typeface="Calibri"/>
              </a:rPr>
            </a:br>
            <a:r>
              <a:rPr lang="ko-KR" altLang="en-US" dirty="0">
                <a:ea typeface="맑은 고딕"/>
                <a:cs typeface="Calibri"/>
              </a:rPr>
              <a:t>      </a:t>
            </a:r>
            <a:r>
              <a:rPr lang="ko-KR" altLang="en-US" dirty="0" err="1">
                <a:ea typeface="맑은 고딕"/>
                <a:cs typeface="Calibri"/>
              </a:rPr>
              <a:t>Feature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Extraction</a:t>
            </a:r>
            <a:r>
              <a:rPr lang="ko-KR" altLang="en-US" dirty="0">
                <a:ea typeface="맑은 고딕"/>
                <a:cs typeface="Calibri"/>
              </a:rPr>
              <a:t> &amp; </a:t>
            </a:r>
            <a:r>
              <a:rPr lang="ko-KR" altLang="en-US" dirty="0" err="1">
                <a:ea typeface="맑은 고딕"/>
                <a:cs typeface="Calibri"/>
              </a:rPr>
              <a:t>Normalization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after</a:t>
            </a:r>
            <a:r>
              <a:rPr lang="ko-KR" altLang="en-US" dirty="0">
                <a:ea typeface="맑은 고딕"/>
                <a:cs typeface="Calibri"/>
              </a:rPr>
              <a:t> BERT (</a:t>
            </a:r>
            <a:r>
              <a:rPr lang="ko-KR" altLang="en-US" dirty="0" err="1">
                <a:ea typeface="맑은 고딕"/>
                <a:cs typeface="Calibri"/>
              </a:rPr>
              <a:t>for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Clustering</a:t>
            </a:r>
            <a:r>
              <a:rPr lang="ko-KR" altLang="en-US" dirty="0">
                <a:ea typeface="맑은 고딕"/>
                <a:cs typeface="Calibri"/>
              </a:rPr>
              <a:t>)</a:t>
            </a:r>
            <a:endParaRPr lang="ko-KR" altLang="en-US" dirty="0" err="1">
              <a:cs typeface="Calibri" panose="020F0502020204030204"/>
            </a:endParaRPr>
          </a:p>
        </p:txBody>
      </p:sp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4D5D80-D0DC-7A9D-FD82-70185E6D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" y="2633093"/>
            <a:ext cx="7495674" cy="1431393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id="{C44F3AA6-0706-59AC-3784-F04613F3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" y="4422859"/>
            <a:ext cx="8027068" cy="2343650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308407-02CF-AA31-8755-D0106649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05" y="2991403"/>
            <a:ext cx="4567989" cy="1426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EB0B9-BC37-99DC-A3B3-09C09C99FE81}"/>
              </a:ext>
            </a:extLst>
          </p:cNvPr>
          <p:cNvSpPr txBox="1"/>
          <p:nvPr/>
        </p:nvSpPr>
        <p:spPr>
          <a:xfrm>
            <a:off x="8151393" y="6306552"/>
            <a:ext cx="38501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Malgun Gothic"/>
                <a:ea typeface="Malgun Gothic"/>
                <a:cs typeface="Calibri"/>
              </a:rPr>
              <a:t>&lt;--</a:t>
            </a:r>
            <a:br>
              <a:rPr lang="ko-KR" altLang="en-US" sz="1200" dirty="0">
                <a:latin typeface="Malgun Gothic"/>
                <a:ea typeface="Malgun Gothic"/>
                <a:cs typeface="Calibri"/>
              </a:rPr>
            </a:br>
            <a:r>
              <a:rPr lang="ko-KR" sz="1200" dirty="0">
                <a:latin typeface="Malgun Gothic"/>
                <a:ea typeface="Malgun Gothic"/>
                <a:cs typeface="+mn-lt"/>
              </a:rPr>
              <a:t>https://heekangpark.github.io/nlp/huggingface-bert</a:t>
            </a:r>
            <a:endParaRPr lang="ko-KR" altLang="en-US" sz="1200">
              <a:latin typeface="Malgun Gothic"/>
              <a:ea typeface="Malgun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97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435FDD8-E103-868F-8DF5-CAF6CD6F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59" y="68179"/>
            <a:ext cx="2927434" cy="66514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AA6D154-355D-6717-9997-9A7D639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Future </a:t>
            </a:r>
            <a:r>
              <a:rPr lang="ko-KR" altLang="en-US" dirty="0" err="1">
                <a:ea typeface="맑은 고딕"/>
                <a:cs typeface="Calibri Light"/>
              </a:rPr>
              <a:t>Work</a:t>
            </a:r>
            <a:endParaRPr lang="ko-KR" altLang="en-US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93E36B-2BDE-4562-E8C7-03635368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4.   다른 데이터셋에 적용(AG_NEWS, </a:t>
            </a:r>
            <a:r>
              <a:rPr lang="ko-KR" altLang="en-US" dirty="0" err="1">
                <a:ea typeface="맑은 고딕"/>
                <a:cs typeface="Calibri"/>
              </a:rPr>
              <a:t>Yahoo!Answers</a:t>
            </a:r>
            <a:r>
              <a:rPr lang="ko-KR" altLang="en-US" dirty="0">
                <a:ea typeface="맑은 고딕"/>
                <a:cs typeface="Calibri"/>
              </a:rPr>
              <a:t> 등)</a:t>
            </a:r>
            <a:endParaRPr lang="ko-KR"/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4220715B-35A6-C803-CEA8-0EF9A22C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257" y="3617245"/>
            <a:ext cx="2522120" cy="3102644"/>
          </a:xfrm>
          <a:prstGeom prst="rect">
            <a:avLst/>
          </a:prstGeom>
        </p:spPr>
      </p:pic>
      <p:pic>
        <p:nvPicPr>
          <p:cNvPr id="6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CB22E75-1614-4913-1269-73F6FF48C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58" y="3102489"/>
            <a:ext cx="5380121" cy="3670940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127108D9-E447-1CF3-5BA4-C52F08BF4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95" y="2772078"/>
            <a:ext cx="7686173" cy="271107"/>
          </a:xfrm>
          <a:prstGeom prst="rect">
            <a:avLst/>
          </a:prstGeom>
        </p:spPr>
      </p:pic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84315BB7-F268-E622-7EED-6614F3B50F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175" r="-366" b="24055"/>
          <a:stretch/>
        </p:blipFill>
        <p:spPr>
          <a:xfrm>
            <a:off x="5807242" y="397207"/>
            <a:ext cx="2753250" cy="107196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9B0251-382B-C713-D910-C06DAF051EEB}"/>
              </a:ext>
            </a:extLst>
          </p:cNvPr>
          <p:cNvSpPr/>
          <p:nvPr/>
        </p:nvSpPr>
        <p:spPr>
          <a:xfrm>
            <a:off x="267948" y="2767988"/>
            <a:ext cx="1420541" cy="3349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60A5C-0E57-2F31-5171-787262D57645}"/>
              </a:ext>
            </a:extLst>
          </p:cNvPr>
          <p:cNvSpPr/>
          <p:nvPr/>
        </p:nvSpPr>
        <p:spPr>
          <a:xfrm>
            <a:off x="9351790" y="933172"/>
            <a:ext cx="1420541" cy="3349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51C146-3A18-5A7E-E095-FBC30AB8A68D}"/>
              </a:ext>
            </a:extLst>
          </p:cNvPr>
          <p:cNvSpPr/>
          <p:nvPr/>
        </p:nvSpPr>
        <p:spPr>
          <a:xfrm>
            <a:off x="5772395" y="933172"/>
            <a:ext cx="2172514" cy="4753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683B6-7AF3-620B-C4EB-8A6108289FD6}"/>
              </a:ext>
            </a:extLst>
          </p:cNvPr>
          <p:cNvSpPr/>
          <p:nvPr/>
        </p:nvSpPr>
        <p:spPr>
          <a:xfrm>
            <a:off x="9421973" y="2537382"/>
            <a:ext cx="869093" cy="3249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3D236B-74FE-732D-39CC-DE1F2E2F61D1}"/>
              </a:ext>
            </a:extLst>
          </p:cNvPr>
          <p:cNvSpPr/>
          <p:nvPr/>
        </p:nvSpPr>
        <p:spPr>
          <a:xfrm>
            <a:off x="9421973" y="4482487"/>
            <a:ext cx="1250093" cy="3048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C03DA7-F3B7-3EF8-F7C2-3CB3753FF57B}"/>
              </a:ext>
            </a:extLst>
          </p:cNvPr>
          <p:cNvSpPr/>
          <p:nvPr/>
        </p:nvSpPr>
        <p:spPr>
          <a:xfrm>
            <a:off x="9421973" y="5785908"/>
            <a:ext cx="1500750" cy="3249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0BD4D3-1105-3BEE-9804-078838093E06}"/>
              </a:ext>
            </a:extLst>
          </p:cNvPr>
          <p:cNvSpPr/>
          <p:nvPr/>
        </p:nvSpPr>
        <p:spPr>
          <a:xfrm>
            <a:off x="267946" y="3890934"/>
            <a:ext cx="5200461" cy="3650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0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D154-355D-6717-9997-9A7D639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Future </a:t>
            </a:r>
            <a:r>
              <a:rPr lang="ko-KR" altLang="en-US" dirty="0" err="1">
                <a:ea typeface="맑은 고딕"/>
                <a:cs typeface="Calibri Light"/>
              </a:rPr>
              <a:t>Work</a:t>
            </a:r>
            <a:endParaRPr lang="ko-KR" altLang="en-US" dirty="0" err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93E36B-2BDE-4562-E8C7-03635368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  <a:cs typeface="Calibri"/>
              </a:rPr>
              <a:t>5.   기타 성능 향상을 위한 </a:t>
            </a:r>
            <a:r>
              <a:rPr lang="ko-KR" altLang="en-US" dirty="0" err="1">
                <a:ea typeface="맑은 고딕"/>
                <a:cs typeface="Calibri"/>
              </a:rPr>
              <a:t>preprocessing</a:t>
            </a:r>
            <a:r>
              <a:rPr lang="ko-KR" altLang="en-US" dirty="0">
                <a:ea typeface="맑은 고딕"/>
                <a:cs typeface="Calibri"/>
              </a:rPr>
              <a:t> 고려, 한글 지원 등</a:t>
            </a:r>
          </a:p>
        </p:txBody>
      </p:sp>
      <p:pic>
        <p:nvPicPr>
          <p:cNvPr id="6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CB22E75-1614-4913-1269-73F6FF48C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8" y="3102489"/>
            <a:ext cx="5380121" cy="367094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0BD4D3-1105-3BEE-9804-078838093E06}"/>
              </a:ext>
            </a:extLst>
          </p:cNvPr>
          <p:cNvSpPr/>
          <p:nvPr/>
        </p:nvSpPr>
        <p:spPr>
          <a:xfrm>
            <a:off x="267946" y="3890934"/>
            <a:ext cx="5200461" cy="36501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6D154-355D-6717-9997-9A7D639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Previous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Work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1A0F6-8546-649E-1191-33E8C936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Calibri"/>
              </a:rPr>
              <a:t>문서파일 확장자 텍스트 추출</a:t>
            </a:r>
            <a:endParaRPr lang="ko-KR" sz="24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참조 논문 : </a:t>
            </a:r>
            <a:r>
              <a:rPr 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유병영</a:t>
            </a:r>
            <a:r>
              <a:rPr 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, 이상진, “디지털 포렌식 조사를 위한 문서 필터 도구 개발”, 고려대학교 석사논문, 2011 </a:t>
            </a:r>
            <a:endParaRPr lang="ko-KR" sz="14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514350" indent="-514350">
              <a:buAutoNum type="arabicPeriod"/>
            </a:pPr>
            <a:endParaRPr lang="ko-KR" sz="24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marL="514350" indent="-514350">
              <a:buAutoNum type="arabicPeriod"/>
            </a:pPr>
            <a:r>
              <a:rPr 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Calibri"/>
              </a:rPr>
              <a:t>BERT를</a:t>
            </a:r>
            <a:r>
              <a:rPr 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Calibri"/>
              </a:rPr>
              <a:t> 활용한 주제별 문서 군집화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lvl="1"/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참조 논문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: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Alvin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Subakti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etal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,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The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performance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of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BERT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as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data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representation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of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text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clustering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,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Journal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of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Big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Data,</a:t>
            </a:r>
            <a:r>
              <a:rPr 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+mn-lt"/>
              </a:rPr>
              <a:t>2022</a:t>
            </a:r>
            <a:r>
              <a:rPr 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</a:rPr>
              <a:t> </a:t>
            </a:r>
            <a:endParaRPr lang="ko-KR" sz="14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+mn-lt"/>
            </a:endParaRPr>
          </a:p>
          <a:p>
            <a:pPr lvl="1"/>
            <a:endParaRPr lang="ko-KR" sz="2000" dirty="0">
              <a:solidFill>
                <a:srgbClr val="000000"/>
              </a:solidFill>
              <a:latin typeface="Malgun Gothic"/>
              <a:ea typeface="Malgun Gothic"/>
              <a:cs typeface="+mn-lt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기계학습을 활용한 문서 군집화 구현 및 실험</a:t>
            </a:r>
          </a:p>
          <a:p>
            <a:pPr lvl="1"/>
            <a:r>
              <a:rPr lang="ko-KR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참조</a:t>
            </a:r>
            <a:r>
              <a:rPr lang="ko-KR" altLang="en-US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1</a:t>
            </a:r>
            <a:r>
              <a:rPr lang="ko-KR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: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 SCKIT-LEARN, "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Clustering text documents using k-means"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https://scikit-learn.org/stable/auto_examples/text/plot_document_clustering.html)</a:t>
            </a: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참조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 2 : HUGGINGFACE, "Docs &gt; Transformers &gt; Task Guides &gt; Natural Language Processing &gt; Text Classification"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https://huggingface.co/docs/transformers/tasks/sequence_classification#text-classification)</a:t>
            </a:r>
            <a:endParaRPr lang="en-US" sz="1200" dirty="0">
              <a:solidFill>
                <a:srgbClr val="000000"/>
              </a:solidFill>
              <a:latin typeface="Malgun Gothic"/>
              <a:ea typeface="Malgun Gothic"/>
              <a:cs typeface="Calibri"/>
            </a:endParaRPr>
          </a:p>
          <a:p>
            <a:pPr lvl="1"/>
            <a:r>
              <a:rPr lang="ko-KR" alt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참조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 3 : </a:t>
            </a: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jaehyeong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velog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), "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[Basic NLP] Transformers</a:t>
            </a:r>
            <a:r>
              <a:rPr lang="ko-KR" alt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와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Tensorflow</a:t>
            </a:r>
            <a:r>
              <a:rPr lang="ko-KR" altLang="en-US" sz="1200" dirty="0" err="1">
                <a:solidFill>
                  <a:srgbClr val="000000"/>
                </a:solidFill>
                <a:latin typeface="Malgun Gothic"/>
                <a:ea typeface="Malgun Gothic"/>
              </a:rPr>
              <a:t>를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활용한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</a:rPr>
              <a:t> BERT Fine-tuning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"</a:t>
            </a:r>
            <a:b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</a:br>
            <a:r>
              <a:rPr lang="en-US" sz="1200" dirty="0">
                <a:solidFill>
                  <a:srgbClr val="000000"/>
                </a:solidFill>
                <a:latin typeface="Malgun Gothic"/>
                <a:ea typeface="Malgun Gothic"/>
                <a:cs typeface="Calibri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algun Gothic"/>
                <a:ea typeface="+mn-lt"/>
                <a:cs typeface="+mn-lt"/>
              </a:rPr>
              <a:t>https://velog.io/@jaehyeong/Fine-tuning-Bert-using-Transformers-and-TensorFlow)</a:t>
            </a:r>
            <a:endParaRPr lang="en-US" dirty="0">
              <a:solidFill>
                <a:srgbClr val="000000"/>
              </a:solidFill>
              <a:latin typeface="Malgun Gothic"/>
              <a:cs typeface="Calibri"/>
            </a:endParaRPr>
          </a:p>
          <a:p>
            <a:pPr lvl="1"/>
            <a:endParaRPr lang="en-US" altLang="ko-KR" sz="2000" dirty="0">
              <a:latin typeface="Malgun Gothic"/>
              <a:ea typeface="Malgun Gothic"/>
              <a:cs typeface="Calibri"/>
            </a:endParaRPr>
          </a:p>
          <a:p>
            <a:pPr marL="0" indent="0">
              <a:buNone/>
            </a:pPr>
            <a:endParaRPr lang="ko-KR" altLang="en-US" sz="2400" dirty="0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20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3C4AD2F1-658F-5B05-96D6-FBF0D580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35" y="135871"/>
            <a:ext cx="7689741" cy="65862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883705-9D41-5DF1-CEFC-A905876DC65D}"/>
              </a:ext>
            </a:extLst>
          </p:cNvPr>
          <p:cNvSpPr/>
          <p:nvPr/>
        </p:nvSpPr>
        <p:spPr>
          <a:xfrm>
            <a:off x="3235738" y="1314173"/>
            <a:ext cx="2142435" cy="8061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2C80C0-8C51-66B1-87F9-D2C31DCF949D}"/>
              </a:ext>
            </a:extLst>
          </p:cNvPr>
          <p:cNvSpPr/>
          <p:nvPr/>
        </p:nvSpPr>
        <p:spPr>
          <a:xfrm>
            <a:off x="2573129" y="3887303"/>
            <a:ext cx="1844262" cy="75095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DF552-3120-51F7-04F0-01DD1A2BF30E}"/>
              </a:ext>
            </a:extLst>
          </p:cNvPr>
          <p:cNvSpPr/>
          <p:nvPr/>
        </p:nvSpPr>
        <p:spPr>
          <a:xfrm>
            <a:off x="6979477" y="1314172"/>
            <a:ext cx="2109305" cy="80617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EFDCF5-246F-10BE-813D-14C5A933307E}"/>
              </a:ext>
            </a:extLst>
          </p:cNvPr>
          <p:cNvCxnSpPr/>
          <p:nvPr/>
        </p:nvCxnSpPr>
        <p:spPr>
          <a:xfrm flipH="1">
            <a:off x="3029639" y="2142849"/>
            <a:ext cx="664818" cy="17205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26D058-D86A-3BD3-94AB-E7D5818236C4}"/>
              </a:ext>
            </a:extLst>
          </p:cNvPr>
          <p:cNvSpPr/>
          <p:nvPr/>
        </p:nvSpPr>
        <p:spPr>
          <a:xfrm>
            <a:off x="5068955" y="5046868"/>
            <a:ext cx="2142435" cy="12037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1E94C-E316-FB86-DC9D-3546BB2F8F78}"/>
              </a:ext>
            </a:extLst>
          </p:cNvPr>
          <p:cNvCxnSpPr>
            <a:cxnSpLocks/>
          </p:cNvCxnSpPr>
          <p:nvPr/>
        </p:nvCxnSpPr>
        <p:spPr>
          <a:xfrm flipH="1">
            <a:off x="4332769" y="972240"/>
            <a:ext cx="1780210" cy="28491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A80CE-C4BC-BB5C-9E98-FC4C7E15F4A9}"/>
              </a:ext>
            </a:extLst>
          </p:cNvPr>
          <p:cNvCxnSpPr>
            <a:cxnSpLocks/>
          </p:cNvCxnSpPr>
          <p:nvPr/>
        </p:nvCxnSpPr>
        <p:spPr>
          <a:xfrm>
            <a:off x="3561935" y="4605544"/>
            <a:ext cx="1499703" cy="5278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E66930-B875-34E6-590B-85DA895016F9}"/>
              </a:ext>
            </a:extLst>
          </p:cNvPr>
          <p:cNvSpPr/>
          <p:nvPr/>
        </p:nvSpPr>
        <p:spPr>
          <a:xfrm>
            <a:off x="4240694" y="441737"/>
            <a:ext cx="3832087" cy="508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084CC1-01BC-104A-CB43-0AE0B6AE0D44}"/>
              </a:ext>
            </a:extLst>
          </p:cNvPr>
          <p:cNvCxnSpPr>
            <a:cxnSpLocks/>
          </p:cNvCxnSpPr>
          <p:nvPr/>
        </p:nvCxnSpPr>
        <p:spPr>
          <a:xfrm>
            <a:off x="6256544" y="972240"/>
            <a:ext cx="1819963" cy="340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A9C62F-60E5-3093-1E60-3394D40ABE49}"/>
              </a:ext>
            </a:extLst>
          </p:cNvPr>
          <p:cNvSpPr txBox="1"/>
          <p:nvPr/>
        </p:nvSpPr>
        <p:spPr>
          <a:xfrm>
            <a:off x="9939130" y="3931479"/>
            <a:ext cx="178904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BERT </a:t>
            </a:r>
            <a:r>
              <a:rPr lang="ko-KR" altLang="en-US" dirty="0" err="1">
                <a:ea typeface="맑은 고딕"/>
                <a:cs typeface="Calibri"/>
              </a:rPr>
              <a:t>Classfication</a:t>
            </a:r>
            <a:endParaRPr lang="ko-KR" altLang="en-US" dirty="0" err="1">
              <a:cs typeface="Calibri" panose="020F0502020204030204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4E01B5-60AB-3E3B-107B-5A2617C4B265}"/>
              </a:ext>
            </a:extLst>
          </p:cNvPr>
          <p:cNvCxnSpPr>
            <a:cxnSpLocks/>
          </p:cNvCxnSpPr>
          <p:nvPr/>
        </p:nvCxnSpPr>
        <p:spPr>
          <a:xfrm>
            <a:off x="8067673" y="2120762"/>
            <a:ext cx="2604050" cy="17647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B879-D82B-AA31-FBD2-2712BB88ADC5}"/>
              </a:ext>
            </a:extLst>
          </p:cNvPr>
          <p:cNvSpPr/>
          <p:nvPr/>
        </p:nvSpPr>
        <p:spPr>
          <a:xfrm>
            <a:off x="9861825" y="3909388"/>
            <a:ext cx="1921566" cy="7509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A6CE0-150D-EF83-33B5-1FCBD868ECDE}"/>
              </a:ext>
            </a:extLst>
          </p:cNvPr>
          <p:cNvSpPr txBox="1"/>
          <p:nvPr/>
        </p:nvSpPr>
        <p:spPr>
          <a:xfrm>
            <a:off x="2794000" y="850348"/>
            <a:ext cx="519043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C00000"/>
                </a:solidFill>
                <a:ea typeface="맑은 고딕"/>
                <a:cs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60010-787B-E2AE-D89E-9A5F68E5DD1A}"/>
              </a:ext>
            </a:extLst>
          </p:cNvPr>
          <p:cNvSpPr txBox="1"/>
          <p:nvPr/>
        </p:nvSpPr>
        <p:spPr>
          <a:xfrm>
            <a:off x="9188174" y="784087"/>
            <a:ext cx="519043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solidFill>
                  <a:srgbClr val="C00000"/>
                </a:solidFill>
                <a:ea typeface="맑은 고딕"/>
                <a:cs typeface="Calibri"/>
              </a:rPr>
              <a:t>2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3823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DAA6E-8C3A-66EB-4C34-4D9D5A53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데이터셋 로드 (20NewsGroups)</a:t>
            </a:r>
            <a:endParaRPr lang="ko-KR" altLang="en-US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23279ED-CA8D-88DE-FB25-D0FDB9E7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7" y="2702204"/>
            <a:ext cx="10182386" cy="3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D0D61F0-0F83-EDA0-B6B4-7B7D553E4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1" r="123" b="-518"/>
          <a:stretch/>
        </p:blipFill>
        <p:spPr>
          <a:xfrm>
            <a:off x="851115" y="2983817"/>
            <a:ext cx="10502708" cy="2448094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A1616E-C2FB-46DA-E660-CFD1DF82C4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</a:rPr>
              <a:t>TF-IDF </a:t>
            </a:r>
            <a:r>
              <a:rPr lang="en-US" altLang="ko-KR" dirty="0" err="1">
                <a:ea typeface="맑은 고딕"/>
              </a:rPr>
              <a:t>특징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추출</a:t>
            </a:r>
            <a:endParaRPr lang="ko-KR" dirty="0" err="1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7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F2C81B4-DA03-F87C-01BE-A4219CB1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25" y="925453"/>
            <a:ext cx="8322589" cy="5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A1616E-C2FB-46DA-E660-CFD1DF82C4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Fit and Evaluate </a:t>
            </a:r>
            <a:r>
              <a:rPr lang="en-US" altLang="ko-KR" dirty="0" err="1">
                <a:ea typeface="맑은 고딕"/>
                <a:cs typeface="Calibri"/>
              </a:rPr>
              <a:t>함수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구성</a:t>
            </a:r>
            <a:r>
              <a:rPr lang="en-US" altLang="ko-KR" dirty="0">
                <a:ea typeface="맑은 고딕"/>
                <a:cs typeface="Calibri"/>
              </a:rPr>
              <a:t> (w ACC, ARI, NMI 등 + Silhouette Coeff.)</a:t>
            </a: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1795DE2-8950-5EAF-A3DB-6651C25D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128" y="2384222"/>
            <a:ext cx="6273101" cy="2084684"/>
          </a:xfr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22FB34A-3C1F-FD35-905A-BDD3EE03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95" y="4759241"/>
            <a:ext cx="7121471" cy="25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A1616E-C2FB-46DA-E660-CFD1DF82C4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ea typeface="맑은 고딕"/>
                <a:cs typeface="Calibri"/>
              </a:rPr>
              <a:t>KMeans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클러스터링</a:t>
            </a:r>
            <a:r>
              <a:rPr lang="en-US" altLang="ko-KR" dirty="0">
                <a:ea typeface="맑은 고딕"/>
                <a:cs typeface="Calibri"/>
              </a:rPr>
              <a:t> w TF-IDF Vector</a:t>
            </a:r>
            <a:endParaRPr lang="ko-KR" dirty="0">
              <a:ea typeface="맑은 고딕"/>
              <a:cs typeface="Calibri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E6ECBA-C917-9840-8C1B-AB8B61AC4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7957"/>
            <a:ext cx="10515600" cy="2626674"/>
          </a:xfrm>
        </p:spPr>
      </p:pic>
    </p:spTree>
    <p:extLst>
      <p:ext uri="{BB962C8B-B14F-4D97-AF65-F5344CB8AC3E}">
        <p14:creationId xmlns:p14="http://schemas.microsoft.com/office/powerpoint/2010/main" val="348834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7955F-162B-CC34-2928-8F0206D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  <a:cs typeface="Calibri Light"/>
              </a:rPr>
              <a:t>TF-IDF + </a:t>
            </a:r>
            <a:r>
              <a:rPr lang="ko-KR" altLang="en-US" dirty="0" err="1">
                <a:ea typeface="맑은 고딕"/>
                <a:cs typeface="Calibri Light"/>
              </a:rPr>
              <a:t>KMeans</a:t>
            </a:r>
            <a:r>
              <a:rPr lang="ko-KR" altLang="en-US" dirty="0">
                <a:ea typeface="맑은 고딕"/>
                <a:cs typeface="Calibri Light"/>
              </a:rPr>
              <a:t> </a:t>
            </a:r>
            <a:r>
              <a:rPr lang="ko-KR" altLang="en-US" dirty="0" err="1">
                <a:ea typeface="맑은 고딕"/>
                <a:cs typeface="Calibri Light"/>
              </a:rPr>
              <a:t>Clustering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A1616E-C2FB-46DA-E660-CFD1DF82C4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ea typeface="맑은 고딕"/>
                <a:cs typeface="Calibri"/>
              </a:rPr>
              <a:t>LSA </a:t>
            </a:r>
            <a:r>
              <a:rPr lang="en-US" altLang="ko-KR" dirty="0" err="1">
                <a:ea typeface="맑은 고딕"/>
                <a:cs typeface="Calibri"/>
              </a:rPr>
              <a:t>차원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축소</a:t>
            </a:r>
            <a:r>
              <a:rPr lang="en-US" altLang="ko-KR" dirty="0">
                <a:ea typeface="맑은 고딕"/>
                <a:cs typeface="Calibri"/>
              </a:rPr>
              <a:t> </a:t>
            </a:r>
            <a:r>
              <a:rPr lang="en-US" altLang="ko-KR" dirty="0" err="1">
                <a:ea typeface="맑은 고딕"/>
                <a:cs typeface="Calibri"/>
              </a:rPr>
              <a:t>적용</a:t>
            </a:r>
            <a:r>
              <a:rPr lang="en-US" altLang="ko-KR" dirty="0">
                <a:ea typeface="맑은 고딕"/>
                <a:cs typeface="Calibri"/>
              </a:rPr>
              <a:t>(</a:t>
            </a:r>
            <a:r>
              <a:rPr lang="en-US" altLang="ko-KR" dirty="0" err="1">
                <a:ea typeface="맑은 고딕"/>
                <a:cs typeface="Calibri"/>
              </a:rPr>
              <a:t>TruncatedSVD</a:t>
            </a:r>
            <a:r>
              <a:rPr lang="en-US" altLang="ko-KR" dirty="0">
                <a:ea typeface="맑은 고딕"/>
                <a:cs typeface="Calibri"/>
              </a:rPr>
              <a:t>)</a:t>
            </a:r>
          </a:p>
        </p:txBody>
      </p:sp>
      <p:pic>
        <p:nvPicPr>
          <p:cNvPr id="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059EB78-810E-1F0A-D6D4-D2B2570D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37" y="2446734"/>
            <a:ext cx="8606724" cy="43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135FC512143CE48B5E8E10248C6DE65" ma:contentTypeVersion="5" ma:contentTypeDescription="새 문서를 만듭니다." ma:contentTypeScope="" ma:versionID="d907084f97865e3f3a46e64f0aba3145">
  <xsd:schema xmlns:xsd="http://www.w3.org/2001/XMLSchema" xmlns:xs="http://www.w3.org/2001/XMLSchema" xmlns:p="http://schemas.microsoft.com/office/2006/metadata/properties" xmlns:ns2="1e586c12-bbf7-4a2c-a76b-9c5e377ce5aa" targetNamespace="http://schemas.microsoft.com/office/2006/metadata/properties" ma:root="true" ma:fieldsID="ba3f3d977647e9a914753c5e34305f73" ns2:_="">
    <xsd:import namespace="1e586c12-bbf7-4a2c-a76b-9c5e377ce5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86c12-bbf7-4a2c-a76b-9c5e377ce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641B3E-733A-4F29-B0F4-7A2F59677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586c12-bbf7-4a2c-a76b-9c5e377ce5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7ECF9D-9F5F-4C47-92D9-2B10A87454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EA643F-7614-4A96-A28D-C074258001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와이드스크린</PresentationFormat>
  <Paragraphs>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기계학습을 활용한 문서 군집화 구현 및 실험 1</vt:lpstr>
      <vt:lpstr>Abstract</vt:lpstr>
      <vt:lpstr>Previous Work</vt:lpstr>
      <vt:lpstr>PowerPoint 프레젠테이션</vt:lpstr>
      <vt:lpstr>TF-IDF + KMeans Clustering</vt:lpstr>
      <vt:lpstr>TF-IDF + KMeans Clustering</vt:lpstr>
      <vt:lpstr>TF-IDF + KMeans Clustering</vt:lpstr>
      <vt:lpstr>TF-IDF + KMeans Clustering</vt:lpstr>
      <vt:lpstr>TF-IDF + KMeans Clustering</vt:lpstr>
      <vt:lpstr>TF-IDF + KMeans Clustering</vt:lpstr>
      <vt:lpstr>TF-IDF + KMeans Clustering</vt:lpstr>
      <vt:lpstr>TF-IDF + KMeans Clustering</vt:lpstr>
      <vt:lpstr>TF-IDF + KMeans Clustering</vt:lpstr>
      <vt:lpstr>TF-IDF + KMeans Clustering</vt:lpstr>
      <vt:lpstr>2.   BERT Classification</vt:lpstr>
      <vt:lpstr>2.   BERT Classification</vt:lpstr>
      <vt:lpstr>2.   BERT Classification</vt:lpstr>
      <vt:lpstr>2.   BERT Classification</vt:lpstr>
      <vt:lpstr>2.   BERT Classification</vt:lpstr>
      <vt:lpstr>2.   BERT Classification</vt:lpstr>
      <vt:lpstr>2.   BERT Classification</vt:lpstr>
      <vt:lpstr>2.   BERT Classification</vt:lpstr>
      <vt:lpstr>Future Work</vt:lpstr>
      <vt:lpstr>Future Work</vt:lpstr>
      <vt:lpstr>Future Work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575</cp:revision>
  <dcterms:created xsi:type="dcterms:W3CDTF">2013-07-15T20:26:40Z</dcterms:created>
  <dcterms:modified xsi:type="dcterms:W3CDTF">2023-03-16T14:58:58Z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0x010100C135FC512143CE48B5E8E10248C6DE65</vt:lpwstr>
  </property>
</Properties>
</file>