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77" r:id="rId2"/>
    <p:sldId id="259" r:id="rId3"/>
    <p:sldId id="280" r:id="rId4"/>
    <p:sldId id="267" r:id="rId5"/>
    <p:sldId id="265" r:id="rId6"/>
    <p:sldId id="268" r:id="rId7"/>
    <p:sldId id="266" r:id="rId8"/>
    <p:sldId id="261" r:id="rId9"/>
    <p:sldId id="278" r:id="rId10"/>
    <p:sldId id="279" r:id="rId11"/>
    <p:sldId id="271" r:id="rId12"/>
    <p:sldId id="274" r:id="rId13"/>
    <p:sldId id="275" r:id="rId1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色 健登" initials="一色" lastIdx="1" clrIdx="0">
    <p:extLst>
      <p:ext uri="{19B8F6BF-5375-455C-9EA6-DF929625EA0E}">
        <p15:presenceInfo xmlns:p15="http://schemas.microsoft.com/office/powerpoint/2012/main" userId="eac5a6f0cdff3f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040" y="3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10D4D-1A81-4FA6-8C43-75F8483A6A2E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8948E-D5A9-4EC8-A16A-A7D758273F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4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235041" y="630938"/>
            <a:ext cx="566623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098388"/>
            <a:ext cx="8383715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724" y="5979198"/>
            <a:ext cx="6536866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6300" y="6375679"/>
            <a:ext cx="1892900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1D7086-8893-4947-9D70-6A281BF42E2E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6520" y="6375679"/>
            <a:ext cx="3343275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67115" y="6375679"/>
            <a:ext cx="18929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4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597E-FDDD-4527-BE03-9E0BE456C3EC}" type="datetime1">
              <a:rPr lang="ja-JP" altLang="en-US" smtClean="0"/>
              <a:t>2019/6/28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@kimkimlab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1654" y="382386"/>
            <a:ext cx="1919591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1556" y="382386"/>
            <a:ext cx="6293643" cy="56004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3682-82AB-4654-BE99-7E98C58A1535}" type="datetime1">
              <a:rPr lang="ja-JP" altLang="en-US" smtClean="0"/>
              <a:t>2019/6/28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@kimkimlab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7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D22-2B13-450F-8B78-74A26D0DACAF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7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286894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881" y="1073890"/>
            <a:ext cx="6651995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4881" y="5159783"/>
            <a:ext cx="5701709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9694" y="6375679"/>
            <a:ext cx="1213832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EE5686-E258-4168-9936-709A3F7E510C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9240" y="6375679"/>
            <a:ext cx="33432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8228" y="6375679"/>
            <a:ext cx="120864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710435" y="0"/>
            <a:ext cx="133756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286894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8562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556" y="2286000"/>
            <a:ext cx="3893058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1333" y="2286000"/>
            <a:ext cx="3893058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AD5E-D6DA-4C3F-A5E0-28B220E85079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42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57" y="381002"/>
            <a:ext cx="8265319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318" y="2199635"/>
            <a:ext cx="391287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318" y="2909102"/>
            <a:ext cx="391287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0015" y="2199635"/>
            <a:ext cx="391287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0015" y="2909102"/>
            <a:ext cx="391287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7C1-089C-4A0A-8AB1-2B6F25AD4AD4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8628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B47-8CFB-4577-A473-B9FA2FA06A7F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088-EAD8-4031-B1A2-B4147EF138BE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6004223" y="0"/>
            <a:ext cx="390177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32" y="457201"/>
            <a:ext cx="2512343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04" y="920377"/>
            <a:ext cx="5003715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4532" y="1741336"/>
            <a:ext cx="2512343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1605" y="6375679"/>
            <a:ext cx="1002101" cy="348462"/>
          </a:xfrm>
        </p:spPr>
        <p:txBody>
          <a:bodyPr/>
          <a:lstStyle/>
          <a:p>
            <a:fld id="{29A51FEB-911C-4A94-A124-6A007A2038A2}" type="datetime1">
              <a:rPr lang="ja-JP" altLang="en-US" smtClean="0"/>
              <a:t>2019/6/28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9192" y="6375679"/>
            <a:ext cx="2829270" cy="345796"/>
          </a:xfrm>
        </p:spPr>
        <p:txBody>
          <a:bodyPr/>
          <a:lstStyle/>
          <a:p>
            <a:r>
              <a:rPr lang="en-US"/>
              <a:t>@kimkimlab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23949" y="6375679"/>
            <a:ext cx="1001371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31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315" y="2"/>
            <a:ext cx="5976413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6004223" y="0"/>
            <a:ext cx="390177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531" y="457200"/>
            <a:ext cx="2512345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4531" y="1741336"/>
            <a:ext cx="2512345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2335" y="6375679"/>
            <a:ext cx="1001371" cy="348462"/>
          </a:xfrm>
        </p:spPr>
        <p:txBody>
          <a:bodyPr/>
          <a:lstStyle/>
          <a:p>
            <a:fld id="{CB4603EC-6CDD-40A2-81D8-A8927FCF3280}" type="datetime1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9192" y="6375679"/>
            <a:ext cx="2829270" cy="345796"/>
          </a:xfrm>
        </p:spPr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10832" y="6375679"/>
            <a:ext cx="1026415" cy="345796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988" y="382385"/>
            <a:ext cx="826988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988" y="2286003"/>
            <a:ext cx="826988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988" y="6375679"/>
            <a:ext cx="1892900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E45795-F71C-48BB-9697-55B304009CBB}" type="datetime1">
              <a:rPr lang="ja-JP" altLang="en-US" smtClean="0"/>
              <a:t>2019/6/28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75679"/>
            <a:ext cx="334327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@kimkimlab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4" y="6375679"/>
            <a:ext cx="2290761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75685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9675685" y="0"/>
            <a:ext cx="2303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735681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0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5"/>
          <a:stretch/>
        </p:blipFill>
        <p:spPr>
          <a:xfrm>
            <a:off x="3944888" y="1690087"/>
            <a:ext cx="5514382" cy="455284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44488" y="188640"/>
            <a:ext cx="5657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>
                <a:ln w="12700">
                  <a:solidFill>
                    <a:schemeClr val="bg1"/>
                  </a:solidFill>
                </a:ln>
                <a:solidFill>
                  <a:srgbClr val="FF8800"/>
                </a:solidFill>
                <a:latin typeface="Broadway" panose="04040905080B02020502" pitchFamily="82" charset="0"/>
              </a:rPr>
              <a:t>Nico </a:t>
            </a:r>
            <a:r>
              <a:rPr kumimoji="1" lang="en-US" altLang="ja-JP" sz="8000" dirty="0" err="1">
                <a:ln w="12700">
                  <a:solidFill>
                    <a:schemeClr val="bg1"/>
                  </a:solidFill>
                </a:ln>
                <a:solidFill>
                  <a:srgbClr val="FF8800"/>
                </a:solidFill>
                <a:latin typeface="Broadway" panose="04040905080B02020502" pitchFamily="82" charset="0"/>
              </a:rPr>
              <a:t>Nico</a:t>
            </a:r>
            <a:r>
              <a:rPr kumimoji="1" lang="en-US" altLang="ja-JP" sz="8000" dirty="0">
                <a:ln w="12700">
                  <a:solidFill>
                    <a:schemeClr val="bg1"/>
                  </a:solidFill>
                </a:ln>
                <a:solidFill>
                  <a:srgbClr val="FF8800"/>
                </a:solidFill>
                <a:latin typeface="Broadway" panose="04040905080B02020502" pitchFamily="82" charset="0"/>
              </a:rPr>
              <a:t> </a:t>
            </a:r>
            <a:r>
              <a:rPr kumimoji="1" lang="en-US" altLang="ja-JP" sz="8000" dirty="0">
                <a:ln w="12700">
                  <a:noFill/>
                </a:ln>
                <a:solidFill>
                  <a:srgbClr val="FF8800"/>
                </a:solidFill>
                <a:latin typeface="Broadway" panose="04040905080B02020502" pitchFamily="82" charset="0"/>
              </a:rPr>
              <a:t>Drum</a:t>
            </a:r>
            <a:endParaRPr kumimoji="1" lang="ja-JP" altLang="en-US" sz="8000" dirty="0">
              <a:ln w="12700">
                <a:noFill/>
              </a:ln>
              <a:solidFill>
                <a:srgbClr val="FF88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7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6988" y="329588"/>
            <a:ext cx="9264604" cy="149213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遊び方</a:t>
            </a:r>
            <a:r>
              <a:rPr lang="ja-JP" altLang="en-US" dirty="0"/>
              <a:t>②</a:t>
            </a:r>
            <a:br>
              <a:rPr lang="en-US" altLang="ja-JP" dirty="0"/>
            </a:br>
            <a:r>
              <a:rPr lang="ja-JP" altLang="en-US" dirty="0"/>
              <a:t> </a:t>
            </a:r>
            <a:r>
              <a:rPr lang="ja-JP" altLang="en-US" sz="4800" dirty="0"/>
              <a:t>モグラたたきモード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6989" y="2286003"/>
            <a:ext cx="5448179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  <a:latin typeface="+mn-ea"/>
              </a:rPr>
              <a:t>モグラたたきモード</a:t>
            </a:r>
            <a:endParaRPr lang="en-US" altLang="ja-JP" sz="2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>
                <a:solidFill>
                  <a:schemeClr val="tx2"/>
                </a:solidFill>
                <a:latin typeface="+mn-ea"/>
              </a:rPr>
              <a:t>4</a:t>
            </a:r>
            <a:r>
              <a:rPr lang="ja-JP" altLang="en-US" sz="2400" dirty="0" err="1">
                <a:solidFill>
                  <a:schemeClr val="tx2"/>
                </a:solidFill>
                <a:latin typeface="+mn-ea"/>
              </a:rPr>
              <a:t>つの</a:t>
            </a: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センサーがモグラの穴にそれぞれ対応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モグラが出てきたら対応するセンサーを振る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タイミングが合えば</a:t>
            </a:r>
            <a:r>
              <a:rPr lang="en-US" altLang="ja-JP" sz="2400" dirty="0">
                <a:solidFill>
                  <a:schemeClr val="tx2"/>
                </a:solidFill>
                <a:latin typeface="+mn-ea"/>
              </a:rPr>
              <a:t>1</a:t>
            </a: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ポイント！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失敗したら</a:t>
            </a:r>
            <a:r>
              <a:rPr lang="en-US" altLang="ja-JP" sz="2400" dirty="0">
                <a:solidFill>
                  <a:schemeClr val="tx2"/>
                </a:solidFill>
                <a:latin typeface="+mn-ea"/>
              </a:rPr>
              <a:t>-1</a:t>
            </a: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ポイント！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243D43-E02E-462C-B3C7-763A40EA4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692696"/>
            <a:ext cx="2999464" cy="53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6988" y="2286003"/>
            <a:ext cx="8269887" cy="40233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600" dirty="0">
                <a:solidFill>
                  <a:schemeClr val="tx2"/>
                </a:solidFill>
              </a:rPr>
              <a:t>本体のデザイン、耐久性</a:t>
            </a:r>
            <a:endParaRPr lang="en-US" altLang="ja-JP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chemeClr val="tx2"/>
                </a:solidFill>
              </a:rPr>
              <a:t>	</a:t>
            </a:r>
            <a:r>
              <a:rPr kumimoji="1" lang="ja-JP" altLang="en-US" sz="2400" dirty="0">
                <a:solidFill>
                  <a:schemeClr val="tx2"/>
                </a:solidFill>
              </a:rPr>
              <a:t>→</a:t>
            </a:r>
            <a:r>
              <a:rPr lang="ja-JP" altLang="en-US" sz="2400" dirty="0">
                <a:solidFill>
                  <a:schemeClr val="tx2"/>
                </a:solidFill>
              </a:rPr>
              <a:t>専用のケースを作成する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2"/>
                </a:solidFill>
              </a:rPr>
              <a:t>　　</a:t>
            </a:r>
            <a:r>
              <a:rPr lang="en-US" altLang="ja-JP" sz="2400" dirty="0">
                <a:solidFill>
                  <a:schemeClr val="tx2"/>
                </a:solidFill>
              </a:rPr>
              <a:t>	</a:t>
            </a:r>
            <a:r>
              <a:rPr lang="ja-JP" altLang="en-US" sz="2400" dirty="0">
                <a:solidFill>
                  <a:schemeClr val="tx2"/>
                </a:solidFill>
              </a:rPr>
              <a:t>→スマホと</a:t>
            </a:r>
            <a:r>
              <a:rPr lang="en-US" altLang="ja-JP" sz="2400" dirty="0">
                <a:solidFill>
                  <a:schemeClr val="tx2"/>
                </a:solidFill>
              </a:rPr>
              <a:t>MONOSTICK</a:t>
            </a:r>
            <a:r>
              <a:rPr lang="ja-JP" altLang="en-US" sz="2400" dirty="0">
                <a:solidFill>
                  <a:schemeClr val="tx2"/>
                </a:solidFill>
              </a:rPr>
              <a:t>の接続方法を改善する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ゲーム性</a:t>
            </a:r>
            <a:endParaRPr lang="en-US" altLang="ja-JP" sz="2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tx2"/>
                </a:solidFill>
              </a:rPr>
              <a:t>　</a:t>
            </a:r>
            <a:r>
              <a:rPr lang="ja-JP" altLang="en-US" sz="2400" dirty="0">
                <a:solidFill>
                  <a:schemeClr val="tx2"/>
                </a:solidFill>
              </a:rPr>
              <a:t>→リズムゲームなどの追加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ja-JP" altLang="en-US" sz="2400" dirty="0">
                <a:solidFill>
                  <a:schemeClr val="tx2"/>
                </a:solidFill>
              </a:rPr>
              <a:t>   →難易度の変更ができるようにする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altLang="ja-JP" sz="2200" dirty="0">
              <a:solidFill>
                <a:schemeClr val="tx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26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280592" y="2150916"/>
            <a:ext cx="5256584" cy="37056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3200" dirty="0"/>
              <a:t>木村研究室</a:t>
            </a:r>
            <a:endParaRPr lang="en-US" altLang="ja-JP" sz="3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4000" dirty="0"/>
              <a:t>「</a:t>
            </a:r>
            <a:r>
              <a:rPr lang="en-US" altLang="ja-JP" sz="4000" dirty="0"/>
              <a:t>Nico </a:t>
            </a:r>
            <a:r>
              <a:rPr lang="en-US" altLang="ja-JP" sz="4000" dirty="0" err="1"/>
              <a:t>Nico</a:t>
            </a:r>
            <a:r>
              <a:rPr lang="en-US" altLang="ja-JP" sz="4000" dirty="0"/>
              <a:t> Drum</a:t>
            </a:r>
            <a:r>
              <a:rPr lang="ja-JP" altLang="en-US" sz="4000" dirty="0"/>
              <a:t>」</a:t>
            </a:r>
            <a:endParaRPr lang="en-US" altLang="ja-JP" sz="40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3200" dirty="0"/>
              <a:t>の発表を終わります。</a:t>
            </a:r>
            <a:endParaRPr lang="en-US" altLang="ja-JP" sz="3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ja-JP" sz="3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3200" dirty="0"/>
              <a:t>ご清聴ありがとうございました。</a:t>
            </a:r>
            <a:endParaRPr lang="en-US" altLang="ja-JP" sz="3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ja-JP" dirty="0"/>
          </a:p>
        </p:txBody>
      </p:sp>
      <p:pic>
        <p:nvPicPr>
          <p:cNvPr id="5" name="Picture 2" descr="ããæ¸è´ãããã¨ããããã¾ãããã¨è¨ãäººã®ã¤ã©ã¹ãï¼ç·æ§ï¼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26565" r="25335"/>
          <a:stretch/>
        </p:blipFill>
        <p:spPr bwMode="auto">
          <a:xfrm>
            <a:off x="6658297" y="1196752"/>
            <a:ext cx="2771652" cy="465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5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288704" y="2780928"/>
            <a:ext cx="4248472" cy="307559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4000" dirty="0"/>
              <a:t>質疑応答</a:t>
            </a:r>
            <a:endParaRPr lang="en-US" altLang="ja-JP" sz="4000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ja-JP" dirty="0"/>
          </a:p>
        </p:txBody>
      </p:sp>
      <p:pic>
        <p:nvPicPr>
          <p:cNvPr id="5" name="Picture 2" descr="ããæ¸è´ãããã¨ããããã¾ãããã¨è¨ãäººã®ã¤ã©ã¹ãï¼ç·æ§ï¼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26565" r="25335"/>
          <a:stretch/>
        </p:blipFill>
        <p:spPr bwMode="auto">
          <a:xfrm>
            <a:off x="6658297" y="1196752"/>
            <a:ext cx="2771652" cy="465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8545" y="1700808"/>
            <a:ext cx="8568952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tx2"/>
                </a:solidFill>
              </a:rPr>
              <a:t>「いろんな楽器を使ってみたい！」</a:t>
            </a:r>
            <a:endParaRPr lang="en-US" altLang="ja-JP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2"/>
                </a:solidFill>
              </a:rPr>
              <a:t>こんな風に思ったことはありませんか？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2"/>
                </a:solidFill>
              </a:rPr>
              <a:t>でも、</a:t>
            </a:r>
            <a:r>
              <a:rPr lang="ja-JP" altLang="en-US" sz="3200" dirty="0">
                <a:solidFill>
                  <a:srgbClr val="C00000"/>
                </a:solidFill>
              </a:rPr>
              <a:t>コスト</a:t>
            </a:r>
            <a:r>
              <a:rPr lang="ja-JP" altLang="en-US" sz="2400" dirty="0">
                <a:solidFill>
                  <a:schemeClr val="tx2"/>
                </a:solidFill>
              </a:rPr>
              <a:t>や</a:t>
            </a:r>
            <a:r>
              <a:rPr lang="ja-JP" altLang="en-US" sz="3200" dirty="0">
                <a:solidFill>
                  <a:srgbClr val="C00000"/>
                </a:solidFill>
              </a:rPr>
              <a:t>場所</a:t>
            </a:r>
            <a:endParaRPr lang="en-US" altLang="ja-JP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2"/>
                </a:solidFill>
              </a:rPr>
              <a:t>		</a:t>
            </a:r>
            <a:r>
              <a:rPr lang="ja-JP" altLang="en-US" sz="2400" dirty="0">
                <a:solidFill>
                  <a:schemeClr val="tx2"/>
                </a:solidFill>
              </a:rPr>
              <a:t>を考えると難しい・・・</a:t>
            </a:r>
            <a:endParaRPr lang="en-US" altLang="ja-JP" sz="26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2"/>
                </a:solidFill>
              </a:rPr>
              <a:t>そこで </a:t>
            </a:r>
            <a:r>
              <a:rPr lang="en-US" altLang="ja-JP" sz="2800" dirty="0">
                <a:solidFill>
                  <a:schemeClr val="tx2"/>
                </a:solidFill>
              </a:rPr>
              <a:t>Nico </a:t>
            </a:r>
            <a:r>
              <a:rPr lang="en-US" altLang="ja-JP" sz="2800" dirty="0" err="1">
                <a:solidFill>
                  <a:schemeClr val="tx2"/>
                </a:solidFill>
              </a:rPr>
              <a:t>Nico</a:t>
            </a:r>
            <a:r>
              <a:rPr lang="en-US" altLang="ja-JP" sz="2800" dirty="0">
                <a:solidFill>
                  <a:schemeClr val="tx2"/>
                </a:solidFill>
              </a:rPr>
              <a:t> Drum</a:t>
            </a:r>
            <a:r>
              <a:rPr lang="ja-JP" altLang="en-US" sz="2800" dirty="0">
                <a:solidFill>
                  <a:schemeClr val="tx2"/>
                </a:solidFill>
              </a:rPr>
              <a:t> を使えば、</a:t>
            </a:r>
            <a:endParaRPr lang="en-US" altLang="ja-JP" sz="28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誰でも手軽に楽器に触れられる！</a:t>
            </a:r>
            <a:endParaRPr lang="en-US" altLang="ja-JP" sz="2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ja-JP" altLang="en-US" sz="2600" dirty="0">
                <a:solidFill>
                  <a:schemeClr val="tx2"/>
                </a:solidFill>
              </a:rPr>
              <a:t>　</a:t>
            </a:r>
            <a:r>
              <a:rPr lang="ja-JP" altLang="en-US" sz="2400" dirty="0">
                <a:solidFill>
                  <a:schemeClr val="tx2"/>
                </a:solidFill>
              </a:rPr>
              <a:t>→子供が最初に音楽に興味を持つのに最適！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1026" name="Picture 2" descr="å°æ¥ã®å¤¢ã®ã¤ã©ã¹ã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3" t="55171" r="35121" b="693"/>
          <a:stretch/>
        </p:blipFill>
        <p:spPr bwMode="auto">
          <a:xfrm>
            <a:off x="8235013" y="4221088"/>
            <a:ext cx="828977" cy="110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形吹き出し 9"/>
          <p:cNvSpPr/>
          <p:nvPr/>
        </p:nvSpPr>
        <p:spPr>
          <a:xfrm>
            <a:off x="5792009" y="2632958"/>
            <a:ext cx="3481471" cy="1503859"/>
          </a:xfrm>
          <a:prstGeom prst="cloudCallout">
            <a:avLst>
              <a:gd name="adj1" fmla="val 17552"/>
              <a:gd name="adj2" fmla="val 7280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åç©ã®ãã³ã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96" y="2158343"/>
            <a:ext cx="2197323" cy="18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二等辺三角形 10"/>
          <p:cNvSpPr/>
          <p:nvPr/>
        </p:nvSpPr>
        <p:spPr>
          <a:xfrm rot="18327114">
            <a:off x="8804472" y="4017786"/>
            <a:ext cx="432048" cy="52869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18327114">
            <a:off x="8956872" y="4170186"/>
            <a:ext cx="432048" cy="52869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11049876">
            <a:off x="8055436" y="4092632"/>
            <a:ext cx="423231" cy="326963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3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0552" y="2664168"/>
            <a:ext cx="5472608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700" dirty="0">
                <a:solidFill>
                  <a:schemeClr val="tx2"/>
                </a:solidFill>
              </a:rPr>
              <a:t>センサーの動きに反応し、</a:t>
            </a:r>
            <a:endParaRPr lang="en-US" altLang="ja-JP" sz="2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700" dirty="0">
                <a:solidFill>
                  <a:schemeClr val="tx2"/>
                </a:solidFill>
              </a:rPr>
              <a:t>連携するスマートフォンで</a:t>
            </a:r>
            <a:endParaRPr lang="en-US" altLang="ja-JP" sz="2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2700" dirty="0">
                <a:solidFill>
                  <a:schemeClr val="tx2"/>
                </a:solidFill>
              </a:rPr>
              <a:t>音を鳴らす子供向けアプリです</a:t>
            </a:r>
            <a:endParaRPr kumimoji="1" lang="en-US" altLang="ja-JP" sz="2700" dirty="0">
              <a:solidFill>
                <a:schemeClr val="tx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0552" y="332656"/>
            <a:ext cx="66967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100" dirty="0">
                <a:solidFill>
                  <a:schemeClr val="tx2"/>
                </a:solidFill>
                <a:latin typeface="+mn-ea"/>
              </a:rPr>
              <a:t>Nico </a:t>
            </a:r>
            <a:r>
              <a:rPr kumimoji="1" lang="en-US" altLang="ja-JP" sz="5100" dirty="0" err="1">
                <a:solidFill>
                  <a:schemeClr val="tx2"/>
                </a:solidFill>
                <a:latin typeface="+mn-ea"/>
              </a:rPr>
              <a:t>Nico</a:t>
            </a:r>
            <a:r>
              <a:rPr kumimoji="1" lang="en-US" altLang="ja-JP" sz="5100" dirty="0">
                <a:solidFill>
                  <a:schemeClr val="tx2"/>
                </a:solidFill>
                <a:latin typeface="+mn-ea"/>
              </a:rPr>
              <a:t> Drum</a:t>
            </a:r>
            <a:r>
              <a:rPr kumimoji="1" lang="ja-JP" altLang="en-US" sz="5100" dirty="0">
                <a:solidFill>
                  <a:schemeClr val="tx2"/>
                </a:solidFill>
                <a:latin typeface="+mn-ea"/>
              </a:rPr>
              <a:t>とは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A6C34D3-8518-4E5E-84BF-5DCAE4428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404195"/>
            <a:ext cx="2893715" cy="51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26" name="フッター プレースホルダー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æ¤å­ã«åº§ã£ã¦éåãããäººã®ã¤ã©ã¹ãï¼ãã°ããã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87" y="1890493"/>
            <a:ext cx="3532299" cy="432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41FAD1C-4C32-485C-812B-47F33419F23F}"/>
              </a:ext>
            </a:extLst>
          </p:cNvPr>
          <p:cNvGrpSpPr/>
          <p:nvPr/>
        </p:nvGrpSpPr>
        <p:grpSpPr>
          <a:xfrm>
            <a:off x="6835381" y="1379137"/>
            <a:ext cx="2280516" cy="2087950"/>
            <a:chOff x="6938697" y="2061130"/>
            <a:chExt cx="2280516" cy="208795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" t="3800" b="29000"/>
            <a:stretch/>
          </p:blipFill>
          <p:spPr>
            <a:xfrm>
              <a:off x="6938697" y="2061130"/>
              <a:ext cx="2280516" cy="2063968"/>
            </a:xfrm>
            <a:prstGeom prst="rect">
              <a:avLst/>
            </a:prstGeom>
            <a:scene3d>
              <a:camera prst="orthographicFront">
                <a:rot lat="0" lon="21299999" rev="0"/>
              </a:camera>
              <a:lightRig rig="threePt" dir="t"/>
            </a:scene3d>
          </p:spPr>
        </p:pic>
        <p:sp>
          <p:nvSpPr>
            <p:cNvPr id="10" name="四角形吹き出し 9"/>
            <p:cNvSpPr/>
            <p:nvPr/>
          </p:nvSpPr>
          <p:spPr>
            <a:xfrm>
              <a:off x="6938697" y="2061130"/>
              <a:ext cx="2271899" cy="2087950"/>
            </a:xfrm>
            <a:prstGeom prst="wedgeRectCallout">
              <a:avLst>
                <a:gd name="adj1" fmla="val -74042"/>
                <a:gd name="adj2" fmla="val 112802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B81851E-9ED8-43CE-B2B2-32C6B6EDD897}"/>
                </a:ext>
              </a:extLst>
            </p:cNvPr>
            <p:cNvSpPr/>
            <p:nvPr/>
          </p:nvSpPr>
          <p:spPr>
            <a:xfrm>
              <a:off x="8304532" y="2271287"/>
              <a:ext cx="613115" cy="604106"/>
            </a:xfrm>
            <a:prstGeom prst="ellipse">
              <a:avLst/>
            </a:prstGeom>
            <a:noFill/>
            <a:ln w="28575"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777B30-ADD3-4B3F-BBE6-A78B10962298}"/>
              </a:ext>
            </a:extLst>
          </p:cNvPr>
          <p:cNvGrpSpPr/>
          <p:nvPr/>
        </p:nvGrpSpPr>
        <p:grpSpPr>
          <a:xfrm>
            <a:off x="7217076" y="4670158"/>
            <a:ext cx="2044910" cy="2051317"/>
            <a:chOff x="1588477" y="4497260"/>
            <a:chExt cx="2044910" cy="205131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1" t="5901" r="9400" b="37400"/>
            <a:stretch/>
          </p:blipFill>
          <p:spPr>
            <a:xfrm flipH="1">
              <a:off x="1588477" y="4497260"/>
              <a:ext cx="2028305" cy="2016224"/>
            </a:xfrm>
            <a:prstGeom prst="rect">
              <a:avLst/>
            </a:prstGeom>
            <a:scene3d>
              <a:camera prst="orthographicFront">
                <a:rot lat="0" lon="20999997" rev="0"/>
              </a:camera>
              <a:lightRig rig="threePt" dir="t"/>
            </a:scene3d>
          </p:spPr>
        </p:pic>
        <p:sp>
          <p:nvSpPr>
            <p:cNvPr id="9" name="四角形吹き出し 8"/>
            <p:cNvSpPr/>
            <p:nvPr/>
          </p:nvSpPr>
          <p:spPr>
            <a:xfrm>
              <a:off x="1588477" y="4497260"/>
              <a:ext cx="2044910" cy="2051317"/>
            </a:xfrm>
            <a:prstGeom prst="wedgeRectCallout">
              <a:avLst>
                <a:gd name="adj1" fmla="val -141649"/>
                <a:gd name="adj2" fmla="val 19705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B50767D-CBB6-414B-8E9A-CC7ED95F62F2}"/>
                </a:ext>
              </a:extLst>
            </p:cNvPr>
            <p:cNvSpPr/>
            <p:nvPr/>
          </p:nvSpPr>
          <p:spPr>
            <a:xfrm>
              <a:off x="1831371" y="4776412"/>
              <a:ext cx="613115" cy="604106"/>
            </a:xfrm>
            <a:prstGeom prst="ellipse">
              <a:avLst/>
            </a:prstGeom>
            <a:noFill/>
            <a:ln w="28575"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1B2BF56-F920-4D7D-9D82-D7262FDD449E}"/>
              </a:ext>
            </a:extLst>
          </p:cNvPr>
          <p:cNvGrpSpPr/>
          <p:nvPr/>
        </p:nvGrpSpPr>
        <p:grpSpPr>
          <a:xfrm>
            <a:off x="1424608" y="2230734"/>
            <a:ext cx="2806144" cy="3020629"/>
            <a:chOff x="1385374" y="1128451"/>
            <a:chExt cx="2806144" cy="302062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751" r="31800" b="24801"/>
            <a:stretch/>
          </p:blipFill>
          <p:spPr>
            <a:xfrm>
              <a:off x="1736972" y="1279258"/>
              <a:ext cx="996771" cy="2751088"/>
            </a:xfrm>
            <a:prstGeom prst="rect">
              <a:avLst/>
            </a:prstGeom>
          </p:spPr>
        </p:pic>
        <p:cxnSp>
          <p:nvCxnSpPr>
            <p:cNvPr id="7" name="直線コネクタ 6"/>
            <p:cNvCxnSpPr>
              <a:cxnSpLocks/>
            </p:cNvCxnSpPr>
            <p:nvPr/>
          </p:nvCxnSpPr>
          <p:spPr>
            <a:xfrm>
              <a:off x="3093854" y="2285767"/>
              <a:ext cx="893765" cy="20514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cxnSpLocks/>
            </p:cNvCxnSpPr>
            <p:nvPr/>
          </p:nvCxnSpPr>
          <p:spPr>
            <a:xfrm flipV="1">
              <a:off x="3118969" y="1318487"/>
              <a:ext cx="613115" cy="60410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319692" y="1613881"/>
              <a:ext cx="492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♪</a:t>
              </a:r>
              <a:endParaRPr kumimoji="1" lang="en-US" altLang="ja-JP" sz="4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601468" y="1128451"/>
              <a:ext cx="1276292" cy="2901895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D334301-84B4-4723-A6D1-1410B0E2E3D2}"/>
                </a:ext>
              </a:extLst>
            </p:cNvPr>
            <p:cNvSpPr txBox="1"/>
            <p:nvPr/>
          </p:nvSpPr>
          <p:spPr>
            <a:xfrm>
              <a:off x="3698712" y="1495716"/>
              <a:ext cx="492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♪</a:t>
              </a:r>
              <a:endParaRPr kumimoji="1" lang="en-US" altLang="ja-JP" sz="4000" dirty="0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691D118B-5A64-4FBE-B152-3E073F3B2626}"/>
                </a:ext>
              </a:extLst>
            </p:cNvPr>
            <p:cNvSpPr/>
            <p:nvPr/>
          </p:nvSpPr>
          <p:spPr>
            <a:xfrm>
              <a:off x="1385374" y="3242920"/>
              <a:ext cx="903540" cy="906160"/>
            </a:xfrm>
            <a:prstGeom prst="ellipse">
              <a:avLst/>
            </a:prstGeom>
            <a:noFill/>
            <a:ln w="28575"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89E8BCF-8038-46AE-A633-4D73146EA647}"/>
              </a:ext>
            </a:extLst>
          </p:cNvPr>
          <p:cNvCxnSpPr>
            <a:cxnSpLocks/>
          </p:cNvCxnSpPr>
          <p:nvPr/>
        </p:nvCxnSpPr>
        <p:spPr>
          <a:xfrm flipH="1" flipV="1">
            <a:off x="8587637" y="2206081"/>
            <a:ext cx="3733" cy="1357631"/>
          </a:xfrm>
          <a:prstGeom prst="straightConnector1">
            <a:avLst/>
          </a:prstGeom>
          <a:ln>
            <a:solidFill>
              <a:srgbClr val="FF88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18CFB11-4C6B-43C0-94AB-D691B3AF68C0}"/>
              </a:ext>
            </a:extLst>
          </p:cNvPr>
          <p:cNvCxnSpPr>
            <a:cxnSpLocks/>
          </p:cNvCxnSpPr>
          <p:nvPr/>
        </p:nvCxnSpPr>
        <p:spPr>
          <a:xfrm flipH="1">
            <a:off x="7917326" y="4115597"/>
            <a:ext cx="567780" cy="836515"/>
          </a:xfrm>
          <a:prstGeom prst="straightConnector1">
            <a:avLst/>
          </a:prstGeom>
          <a:ln>
            <a:solidFill>
              <a:srgbClr val="FF88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143E450-B918-4E28-A210-32FB16AD6566}"/>
              </a:ext>
            </a:extLst>
          </p:cNvPr>
          <p:cNvCxnSpPr>
            <a:cxnSpLocks/>
          </p:cNvCxnSpPr>
          <p:nvPr/>
        </p:nvCxnSpPr>
        <p:spPr>
          <a:xfrm flipH="1" flipV="1">
            <a:off x="1860879" y="5251363"/>
            <a:ext cx="600344" cy="647317"/>
          </a:xfrm>
          <a:prstGeom prst="straightConnector1">
            <a:avLst/>
          </a:prstGeom>
          <a:ln>
            <a:solidFill>
              <a:srgbClr val="FF88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8" name="テキスト ボックス 1027">
            <a:extLst>
              <a:ext uri="{FF2B5EF4-FFF2-40B4-BE49-F238E27FC236}">
                <a16:creationId xmlns:a16="http://schemas.microsoft.com/office/drawing/2014/main" id="{BF75E719-098D-49E3-867B-EF3EE6F7C8F3}"/>
              </a:ext>
            </a:extLst>
          </p:cNvPr>
          <p:cNvSpPr txBox="1"/>
          <p:nvPr/>
        </p:nvSpPr>
        <p:spPr>
          <a:xfrm>
            <a:off x="7947057" y="3702622"/>
            <a:ext cx="15001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センサー部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52D267D-0C7F-4FDC-A448-A9078717EE5B}"/>
              </a:ext>
            </a:extLst>
          </p:cNvPr>
          <p:cNvSpPr txBox="1"/>
          <p:nvPr/>
        </p:nvSpPr>
        <p:spPr>
          <a:xfrm>
            <a:off x="2393535" y="5923876"/>
            <a:ext cx="13444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受信部</a:t>
            </a:r>
          </a:p>
        </p:txBody>
      </p:sp>
    </p:spTree>
    <p:extLst>
      <p:ext uri="{BB962C8B-B14F-4D97-AF65-F5344CB8AC3E}">
        <p14:creationId xmlns:p14="http://schemas.microsoft.com/office/powerpoint/2010/main" val="16544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実現方法</a:t>
            </a:r>
            <a:r>
              <a:rPr lang="en-US" altLang="ja-JP" dirty="0"/>
              <a:t>-</a:t>
            </a:r>
            <a:r>
              <a:rPr lang="ja-JP" altLang="en-US" dirty="0"/>
              <a:t>ハードウェア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6774" y="1268760"/>
            <a:ext cx="8172451" cy="43915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600" dirty="0">
                <a:solidFill>
                  <a:schemeClr val="tx2"/>
                </a:solidFill>
              </a:rPr>
              <a:t>本体（センサー部）</a:t>
            </a:r>
            <a:endParaRPr kumimoji="1" lang="en-US" altLang="ja-JP" sz="26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solidFill>
                  <a:schemeClr val="tx2"/>
                </a:solidFill>
              </a:rPr>
              <a:t>使用部品：</a:t>
            </a:r>
            <a:r>
              <a:rPr kumimoji="1" lang="en-US" altLang="ja-JP" sz="2400" dirty="0">
                <a:solidFill>
                  <a:schemeClr val="tx2"/>
                </a:solidFill>
              </a:rPr>
              <a:t>TWELITE-2525-</a:t>
            </a:r>
            <a:r>
              <a:rPr kumimoji="1" lang="ja-JP" altLang="en-US" sz="2400" dirty="0">
                <a:solidFill>
                  <a:schemeClr val="tx2"/>
                </a:solidFill>
              </a:rPr>
              <a:t>トワイライトニコニコ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pPr marL="841248" lvl="3" indent="0">
              <a:buNone/>
            </a:pPr>
            <a:r>
              <a:rPr lang="en-US" altLang="ja-JP" sz="2200" dirty="0">
                <a:solidFill>
                  <a:schemeClr val="tx2"/>
                </a:solidFill>
              </a:rPr>
              <a:t>-</a:t>
            </a:r>
            <a:r>
              <a:rPr lang="ja-JP" altLang="en-US" sz="2200" dirty="0">
                <a:solidFill>
                  <a:schemeClr val="tx2"/>
                </a:solidFill>
              </a:rPr>
              <a:t>加速度センサー無線タグ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振動・加速度などを読み取り受信部に送信する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marL="201168" lvl="1" indent="0">
              <a:buNone/>
            </a:pP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受信部</a:t>
            </a:r>
            <a:endParaRPr lang="en-US" altLang="ja-JP" sz="26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solidFill>
                  <a:schemeClr val="tx2"/>
                </a:solidFill>
              </a:rPr>
              <a:t>使用部品：</a:t>
            </a:r>
            <a:r>
              <a:rPr kumimoji="1" lang="en-US" altLang="ja-JP" sz="2400" dirty="0">
                <a:solidFill>
                  <a:schemeClr val="tx2"/>
                </a:solidFill>
              </a:rPr>
              <a:t>MONOSTICK-</a:t>
            </a:r>
            <a:r>
              <a:rPr kumimoji="1" lang="ja-JP" altLang="en-US" sz="2400" dirty="0">
                <a:solidFill>
                  <a:schemeClr val="tx2"/>
                </a:solidFill>
              </a:rPr>
              <a:t>モノスティック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pPr marL="841248" lvl="3" indent="0">
              <a:buNone/>
            </a:pPr>
            <a:r>
              <a:rPr lang="en-US" altLang="ja-JP" sz="2200" dirty="0">
                <a:solidFill>
                  <a:schemeClr val="tx2"/>
                </a:solidFill>
              </a:rPr>
              <a:t>-USB</a:t>
            </a:r>
            <a:r>
              <a:rPr lang="ja-JP" altLang="en-US" sz="2200" dirty="0">
                <a:solidFill>
                  <a:schemeClr val="tx2"/>
                </a:solidFill>
              </a:rPr>
              <a:t>スティック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スマートフォンに接続して使用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本体から受け取った値をスマートフォンに渡す</a:t>
            </a:r>
            <a:endParaRPr lang="en-US" altLang="ja-JP" sz="2200" dirty="0">
              <a:solidFill>
                <a:schemeClr val="tx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26" name="Picture 2" descr="TWELITE 2525A-ãã¯ã¤ã©ã¤ããã³ãã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50" y="2624449"/>
            <a:ext cx="1463893" cy="14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843851" y="397101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TWELITE-2525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MONOSTICK-ã¢ãã¹ãã£ãã¯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59" y="4796283"/>
            <a:ext cx="1322303" cy="13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933619" y="606354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MONOSTICK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実現方法</a:t>
            </a:r>
            <a:r>
              <a:rPr lang="en-US" altLang="ja-JP" dirty="0"/>
              <a:t>-</a:t>
            </a:r>
            <a:r>
              <a:rPr lang="ja-JP" altLang="en-US" dirty="0"/>
              <a:t>ソフトウェア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1539" y="1845734"/>
            <a:ext cx="8172451" cy="4031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600" dirty="0">
                <a:solidFill>
                  <a:schemeClr val="tx2"/>
                </a:solidFill>
              </a:rPr>
              <a:t>スマートフォンアプリ</a:t>
            </a:r>
            <a:endParaRPr lang="en-US" altLang="ja-JP" sz="2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ja-JP" sz="2400" dirty="0">
                <a:solidFill>
                  <a:schemeClr val="tx2"/>
                </a:solidFill>
              </a:rPr>
              <a:t>-TWELITE</a:t>
            </a:r>
            <a:r>
              <a:rPr lang="ja-JP" altLang="en-US" sz="2400" dirty="0">
                <a:solidFill>
                  <a:schemeClr val="tx2"/>
                </a:solidFill>
              </a:rPr>
              <a:t>シリーズ提供のアプリを基に開発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201168" lvl="1" indent="0">
              <a:buNone/>
            </a:pPr>
            <a:endParaRPr lang="en-US" altLang="ja-JP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600" dirty="0">
                <a:solidFill>
                  <a:schemeClr val="tx2"/>
                </a:solidFill>
              </a:rPr>
              <a:t>仕様</a:t>
            </a:r>
            <a:endParaRPr kumimoji="1" lang="en-US" altLang="ja-JP" sz="2600" dirty="0">
              <a:solidFill>
                <a:schemeClr val="tx2"/>
              </a:solidFill>
            </a:endParaRPr>
          </a:p>
          <a:p>
            <a:pPr marL="457200" lvl="2" indent="-73152">
              <a:buNone/>
            </a:pPr>
            <a:r>
              <a:rPr lang="en-US" altLang="ja-JP" sz="2400" dirty="0">
                <a:solidFill>
                  <a:schemeClr val="tx2"/>
                </a:solidFill>
              </a:rPr>
              <a:t>-</a:t>
            </a:r>
            <a:r>
              <a:rPr lang="ja-JP" altLang="en-US" sz="2400" dirty="0">
                <a:solidFill>
                  <a:schemeClr val="tx2"/>
                </a:solidFill>
              </a:rPr>
              <a:t>複数のセンサーを使えるようにする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marL="384048" lvl="2" indent="0">
              <a:buNone/>
            </a:pPr>
            <a:r>
              <a:rPr kumimoji="1" lang="en-US" altLang="ja-JP" sz="2400" dirty="0">
                <a:solidFill>
                  <a:schemeClr val="tx2"/>
                </a:solidFill>
              </a:rPr>
              <a:t>-</a:t>
            </a:r>
            <a:r>
              <a:rPr kumimoji="1" lang="ja-JP" altLang="en-US" sz="2400" dirty="0">
                <a:solidFill>
                  <a:schemeClr val="tx2"/>
                </a:solidFill>
              </a:rPr>
              <a:t>多くの音源を搭載し、さまざまな音に触れてもらう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pPr marL="384048" lvl="2" indent="0">
              <a:buNone/>
            </a:pPr>
            <a:r>
              <a:rPr lang="en-US" altLang="ja-JP" sz="2400" dirty="0">
                <a:solidFill>
                  <a:schemeClr val="tx2"/>
                </a:solidFill>
              </a:rPr>
              <a:t>-</a:t>
            </a:r>
            <a:r>
              <a:rPr lang="ja-JP" altLang="en-US" sz="2400" dirty="0">
                <a:solidFill>
                  <a:schemeClr val="tx2"/>
                </a:solidFill>
              </a:rPr>
              <a:t>ゲームモードを作成し、利用者を増やす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pPr marL="384048" lvl="2" indent="0">
              <a:buNone/>
            </a:pPr>
            <a:r>
              <a:rPr lang="en-US" altLang="ja-JP" sz="2400" dirty="0">
                <a:solidFill>
                  <a:schemeClr val="tx2"/>
                </a:solidFill>
              </a:rPr>
              <a:t>-</a:t>
            </a:r>
            <a:r>
              <a:rPr lang="ja-JP" altLang="en-US" sz="2400" dirty="0">
                <a:solidFill>
                  <a:schemeClr val="tx2"/>
                </a:solidFill>
              </a:rPr>
              <a:t>親しみやすく、わかりやすいデザインにする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実行、開発環境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6988" y="2060849"/>
            <a:ext cx="8269887" cy="38187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>
                <a:solidFill>
                  <a:schemeClr val="tx2"/>
                </a:solidFill>
              </a:rPr>
              <a:t>センサー解析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ソフトウェア：</a:t>
            </a:r>
            <a:r>
              <a:rPr lang="en-US" altLang="ja-JP" sz="2600" dirty="0">
                <a:solidFill>
                  <a:schemeClr val="tx2"/>
                </a:solidFill>
              </a:rPr>
              <a:t>Tera</a:t>
            </a:r>
            <a:r>
              <a:rPr lang="ja-JP" altLang="en-US" sz="2600" dirty="0">
                <a:solidFill>
                  <a:schemeClr val="tx2"/>
                </a:solidFill>
              </a:rPr>
              <a:t> </a:t>
            </a:r>
            <a:r>
              <a:rPr lang="en-US" altLang="ja-JP" sz="2600" dirty="0">
                <a:solidFill>
                  <a:schemeClr val="tx2"/>
                </a:solidFill>
              </a:rPr>
              <a:t>Term</a:t>
            </a:r>
            <a:r>
              <a:rPr lang="ja-JP" altLang="en-US" sz="2600" dirty="0" err="1">
                <a:solidFill>
                  <a:schemeClr val="tx2"/>
                </a:solidFill>
              </a:rPr>
              <a:t>、</a:t>
            </a:r>
            <a:r>
              <a:rPr lang="en-US" altLang="ja-JP" sz="2600" dirty="0">
                <a:solidFill>
                  <a:schemeClr val="tx2"/>
                </a:solidFill>
              </a:rPr>
              <a:t>Anaconda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使用言語：</a:t>
            </a:r>
            <a:r>
              <a:rPr lang="en-US" altLang="ja-JP" sz="2600" dirty="0">
                <a:solidFill>
                  <a:schemeClr val="tx2"/>
                </a:solidFill>
              </a:rPr>
              <a:t>Python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ハードウェア：</a:t>
            </a:r>
            <a:r>
              <a:rPr lang="en-US" altLang="ja-JP" sz="2600" dirty="0">
                <a:solidFill>
                  <a:schemeClr val="tx2"/>
                </a:solidFill>
              </a:rPr>
              <a:t>PC </a:t>
            </a:r>
          </a:p>
          <a:p>
            <a:pPr marL="201168" lvl="1" indent="0">
              <a:buNone/>
            </a:pPr>
            <a:endParaRPr kumimoji="1" lang="en-US" altLang="ja-JP" sz="19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>
                <a:solidFill>
                  <a:schemeClr val="tx2"/>
                </a:solidFill>
              </a:rPr>
              <a:t>アプリケーション開発</a:t>
            </a:r>
            <a:endParaRPr lang="en-US" altLang="ja-JP" sz="28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>
                <a:solidFill>
                  <a:schemeClr val="tx2"/>
                </a:solidFill>
              </a:rPr>
              <a:t>ソフトウェア：</a:t>
            </a:r>
            <a:r>
              <a:rPr kumimoji="1" lang="en-US" altLang="ja-JP" sz="2600" dirty="0">
                <a:solidFill>
                  <a:schemeClr val="tx2"/>
                </a:solidFill>
              </a:rPr>
              <a:t>Android Studio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</a:rPr>
              <a:t>使用言語：</a:t>
            </a:r>
            <a:r>
              <a:rPr lang="en-US" altLang="ja-JP" sz="2600" dirty="0">
                <a:solidFill>
                  <a:schemeClr val="tx2"/>
                </a:solidFill>
              </a:rPr>
              <a:t>java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600" dirty="0">
                <a:solidFill>
                  <a:schemeClr val="tx2"/>
                </a:solidFill>
              </a:rPr>
              <a:t>ハードウェア：スマートフォンなどのデバイス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74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機能、特徴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6570" y="1556792"/>
            <a:ext cx="8550722" cy="4671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ドラム、効果音などをはじめとする様々な種類の音を利用可能</a:t>
            </a: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自分で録音した音を音源として利用可能</a:t>
            </a: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200" dirty="0">
                <a:solidFill>
                  <a:schemeClr val="tx2"/>
                </a:solidFill>
              </a:rPr>
              <a:t>2</a:t>
            </a:r>
            <a:r>
              <a:rPr lang="ja-JP" altLang="en-US" sz="2200" dirty="0">
                <a:solidFill>
                  <a:schemeClr val="tx2"/>
                </a:solidFill>
              </a:rPr>
              <a:t>種類のモード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lvl="1">
              <a:buFontTx/>
              <a:buChar char="-"/>
            </a:pPr>
            <a:r>
              <a:rPr lang="ja-JP" altLang="en-US" sz="2200" dirty="0">
                <a:solidFill>
                  <a:schemeClr val="tx2"/>
                </a:solidFill>
              </a:rPr>
              <a:t>演奏モード、モグラたたきモード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lvl="1">
              <a:buFontTx/>
              <a:buChar char="-"/>
            </a:pP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無線で通信を行うため、本体とスマートフォンのみで利用可能</a:t>
            </a: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本体内蔵電池のため充電する必要が無い</a:t>
            </a:r>
            <a:endParaRPr lang="en-US" altLang="ja-JP" sz="2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200" dirty="0">
                <a:solidFill>
                  <a:schemeClr val="tx2"/>
                </a:solidFill>
              </a:rPr>
              <a:t>本体が小型のため様々なものに取り付け遊ぶことができる</a:t>
            </a:r>
            <a:endParaRPr lang="en-US" altLang="ja-JP" sz="2200" dirty="0">
              <a:solidFill>
                <a:schemeClr val="tx2"/>
              </a:solidFill>
            </a:endParaRPr>
          </a:p>
          <a:p>
            <a:pPr marL="384048" lvl="2" indent="0">
              <a:buNone/>
            </a:pPr>
            <a:r>
              <a:rPr lang="ja-JP" altLang="en-US" sz="2200" dirty="0">
                <a:solidFill>
                  <a:schemeClr val="tx2"/>
                </a:solidFill>
              </a:rPr>
              <a:t>　例）：バチ、靴、腕など・・・</a:t>
            </a:r>
            <a:endParaRPr lang="en-US" altLang="ja-JP" sz="2200" dirty="0">
              <a:solidFill>
                <a:schemeClr val="tx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5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遊び方</a:t>
            </a:r>
            <a:r>
              <a:rPr lang="ja-JP" altLang="en-US" dirty="0"/>
              <a:t>➀</a:t>
            </a:r>
            <a:br>
              <a:rPr lang="en-US" altLang="ja-JP" dirty="0"/>
            </a:br>
            <a:r>
              <a:rPr lang="ja-JP" altLang="en-US" dirty="0"/>
              <a:t> 演奏モード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056" y="2096167"/>
            <a:ext cx="5503095" cy="380729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600" dirty="0">
                <a:solidFill>
                  <a:schemeClr val="tx2"/>
                </a:solidFill>
                <a:latin typeface="+mn-ea"/>
              </a:rPr>
              <a:t>基本のモード</a:t>
            </a:r>
            <a:endParaRPr lang="en-US" altLang="ja-JP" sz="2600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鳴らしたい音を選択して遊べる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音を録音してオリジナルの音源を作れる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2200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800" u="sng" dirty="0">
                <a:solidFill>
                  <a:schemeClr val="tx2"/>
                </a:solidFill>
                <a:latin typeface="+mn-ea"/>
              </a:rPr>
              <a:t>遊び方いろいろ！</a:t>
            </a:r>
            <a:endParaRPr lang="en-US" altLang="ja-JP" sz="2800" u="sng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>
                <a:solidFill>
                  <a:schemeClr val="tx2"/>
                </a:solidFill>
                <a:latin typeface="+mn-ea"/>
              </a:rPr>
              <a:t>4</a:t>
            </a:r>
            <a:r>
              <a:rPr lang="ja-JP" altLang="en-US" sz="2400" dirty="0" err="1">
                <a:solidFill>
                  <a:schemeClr val="tx2"/>
                </a:solidFill>
                <a:latin typeface="+mn-ea"/>
              </a:rPr>
              <a:t>つの</a:t>
            </a: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センサーを使いドラムとして遊ぶ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>
                <a:solidFill>
                  <a:schemeClr val="tx2"/>
                </a:solidFill>
                <a:latin typeface="+mn-ea"/>
              </a:rPr>
              <a:t>4</a:t>
            </a: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人でセッションをして遊ぶ</a:t>
            </a:r>
            <a:endParaRPr lang="en-US" altLang="ja-JP" sz="2400" dirty="0">
              <a:solidFill>
                <a:schemeClr val="tx2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2"/>
                </a:solidFill>
                <a:latin typeface="+mn-ea"/>
              </a:rPr>
              <a:t>音を録音してオリジナルの効果音で遊ぶ　</a:t>
            </a:r>
            <a:r>
              <a:rPr lang="en-US" altLang="ja-JP" sz="2400" dirty="0">
                <a:solidFill>
                  <a:schemeClr val="tx2"/>
                </a:solidFill>
                <a:latin typeface="+mn-ea"/>
              </a:rPr>
              <a:t>etc...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>
              <a:solidFill>
                <a:schemeClr val="tx2"/>
              </a:solidFill>
            </a:endParaRPr>
          </a:p>
          <a:p>
            <a:endParaRPr lang="en-US" altLang="ja-JP" sz="2200" dirty="0">
              <a:solidFill>
                <a:schemeClr val="tx2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@kimkimlab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29C384A-964F-4B0A-8128-5D5537BFE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758534"/>
            <a:ext cx="3026832" cy="53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57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バッジ</Template>
  <TotalTime>1286</TotalTime>
  <Words>422</Words>
  <Application>Microsoft Office PowerPoint</Application>
  <PresentationFormat>A4 210 x 297 mm</PresentationFormat>
  <Paragraphs>146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ＭＳ Ｐゴシック</vt:lpstr>
      <vt:lpstr>メイリオ</vt:lpstr>
      <vt:lpstr>Arial</vt:lpstr>
      <vt:lpstr>Broadway</vt:lpstr>
      <vt:lpstr>Calibri</vt:lpstr>
      <vt:lpstr>Gill Sans MT</vt:lpstr>
      <vt:lpstr>Impact</vt:lpstr>
      <vt:lpstr>Wingdings</vt:lpstr>
      <vt:lpstr>Badge</vt:lpstr>
      <vt:lpstr>PowerPoint プレゼンテーション</vt:lpstr>
      <vt:lpstr>背景</vt:lpstr>
      <vt:lpstr>PowerPoint プレゼンテーション</vt:lpstr>
      <vt:lpstr>実装イメージ</vt:lpstr>
      <vt:lpstr>実現方法-ハードウェア-</vt:lpstr>
      <vt:lpstr>実現方法-ソフトウェア-</vt:lpstr>
      <vt:lpstr>実行、開発環境</vt:lpstr>
      <vt:lpstr>機能、特徴</vt:lpstr>
      <vt:lpstr>遊び方➀  演奏モード</vt:lpstr>
      <vt:lpstr>遊び方②  モグラたたきモード</vt:lpstr>
      <vt:lpstr>改善点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dora</dc:creator>
  <cp:lastModifiedBy>小久保柚真</cp:lastModifiedBy>
  <cp:revision>100</cp:revision>
  <dcterms:created xsi:type="dcterms:W3CDTF">2013-07-02T07:03:51Z</dcterms:created>
  <dcterms:modified xsi:type="dcterms:W3CDTF">2019-06-28T10:26:51Z</dcterms:modified>
</cp:coreProperties>
</file>