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75" r:id="rId4"/>
    <p:sldId id="260" r:id="rId5"/>
    <p:sldId id="263" r:id="rId6"/>
    <p:sldId id="265" r:id="rId7"/>
    <p:sldId id="261" r:id="rId8"/>
    <p:sldId id="271" r:id="rId9"/>
    <p:sldId id="264" r:id="rId10"/>
    <p:sldId id="268" r:id="rId11"/>
    <p:sldId id="269" r:id="rId12"/>
    <p:sldId id="270" r:id="rId13"/>
    <p:sldId id="274" r:id="rId14"/>
    <p:sldId id="273" r:id="rId15"/>
    <p:sldId id="276"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ia Rahman" initials="SR" lastIdx="1" clrIdx="0">
    <p:extLst>
      <p:ext uri="{19B8F6BF-5375-455C-9EA6-DF929625EA0E}">
        <p15:presenceInfo xmlns:p15="http://schemas.microsoft.com/office/powerpoint/2012/main" userId="76d4081cee3d93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B3C0"/>
    <a:srgbClr val="0DD1B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80"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ssy\AppData\Roaming\Microsoft\Excel\Data_Level1_SBDC_TrainingProgram%20(version%202).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ssy\Documents\Database%20Projects\Data%20Challenge%202020\Data_Level1_SBDC_TrainingProgram%20(version%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Trend of Participants Based on Gender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'Gender '!$B$28</c:f>
              <c:strCache>
                <c:ptCount val="1"/>
                <c:pt idx="0">
                  <c:v>Chose Not to Respond</c:v>
                </c:pt>
              </c:strCache>
            </c:strRef>
          </c:tx>
          <c:spPr>
            <a:ln w="22225" cap="rnd">
              <a:solidFill>
                <a:schemeClr val="bg1">
                  <a:lumMod val="95000"/>
                </a:schemeClr>
              </a:solidFill>
            </a:ln>
            <a:effectLst>
              <a:glow rad="139700">
                <a:schemeClr val="bg1">
                  <a:lumMod val="95000"/>
                  <a:alpha val="14000"/>
                </a:scheme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'!$B$29:$B$34</c:f>
              <c:numCache>
                <c:formatCode>General</c:formatCode>
                <c:ptCount val="6"/>
                <c:pt idx="0">
                  <c:v>55</c:v>
                </c:pt>
                <c:pt idx="1">
                  <c:v>1791</c:v>
                </c:pt>
                <c:pt idx="2">
                  <c:v>1200</c:v>
                </c:pt>
                <c:pt idx="3">
                  <c:v>678</c:v>
                </c:pt>
                <c:pt idx="4">
                  <c:v>580</c:v>
                </c:pt>
                <c:pt idx="5">
                  <c:v>741</c:v>
                </c:pt>
              </c:numCache>
            </c:numRef>
          </c:val>
          <c:smooth val="0"/>
          <c:extLst>
            <c:ext xmlns:c16="http://schemas.microsoft.com/office/drawing/2014/chart" uri="{C3380CC4-5D6E-409C-BE32-E72D297353CC}">
              <c16:uniqueId val="{00000000-C0F0-4D14-9C8F-CF35EBDB97EF}"/>
            </c:ext>
          </c:extLst>
        </c:ser>
        <c:ser>
          <c:idx val="1"/>
          <c:order val="1"/>
          <c:tx>
            <c:strRef>
              <c:f>'Gender '!$C$28</c:f>
              <c:strCache>
                <c:ptCount val="1"/>
                <c:pt idx="0">
                  <c:v>Female</c:v>
                </c:pt>
              </c:strCache>
            </c:strRef>
          </c:tx>
          <c:spPr>
            <a:ln w="22225" cap="rnd">
              <a:solidFill>
                <a:srgbClr val="80CAAE"/>
              </a:solidFill>
            </a:ln>
            <a:effectLst>
              <a:glow rad="139700">
                <a:srgbClr val="80CAAE">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'!$C$29:$C$34</c:f>
              <c:numCache>
                <c:formatCode>General</c:formatCode>
                <c:ptCount val="6"/>
                <c:pt idx="0">
                  <c:v>166</c:v>
                </c:pt>
                <c:pt idx="1">
                  <c:v>2698</c:v>
                </c:pt>
                <c:pt idx="2">
                  <c:v>3128</c:v>
                </c:pt>
                <c:pt idx="3">
                  <c:v>2866</c:v>
                </c:pt>
                <c:pt idx="4">
                  <c:v>2298</c:v>
                </c:pt>
                <c:pt idx="5">
                  <c:v>2168</c:v>
                </c:pt>
              </c:numCache>
            </c:numRef>
          </c:val>
          <c:smooth val="0"/>
          <c:extLst>
            <c:ext xmlns:c16="http://schemas.microsoft.com/office/drawing/2014/chart" uri="{C3380CC4-5D6E-409C-BE32-E72D297353CC}">
              <c16:uniqueId val="{00000001-C0F0-4D14-9C8F-CF35EBDB97EF}"/>
            </c:ext>
          </c:extLst>
        </c:ser>
        <c:ser>
          <c:idx val="2"/>
          <c:order val="2"/>
          <c:tx>
            <c:strRef>
              <c:f>'Gender '!$D$28</c:f>
              <c:strCache>
                <c:ptCount val="1"/>
                <c:pt idx="0">
                  <c:v>Male</c:v>
                </c:pt>
              </c:strCache>
            </c:strRef>
          </c:tx>
          <c:spPr>
            <a:ln w="22225" cap="rnd">
              <a:solidFill>
                <a:srgbClr val="0099CC"/>
              </a:solidFill>
            </a:ln>
            <a:effectLst>
              <a:glow rad="139700">
                <a:srgbClr val="0099CC">
                  <a:alpha val="14000"/>
                </a:srgbClr>
              </a:glow>
            </a:effectLst>
          </c:spPr>
          <c:marker>
            <c:symbol val="none"/>
          </c:marker>
          <c:cat>
            <c:strRef>
              <c:f>'Gender '!$A$29:$A$34</c:f>
              <c:strCache>
                <c:ptCount val="6"/>
                <c:pt idx="0">
                  <c:v>2014</c:v>
                </c:pt>
                <c:pt idx="1">
                  <c:v>2015</c:v>
                </c:pt>
                <c:pt idx="2">
                  <c:v>2016</c:v>
                </c:pt>
                <c:pt idx="3">
                  <c:v>2017</c:v>
                </c:pt>
                <c:pt idx="4">
                  <c:v>2018</c:v>
                </c:pt>
                <c:pt idx="5">
                  <c:v>2019</c:v>
                </c:pt>
              </c:strCache>
            </c:strRef>
          </c:cat>
          <c:val>
            <c:numRef>
              <c:f>'Gender '!$D$29:$D$34</c:f>
              <c:numCache>
                <c:formatCode>General</c:formatCode>
                <c:ptCount val="6"/>
                <c:pt idx="0">
                  <c:v>86</c:v>
                </c:pt>
                <c:pt idx="1">
                  <c:v>1804</c:v>
                </c:pt>
                <c:pt idx="2">
                  <c:v>1766</c:v>
                </c:pt>
                <c:pt idx="3">
                  <c:v>1474</c:v>
                </c:pt>
                <c:pt idx="4">
                  <c:v>1068</c:v>
                </c:pt>
                <c:pt idx="5">
                  <c:v>1169</c:v>
                </c:pt>
              </c:numCache>
            </c:numRef>
          </c:val>
          <c:smooth val="0"/>
          <c:extLst>
            <c:ext xmlns:c16="http://schemas.microsoft.com/office/drawing/2014/chart" uri="{C3380CC4-5D6E-409C-BE32-E72D297353CC}">
              <c16:uniqueId val="{00000002-C0F0-4D14-9C8F-CF35EBDB97EF}"/>
            </c:ext>
          </c:extLst>
        </c:ser>
        <c:dLbls>
          <c:showLegendKey val="0"/>
          <c:showVal val="0"/>
          <c:showCatName val="0"/>
          <c:showSerName val="0"/>
          <c:showPercent val="0"/>
          <c:showBubbleSize val="0"/>
        </c:dLbls>
        <c:smooth val="0"/>
        <c:axId val="1072099688"/>
        <c:axId val="1072102312"/>
      </c:lineChart>
      <c:catAx>
        <c:axId val="10720996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102312"/>
        <c:crosses val="autoZero"/>
        <c:auto val="1"/>
        <c:lblAlgn val="ctr"/>
        <c:lblOffset val="100"/>
        <c:noMultiLvlLbl val="0"/>
      </c:catAx>
      <c:valAx>
        <c:axId val="107210231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72099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a:t>Training</a:t>
            </a:r>
            <a:r>
              <a:rPr lang="en-US" baseline="0"/>
              <a:t> topics</a:t>
            </a:r>
            <a:endParaRPr lang="en-US"/>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lotArea>
      <c:layout/>
      <c:barChart>
        <c:barDir val="bar"/>
        <c:grouping val="clustered"/>
        <c:varyColors val="1"/>
        <c:ser>
          <c:idx val="0"/>
          <c:order val="0"/>
          <c:tx>
            <c:strRef>
              <c:f>'Training Topics'!$B$1</c:f>
              <c:strCache>
                <c:ptCount val="1"/>
                <c:pt idx="0">
                  <c:v>Count</c:v>
                </c:pt>
              </c:strCache>
            </c:strRef>
          </c:tx>
          <c:invertIfNegative val="0"/>
          <c:dPt>
            <c:idx val="0"/>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01-4388-4B4C-9261-5797C8429E2C}"/>
              </c:ext>
            </c:extLst>
          </c:dPt>
          <c:dPt>
            <c:idx val="1"/>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03-4388-4B4C-9261-5797C8429E2C}"/>
              </c:ext>
            </c:extLst>
          </c:dPt>
          <c:dPt>
            <c:idx val="2"/>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05-4388-4B4C-9261-5797C8429E2C}"/>
              </c:ext>
            </c:extLst>
          </c:dPt>
          <c:dPt>
            <c:idx val="3"/>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07-4388-4B4C-9261-5797C8429E2C}"/>
              </c:ext>
            </c:extLst>
          </c:dPt>
          <c:dPt>
            <c:idx val="4"/>
            <c:invertIfNegative val="0"/>
            <c:bubble3D val="0"/>
            <c:spPr>
              <a:solidFill>
                <a:schemeClr val="accent3">
                  <a:lumMod val="60000"/>
                  <a:alpha val="88000"/>
                </a:schemeClr>
              </a:solidFill>
              <a:ln>
                <a:solidFill>
                  <a:schemeClr val="accent3">
                    <a:lumMod val="60000"/>
                    <a:lumMod val="50000"/>
                  </a:schemeClr>
                </a:solidFill>
              </a:ln>
              <a:effectLst/>
            </c:spPr>
            <c:extLst>
              <c:ext xmlns:c16="http://schemas.microsoft.com/office/drawing/2014/chart" uri="{C3380CC4-5D6E-409C-BE32-E72D297353CC}">
                <c16:uniqueId val="{00000009-4388-4B4C-9261-5797C8429E2C}"/>
              </c:ext>
            </c:extLst>
          </c:dPt>
          <c:dPt>
            <c:idx val="5"/>
            <c:invertIfNegative val="0"/>
            <c:bubble3D val="0"/>
            <c:spPr>
              <a:solidFill>
                <a:schemeClr val="accent5">
                  <a:lumMod val="60000"/>
                  <a:alpha val="88000"/>
                </a:schemeClr>
              </a:solidFill>
              <a:ln>
                <a:solidFill>
                  <a:schemeClr val="accent5">
                    <a:lumMod val="60000"/>
                    <a:lumMod val="50000"/>
                  </a:schemeClr>
                </a:solidFill>
              </a:ln>
              <a:effectLst/>
            </c:spPr>
            <c:extLst>
              <c:ext xmlns:c16="http://schemas.microsoft.com/office/drawing/2014/chart" uri="{C3380CC4-5D6E-409C-BE32-E72D297353CC}">
                <c16:uniqueId val="{0000000B-4388-4B4C-9261-5797C8429E2C}"/>
              </c:ext>
            </c:extLst>
          </c:dPt>
          <c:dPt>
            <c:idx val="6"/>
            <c:invertIfNegative val="0"/>
            <c:bubble3D val="0"/>
            <c:spPr>
              <a:solidFill>
                <a:schemeClr val="accent1">
                  <a:lumMod val="80000"/>
                  <a:lumOff val="20000"/>
                  <a:alpha val="88000"/>
                </a:schemeClr>
              </a:solidFill>
              <a:ln>
                <a:solidFill>
                  <a:schemeClr val="accent1">
                    <a:lumMod val="80000"/>
                    <a:lumOff val="20000"/>
                    <a:lumMod val="50000"/>
                  </a:schemeClr>
                </a:solidFill>
              </a:ln>
              <a:effectLst/>
            </c:spPr>
            <c:extLst>
              <c:ext xmlns:c16="http://schemas.microsoft.com/office/drawing/2014/chart" uri="{C3380CC4-5D6E-409C-BE32-E72D297353CC}">
                <c16:uniqueId val="{0000000D-4388-4B4C-9261-5797C8429E2C}"/>
              </c:ext>
            </c:extLst>
          </c:dPt>
          <c:dPt>
            <c:idx val="7"/>
            <c:invertIfNegative val="0"/>
            <c:bubble3D val="0"/>
            <c:spPr>
              <a:solidFill>
                <a:schemeClr val="accent3">
                  <a:lumMod val="80000"/>
                  <a:lumOff val="20000"/>
                  <a:alpha val="88000"/>
                </a:schemeClr>
              </a:solidFill>
              <a:ln>
                <a:solidFill>
                  <a:schemeClr val="accent3">
                    <a:lumMod val="80000"/>
                    <a:lumOff val="20000"/>
                    <a:lumMod val="50000"/>
                  </a:schemeClr>
                </a:solidFill>
              </a:ln>
              <a:effectLst/>
            </c:spPr>
            <c:extLst>
              <c:ext xmlns:c16="http://schemas.microsoft.com/office/drawing/2014/chart" uri="{C3380CC4-5D6E-409C-BE32-E72D297353CC}">
                <c16:uniqueId val="{0000000F-4388-4B4C-9261-5797C8429E2C}"/>
              </c:ext>
            </c:extLst>
          </c:dPt>
          <c:dPt>
            <c:idx val="8"/>
            <c:invertIfNegative val="0"/>
            <c:bubble3D val="0"/>
            <c:spPr>
              <a:solidFill>
                <a:schemeClr val="accent5">
                  <a:lumMod val="80000"/>
                  <a:lumOff val="20000"/>
                  <a:alpha val="88000"/>
                </a:schemeClr>
              </a:solidFill>
              <a:ln>
                <a:solidFill>
                  <a:schemeClr val="accent5">
                    <a:lumMod val="80000"/>
                    <a:lumOff val="20000"/>
                    <a:lumMod val="50000"/>
                  </a:schemeClr>
                </a:solidFill>
              </a:ln>
              <a:effectLst/>
            </c:spPr>
            <c:extLst>
              <c:ext xmlns:c16="http://schemas.microsoft.com/office/drawing/2014/chart" uri="{C3380CC4-5D6E-409C-BE32-E72D297353CC}">
                <c16:uniqueId val="{00000011-4388-4B4C-9261-5797C8429E2C}"/>
              </c:ext>
            </c:extLst>
          </c:dPt>
          <c:dPt>
            <c:idx val="9"/>
            <c:invertIfNegative val="0"/>
            <c:bubble3D val="0"/>
            <c:spPr>
              <a:solidFill>
                <a:schemeClr val="accent1">
                  <a:lumMod val="80000"/>
                  <a:alpha val="88000"/>
                </a:schemeClr>
              </a:solidFill>
              <a:ln>
                <a:solidFill>
                  <a:schemeClr val="accent1">
                    <a:lumMod val="80000"/>
                    <a:lumMod val="50000"/>
                  </a:schemeClr>
                </a:solidFill>
              </a:ln>
              <a:effectLst/>
            </c:spPr>
            <c:extLst>
              <c:ext xmlns:c16="http://schemas.microsoft.com/office/drawing/2014/chart" uri="{C3380CC4-5D6E-409C-BE32-E72D297353CC}">
                <c16:uniqueId val="{00000013-4388-4B4C-9261-5797C8429E2C}"/>
              </c:ext>
            </c:extLst>
          </c:dPt>
          <c:dPt>
            <c:idx val="10"/>
            <c:invertIfNegative val="0"/>
            <c:bubble3D val="0"/>
            <c:spPr>
              <a:solidFill>
                <a:schemeClr val="accent3">
                  <a:lumMod val="80000"/>
                  <a:alpha val="88000"/>
                </a:schemeClr>
              </a:solidFill>
              <a:ln>
                <a:solidFill>
                  <a:schemeClr val="accent3">
                    <a:lumMod val="80000"/>
                    <a:lumMod val="50000"/>
                  </a:schemeClr>
                </a:solidFill>
              </a:ln>
              <a:effectLst/>
            </c:spPr>
            <c:extLst>
              <c:ext xmlns:c16="http://schemas.microsoft.com/office/drawing/2014/chart" uri="{C3380CC4-5D6E-409C-BE32-E72D297353CC}">
                <c16:uniqueId val="{00000015-4388-4B4C-9261-5797C8429E2C}"/>
              </c:ext>
            </c:extLst>
          </c:dPt>
          <c:dPt>
            <c:idx val="11"/>
            <c:invertIfNegative val="0"/>
            <c:bubble3D val="0"/>
            <c:spPr>
              <a:solidFill>
                <a:schemeClr val="accent5">
                  <a:lumMod val="80000"/>
                  <a:alpha val="88000"/>
                </a:schemeClr>
              </a:solidFill>
              <a:ln>
                <a:solidFill>
                  <a:schemeClr val="accent5">
                    <a:lumMod val="80000"/>
                    <a:lumMod val="50000"/>
                  </a:schemeClr>
                </a:solidFill>
              </a:ln>
              <a:effectLst/>
            </c:spPr>
            <c:extLst>
              <c:ext xmlns:c16="http://schemas.microsoft.com/office/drawing/2014/chart" uri="{C3380CC4-5D6E-409C-BE32-E72D297353CC}">
                <c16:uniqueId val="{00000017-4388-4B4C-9261-5797C8429E2C}"/>
              </c:ext>
            </c:extLst>
          </c:dPt>
          <c:dPt>
            <c:idx val="12"/>
            <c:invertIfNegative val="0"/>
            <c:bubble3D val="0"/>
            <c:spPr>
              <a:solidFill>
                <a:schemeClr val="accent1">
                  <a:lumMod val="60000"/>
                  <a:lumOff val="40000"/>
                  <a:alpha val="88000"/>
                </a:schemeClr>
              </a:solidFill>
              <a:ln>
                <a:solidFill>
                  <a:schemeClr val="accent1">
                    <a:lumMod val="60000"/>
                    <a:lumOff val="40000"/>
                    <a:lumMod val="50000"/>
                  </a:schemeClr>
                </a:solidFill>
              </a:ln>
              <a:effectLst/>
            </c:spPr>
            <c:extLst>
              <c:ext xmlns:c16="http://schemas.microsoft.com/office/drawing/2014/chart" uri="{C3380CC4-5D6E-409C-BE32-E72D297353CC}">
                <c16:uniqueId val="{00000019-4388-4B4C-9261-5797C8429E2C}"/>
              </c:ext>
            </c:extLst>
          </c:dPt>
          <c:dPt>
            <c:idx val="13"/>
            <c:invertIfNegative val="0"/>
            <c:bubble3D val="0"/>
            <c:spPr>
              <a:solidFill>
                <a:schemeClr val="accent3">
                  <a:lumMod val="60000"/>
                  <a:lumOff val="40000"/>
                  <a:alpha val="88000"/>
                </a:schemeClr>
              </a:solidFill>
              <a:ln>
                <a:solidFill>
                  <a:schemeClr val="accent3">
                    <a:lumMod val="60000"/>
                    <a:lumOff val="40000"/>
                    <a:lumMod val="50000"/>
                  </a:schemeClr>
                </a:solidFill>
              </a:ln>
              <a:effectLst/>
            </c:spPr>
            <c:extLst>
              <c:ext xmlns:c16="http://schemas.microsoft.com/office/drawing/2014/chart" uri="{C3380CC4-5D6E-409C-BE32-E72D297353CC}">
                <c16:uniqueId val="{0000001B-4388-4B4C-9261-5797C8429E2C}"/>
              </c:ext>
            </c:extLst>
          </c:dPt>
          <c:dPt>
            <c:idx val="14"/>
            <c:invertIfNegative val="0"/>
            <c:bubble3D val="0"/>
            <c:spPr>
              <a:solidFill>
                <a:schemeClr val="accent5">
                  <a:lumMod val="60000"/>
                  <a:lumOff val="40000"/>
                  <a:alpha val="88000"/>
                </a:schemeClr>
              </a:solidFill>
              <a:ln>
                <a:solidFill>
                  <a:schemeClr val="accent5">
                    <a:lumMod val="60000"/>
                    <a:lumOff val="40000"/>
                    <a:lumMod val="50000"/>
                  </a:schemeClr>
                </a:solidFill>
              </a:ln>
              <a:effectLst/>
            </c:spPr>
            <c:extLst>
              <c:ext xmlns:c16="http://schemas.microsoft.com/office/drawing/2014/chart" uri="{C3380CC4-5D6E-409C-BE32-E72D297353CC}">
                <c16:uniqueId val="{0000001D-4388-4B4C-9261-5797C8429E2C}"/>
              </c:ext>
            </c:extLst>
          </c:dPt>
          <c:dPt>
            <c:idx val="15"/>
            <c:invertIfNegative val="0"/>
            <c:bubble3D val="0"/>
            <c:spPr>
              <a:solidFill>
                <a:schemeClr val="accent1">
                  <a:lumMod val="50000"/>
                  <a:alpha val="88000"/>
                </a:schemeClr>
              </a:solidFill>
              <a:ln>
                <a:solidFill>
                  <a:schemeClr val="accent1">
                    <a:lumMod val="50000"/>
                    <a:lumMod val="50000"/>
                  </a:schemeClr>
                </a:solidFill>
              </a:ln>
              <a:effectLst/>
            </c:spPr>
            <c:extLst>
              <c:ext xmlns:c16="http://schemas.microsoft.com/office/drawing/2014/chart" uri="{C3380CC4-5D6E-409C-BE32-E72D297353CC}">
                <c16:uniqueId val="{0000001F-4388-4B4C-9261-5797C8429E2C}"/>
              </c:ext>
            </c:extLst>
          </c:dPt>
          <c:dPt>
            <c:idx val="16"/>
            <c:invertIfNegative val="0"/>
            <c:bubble3D val="0"/>
            <c:spPr>
              <a:solidFill>
                <a:schemeClr val="accent3">
                  <a:lumMod val="50000"/>
                  <a:alpha val="88000"/>
                </a:schemeClr>
              </a:solidFill>
              <a:ln>
                <a:solidFill>
                  <a:schemeClr val="accent3">
                    <a:lumMod val="50000"/>
                    <a:lumMod val="50000"/>
                  </a:schemeClr>
                </a:solidFill>
              </a:ln>
              <a:effectLst/>
            </c:spPr>
            <c:extLst>
              <c:ext xmlns:c16="http://schemas.microsoft.com/office/drawing/2014/chart" uri="{C3380CC4-5D6E-409C-BE32-E72D297353CC}">
                <c16:uniqueId val="{00000021-4388-4B4C-9261-5797C8429E2C}"/>
              </c:ext>
            </c:extLst>
          </c:dPt>
          <c:dPt>
            <c:idx val="17"/>
            <c:invertIfNegative val="0"/>
            <c:bubble3D val="0"/>
            <c:spPr>
              <a:solidFill>
                <a:schemeClr val="accent5">
                  <a:lumMod val="50000"/>
                  <a:alpha val="88000"/>
                </a:schemeClr>
              </a:solidFill>
              <a:ln>
                <a:solidFill>
                  <a:schemeClr val="accent5">
                    <a:lumMod val="50000"/>
                    <a:lumMod val="50000"/>
                  </a:schemeClr>
                </a:solidFill>
              </a:ln>
              <a:effectLst/>
            </c:spPr>
            <c:extLst>
              <c:ext xmlns:c16="http://schemas.microsoft.com/office/drawing/2014/chart" uri="{C3380CC4-5D6E-409C-BE32-E72D297353CC}">
                <c16:uniqueId val="{00000023-4388-4B4C-9261-5797C8429E2C}"/>
              </c:ext>
            </c:extLst>
          </c:dPt>
          <c:dPt>
            <c:idx val="18"/>
            <c:invertIfNegative val="0"/>
            <c:bubble3D val="0"/>
            <c:spPr>
              <a:solidFill>
                <a:schemeClr val="accent1">
                  <a:lumMod val="70000"/>
                  <a:lumOff val="30000"/>
                  <a:alpha val="88000"/>
                </a:schemeClr>
              </a:solidFill>
              <a:ln>
                <a:solidFill>
                  <a:schemeClr val="accent1">
                    <a:lumMod val="70000"/>
                    <a:lumOff val="30000"/>
                    <a:lumMod val="50000"/>
                  </a:schemeClr>
                </a:solidFill>
              </a:ln>
              <a:effectLst/>
            </c:spPr>
            <c:extLst>
              <c:ext xmlns:c16="http://schemas.microsoft.com/office/drawing/2014/chart" uri="{C3380CC4-5D6E-409C-BE32-E72D297353CC}">
                <c16:uniqueId val="{00000025-4388-4B4C-9261-5797C8429E2C}"/>
              </c:ext>
            </c:extLst>
          </c:dPt>
          <c:dPt>
            <c:idx val="19"/>
            <c:invertIfNegative val="0"/>
            <c:bubble3D val="0"/>
            <c:spPr>
              <a:solidFill>
                <a:schemeClr val="accent3">
                  <a:lumMod val="70000"/>
                  <a:lumOff val="30000"/>
                  <a:alpha val="88000"/>
                </a:schemeClr>
              </a:solidFill>
              <a:ln>
                <a:solidFill>
                  <a:schemeClr val="accent3">
                    <a:lumMod val="70000"/>
                    <a:lumOff val="30000"/>
                    <a:lumMod val="50000"/>
                  </a:schemeClr>
                </a:solidFill>
              </a:ln>
              <a:effectLst/>
            </c:spPr>
            <c:extLst>
              <c:ext xmlns:c16="http://schemas.microsoft.com/office/drawing/2014/chart" uri="{C3380CC4-5D6E-409C-BE32-E72D297353CC}">
                <c16:uniqueId val="{00000027-4388-4B4C-9261-5797C8429E2C}"/>
              </c:ext>
            </c:extLst>
          </c:dPt>
          <c:dPt>
            <c:idx val="20"/>
            <c:invertIfNegative val="0"/>
            <c:bubble3D val="0"/>
            <c:spPr>
              <a:solidFill>
                <a:schemeClr val="accent5">
                  <a:lumMod val="70000"/>
                  <a:lumOff val="30000"/>
                  <a:alpha val="88000"/>
                </a:schemeClr>
              </a:solidFill>
              <a:ln>
                <a:solidFill>
                  <a:schemeClr val="accent5">
                    <a:lumMod val="70000"/>
                    <a:lumOff val="30000"/>
                    <a:lumMod val="50000"/>
                  </a:schemeClr>
                </a:solidFill>
              </a:ln>
              <a:effectLst/>
            </c:spPr>
            <c:extLst>
              <c:ext xmlns:c16="http://schemas.microsoft.com/office/drawing/2014/chart" uri="{C3380CC4-5D6E-409C-BE32-E72D297353CC}">
                <c16:uniqueId val="{00000029-4388-4B4C-9261-5797C8429E2C}"/>
              </c:ext>
            </c:extLst>
          </c:dPt>
          <c:dPt>
            <c:idx val="21"/>
            <c:invertIfNegative val="0"/>
            <c:bubble3D val="0"/>
            <c:spPr>
              <a:solidFill>
                <a:schemeClr val="accent1">
                  <a:lumMod val="70000"/>
                  <a:alpha val="88000"/>
                </a:schemeClr>
              </a:solidFill>
              <a:ln>
                <a:solidFill>
                  <a:schemeClr val="accent1">
                    <a:lumMod val="70000"/>
                    <a:lumMod val="50000"/>
                  </a:schemeClr>
                </a:solidFill>
              </a:ln>
              <a:effectLst/>
            </c:spPr>
            <c:extLst>
              <c:ext xmlns:c16="http://schemas.microsoft.com/office/drawing/2014/chart" uri="{C3380CC4-5D6E-409C-BE32-E72D297353CC}">
                <c16:uniqueId val="{0000002B-4388-4B4C-9261-5797C8429E2C}"/>
              </c:ext>
            </c:extLst>
          </c:dPt>
          <c:dPt>
            <c:idx val="22"/>
            <c:invertIfNegative val="0"/>
            <c:bubble3D val="0"/>
            <c:spPr>
              <a:solidFill>
                <a:schemeClr val="accent3">
                  <a:lumMod val="70000"/>
                  <a:alpha val="88000"/>
                </a:schemeClr>
              </a:solidFill>
              <a:ln>
                <a:solidFill>
                  <a:schemeClr val="accent3">
                    <a:lumMod val="70000"/>
                    <a:lumMod val="50000"/>
                  </a:schemeClr>
                </a:solidFill>
              </a:ln>
              <a:effectLst/>
            </c:spPr>
            <c:extLst>
              <c:ext xmlns:c16="http://schemas.microsoft.com/office/drawing/2014/chart" uri="{C3380CC4-5D6E-409C-BE32-E72D297353CC}">
                <c16:uniqueId val="{0000002D-4388-4B4C-9261-5797C8429E2C}"/>
              </c:ext>
            </c:extLst>
          </c:dPt>
          <c:dPt>
            <c:idx val="23"/>
            <c:invertIfNegative val="0"/>
            <c:bubble3D val="0"/>
            <c:spPr>
              <a:solidFill>
                <a:schemeClr val="accent5">
                  <a:lumMod val="70000"/>
                  <a:alpha val="88000"/>
                </a:schemeClr>
              </a:solidFill>
              <a:ln>
                <a:solidFill>
                  <a:schemeClr val="accent5">
                    <a:lumMod val="70000"/>
                    <a:lumMod val="50000"/>
                  </a:schemeClr>
                </a:solidFill>
              </a:ln>
              <a:effectLst/>
            </c:spPr>
            <c:extLst>
              <c:ext xmlns:c16="http://schemas.microsoft.com/office/drawing/2014/chart" uri="{C3380CC4-5D6E-409C-BE32-E72D297353CC}">
                <c16:uniqueId val="{0000002F-4388-4B4C-9261-5797C8429E2C}"/>
              </c:ext>
            </c:extLst>
          </c:dPt>
          <c:dPt>
            <c:idx val="24"/>
            <c:invertIfNegative val="0"/>
            <c:bubble3D val="0"/>
            <c:spPr>
              <a:solidFill>
                <a:schemeClr val="accent1">
                  <a:lumMod val="50000"/>
                  <a:lumOff val="50000"/>
                  <a:alpha val="88000"/>
                </a:schemeClr>
              </a:solidFill>
              <a:ln>
                <a:solidFill>
                  <a:schemeClr val="accent1">
                    <a:lumMod val="50000"/>
                    <a:lumOff val="50000"/>
                    <a:lumMod val="50000"/>
                  </a:schemeClr>
                </a:solidFill>
              </a:ln>
              <a:effectLst/>
            </c:spPr>
            <c:extLst>
              <c:ext xmlns:c16="http://schemas.microsoft.com/office/drawing/2014/chart" uri="{C3380CC4-5D6E-409C-BE32-E72D297353CC}">
                <c16:uniqueId val="{00000031-4388-4B4C-9261-5797C8429E2C}"/>
              </c:ext>
            </c:extLst>
          </c:dPt>
          <c:dPt>
            <c:idx val="25"/>
            <c:invertIfNegative val="0"/>
            <c:bubble3D val="0"/>
            <c:spPr>
              <a:solidFill>
                <a:schemeClr val="accent3">
                  <a:lumMod val="50000"/>
                  <a:lumOff val="50000"/>
                  <a:alpha val="88000"/>
                </a:schemeClr>
              </a:solidFill>
              <a:ln>
                <a:solidFill>
                  <a:schemeClr val="accent3">
                    <a:lumMod val="50000"/>
                    <a:lumOff val="50000"/>
                    <a:lumMod val="50000"/>
                  </a:schemeClr>
                </a:solidFill>
              </a:ln>
              <a:effectLst/>
            </c:spPr>
            <c:extLst>
              <c:ext xmlns:c16="http://schemas.microsoft.com/office/drawing/2014/chart" uri="{C3380CC4-5D6E-409C-BE32-E72D297353CC}">
                <c16:uniqueId val="{00000033-4388-4B4C-9261-5797C8429E2C}"/>
              </c:ext>
            </c:extLst>
          </c:dPt>
          <c:dPt>
            <c:idx val="26"/>
            <c:invertIfNegative val="0"/>
            <c:bubble3D val="0"/>
            <c:spPr>
              <a:solidFill>
                <a:schemeClr val="accent5">
                  <a:lumMod val="50000"/>
                  <a:lumOff val="50000"/>
                  <a:alpha val="88000"/>
                </a:schemeClr>
              </a:solidFill>
              <a:ln>
                <a:solidFill>
                  <a:schemeClr val="accent5">
                    <a:lumMod val="50000"/>
                    <a:lumOff val="50000"/>
                    <a:lumMod val="50000"/>
                  </a:schemeClr>
                </a:solidFill>
              </a:ln>
              <a:effectLst/>
            </c:spPr>
            <c:extLst>
              <c:ext xmlns:c16="http://schemas.microsoft.com/office/drawing/2014/chart" uri="{C3380CC4-5D6E-409C-BE32-E72D297353CC}">
                <c16:uniqueId val="{00000035-4388-4B4C-9261-5797C8429E2C}"/>
              </c:ext>
            </c:extLst>
          </c:dPt>
          <c:dPt>
            <c:idx val="27"/>
            <c:invertIfNegative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37-4388-4B4C-9261-5797C8429E2C}"/>
              </c:ext>
            </c:extLst>
          </c:dPt>
          <c:dPt>
            <c:idx val="28"/>
            <c:invertIfNegative val="0"/>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39-4388-4B4C-9261-5797C8429E2C}"/>
              </c:ext>
            </c:extLst>
          </c:dPt>
          <c:dPt>
            <c:idx val="29"/>
            <c:invertIfNegative val="0"/>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3B-4388-4B4C-9261-5797C8429E2C}"/>
              </c:ext>
            </c:extLst>
          </c:dPt>
          <c:dPt>
            <c:idx val="30"/>
            <c:invertIfNegative val="0"/>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3D-4388-4B4C-9261-5797C8429E2C}"/>
              </c:ext>
            </c:extLst>
          </c:dPt>
          <c:dLbls>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388-4B4C-9261-5797C8429E2C}"/>
                </c:ext>
              </c:extLst>
            </c:dLbl>
            <c:dLbl>
              <c:idx val="1"/>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388-4B4C-9261-5797C8429E2C}"/>
                </c:ext>
              </c:extLst>
            </c:dLbl>
            <c:dLbl>
              <c:idx val="2"/>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388-4B4C-9261-5797C8429E2C}"/>
                </c:ext>
              </c:extLst>
            </c:dLbl>
            <c:dLbl>
              <c:idx val="3"/>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388-4B4C-9261-5797C8429E2C}"/>
                </c:ext>
              </c:extLst>
            </c:dLbl>
            <c:dLbl>
              <c:idx val="4"/>
              <c:spPr>
                <a:solidFill>
                  <a:schemeClr val="accent3">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388-4B4C-9261-5797C8429E2C}"/>
                </c:ext>
              </c:extLst>
            </c:dLbl>
            <c:dLbl>
              <c:idx val="5"/>
              <c:spPr>
                <a:solidFill>
                  <a:schemeClr val="accent5">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4388-4B4C-9261-5797C8429E2C}"/>
                </c:ext>
              </c:extLst>
            </c:dLbl>
            <c:dLbl>
              <c:idx val="6"/>
              <c:spPr>
                <a:solidFill>
                  <a:schemeClr val="accent1">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4388-4B4C-9261-5797C8429E2C}"/>
                </c:ext>
              </c:extLst>
            </c:dLbl>
            <c:dLbl>
              <c:idx val="7"/>
              <c:spPr>
                <a:solidFill>
                  <a:schemeClr val="accent3">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4388-4B4C-9261-5797C8429E2C}"/>
                </c:ext>
              </c:extLst>
            </c:dLbl>
            <c:dLbl>
              <c:idx val="8"/>
              <c:spPr>
                <a:solidFill>
                  <a:schemeClr val="accent5">
                    <a:lumMod val="80000"/>
                    <a:lumOff val="2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1-4388-4B4C-9261-5797C8429E2C}"/>
                </c:ext>
              </c:extLst>
            </c:dLbl>
            <c:dLbl>
              <c:idx val="9"/>
              <c:spPr>
                <a:solidFill>
                  <a:schemeClr val="accent1">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3-4388-4B4C-9261-5797C8429E2C}"/>
                </c:ext>
              </c:extLst>
            </c:dLbl>
            <c:dLbl>
              <c:idx val="10"/>
              <c:spPr>
                <a:solidFill>
                  <a:schemeClr val="accent3">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5-4388-4B4C-9261-5797C8429E2C}"/>
                </c:ext>
              </c:extLst>
            </c:dLbl>
            <c:dLbl>
              <c:idx val="11"/>
              <c:spPr>
                <a:solidFill>
                  <a:schemeClr val="accent5">
                    <a:lumMod val="8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7-4388-4B4C-9261-5797C8429E2C}"/>
                </c:ext>
              </c:extLst>
            </c:dLbl>
            <c:dLbl>
              <c:idx val="12"/>
              <c:spPr>
                <a:solidFill>
                  <a:schemeClr val="accent1">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9-4388-4B4C-9261-5797C8429E2C}"/>
                </c:ext>
              </c:extLst>
            </c:dLbl>
            <c:dLbl>
              <c:idx val="13"/>
              <c:spPr>
                <a:solidFill>
                  <a:schemeClr val="accent3">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B-4388-4B4C-9261-5797C8429E2C}"/>
                </c:ext>
              </c:extLst>
            </c:dLbl>
            <c:dLbl>
              <c:idx val="14"/>
              <c:spPr>
                <a:solidFill>
                  <a:schemeClr val="accent5">
                    <a:lumMod val="60000"/>
                    <a:lumOff val="4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D-4388-4B4C-9261-5797C8429E2C}"/>
                </c:ext>
              </c:extLst>
            </c:dLbl>
            <c:dLbl>
              <c:idx val="15"/>
              <c:spPr>
                <a:solidFill>
                  <a:schemeClr val="accent1">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F-4388-4B4C-9261-5797C8429E2C}"/>
                </c:ext>
              </c:extLst>
            </c:dLbl>
            <c:dLbl>
              <c:idx val="16"/>
              <c:spPr>
                <a:solidFill>
                  <a:schemeClr val="accent3">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1-4388-4B4C-9261-5797C8429E2C}"/>
                </c:ext>
              </c:extLst>
            </c:dLbl>
            <c:dLbl>
              <c:idx val="17"/>
              <c:spPr>
                <a:solidFill>
                  <a:schemeClr val="accent5">
                    <a:lumMod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3-4388-4B4C-9261-5797C8429E2C}"/>
                </c:ext>
              </c:extLst>
            </c:dLbl>
            <c:dLbl>
              <c:idx val="18"/>
              <c:spPr>
                <a:solidFill>
                  <a:schemeClr val="accent1">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5-4388-4B4C-9261-5797C8429E2C}"/>
                </c:ext>
              </c:extLst>
            </c:dLbl>
            <c:dLbl>
              <c:idx val="19"/>
              <c:spPr>
                <a:solidFill>
                  <a:schemeClr val="accent3">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7-4388-4B4C-9261-5797C8429E2C}"/>
                </c:ext>
              </c:extLst>
            </c:dLbl>
            <c:dLbl>
              <c:idx val="20"/>
              <c:spPr>
                <a:solidFill>
                  <a:schemeClr val="accent5">
                    <a:lumMod val="70000"/>
                    <a:lumOff val="3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9-4388-4B4C-9261-5797C8429E2C}"/>
                </c:ext>
              </c:extLst>
            </c:dLbl>
            <c:dLbl>
              <c:idx val="21"/>
              <c:spPr>
                <a:solidFill>
                  <a:schemeClr val="accent1">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B-4388-4B4C-9261-5797C8429E2C}"/>
                </c:ext>
              </c:extLst>
            </c:dLbl>
            <c:dLbl>
              <c:idx val="22"/>
              <c:spPr>
                <a:solidFill>
                  <a:schemeClr val="accent3">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D-4388-4B4C-9261-5797C8429E2C}"/>
                </c:ext>
              </c:extLst>
            </c:dLbl>
            <c:dLbl>
              <c:idx val="23"/>
              <c:spPr>
                <a:solidFill>
                  <a:schemeClr val="accent5">
                    <a:lumMod val="7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2F-4388-4B4C-9261-5797C8429E2C}"/>
                </c:ext>
              </c:extLst>
            </c:dLbl>
            <c:dLbl>
              <c:idx val="24"/>
              <c:spPr>
                <a:solidFill>
                  <a:schemeClr val="accent1">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1-4388-4B4C-9261-5797C8429E2C}"/>
                </c:ext>
              </c:extLst>
            </c:dLbl>
            <c:dLbl>
              <c:idx val="25"/>
              <c:spPr>
                <a:solidFill>
                  <a:schemeClr val="accent3">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3-4388-4B4C-9261-5797C8429E2C}"/>
                </c:ext>
              </c:extLst>
            </c:dLbl>
            <c:dLbl>
              <c:idx val="26"/>
              <c:spPr>
                <a:solidFill>
                  <a:schemeClr val="accent5">
                    <a:lumMod val="50000"/>
                    <a:lumOff val="5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5-4388-4B4C-9261-5797C8429E2C}"/>
                </c:ext>
              </c:extLst>
            </c:dLbl>
            <c:dLbl>
              <c:idx val="27"/>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7-4388-4B4C-9261-5797C8429E2C}"/>
                </c:ext>
              </c:extLst>
            </c:dLbl>
            <c:dLbl>
              <c:idx val="28"/>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9-4388-4B4C-9261-5797C8429E2C}"/>
                </c:ext>
              </c:extLst>
            </c:dLbl>
            <c:dLbl>
              <c:idx val="29"/>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B-4388-4B4C-9261-5797C8429E2C}"/>
                </c:ext>
              </c:extLst>
            </c:dLbl>
            <c:dLbl>
              <c:idx val="30"/>
              <c:spPr>
                <a:solidFill>
                  <a:schemeClr val="accent1">
                    <a:lumMod val="60000"/>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3D-4388-4B4C-9261-5797C8429E2C}"/>
                </c:ext>
              </c:extLst>
            </c:dLbl>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'Training Topics'!$A$2:$A$32</c:f>
              <c:strCache>
                <c:ptCount val="31"/>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strCache>
            </c:strRef>
          </c:cat>
          <c:val>
            <c:numRef>
              <c:f>'Training Topics'!$B$2:$B$32</c:f>
              <c:numCache>
                <c:formatCode>General</c:formatCode>
                <c:ptCount val="31"/>
                <c:pt idx="0">
                  <c:v>1390</c:v>
                </c:pt>
                <c:pt idx="1">
                  <c:v>1927</c:v>
                </c:pt>
                <c:pt idx="2">
                  <c:v>3121</c:v>
                </c:pt>
                <c:pt idx="3">
                  <c:v>6067</c:v>
                </c:pt>
                <c:pt idx="4">
                  <c:v>144</c:v>
                </c:pt>
                <c:pt idx="5">
                  <c:v>204</c:v>
                </c:pt>
                <c:pt idx="6">
                  <c:v>139</c:v>
                </c:pt>
                <c:pt idx="7">
                  <c:v>13</c:v>
                </c:pt>
                <c:pt idx="8">
                  <c:v>133</c:v>
                </c:pt>
                <c:pt idx="9">
                  <c:v>134</c:v>
                </c:pt>
                <c:pt idx="10">
                  <c:v>804</c:v>
                </c:pt>
                <c:pt idx="11">
                  <c:v>198</c:v>
                </c:pt>
                <c:pt idx="12">
                  <c:v>212</c:v>
                </c:pt>
                <c:pt idx="13">
                  <c:v>1182</c:v>
                </c:pt>
                <c:pt idx="14">
                  <c:v>1329</c:v>
                </c:pt>
                <c:pt idx="15">
                  <c:v>3292</c:v>
                </c:pt>
                <c:pt idx="16">
                  <c:v>40</c:v>
                </c:pt>
                <c:pt idx="17">
                  <c:v>25</c:v>
                </c:pt>
                <c:pt idx="18">
                  <c:v>361</c:v>
                </c:pt>
                <c:pt idx="19">
                  <c:v>85</c:v>
                </c:pt>
                <c:pt idx="20">
                  <c:v>234</c:v>
                </c:pt>
                <c:pt idx="21">
                  <c:v>202</c:v>
                </c:pt>
                <c:pt idx="22">
                  <c:v>288</c:v>
                </c:pt>
                <c:pt idx="23">
                  <c:v>116</c:v>
                </c:pt>
                <c:pt idx="24">
                  <c:v>1325</c:v>
                </c:pt>
                <c:pt idx="25">
                  <c:v>23</c:v>
                </c:pt>
                <c:pt idx="26">
                  <c:v>501</c:v>
                </c:pt>
                <c:pt idx="27">
                  <c:v>900</c:v>
                </c:pt>
                <c:pt idx="28">
                  <c:v>435</c:v>
                </c:pt>
                <c:pt idx="29">
                  <c:v>898</c:v>
                </c:pt>
                <c:pt idx="30">
                  <c:v>14</c:v>
                </c:pt>
              </c:numCache>
            </c:numRef>
          </c:val>
          <c:extLst>
            <c:ext xmlns:c16="http://schemas.microsoft.com/office/drawing/2014/chart" uri="{C3380CC4-5D6E-409C-BE32-E72D297353CC}">
              <c16:uniqueId val="{0000003E-4388-4B4C-9261-5797C8429E2C}"/>
            </c:ext>
          </c:extLst>
        </c:ser>
        <c:dLbls>
          <c:showLegendKey val="0"/>
          <c:showVal val="1"/>
          <c:showCatName val="0"/>
          <c:showSerName val="0"/>
          <c:showPercent val="0"/>
          <c:showBubbleSize val="0"/>
        </c:dLbls>
        <c:gapWidth val="84"/>
        <c:axId val="377581104"/>
        <c:axId val="377580776"/>
      </c:barChart>
      <c:catAx>
        <c:axId val="377581104"/>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Training Topics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7580776"/>
        <c:crosses val="autoZero"/>
        <c:auto val="1"/>
        <c:lblAlgn val="ctr"/>
        <c:lblOffset val="100"/>
        <c:noMultiLvlLbl val="0"/>
      </c:catAx>
      <c:valAx>
        <c:axId val="377580776"/>
        <c:scaling>
          <c:orientation val="minMax"/>
        </c:scaling>
        <c:delete val="1"/>
        <c:axPos val="b"/>
        <c:majorGridlines>
          <c:spPr>
            <a:ln w="9525">
              <a:solidFill>
                <a:schemeClr val="lt1">
                  <a:lumMod val="50000"/>
                </a:schemeClr>
              </a:solidFill>
            </a:ln>
            <a:effectLst/>
          </c:spPr>
        </c:majorGridlines>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377581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Topics Popular according to Gender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Audience!$C$78</c:f>
              <c:strCache>
                <c:ptCount val="1"/>
                <c:pt idx="0">
                  <c:v>Female</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Audience!$C$79:$C$264</c:f>
              <c:numCache>
                <c:formatCode>General</c:formatCode>
                <c:ptCount val="186"/>
                <c:pt idx="0">
                  <c:v>0</c:v>
                </c:pt>
                <c:pt idx="1">
                  <c:v>0</c:v>
                </c:pt>
                <c:pt idx="2">
                  <c:v>0</c:v>
                </c:pt>
                <c:pt idx="3">
                  <c:v>23</c:v>
                </c:pt>
                <c:pt idx="4">
                  <c:v>0</c:v>
                </c:pt>
                <c:pt idx="5">
                  <c:v>0</c:v>
                </c:pt>
                <c:pt idx="6">
                  <c:v>0</c:v>
                </c:pt>
                <c:pt idx="7">
                  <c:v>0</c:v>
                </c:pt>
                <c:pt idx="8">
                  <c:v>0</c:v>
                </c:pt>
                <c:pt idx="9">
                  <c:v>2</c:v>
                </c:pt>
                <c:pt idx="10">
                  <c:v>10</c:v>
                </c:pt>
                <c:pt idx="11">
                  <c:v>0</c:v>
                </c:pt>
                <c:pt idx="12">
                  <c:v>0</c:v>
                </c:pt>
                <c:pt idx="13">
                  <c:v>5</c:v>
                </c:pt>
                <c:pt idx="14">
                  <c:v>0</c:v>
                </c:pt>
                <c:pt idx="15">
                  <c:v>37</c:v>
                </c:pt>
                <c:pt idx="16">
                  <c:v>0</c:v>
                </c:pt>
                <c:pt idx="17">
                  <c:v>0</c:v>
                </c:pt>
                <c:pt idx="18">
                  <c:v>0</c:v>
                </c:pt>
                <c:pt idx="19">
                  <c:v>0</c:v>
                </c:pt>
                <c:pt idx="20">
                  <c:v>30</c:v>
                </c:pt>
                <c:pt idx="21">
                  <c:v>0</c:v>
                </c:pt>
                <c:pt idx="22">
                  <c:v>0</c:v>
                </c:pt>
                <c:pt idx="23">
                  <c:v>0</c:v>
                </c:pt>
                <c:pt idx="24">
                  <c:v>52</c:v>
                </c:pt>
                <c:pt idx="25">
                  <c:v>0</c:v>
                </c:pt>
                <c:pt idx="26">
                  <c:v>0</c:v>
                </c:pt>
                <c:pt idx="27">
                  <c:v>0</c:v>
                </c:pt>
                <c:pt idx="28">
                  <c:v>0</c:v>
                </c:pt>
                <c:pt idx="29">
                  <c:v>0</c:v>
                </c:pt>
                <c:pt idx="30">
                  <c:v>7</c:v>
                </c:pt>
                <c:pt idx="31">
                  <c:v>135</c:v>
                </c:pt>
                <c:pt idx="32">
                  <c:v>86</c:v>
                </c:pt>
                <c:pt idx="33">
                  <c:v>297</c:v>
                </c:pt>
                <c:pt idx="34">
                  <c:v>692</c:v>
                </c:pt>
                <c:pt idx="35">
                  <c:v>29</c:v>
                </c:pt>
                <c:pt idx="36">
                  <c:v>15</c:v>
                </c:pt>
                <c:pt idx="37">
                  <c:v>25</c:v>
                </c:pt>
                <c:pt idx="38">
                  <c:v>4</c:v>
                </c:pt>
                <c:pt idx="39">
                  <c:v>18</c:v>
                </c:pt>
                <c:pt idx="40">
                  <c:v>7</c:v>
                </c:pt>
                <c:pt idx="41">
                  <c:v>35</c:v>
                </c:pt>
                <c:pt idx="42">
                  <c:v>20</c:v>
                </c:pt>
                <c:pt idx="43">
                  <c:v>74</c:v>
                </c:pt>
                <c:pt idx="44">
                  <c:v>94</c:v>
                </c:pt>
                <c:pt idx="45">
                  <c:v>136</c:v>
                </c:pt>
                <c:pt idx="46">
                  <c:v>293</c:v>
                </c:pt>
                <c:pt idx="47">
                  <c:v>0</c:v>
                </c:pt>
                <c:pt idx="48">
                  <c:v>0</c:v>
                </c:pt>
                <c:pt idx="49">
                  <c:v>88</c:v>
                </c:pt>
                <c:pt idx="50">
                  <c:v>16</c:v>
                </c:pt>
                <c:pt idx="51">
                  <c:v>82</c:v>
                </c:pt>
                <c:pt idx="52">
                  <c:v>22</c:v>
                </c:pt>
                <c:pt idx="53">
                  <c:v>33</c:v>
                </c:pt>
                <c:pt idx="54">
                  <c:v>7</c:v>
                </c:pt>
                <c:pt idx="55">
                  <c:v>160</c:v>
                </c:pt>
                <c:pt idx="56">
                  <c:v>0</c:v>
                </c:pt>
                <c:pt idx="57">
                  <c:v>37</c:v>
                </c:pt>
                <c:pt idx="58">
                  <c:v>14</c:v>
                </c:pt>
                <c:pt idx="59">
                  <c:v>14</c:v>
                </c:pt>
                <c:pt idx="60">
                  <c:v>151</c:v>
                </c:pt>
                <c:pt idx="61">
                  <c:v>0</c:v>
                </c:pt>
                <c:pt idx="62">
                  <c:v>173</c:v>
                </c:pt>
                <c:pt idx="63">
                  <c:v>123</c:v>
                </c:pt>
                <c:pt idx="64">
                  <c:v>340</c:v>
                </c:pt>
                <c:pt idx="65">
                  <c:v>691</c:v>
                </c:pt>
                <c:pt idx="66">
                  <c:v>21</c:v>
                </c:pt>
                <c:pt idx="67">
                  <c:v>24</c:v>
                </c:pt>
                <c:pt idx="68">
                  <c:v>7</c:v>
                </c:pt>
                <c:pt idx="69">
                  <c:v>0</c:v>
                </c:pt>
                <c:pt idx="70">
                  <c:v>4</c:v>
                </c:pt>
                <c:pt idx="71">
                  <c:v>2</c:v>
                </c:pt>
                <c:pt idx="72">
                  <c:v>76</c:v>
                </c:pt>
                <c:pt idx="73">
                  <c:v>2</c:v>
                </c:pt>
                <c:pt idx="74">
                  <c:v>0</c:v>
                </c:pt>
                <c:pt idx="75">
                  <c:v>191</c:v>
                </c:pt>
                <c:pt idx="76">
                  <c:v>152</c:v>
                </c:pt>
                <c:pt idx="77">
                  <c:v>596</c:v>
                </c:pt>
                <c:pt idx="78">
                  <c:v>0</c:v>
                </c:pt>
                <c:pt idx="79">
                  <c:v>0</c:v>
                </c:pt>
                <c:pt idx="80">
                  <c:v>51</c:v>
                </c:pt>
                <c:pt idx="81">
                  <c:v>9</c:v>
                </c:pt>
                <c:pt idx="82">
                  <c:v>20</c:v>
                </c:pt>
                <c:pt idx="83">
                  <c:v>52</c:v>
                </c:pt>
                <c:pt idx="84">
                  <c:v>23</c:v>
                </c:pt>
                <c:pt idx="85">
                  <c:v>19</c:v>
                </c:pt>
                <c:pt idx="86">
                  <c:v>249</c:v>
                </c:pt>
                <c:pt idx="87">
                  <c:v>0</c:v>
                </c:pt>
                <c:pt idx="88">
                  <c:v>46</c:v>
                </c:pt>
                <c:pt idx="89">
                  <c:v>59</c:v>
                </c:pt>
                <c:pt idx="90">
                  <c:v>150</c:v>
                </c:pt>
                <c:pt idx="91">
                  <c:v>73</c:v>
                </c:pt>
                <c:pt idx="92">
                  <c:v>0</c:v>
                </c:pt>
                <c:pt idx="93">
                  <c:v>201</c:v>
                </c:pt>
                <c:pt idx="94">
                  <c:v>147</c:v>
                </c:pt>
                <c:pt idx="95">
                  <c:v>388</c:v>
                </c:pt>
                <c:pt idx="96">
                  <c:v>578</c:v>
                </c:pt>
                <c:pt idx="97">
                  <c:v>3</c:v>
                </c:pt>
                <c:pt idx="98">
                  <c:v>40</c:v>
                </c:pt>
                <c:pt idx="99">
                  <c:v>31</c:v>
                </c:pt>
                <c:pt idx="100">
                  <c:v>0</c:v>
                </c:pt>
                <c:pt idx="101">
                  <c:v>0</c:v>
                </c:pt>
                <c:pt idx="102">
                  <c:v>12</c:v>
                </c:pt>
                <c:pt idx="103">
                  <c:v>49</c:v>
                </c:pt>
                <c:pt idx="104">
                  <c:v>42</c:v>
                </c:pt>
                <c:pt idx="105">
                  <c:v>10</c:v>
                </c:pt>
                <c:pt idx="106">
                  <c:v>171</c:v>
                </c:pt>
                <c:pt idx="107">
                  <c:v>120</c:v>
                </c:pt>
                <c:pt idx="108">
                  <c:v>370</c:v>
                </c:pt>
                <c:pt idx="109">
                  <c:v>0</c:v>
                </c:pt>
                <c:pt idx="110">
                  <c:v>0</c:v>
                </c:pt>
                <c:pt idx="111">
                  <c:v>20</c:v>
                </c:pt>
                <c:pt idx="112">
                  <c:v>0</c:v>
                </c:pt>
                <c:pt idx="113">
                  <c:v>0</c:v>
                </c:pt>
                <c:pt idx="114">
                  <c:v>21</c:v>
                </c:pt>
                <c:pt idx="115">
                  <c:v>24</c:v>
                </c:pt>
                <c:pt idx="116">
                  <c:v>29</c:v>
                </c:pt>
                <c:pt idx="117">
                  <c:v>265</c:v>
                </c:pt>
                <c:pt idx="118">
                  <c:v>2</c:v>
                </c:pt>
                <c:pt idx="119">
                  <c:v>61</c:v>
                </c:pt>
                <c:pt idx="120">
                  <c:v>154</c:v>
                </c:pt>
                <c:pt idx="121">
                  <c:v>43</c:v>
                </c:pt>
                <c:pt idx="122">
                  <c:v>85</c:v>
                </c:pt>
                <c:pt idx="123">
                  <c:v>0</c:v>
                </c:pt>
                <c:pt idx="124">
                  <c:v>130</c:v>
                </c:pt>
                <c:pt idx="125">
                  <c:v>154</c:v>
                </c:pt>
                <c:pt idx="126">
                  <c:v>190</c:v>
                </c:pt>
                <c:pt idx="127">
                  <c:v>605</c:v>
                </c:pt>
                <c:pt idx="128">
                  <c:v>0</c:v>
                </c:pt>
                <c:pt idx="129">
                  <c:v>29</c:v>
                </c:pt>
                <c:pt idx="130">
                  <c:v>0</c:v>
                </c:pt>
                <c:pt idx="131">
                  <c:v>0</c:v>
                </c:pt>
                <c:pt idx="132">
                  <c:v>5</c:v>
                </c:pt>
                <c:pt idx="133">
                  <c:v>22</c:v>
                </c:pt>
                <c:pt idx="134">
                  <c:v>47</c:v>
                </c:pt>
                <c:pt idx="135">
                  <c:v>51</c:v>
                </c:pt>
                <c:pt idx="136">
                  <c:v>18</c:v>
                </c:pt>
                <c:pt idx="137">
                  <c:v>102</c:v>
                </c:pt>
                <c:pt idx="138">
                  <c:v>163</c:v>
                </c:pt>
                <c:pt idx="139">
                  <c:v>275</c:v>
                </c:pt>
                <c:pt idx="140">
                  <c:v>7</c:v>
                </c:pt>
                <c:pt idx="141">
                  <c:v>0</c:v>
                </c:pt>
                <c:pt idx="142">
                  <c:v>1</c:v>
                </c:pt>
                <c:pt idx="143">
                  <c:v>23</c:v>
                </c:pt>
                <c:pt idx="144">
                  <c:v>0</c:v>
                </c:pt>
                <c:pt idx="145">
                  <c:v>3</c:v>
                </c:pt>
                <c:pt idx="146">
                  <c:v>19</c:v>
                </c:pt>
                <c:pt idx="147">
                  <c:v>9</c:v>
                </c:pt>
                <c:pt idx="148">
                  <c:v>62</c:v>
                </c:pt>
                <c:pt idx="149">
                  <c:v>0</c:v>
                </c:pt>
                <c:pt idx="150">
                  <c:v>100</c:v>
                </c:pt>
                <c:pt idx="151">
                  <c:v>69</c:v>
                </c:pt>
                <c:pt idx="152">
                  <c:v>22</c:v>
                </c:pt>
                <c:pt idx="153">
                  <c:v>192</c:v>
                </c:pt>
                <c:pt idx="154">
                  <c:v>0</c:v>
                </c:pt>
                <c:pt idx="155">
                  <c:v>127</c:v>
                </c:pt>
                <c:pt idx="156">
                  <c:v>447</c:v>
                </c:pt>
                <c:pt idx="157">
                  <c:v>248</c:v>
                </c:pt>
                <c:pt idx="158">
                  <c:v>458</c:v>
                </c:pt>
                <c:pt idx="159">
                  <c:v>17</c:v>
                </c:pt>
                <c:pt idx="160">
                  <c:v>11</c:v>
                </c:pt>
                <c:pt idx="161">
                  <c:v>1</c:v>
                </c:pt>
                <c:pt idx="162">
                  <c:v>4</c:v>
                </c:pt>
                <c:pt idx="163">
                  <c:v>0</c:v>
                </c:pt>
                <c:pt idx="164">
                  <c:v>34</c:v>
                </c:pt>
                <c:pt idx="165">
                  <c:v>142</c:v>
                </c:pt>
                <c:pt idx="166">
                  <c:v>16</c:v>
                </c:pt>
                <c:pt idx="167">
                  <c:v>8</c:v>
                </c:pt>
                <c:pt idx="168">
                  <c:v>81</c:v>
                </c:pt>
                <c:pt idx="169">
                  <c:v>85</c:v>
                </c:pt>
                <c:pt idx="170">
                  <c:v>224</c:v>
                </c:pt>
                <c:pt idx="171">
                  <c:v>5</c:v>
                </c:pt>
                <c:pt idx="172">
                  <c:v>16</c:v>
                </c:pt>
                <c:pt idx="173">
                  <c:v>5</c:v>
                </c:pt>
                <c:pt idx="174">
                  <c:v>0</c:v>
                </c:pt>
                <c:pt idx="175">
                  <c:v>0</c:v>
                </c:pt>
                <c:pt idx="176">
                  <c:v>7</c:v>
                </c:pt>
                <c:pt idx="177">
                  <c:v>17</c:v>
                </c:pt>
                <c:pt idx="178">
                  <c:v>8</c:v>
                </c:pt>
                <c:pt idx="179">
                  <c:v>24</c:v>
                </c:pt>
                <c:pt idx="180">
                  <c:v>0</c:v>
                </c:pt>
                <c:pt idx="181">
                  <c:v>62</c:v>
                </c:pt>
                <c:pt idx="182">
                  <c:v>34</c:v>
                </c:pt>
                <c:pt idx="183">
                  <c:v>3</c:v>
                </c:pt>
                <c:pt idx="184">
                  <c:v>84</c:v>
                </c:pt>
                <c:pt idx="185">
                  <c:v>0</c:v>
                </c:pt>
              </c:numCache>
            </c:numRef>
          </c:val>
          <c:smooth val="0"/>
          <c:extLst>
            <c:ext xmlns:c16="http://schemas.microsoft.com/office/drawing/2014/chart" uri="{C3380CC4-5D6E-409C-BE32-E72D297353CC}">
              <c16:uniqueId val="{00000000-6EF4-4431-BC9C-DFABF154AD62}"/>
            </c:ext>
          </c:extLst>
        </c:ser>
        <c:ser>
          <c:idx val="1"/>
          <c:order val="1"/>
          <c:tx>
            <c:strRef>
              <c:f>Audience!$D$78</c:f>
              <c:strCache>
                <c:ptCount val="1"/>
                <c:pt idx="0">
                  <c:v>Male</c:v>
                </c:pt>
              </c:strCache>
            </c:strRef>
          </c:tx>
          <c:spPr>
            <a:ln w="34925" cap="rnd">
              <a:solidFill>
                <a:srgbClr val="CC99FF"/>
              </a:solidFill>
              <a:round/>
            </a:ln>
            <a:effectLst>
              <a:outerShdw blurRad="57150" dist="19050" dir="5400000" algn="ctr" rotWithShape="0">
                <a:srgbClr val="000000">
                  <a:alpha val="63000"/>
                </a:srgbClr>
              </a:outerShdw>
            </a:effectLst>
          </c:spPr>
          <c:marker>
            <c:symbol val="none"/>
          </c:marker>
          <c:cat>
            <c:strRef>
              <c:f>Audience!$B$79:$B$264</c:f>
              <c:strCache>
                <c:ptCount val="186"/>
                <c:pt idx="0">
                  <c:v>Accounting/Budget</c:v>
                </c:pt>
                <c:pt idx="1">
                  <c:v>Business Financing</c:v>
                </c:pt>
                <c:pt idx="2">
                  <c:v>Business Planning</c:v>
                </c:pt>
                <c:pt idx="3">
                  <c:v>Business Start-Up/Planning</c:v>
                </c:pt>
                <c:pt idx="4">
                  <c:v>Buy/Sell Business</c:v>
                </c:pt>
                <c:pt idx="5">
                  <c:v>Cash Flow Management</c:v>
                </c:pt>
                <c:pt idx="6">
                  <c:v>Customer Relations</c:v>
                </c:pt>
                <c:pt idx="7">
                  <c:v>Disaster Planning</c:v>
                </c:pt>
                <c:pt idx="8">
                  <c:v>Exporting</c:v>
                </c:pt>
                <c:pt idx="9">
                  <c:v>Franchising</c:v>
                </c:pt>
                <c:pt idx="10">
                  <c:v>Government Contracting</c:v>
                </c:pt>
                <c:pt idx="11">
                  <c:v>Human Resources</c:v>
                </c:pt>
                <c:pt idx="12">
                  <c:v>Internet/Web Training</c:v>
                </c:pt>
                <c:pt idx="13">
                  <c:v>Legal Issues</c:v>
                </c:pt>
                <c:pt idx="14">
                  <c:v>Managing a Business</c:v>
                </c:pt>
                <c:pt idx="15">
                  <c:v>Marketing/Sales</c:v>
                </c:pt>
                <c:pt idx="16">
                  <c:v>None</c:v>
                </c:pt>
                <c:pt idx="17">
                  <c:v>Orientation</c:v>
                </c:pt>
                <c:pt idx="18">
                  <c:v>Other</c:v>
                </c:pt>
                <c:pt idx="19">
                  <c:v>Procurement Fair</c:v>
                </c:pt>
                <c:pt idx="20">
                  <c:v>Retail</c:v>
                </c:pt>
                <c:pt idx="21">
                  <c:v>Risk Management</c:v>
                </c:pt>
                <c:pt idx="22">
                  <c:v>Selling to Government</c:v>
                </c:pt>
                <c:pt idx="23">
                  <c:v>Small Disadvantaged Businesses</c:v>
                </c:pt>
                <c:pt idx="24">
                  <c:v>Social Media</c:v>
                </c:pt>
                <c:pt idx="25">
                  <c:v>Subcontracting</c:v>
                </c:pt>
                <c:pt idx="26">
                  <c:v>Tax Planning</c:v>
                </c:pt>
                <c:pt idx="27">
                  <c:v>Technology</c:v>
                </c:pt>
                <c:pt idx="28">
                  <c:v>Veterans Outreach Conference</c:v>
                </c:pt>
                <c:pt idx="29">
                  <c:v>Woman-Owned Business</c:v>
                </c:pt>
                <c:pt idx="30">
                  <c:v>E-Commerce</c:v>
                </c:pt>
                <c:pt idx="31">
                  <c:v>Accounting/Budget</c:v>
                </c:pt>
                <c:pt idx="32">
                  <c:v>Business Financing</c:v>
                </c:pt>
                <c:pt idx="33">
                  <c:v>Business Planning</c:v>
                </c:pt>
                <c:pt idx="34">
                  <c:v>Business Start-Up/Planning</c:v>
                </c:pt>
                <c:pt idx="35">
                  <c:v>Buy/Sell Business</c:v>
                </c:pt>
                <c:pt idx="36">
                  <c:v>Cash Flow Management</c:v>
                </c:pt>
                <c:pt idx="37">
                  <c:v>Customer Relations</c:v>
                </c:pt>
                <c:pt idx="38">
                  <c:v>Disaster Planning</c:v>
                </c:pt>
                <c:pt idx="39">
                  <c:v>Exporting</c:v>
                </c:pt>
                <c:pt idx="40">
                  <c:v>Franchising</c:v>
                </c:pt>
                <c:pt idx="41">
                  <c:v>Government Contracting</c:v>
                </c:pt>
                <c:pt idx="42">
                  <c:v>Human Resources</c:v>
                </c:pt>
                <c:pt idx="43">
                  <c:v>Internet/Web Training</c:v>
                </c:pt>
                <c:pt idx="44">
                  <c:v>Legal Issues</c:v>
                </c:pt>
                <c:pt idx="45">
                  <c:v>Managing a Business</c:v>
                </c:pt>
                <c:pt idx="46">
                  <c:v>Marketing/Sales</c:v>
                </c:pt>
                <c:pt idx="47">
                  <c:v>None</c:v>
                </c:pt>
                <c:pt idx="48">
                  <c:v>Orientation</c:v>
                </c:pt>
                <c:pt idx="49">
                  <c:v>Other</c:v>
                </c:pt>
                <c:pt idx="50">
                  <c:v>Procurement Fair</c:v>
                </c:pt>
                <c:pt idx="51">
                  <c:v>Retail</c:v>
                </c:pt>
                <c:pt idx="52">
                  <c:v>Risk Management</c:v>
                </c:pt>
                <c:pt idx="53">
                  <c:v>Selling to Government</c:v>
                </c:pt>
                <c:pt idx="54">
                  <c:v>Small Disadvantaged Businesses</c:v>
                </c:pt>
                <c:pt idx="55">
                  <c:v>Social Media</c:v>
                </c:pt>
                <c:pt idx="56">
                  <c:v>Subcontracting</c:v>
                </c:pt>
                <c:pt idx="57">
                  <c:v>Tax Planning</c:v>
                </c:pt>
                <c:pt idx="58">
                  <c:v>Technology</c:v>
                </c:pt>
                <c:pt idx="59">
                  <c:v>Veterans Outreach Conference</c:v>
                </c:pt>
                <c:pt idx="60">
                  <c:v>Woman-Owned Business</c:v>
                </c:pt>
                <c:pt idx="61">
                  <c:v>E-Commerce</c:v>
                </c:pt>
                <c:pt idx="62">
                  <c:v>Accounting/Budget</c:v>
                </c:pt>
                <c:pt idx="63">
                  <c:v>Business Financing</c:v>
                </c:pt>
                <c:pt idx="64">
                  <c:v>Business Planning</c:v>
                </c:pt>
                <c:pt idx="65">
                  <c:v>Business Start-Up/Planning</c:v>
                </c:pt>
                <c:pt idx="66">
                  <c:v>Buy/Sell Business</c:v>
                </c:pt>
                <c:pt idx="67">
                  <c:v>Cash Flow Management</c:v>
                </c:pt>
                <c:pt idx="68">
                  <c:v>Customer Relations</c:v>
                </c:pt>
                <c:pt idx="69">
                  <c:v>Disaster Planning</c:v>
                </c:pt>
                <c:pt idx="70">
                  <c:v>Exporting</c:v>
                </c:pt>
                <c:pt idx="71">
                  <c:v>Franchising</c:v>
                </c:pt>
                <c:pt idx="72">
                  <c:v>Government Contracting</c:v>
                </c:pt>
                <c:pt idx="73">
                  <c:v>Human Resources</c:v>
                </c:pt>
                <c:pt idx="74">
                  <c:v>Internet/Web Training</c:v>
                </c:pt>
                <c:pt idx="75">
                  <c:v>Legal Issues</c:v>
                </c:pt>
                <c:pt idx="76">
                  <c:v>Managing a Business</c:v>
                </c:pt>
                <c:pt idx="77">
                  <c:v>Marketing/Sales</c:v>
                </c:pt>
                <c:pt idx="78">
                  <c:v>None</c:v>
                </c:pt>
                <c:pt idx="79">
                  <c:v>Orientation</c:v>
                </c:pt>
                <c:pt idx="80">
                  <c:v>Other</c:v>
                </c:pt>
                <c:pt idx="81">
                  <c:v>Procurement Fair</c:v>
                </c:pt>
                <c:pt idx="82">
                  <c:v>Retail</c:v>
                </c:pt>
                <c:pt idx="83">
                  <c:v>Risk Management</c:v>
                </c:pt>
                <c:pt idx="84">
                  <c:v>Selling to Government</c:v>
                </c:pt>
                <c:pt idx="85">
                  <c:v>Small Disadvantaged Businesses</c:v>
                </c:pt>
                <c:pt idx="86">
                  <c:v>Social Media</c:v>
                </c:pt>
                <c:pt idx="87">
                  <c:v>Subcontracting</c:v>
                </c:pt>
                <c:pt idx="88">
                  <c:v>Tax Planning</c:v>
                </c:pt>
                <c:pt idx="89">
                  <c:v>Technology</c:v>
                </c:pt>
                <c:pt idx="90">
                  <c:v>Veterans Outreach Conference</c:v>
                </c:pt>
                <c:pt idx="91">
                  <c:v>Woman-Owned Business</c:v>
                </c:pt>
                <c:pt idx="92">
                  <c:v>E-Commerce</c:v>
                </c:pt>
                <c:pt idx="93">
                  <c:v>Accounting/Budget</c:v>
                </c:pt>
                <c:pt idx="94">
                  <c:v>Business Financing</c:v>
                </c:pt>
                <c:pt idx="95">
                  <c:v>Business Planning</c:v>
                </c:pt>
                <c:pt idx="96">
                  <c:v>Business Start-Up/Planning</c:v>
                </c:pt>
                <c:pt idx="97">
                  <c:v>Buy/Sell Business</c:v>
                </c:pt>
                <c:pt idx="98">
                  <c:v>Cash Flow Management</c:v>
                </c:pt>
                <c:pt idx="99">
                  <c:v>Customer Relations</c:v>
                </c:pt>
                <c:pt idx="100">
                  <c:v>Disaster Planning</c:v>
                </c:pt>
                <c:pt idx="101">
                  <c:v>Exporting</c:v>
                </c:pt>
                <c:pt idx="102">
                  <c:v>Franchising</c:v>
                </c:pt>
                <c:pt idx="103">
                  <c:v>Government Contracting</c:v>
                </c:pt>
                <c:pt idx="104">
                  <c:v>Human Resources</c:v>
                </c:pt>
                <c:pt idx="105">
                  <c:v>Internet/Web Training</c:v>
                </c:pt>
                <c:pt idx="106">
                  <c:v>Legal Issues</c:v>
                </c:pt>
                <c:pt idx="107">
                  <c:v>Managing a Business</c:v>
                </c:pt>
                <c:pt idx="108">
                  <c:v>Marketing/Sales</c:v>
                </c:pt>
                <c:pt idx="109">
                  <c:v>None</c:v>
                </c:pt>
                <c:pt idx="110">
                  <c:v>Orientation</c:v>
                </c:pt>
                <c:pt idx="111">
                  <c:v>Other</c:v>
                </c:pt>
                <c:pt idx="112">
                  <c:v>Procurement Fair</c:v>
                </c:pt>
                <c:pt idx="113">
                  <c:v>Retail</c:v>
                </c:pt>
                <c:pt idx="114">
                  <c:v>Risk Management</c:v>
                </c:pt>
                <c:pt idx="115">
                  <c:v>Selling to Government</c:v>
                </c:pt>
                <c:pt idx="116">
                  <c:v>Small Disadvantaged Businesses</c:v>
                </c:pt>
                <c:pt idx="117">
                  <c:v>Social Media</c:v>
                </c:pt>
                <c:pt idx="118">
                  <c:v>Subcontracting</c:v>
                </c:pt>
                <c:pt idx="119">
                  <c:v>Tax Planning</c:v>
                </c:pt>
                <c:pt idx="120">
                  <c:v>Technology</c:v>
                </c:pt>
                <c:pt idx="121">
                  <c:v>Veterans Outreach Conference</c:v>
                </c:pt>
                <c:pt idx="122">
                  <c:v>Woman-Owned Business</c:v>
                </c:pt>
                <c:pt idx="123">
                  <c:v>E-Commerce</c:v>
                </c:pt>
                <c:pt idx="124">
                  <c:v>Accounting/Budget</c:v>
                </c:pt>
                <c:pt idx="125">
                  <c:v>Business Financing</c:v>
                </c:pt>
                <c:pt idx="126">
                  <c:v>Business Planning</c:v>
                </c:pt>
                <c:pt idx="127">
                  <c:v>Business Start-Up/Planning</c:v>
                </c:pt>
                <c:pt idx="128">
                  <c:v>Buy/Sell Business</c:v>
                </c:pt>
                <c:pt idx="129">
                  <c:v>Cash Flow Management</c:v>
                </c:pt>
                <c:pt idx="130">
                  <c:v>Customer Relations</c:v>
                </c:pt>
                <c:pt idx="131">
                  <c:v>Disaster Planning</c:v>
                </c:pt>
                <c:pt idx="132">
                  <c:v>Exporting</c:v>
                </c:pt>
                <c:pt idx="133">
                  <c:v>Franchising</c:v>
                </c:pt>
                <c:pt idx="134">
                  <c:v>Government Contracting</c:v>
                </c:pt>
                <c:pt idx="135">
                  <c:v>Human Resources</c:v>
                </c:pt>
                <c:pt idx="136">
                  <c:v>Internet/Web Training</c:v>
                </c:pt>
                <c:pt idx="137">
                  <c:v>Legal Issues</c:v>
                </c:pt>
                <c:pt idx="138">
                  <c:v>Managing a Business</c:v>
                </c:pt>
                <c:pt idx="139">
                  <c:v>Marketing/Sales</c:v>
                </c:pt>
                <c:pt idx="140">
                  <c:v>None</c:v>
                </c:pt>
                <c:pt idx="141">
                  <c:v>Orientation</c:v>
                </c:pt>
                <c:pt idx="142">
                  <c:v>Other</c:v>
                </c:pt>
                <c:pt idx="143">
                  <c:v>Procurement Fair</c:v>
                </c:pt>
                <c:pt idx="144">
                  <c:v>Retail</c:v>
                </c:pt>
                <c:pt idx="145">
                  <c:v>Risk Management</c:v>
                </c:pt>
                <c:pt idx="146">
                  <c:v>Selling to Government</c:v>
                </c:pt>
                <c:pt idx="147">
                  <c:v>Small Disadvantaged Businesses</c:v>
                </c:pt>
                <c:pt idx="148">
                  <c:v>Social Media</c:v>
                </c:pt>
                <c:pt idx="149">
                  <c:v>Subcontracting</c:v>
                </c:pt>
                <c:pt idx="150">
                  <c:v>Tax Planning</c:v>
                </c:pt>
                <c:pt idx="151">
                  <c:v>Technology</c:v>
                </c:pt>
                <c:pt idx="152">
                  <c:v>Veterans Outreach Conference</c:v>
                </c:pt>
                <c:pt idx="153">
                  <c:v>Woman-Owned Business</c:v>
                </c:pt>
                <c:pt idx="154">
                  <c:v>E-Commerce</c:v>
                </c:pt>
                <c:pt idx="155">
                  <c:v>Accounting/Budget</c:v>
                </c:pt>
                <c:pt idx="156">
                  <c:v>Business Financing</c:v>
                </c:pt>
                <c:pt idx="157">
                  <c:v>Business Planning</c:v>
                </c:pt>
                <c:pt idx="158">
                  <c:v>Business Start-Up/Planning</c:v>
                </c:pt>
                <c:pt idx="159">
                  <c:v>Buy/Sell Business</c:v>
                </c:pt>
                <c:pt idx="160">
                  <c:v>Cash Flow Management</c:v>
                </c:pt>
                <c:pt idx="161">
                  <c:v>Customer Relations</c:v>
                </c:pt>
                <c:pt idx="162">
                  <c:v>Disaster Planning</c:v>
                </c:pt>
                <c:pt idx="163">
                  <c:v>Exporting</c:v>
                </c:pt>
                <c:pt idx="164">
                  <c:v>Franchising</c:v>
                </c:pt>
                <c:pt idx="165">
                  <c:v>Government Contracting</c:v>
                </c:pt>
                <c:pt idx="166">
                  <c:v>Human Resources</c:v>
                </c:pt>
                <c:pt idx="167">
                  <c:v>Internet/Web Training</c:v>
                </c:pt>
                <c:pt idx="168">
                  <c:v>Legal Issues</c:v>
                </c:pt>
                <c:pt idx="169">
                  <c:v>Managing a Business</c:v>
                </c:pt>
                <c:pt idx="170">
                  <c:v>Marketing/Sales</c:v>
                </c:pt>
                <c:pt idx="171">
                  <c:v>None</c:v>
                </c:pt>
                <c:pt idx="172">
                  <c:v>Orientation</c:v>
                </c:pt>
                <c:pt idx="173">
                  <c:v>Other</c:v>
                </c:pt>
                <c:pt idx="174">
                  <c:v>Procurement Fair</c:v>
                </c:pt>
                <c:pt idx="175">
                  <c:v>Retail</c:v>
                </c:pt>
                <c:pt idx="176">
                  <c:v>Risk Management</c:v>
                </c:pt>
                <c:pt idx="177">
                  <c:v>Selling to Government</c:v>
                </c:pt>
                <c:pt idx="178">
                  <c:v>Small Disadvantaged Businesses</c:v>
                </c:pt>
                <c:pt idx="179">
                  <c:v>Social Media</c:v>
                </c:pt>
                <c:pt idx="180">
                  <c:v>Subcontracting</c:v>
                </c:pt>
                <c:pt idx="181">
                  <c:v>Tax Planning</c:v>
                </c:pt>
                <c:pt idx="182">
                  <c:v>Technology</c:v>
                </c:pt>
                <c:pt idx="183">
                  <c:v>Veterans Outreach Conference</c:v>
                </c:pt>
                <c:pt idx="184">
                  <c:v>Woman-Owned Business</c:v>
                </c:pt>
                <c:pt idx="185">
                  <c:v>E-Commerce</c:v>
                </c:pt>
              </c:strCache>
            </c:strRef>
          </c:cat>
          <c:val>
            <c:numRef>
              <c:f>Audience!$D$79:$D$264</c:f>
              <c:numCache>
                <c:formatCode>General</c:formatCode>
                <c:ptCount val="186"/>
                <c:pt idx="0">
                  <c:v>0</c:v>
                </c:pt>
                <c:pt idx="1">
                  <c:v>0</c:v>
                </c:pt>
                <c:pt idx="2">
                  <c:v>0</c:v>
                </c:pt>
                <c:pt idx="3">
                  <c:v>22</c:v>
                </c:pt>
                <c:pt idx="4">
                  <c:v>0</c:v>
                </c:pt>
                <c:pt idx="5">
                  <c:v>0</c:v>
                </c:pt>
                <c:pt idx="6">
                  <c:v>0</c:v>
                </c:pt>
                <c:pt idx="7">
                  <c:v>0</c:v>
                </c:pt>
                <c:pt idx="8">
                  <c:v>0</c:v>
                </c:pt>
                <c:pt idx="9">
                  <c:v>5</c:v>
                </c:pt>
                <c:pt idx="10">
                  <c:v>5</c:v>
                </c:pt>
                <c:pt idx="11">
                  <c:v>0</c:v>
                </c:pt>
                <c:pt idx="12">
                  <c:v>0</c:v>
                </c:pt>
                <c:pt idx="13">
                  <c:v>7</c:v>
                </c:pt>
                <c:pt idx="14">
                  <c:v>0</c:v>
                </c:pt>
                <c:pt idx="15">
                  <c:v>12</c:v>
                </c:pt>
                <c:pt idx="16">
                  <c:v>0</c:v>
                </c:pt>
                <c:pt idx="17">
                  <c:v>0</c:v>
                </c:pt>
                <c:pt idx="18">
                  <c:v>0</c:v>
                </c:pt>
                <c:pt idx="19">
                  <c:v>0</c:v>
                </c:pt>
                <c:pt idx="20">
                  <c:v>11</c:v>
                </c:pt>
                <c:pt idx="21">
                  <c:v>0</c:v>
                </c:pt>
                <c:pt idx="22">
                  <c:v>0</c:v>
                </c:pt>
                <c:pt idx="23">
                  <c:v>0</c:v>
                </c:pt>
                <c:pt idx="24">
                  <c:v>22</c:v>
                </c:pt>
                <c:pt idx="25">
                  <c:v>0</c:v>
                </c:pt>
                <c:pt idx="26">
                  <c:v>0</c:v>
                </c:pt>
                <c:pt idx="27">
                  <c:v>0</c:v>
                </c:pt>
                <c:pt idx="28">
                  <c:v>0</c:v>
                </c:pt>
                <c:pt idx="29">
                  <c:v>0</c:v>
                </c:pt>
                <c:pt idx="30">
                  <c:v>2</c:v>
                </c:pt>
                <c:pt idx="31">
                  <c:v>100</c:v>
                </c:pt>
                <c:pt idx="32">
                  <c:v>72</c:v>
                </c:pt>
                <c:pt idx="33">
                  <c:v>197</c:v>
                </c:pt>
                <c:pt idx="34">
                  <c:v>501</c:v>
                </c:pt>
                <c:pt idx="35">
                  <c:v>26</c:v>
                </c:pt>
                <c:pt idx="36">
                  <c:v>6</c:v>
                </c:pt>
                <c:pt idx="37">
                  <c:v>9</c:v>
                </c:pt>
                <c:pt idx="38">
                  <c:v>1</c:v>
                </c:pt>
                <c:pt idx="39">
                  <c:v>27</c:v>
                </c:pt>
                <c:pt idx="40">
                  <c:v>5</c:v>
                </c:pt>
                <c:pt idx="41">
                  <c:v>27</c:v>
                </c:pt>
                <c:pt idx="42">
                  <c:v>8</c:v>
                </c:pt>
                <c:pt idx="43">
                  <c:v>41</c:v>
                </c:pt>
                <c:pt idx="44">
                  <c:v>68</c:v>
                </c:pt>
                <c:pt idx="45">
                  <c:v>97</c:v>
                </c:pt>
                <c:pt idx="46">
                  <c:v>175</c:v>
                </c:pt>
                <c:pt idx="47">
                  <c:v>0</c:v>
                </c:pt>
                <c:pt idx="48">
                  <c:v>0</c:v>
                </c:pt>
                <c:pt idx="49">
                  <c:v>66</c:v>
                </c:pt>
                <c:pt idx="50">
                  <c:v>16</c:v>
                </c:pt>
                <c:pt idx="51">
                  <c:v>39</c:v>
                </c:pt>
                <c:pt idx="52">
                  <c:v>22</c:v>
                </c:pt>
                <c:pt idx="53">
                  <c:v>37</c:v>
                </c:pt>
                <c:pt idx="54">
                  <c:v>4</c:v>
                </c:pt>
                <c:pt idx="55">
                  <c:v>76</c:v>
                </c:pt>
                <c:pt idx="56">
                  <c:v>7</c:v>
                </c:pt>
                <c:pt idx="57">
                  <c:v>40</c:v>
                </c:pt>
                <c:pt idx="58">
                  <c:v>82</c:v>
                </c:pt>
                <c:pt idx="59">
                  <c:v>29</c:v>
                </c:pt>
                <c:pt idx="60">
                  <c:v>26</c:v>
                </c:pt>
                <c:pt idx="61">
                  <c:v>0</c:v>
                </c:pt>
                <c:pt idx="62">
                  <c:v>73</c:v>
                </c:pt>
                <c:pt idx="63">
                  <c:v>77</c:v>
                </c:pt>
                <c:pt idx="64">
                  <c:v>180</c:v>
                </c:pt>
                <c:pt idx="65">
                  <c:v>389</c:v>
                </c:pt>
                <c:pt idx="66">
                  <c:v>10</c:v>
                </c:pt>
                <c:pt idx="67">
                  <c:v>23</c:v>
                </c:pt>
                <c:pt idx="68">
                  <c:v>5</c:v>
                </c:pt>
                <c:pt idx="69">
                  <c:v>0</c:v>
                </c:pt>
                <c:pt idx="70">
                  <c:v>8</c:v>
                </c:pt>
                <c:pt idx="71">
                  <c:v>4</c:v>
                </c:pt>
                <c:pt idx="72">
                  <c:v>79</c:v>
                </c:pt>
                <c:pt idx="73">
                  <c:v>1</c:v>
                </c:pt>
                <c:pt idx="74">
                  <c:v>0</c:v>
                </c:pt>
                <c:pt idx="75">
                  <c:v>118</c:v>
                </c:pt>
                <c:pt idx="76">
                  <c:v>91</c:v>
                </c:pt>
                <c:pt idx="77">
                  <c:v>311</c:v>
                </c:pt>
                <c:pt idx="78">
                  <c:v>0</c:v>
                </c:pt>
                <c:pt idx="79">
                  <c:v>0</c:v>
                </c:pt>
                <c:pt idx="80">
                  <c:v>31</c:v>
                </c:pt>
                <c:pt idx="81">
                  <c:v>3</c:v>
                </c:pt>
                <c:pt idx="82">
                  <c:v>10</c:v>
                </c:pt>
                <c:pt idx="83">
                  <c:v>30</c:v>
                </c:pt>
                <c:pt idx="84">
                  <c:v>12</c:v>
                </c:pt>
                <c:pt idx="85">
                  <c:v>8</c:v>
                </c:pt>
                <c:pt idx="86">
                  <c:v>110</c:v>
                </c:pt>
                <c:pt idx="87">
                  <c:v>0</c:v>
                </c:pt>
                <c:pt idx="88">
                  <c:v>18</c:v>
                </c:pt>
                <c:pt idx="89">
                  <c:v>74</c:v>
                </c:pt>
                <c:pt idx="90">
                  <c:v>77</c:v>
                </c:pt>
                <c:pt idx="91">
                  <c:v>24</c:v>
                </c:pt>
                <c:pt idx="92">
                  <c:v>0</c:v>
                </c:pt>
                <c:pt idx="93">
                  <c:v>76</c:v>
                </c:pt>
                <c:pt idx="94">
                  <c:v>81</c:v>
                </c:pt>
                <c:pt idx="95">
                  <c:v>249</c:v>
                </c:pt>
                <c:pt idx="96">
                  <c:v>289</c:v>
                </c:pt>
                <c:pt idx="97">
                  <c:v>3</c:v>
                </c:pt>
                <c:pt idx="98">
                  <c:v>5</c:v>
                </c:pt>
                <c:pt idx="99">
                  <c:v>17</c:v>
                </c:pt>
                <c:pt idx="100">
                  <c:v>0</c:v>
                </c:pt>
                <c:pt idx="101">
                  <c:v>0</c:v>
                </c:pt>
                <c:pt idx="102">
                  <c:v>3</c:v>
                </c:pt>
                <c:pt idx="103">
                  <c:v>58</c:v>
                </c:pt>
                <c:pt idx="104">
                  <c:v>18</c:v>
                </c:pt>
                <c:pt idx="105">
                  <c:v>5</c:v>
                </c:pt>
                <c:pt idx="106">
                  <c:v>82</c:v>
                </c:pt>
                <c:pt idx="107">
                  <c:v>67</c:v>
                </c:pt>
                <c:pt idx="108">
                  <c:v>201</c:v>
                </c:pt>
                <c:pt idx="109">
                  <c:v>0</c:v>
                </c:pt>
                <c:pt idx="110">
                  <c:v>0</c:v>
                </c:pt>
                <c:pt idx="111">
                  <c:v>12</c:v>
                </c:pt>
                <c:pt idx="112">
                  <c:v>0</c:v>
                </c:pt>
                <c:pt idx="113">
                  <c:v>0</c:v>
                </c:pt>
                <c:pt idx="114">
                  <c:v>7</c:v>
                </c:pt>
                <c:pt idx="115">
                  <c:v>34</c:v>
                </c:pt>
                <c:pt idx="116">
                  <c:v>18</c:v>
                </c:pt>
                <c:pt idx="117">
                  <c:v>94</c:v>
                </c:pt>
                <c:pt idx="118">
                  <c:v>0</c:v>
                </c:pt>
                <c:pt idx="119">
                  <c:v>23</c:v>
                </c:pt>
                <c:pt idx="120">
                  <c:v>68</c:v>
                </c:pt>
                <c:pt idx="121">
                  <c:v>50</c:v>
                </c:pt>
                <c:pt idx="122">
                  <c:v>14</c:v>
                </c:pt>
                <c:pt idx="123">
                  <c:v>0</c:v>
                </c:pt>
                <c:pt idx="124">
                  <c:v>43</c:v>
                </c:pt>
                <c:pt idx="125">
                  <c:v>109</c:v>
                </c:pt>
                <c:pt idx="126">
                  <c:v>103</c:v>
                </c:pt>
                <c:pt idx="127">
                  <c:v>273</c:v>
                </c:pt>
                <c:pt idx="128">
                  <c:v>0</c:v>
                </c:pt>
                <c:pt idx="129">
                  <c:v>5</c:v>
                </c:pt>
                <c:pt idx="130">
                  <c:v>0</c:v>
                </c:pt>
                <c:pt idx="131">
                  <c:v>0</c:v>
                </c:pt>
                <c:pt idx="132">
                  <c:v>12</c:v>
                </c:pt>
                <c:pt idx="133">
                  <c:v>9</c:v>
                </c:pt>
                <c:pt idx="134">
                  <c:v>49</c:v>
                </c:pt>
                <c:pt idx="135">
                  <c:v>19</c:v>
                </c:pt>
                <c:pt idx="136">
                  <c:v>2</c:v>
                </c:pt>
                <c:pt idx="137">
                  <c:v>47</c:v>
                </c:pt>
                <c:pt idx="138">
                  <c:v>91</c:v>
                </c:pt>
                <c:pt idx="139">
                  <c:v>115</c:v>
                </c:pt>
                <c:pt idx="140">
                  <c:v>7</c:v>
                </c:pt>
                <c:pt idx="141">
                  <c:v>0</c:v>
                </c:pt>
                <c:pt idx="142">
                  <c:v>3</c:v>
                </c:pt>
                <c:pt idx="143">
                  <c:v>12</c:v>
                </c:pt>
                <c:pt idx="144">
                  <c:v>0</c:v>
                </c:pt>
                <c:pt idx="145">
                  <c:v>3</c:v>
                </c:pt>
                <c:pt idx="146">
                  <c:v>16</c:v>
                </c:pt>
                <c:pt idx="147">
                  <c:v>4</c:v>
                </c:pt>
                <c:pt idx="148">
                  <c:v>17</c:v>
                </c:pt>
                <c:pt idx="149">
                  <c:v>0</c:v>
                </c:pt>
                <c:pt idx="150">
                  <c:v>50</c:v>
                </c:pt>
                <c:pt idx="151">
                  <c:v>28</c:v>
                </c:pt>
                <c:pt idx="152">
                  <c:v>40</c:v>
                </c:pt>
                <c:pt idx="153">
                  <c:v>11</c:v>
                </c:pt>
                <c:pt idx="154">
                  <c:v>0</c:v>
                </c:pt>
                <c:pt idx="155">
                  <c:v>53</c:v>
                </c:pt>
                <c:pt idx="156">
                  <c:v>352</c:v>
                </c:pt>
                <c:pt idx="157">
                  <c:v>156</c:v>
                </c:pt>
                <c:pt idx="158">
                  <c:v>206</c:v>
                </c:pt>
                <c:pt idx="159">
                  <c:v>12</c:v>
                </c:pt>
                <c:pt idx="160">
                  <c:v>8</c:v>
                </c:pt>
                <c:pt idx="161">
                  <c:v>0</c:v>
                </c:pt>
                <c:pt idx="162">
                  <c:v>4</c:v>
                </c:pt>
                <c:pt idx="163">
                  <c:v>0</c:v>
                </c:pt>
                <c:pt idx="164">
                  <c:v>11</c:v>
                </c:pt>
                <c:pt idx="165">
                  <c:v>71</c:v>
                </c:pt>
                <c:pt idx="166">
                  <c:v>9</c:v>
                </c:pt>
                <c:pt idx="167">
                  <c:v>3</c:v>
                </c:pt>
                <c:pt idx="168">
                  <c:v>33</c:v>
                </c:pt>
                <c:pt idx="169">
                  <c:v>40</c:v>
                </c:pt>
                <c:pt idx="170">
                  <c:v>97</c:v>
                </c:pt>
                <c:pt idx="171">
                  <c:v>0</c:v>
                </c:pt>
                <c:pt idx="172">
                  <c:v>0</c:v>
                </c:pt>
                <c:pt idx="173">
                  <c:v>3</c:v>
                </c:pt>
                <c:pt idx="174">
                  <c:v>0</c:v>
                </c:pt>
                <c:pt idx="175">
                  <c:v>0</c:v>
                </c:pt>
                <c:pt idx="176">
                  <c:v>0</c:v>
                </c:pt>
                <c:pt idx="177">
                  <c:v>18</c:v>
                </c:pt>
                <c:pt idx="178">
                  <c:v>6</c:v>
                </c:pt>
                <c:pt idx="179">
                  <c:v>6</c:v>
                </c:pt>
                <c:pt idx="180">
                  <c:v>0</c:v>
                </c:pt>
                <c:pt idx="181">
                  <c:v>20</c:v>
                </c:pt>
                <c:pt idx="182">
                  <c:v>40</c:v>
                </c:pt>
                <c:pt idx="183">
                  <c:v>11</c:v>
                </c:pt>
                <c:pt idx="184">
                  <c:v>4</c:v>
                </c:pt>
                <c:pt idx="185">
                  <c:v>0</c:v>
                </c:pt>
              </c:numCache>
            </c:numRef>
          </c:val>
          <c:smooth val="0"/>
          <c:extLst>
            <c:ext xmlns:c16="http://schemas.microsoft.com/office/drawing/2014/chart" uri="{C3380CC4-5D6E-409C-BE32-E72D297353CC}">
              <c16:uniqueId val="{00000001-6EF4-4431-BC9C-DFABF154AD62}"/>
            </c:ext>
          </c:extLst>
        </c:ser>
        <c:dLbls>
          <c:showLegendKey val="0"/>
          <c:showVal val="0"/>
          <c:showCatName val="0"/>
          <c:showSerName val="0"/>
          <c:showPercent val="0"/>
          <c:showBubbleSize val="0"/>
        </c:dLbls>
        <c:smooth val="0"/>
        <c:axId val="550079120"/>
        <c:axId val="550081416"/>
      </c:lineChart>
      <c:catAx>
        <c:axId val="55007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Topics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81416"/>
        <c:crosses val="autoZero"/>
        <c:auto val="1"/>
        <c:lblAlgn val="ctr"/>
        <c:lblOffset val="100"/>
        <c:noMultiLvlLbl val="0"/>
      </c:catAx>
      <c:valAx>
        <c:axId val="550081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079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The Type of Format</a:t>
            </a:r>
            <a:r>
              <a:rPr lang="en-US" baseline="0"/>
              <a:t> for The Training Programs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'Program Format'!$B$1</c:f>
              <c:strCache>
                <c:ptCount val="1"/>
                <c:pt idx="0">
                  <c:v>Count</c:v>
                </c:pt>
              </c:strCache>
            </c:strRef>
          </c:tx>
          <c:invertIfNegative val="0"/>
          <c:dPt>
            <c:idx val="0"/>
            <c:invertIfNegative val="0"/>
            <c:bubble3D val="0"/>
            <c:spPr>
              <a:solidFill>
                <a:srgbClr val="33CCCC"/>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821-482B-8D32-5C01B80E5FC9}"/>
              </c:ext>
            </c:extLst>
          </c:dPt>
          <c:dPt>
            <c:idx val="1"/>
            <c:invertIfNegative val="0"/>
            <c:bubble3D val="0"/>
            <c:spPr>
              <a:solidFill>
                <a:srgbClr val="80CAAE"/>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821-482B-8D32-5C01B80E5FC9}"/>
              </c:ext>
            </c:extLst>
          </c:dPt>
          <c:dLbls>
            <c:dLbl>
              <c:idx val="0"/>
              <c:layout>
                <c:manualLayout>
                  <c:x val="3.3333333333333381E-2"/>
                  <c:y val="-5.55555555555556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21-482B-8D32-5C01B80E5FC9}"/>
                </c:ext>
              </c:extLst>
            </c:dLbl>
            <c:dLbl>
              <c:idx val="1"/>
              <c:layout>
                <c:manualLayout>
                  <c:x val="3.3333333333333229E-2"/>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21-482B-8D32-5C01B80E5FC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'Program Format'!$A$2:$A$3</c:f>
              <c:strCache>
                <c:ptCount val="2"/>
                <c:pt idx="0">
                  <c:v>Online/Webinar</c:v>
                </c:pt>
                <c:pt idx="1">
                  <c:v>Workshop/Seminar</c:v>
                </c:pt>
              </c:strCache>
            </c:strRef>
          </c:cat>
          <c:val>
            <c:numRef>
              <c:f>'Program Format'!$B$2:$B$3</c:f>
              <c:numCache>
                <c:formatCode>General</c:formatCode>
                <c:ptCount val="2"/>
                <c:pt idx="0">
                  <c:v>4587</c:v>
                </c:pt>
                <c:pt idx="1">
                  <c:v>21149</c:v>
                </c:pt>
              </c:numCache>
            </c:numRef>
          </c:val>
          <c:extLst>
            <c:ext xmlns:c16="http://schemas.microsoft.com/office/drawing/2014/chart" uri="{C3380CC4-5D6E-409C-BE32-E72D297353CC}">
              <c16:uniqueId val="{00000004-5821-482B-8D32-5C01B80E5FC9}"/>
            </c:ext>
          </c:extLst>
        </c:ser>
        <c:dLbls>
          <c:showLegendKey val="0"/>
          <c:showVal val="1"/>
          <c:showCatName val="0"/>
          <c:showSerName val="0"/>
          <c:showPercent val="0"/>
          <c:showBubbleSize val="0"/>
        </c:dLbls>
        <c:gapWidth val="150"/>
        <c:shape val="box"/>
        <c:axId val="592549168"/>
        <c:axId val="603767288"/>
        <c:axId val="0"/>
      </c:bar3DChart>
      <c:catAx>
        <c:axId val="5925491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Program Format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767288"/>
        <c:crosses val="autoZero"/>
        <c:auto val="1"/>
        <c:lblAlgn val="ctr"/>
        <c:lblOffset val="100"/>
        <c:noMultiLvlLbl val="0"/>
      </c:catAx>
      <c:valAx>
        <c:axId val="6037672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92549168"/>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Trends Over the Years for the Formatting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'Program Format'!$B$28</c:f>
              <c:strCache>
                <c:ptCount val="1"/>
                <c:pt idx="0">
                  <c:v>Webinar</c:v>
                </c:pt>
              </c:strCache>
            </c:strRef>
          </c:tx>
          <c:spPr>
            <a:ln w="34925" cap="rnd">
              <a:solidFill>
                <a:srgbClr val="33CCCC"/>
              </a:solidFill>
              <a:round/>
            </a:ln>
            <a:effectLst>
              <a:outerShdw blurRad="57150" dist="19050" dir="5400000" algn="ctr" rotWithShape="0">
                <a:srgbClr val="000000">
                  <a:alpha val="63000"/>
                </a:srgbClr>
              </a:outerShdw>
            </a:effectLst>
          </c:spPr>
          <c:marker>
            <c:symbol val="none"/>
          </c:marker>
          <c:trendline>
            <c:spPr>
              <a:ln w="19050" cap="rnd">
                <a:solidFill>
                  <a:srgbClr val="33CCCC"/>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Format'!$B$29:$B$34</c:f>
              <c:numCache>
                <c:formatCode>General</c:formatCode>
                <c:ptCount val="6"/>
                <c:pt idx="0">
                  <c:v>195</c:v>
                </c:pt>
                <c:pt idx="1">
                  <c:v>1855</c:v>
                </c:pt>
                <c:pt idx="2">
                  <c:v>1117</c:v>
                </c:pt>
                <c:pt idx="3">
                  <c:v>677</c:v>
                </c:pt>
                <c:pt idx="4">
                  <c:v>149</c:v>
                </c:pt>
                <c:pt idx="5">
                  <c:v>594</c:v>
                </c:pt>
              </c:numCache>
            </c:numRef>
          </c:val>
          <c:smooth val="0"/>
          <c:extLst>
            <c:ext xmlns:c16="http://schemas.microsoft.com/office/drawing/2014/chart" uri="{C3380CC4-5D6E-409C-BE32-E72D297353CC}">
              <c16:uniqueId val="{00000001-1B18-4FF0-915F-F0BD8BDE14EE}"/>
            </c:ext>
          </c:extLst>
        </c:ser>
        <c:ser>
          <c:idx val="1"/>
          <c:order val="1"/>
          <c:tx>
            <c:strRef>
              <c:f>'Program Format'!$C$28</c:f>
              <c:strCache>
                <c:ptCount val="1"/>
                <c:pt idx="0">
                  <c:v>Seminar</c:v>
                </c:pt>
              </c:strCache>
            </c:strRef>
          </c:tx>
          <c:spPr>
            <a:ln w="34925" cap="rnd">
              <a:solidFill>
                <a:srgbClr val="80CAAE"/>
              </a:solidFill>
              <a:round/>
            </a:ln>
            <a:effectLst>
              <a:outerShdw blurRad="57150" dist="19050" dir="5400000" algn="ctr" rotWithShape="0">
                <a:srgbClr val="000000">
                  <a:alpha val="63000"/>
                </a:srgbClr>
              </a:outerShdw>
            </a:effectLst>
          </c:spPr>
          <c:marker>
            <c:symbol val="none"/>
          </c:marker>
          <c:trendline>
            <c:spPr>
              <a:ln w="19050" cap="rnd">
                <a:solidFill>
                  <a:srgbClr val="80CAAE"/>
                </a:solidFill>
                <a:prstDash val="sysDot"/>
              </a:ln>
              <a:effectLst/>
            </c:spPr>
            <c:trendlineType val="linear"/>
            <c:dispRSqr val="0"/>
            <c:dispEq val="0"/>
          </c:trendline>
          <c:cat>
            <c:strRef>
              <c:f>'Program Format'!$A$29:$A$34</c:f>
              <c:strCache>
                <c:ptCount val="6"/>
                <c:pt idx="0">
                  <c:v>2014</c:v>
                </c:pt>
                <c:pt idx="1">
                  <c:v>2015</c:v>
                </c:pt>
                <c:pt idx="2">
                  <c:v>2016</c:v>
                </c:pt>
                <c:pt idx="3">
                  <c:v>2017</c:v>
                </c:pt>
                <c:pt idx="4">
                  <c:v>2018</c:v>
                </c:pt>
                <c:pt idx="5">
                  <c:v>2019</c:v>
                </c:pt>
              </c:strCache>
            </c:strRef>
          </c:cat>
          <c:val>
            <c:numRef>
              <c:f>'Program Format'!$C$29:$C$34</c:f>
              <c:numCache>
                <c:formatCode>General</c:formatCode>
                <c:ptCount val="6"/>
                <c:pt idx="0">
                  <c:v>112</c:v>
                </c:pt>
                <c:pt idx="1">
                  <c:v>4438</c:v>
                </c:pt>
                <c:pt idx="2">
                  <c:v>4977</c:v>
                </c:pt>
                <c:pt idx="3">
                  <c:v>4341</c:v>
                </c:pt>
                <c:pt idx="4">
                  <c:v>3797</c:v>
                </c:pt>
                <c:pt idx="5">
                  <c:v>3484</c:v>
                </c:pt>
              </c:numCache>
            </c:numRef>
          </c:val>
          <c:smooth val="0"/>
          <c:extLst>
            <c:ext xmlns:c16="http://schemas.microsoft.com/office/drawing/2014/chart" uri="{C3380CC4-5D6E-409C-BE32-E72D297353CC}">
              <c16:uniqueId val="{00000003-1B18-4FF0-915F-F0BD8BDE14EE}"/>
            </c:ext>
          </c:extLst>
        </c:ser>
        <c:dLbls>
          <c:showLegendKey val="0"/>
          <c:showVal val="0"/>
          <c:showCatName val="0"/>
          <c:showSerName val="0"/>
          <c:showPercent val="0"/>
          <c:showBubbleSize val="0"/>
        </c:dLbls>
        <c:smooth val="0"/>
        <c:axId val="423278416"/>
        <c:axId val="423275136"/>
      </c:lineChart>
      <c:catAx>
        <c:axId val="423278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5136"/>
        <c:crosses val="autoZero"/>
        <c:auto val="1"/>
        <c:lblAlgn val="ctr"/>
        <c:lblOffset val="100"/>
        <c:noMultiLvlLbl val="0"/>
      </c:catAx>
      <c:valAx>
        <c:axId val="4232751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327841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700"/>
              <a:t>Difference in The Gender Attendees in Different formats</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'Attendee Location'!$E$106</c:f>
              <c:strCache>
                <c:ptCount val="1"/>
                <c:pt idx="0">
                  <c:v>Female</c:v>
                </c:pt>
              </c:strCache>
            </c:strRef>
          </c:tx>
          <c:spPr>
            <a:solidFill>
              <a:srgbClr val="80CAAE"/>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'Attendee Location'!$F$105:$G$105</c:f>
              <c:strCache>
                <c:ptCount val="2"/>
                <c:pt idx="0">
                  <c:v>Webinar</c:v>
                </c:pt>
                <c:pt idx="1">
                  <c:v>Seminar</c:v>
                </c:pt>
              </c:strCache>
            </c:strRef>
          </c:cat>
          <c:val>
            <c:numRef>
              <c:f>'Attendee Location'!$F$106:$G$106</c:f>
              <c:numCache>
                <c:formatCode>General</c:formatCode>
                <c:ptCount val="2"/>
                <c:pt idx="0">
                  <c:v>2296</c:v>
                </c:pt>
                <c:pt idx="1">
                  <c:v>11028</c:v>
                </c:pt>
              </c:numCache>
            </c:numRef>
          </c:val>
          <c:extLst>
            <c:ext xmlns:c16="http://schemas.microsoft.com/office/drawing/2014/chart" uri="{C3380CC4-5D6E-409C-BE32-E72D297353CC}">
              <c16:uniqueId val="{00000000-DD36-458D-8BCF-D5B63D3DD338}"/>
            </c:ext>
          </c:extLst>
        </c:ser>
        <c:ser>
          <c:idx val="1"/>
          <c:order val="1"/>
          <c:tx>
            <c:strRef>
              <c:f>'Attendee Location'!$E$107</c:f>
              <c:strCache>
                <c:ptCount val="1"/>
                <c:pt idx="0">
                  <c:v>Male</c:v>
                </c:pt>
              </c:strCache>
            </c:strRef>
          </c:tx>
          <c:spPr>
            <a:solidFill>
              <a:srgbClr val="33CCCC"/>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cat>
            <c:strRef>
              <c:f>'Attendee Location'!$F$105:$G$105</c:f>
              <c:strCache>
                <c:ptCount val="2"/>
                <c:pt idx="0">
                  <c:v>Webinar</c:v>
                </c:pt>
                <c:pt idx="1">
                  <c:v>Seminar</c:v>
                </c:pt>
              </c:strCache>
            </c:strRef>
          </c:cat>
          <c:val>
            <c:numRef>
              <c:f>'Attendee Location'!$F$107:$G$107</c:f>
              <c:numCache>
                <c:formatCode>General</c:formatCode>
                <c:ptCount val="2"/>
                <c:pt idx="0">
                  <c:v>1056</c:v>
                </c:pt>
                <c:pt idx="1">
                  <c:v>6311</c:v>
                </c:pt>
              </c:numCache>
            </c:numRef>
          </c:val>
          <c:extLst>
            <c:ext xmlns:c16="http://schemas.microsoft.com/office/drawing/2014/chart" uri="{C3380CC4-5D6E-409C-BE32-E72D297353CC}">
              <c16:uniqueId val="{00000001-DD36-458D-8BCF-D5B63D3DD338}"/>
            </c:ext>
          </c:extLst>
        </c:ser>
        <c:ser>
          <c:idx val="2"/>
          <c:order val="2"/>
          <c:tx>
            <c:strRef>
              <c:f>'Attendee Location'!$E$108</c:f>
              <c:strCache>
                <c:ptCount val="1"/>
                <c:pt idx="0">
                  <c:v>Chose not to respond</c:v>
                </c:pt>
              </c:strCache>
            </c:strRef>
          </c:tx>
          <c:spPr>
            <a:solidFill>
              <a:srgbClr val="8FA4F1"/>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cat>
            <c:strRef>
              <c:f>'Attendee Location'!$F$105:$G$105</c:f>
              <c:strCache>
                <c:ptCount val="2"/>
                <c:pt idx="0">
                  <c:v>Webinar</c:v>
                </c:pt>
                <c:pt idx="1">
                  <c:v>Seminar</c:v>
                </c:pt>
              </c:strCache>
            </c:strRef>
          </c:cat>
          <c:val>
            <c:numRef>
              <c:f>'Attendee Location'!$F$108:$G$108</c:f>
              <c:numCache>
                <c:formatCode>General</c:formatCode>
                <c:ptCount val="2"/>
                <c:pt idx="0">
                  <c:v>1235</c:v>
                </c:pt>
                <c:pt idx="1">
                  <c:v>3810</c:v>
                </c:pt>
              </c:numCache>
            </c:numRef>
          </c:val>
          <c:extLst>
            <c:ext xmlns:c16="http://schemas.microsoft.com/office/drawing/2014/chart" uri="{C3380CC4-5D6E-409C-BE32-E72D297353CC}">
              <c16:uniqueId val="{00000002-DD36-458D-8BCF-D5B63D3DD338}"/>
            </c:ext>
          </c:extLst>
        </c:ser>
        <c:dLbls>
          <c:showLegendKey val="0"/>
          <c:showVal val="0"/>
          <c:showCatName val="0"/>
          <c:showSerName val="0"/>
          <c:showPercent val="0"/>
          <c:showBubbleSize val="0"/>
        </c:dLbls>
        <c:gapWidth val="84"/>
        <c:gapDepth val="53"/>
        <c:shape val="box"/>
        <c:axId val="644436688"/>
        <c:axId val="644442264"/>
        <c:axId val="0"/>
      </c:bar3DChart>
      <c:catAx>
        <c:axId val="64443668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Format Type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4442264"/>
        <c:crosses val="autoZero"/>
        <c:auto val="1"/>
        <c:lblAlgn val="ctr"/>
        <c:lblOffset val="100"/>
        <c:noMultiLvlLbl val="0"/>
      </c:catAx>
      <c:valAx>
        <c:axId val="644442264"/>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itle>
        <c:numFmt formatCode="General" sourceLinked="1"/>
        <c:majorTickMark val="out"/>
        <c:minorTickMark val="none"/>
        <c:tickLblPos val="nextTo"/>
        <c:crossAx val="6444366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Seminar v Webinar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'Attendee Location'!$B$105</c:f>
              <c:strCache>
                <c:ptCount val="1"/>
                <c:pt idx="0">
                  <c:v>Webinar</c:v>
                </c:pt>
              </c:strCache>
            </c:strRef>
          </c:tx>
          <c:spPr>
            <a:solidFill>
              <a:srgbClr val="CC99FF"/>
            </a:solidFill>
            <a:ln>
              <a:no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Location'!$B$106:$B$196</c:f>
              <c:numCache>
                <c:formatCode>General</c:formatCode>
                <c:ptCount val="91"/>
                <c:pt idx="0">
                  <c:v>0</c:v>
                </c:pt>
                <c:pt idx="1">
                  <c:v>0</c:v>
                </c:pt>
                <c:pt idx="2">
                  <c:v>0</c:v>
                </c:pt>
                <c:pt idx="3">
                  <c:v>2</c:v>
                </c:pt>
                <c:pt idx="4">
                  <c:v>29</c:v>
                </c:pt>
                <c:pt idx="5">
                  <c:v>1</c:v>
                </c:pt>
                <c:pt idx="6">
                  <c:v>214</c:v>
                </c:pt>
                <c:pt idx="7">
                  <c:v>0</c:v>
                </c:pt>
                <c:pt idx="8">
                  <c:v>1</c:v>
                </c:pt>
                <c:pt idx="9">
                  <c:v>194</c:v>
                </c:pt>
                <c:pt idx="10">
                  <c:v>187</c:v>
                </c:pt>
                <c:pt idx="11">
                  <c:v>1</c:v>
                </c:pt>
                <c:pt idx="12">
                  <c:v>1</c:v>
                </c:pt>
                <c:pt idx="13">
                  <c:v>0</c:v>
                </c:pt>
                <c:pt idx="14">
                  <c:v>0</c:v>
                </c:pt>
                <c:pt idx="15">
                  <c:v>0</c:v>
                </c:pt>
                <c:pt idx="16">
                  <c:v>59</c:v>
                </c:pt>
                <c:pt idx="17">
                  <c:v>1</c:v>
                </c:pt>
                <c:pt idx="18">
                  <c:v>65</c:v>
                </c:pt>
                <c:pt idx="19">
                  <c:v>6</c:v>
                </c:pt>
                <c:pt idx="20">
                  <c:v>362</c:v>
                </c:pt>
                <c:pt idx="21">
                  <c:v>0</c:v>
                </c:pt>
                <c:pt idx="22">
                  <c:v>1161</c:v>
                </c:pt>
                <c:pt idx="23">
                  <c:v>0</c:v>
                </c:pt>
                <c:pt idx="24">
                  <c:v>1</c:v>
                </c:pt>
                <c:pt idx="25">
                  <c:v>0</c:v>
                </c:pt>
                <c:pt idx="26">
                  <c:v>0</c:v>
                </c:pt>
                <c:pt idx="27">
                  <c:v>1</c:v>
                </c:pt>
                <c:pt idx="28">
                  <c:v>15</c:v>
                </c:pt>
                <c:pt idx="29">
                  <c:v>11</c:v>
                </c:pt>
                <c:pt idx="30">
                  <c:v>0</c:v>
                </c:pt>
                <c:pt idx="31">
                  <c:v>14</c:v>
                </c:pt>
                <c:pt idx="32">
                  <c:v>0</c:v>
                </c:pt>
                <c:pt idx="33">
                  <c:v>2</c:v>
                </c:pt>
                <c:pt idx="34">
                  <c:v>437</c:v>
                </c:pt>
                <c:pt idx="35">
                  <c:v>0</c:v>
                </c:pt>
                <c:pt idx="36">
                  <c:v>14</c:v>
                </c:pt>
                <c:pt idx="37">
                  <c:v>0</c:v>
                </c:pt>
                <c:pt idx="38">
                  <c:v>44</c:v>
                </c:pt>
                <c:pt idx="39">
                  <c:v>2</c:v>
                </c:pt>
                <c:pt idx="40">
                  <c:v>0</c:v>
                </c:pt>
                <c:pt idx="41">
                  <c:v>1</c:v>
                </c:pt>
                <c:pt idx="42">
                  <c:v>0</c:v>
                </c:pt>
                <c:pt idx="43">
                  <c:v>0</c:v>
                </c:pt>
                <c:pt idx="44">
                  <c:v>0</c:v>
                </c:pt>
                <c:pt idx="45">
                  <c:v>139</c:v>
                </c:pt>
                <c:pt idx="46">
                  <c:v>1</c:v>
                </c:pt>
                <c:pt idx="47">
                  <c:v>1</c:v>
                </c:pt>
                <c:pt idx="48">
                  <c:v>3</c:v>
                </c:pt>
                <c:pt idx="49">
                  <c:v>1</c:v>
                </c:pt>
                <c:pt idx="50">
                  <c:v>1</c:v>
                </c:pt>
                <c:pt idx="51">
                  <c:v>0</c:v>
                </c:pt>
                <c:pt idx="52">
                  <c:v>0</c:v>
                </c:pt>
                <c:pt idx="53">
                  <c:v>2</c:v>
                </c:pt>
                <c:pt idx="54">
                  <c:v>0</c:v>
                </c:pt>
                <c:pt idx="55">
                  <c:v>1</c:v>
                </c:pt>
                <c:pt idx="56">
                  <c:v>0</c:v>
                </c:pt>
                <c:pt idx="57">
                  <c:v>0</c:v>
                </c:pt>
                <c:pt idx="58">
                  <c:v>603</c:v>
                </c:pt>
                <c:pt idx="59">
                  <c:v>4</c:v>
                </c:pt>
                <c:pt idx="60">
                  <c:v>0</c:v>
                </c:pt>
                <c:pt idx="61">
                  <c:v>1</c:v>
                </c:pt>
                <c:pt idx="62">
                  <c:v>0</c:v>
                </c:pt>
                <c:pt idx="63">
                  <c:v>9</c:v>
                </c:pt>
                <c:pt idx="64">
                  <c:v>5</c:v>
                </c:pt>
                <c:pt idx="65">
                  <c:v>0</c:v>
                </c:pt>
                <c:pt idx="66">
                  <c:v>0</c:v>
                </c:pt>
                <c:pt idx="67">
                  <c:v>0</c:v>
                </c:pt>
                <c:pt idx="68">
                  <c:v>730</c:v>
                </c:pt>
                <c:pt idx="69">
                  <c:v>2</c:v>
                </c:pt>
                <c:pt idx="70">
                  <c:v>1</c:v>
                </c:pt>
                <c:pt idx="71">
                  <c:v>2</c:v>
                </c:pt>
                <c:pt idx="72">
                  <c:v>0</c:v>
                </c:pt>
                <c:pt idx="73">
                  <c:v>1</c:v>
                </c:pt>
                <c:pt idx="74">
                  <c:v>1</c:v>
                </c:pt>
                <c:pt idx="75">
                  <c:v>111</c:v>
                </c:pt>
                <c:pt idx="76">
                  <c:v>0</c:v>
                </c:pt>
                <c:pt idx="77">
                  <c:v>3</c:v>
                </c:pt>
                <c:pt idx="78">
                  <c:v>1</c:v>
                </c:pt>
                <c:pt idx="79">
                  <c:v>1</c:v>
                </c:pt>
                <c:pt idx="80">
                  <c:v>3</c:v>
                </c:pt>
                <c:pt idx="81">
                  <c:v>3</c:v>
                </c:pt>
                <c:pt idx="82">
                  <c:v>1</c:v>
                </c:pt>
                <c:pt idx="83">
                  <c:v>2</c:v>
                </c:pt>
                <c:pt idx="84">
                  <c:v>1</c:v>
                </c:pt>
                <c:pt idx="85">
                  <c:v>1</c:v>
                </c:pt>
                <c:pt idx="86">
                  <c:v>98</c:v>
                </c:pt>
                <c:pt idx="87">
                  <c:v>15</c:v>
                </c:pt>
                <c:pt idx="88">
                  <c:v>1</c:v>
                </c:pt>
                <c:pt idx="89">
                  <c:v>5</c:v>
                </c:pt>
                <c:pt idx="90">
                  <c:v>0</c:v>
                </c:pt>
              </c:numCache>
            </c:numRef>
          </c:val>
          <c:extLst>
            <c:ext xmlns:c16="http://schemas.microsoft.com/office/drawing/2014/chart" uri="{C3380CC4-5D6E-409C-BE32-E72D297353CC}">
              <c16:uniqueId val="{00000000-CB36-412B-A504-EDE8185319D8}"/>
            </c:ext>
          </c:extLst>
        </c:ser>
        <c:ser>
          <c:idx val="1"/>
          <c:order val="1"/>
          <c:tx>
            <c:strRef>
              <c:f>'Attendee Location'!$C$105</c:f>
              <c:strCache>
                <c:ptCount val="1"/>
                <c:pt idx="0">
                  <c:v>Seminar</c:v>
                </c:pt>
              </c:strCache>
            </c:strRef>
          </c:tx>
          <c:spPr>
            <a:solidFill>
              <a:srgbClr val="80CAAE"/>
            </a:solidFill>
            <a:ln>
              <a:solidFill>
                <a:srgbClr val="80CAAE"/>
              </a:solidFill>
            </a:ln>
            <a:effectLst/>
          </c:spPr>
          <c:invertIfNegative val="0"/>
          <c:cat>
            <c:strRef>
              <c:f>'Attendee Location'!$A$106:$A$196</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Location'!$C$106:$C$196</c:f>
              <c:numCache>
                <c:formatCode>General</c:formatCode>
                <c:ptCount val="91"/>
                <c:pt idx="0">
                  <c:v>1</c:v>
                </c:pt>
                <c:pt idx="1">
                  <c:v>1</c:v>
                </c:pt>
                <c:pt idx="2">
                  <c:v>9</c:v>
                </c:pt>
                <c:pt idx="3">
                  <c:v>14</c:v>
                </c:pt>
                <c:pt idx="4">
                  <c:v>86</c:v>
                </c:pt>
                <c:pt idx="5">
                  <c:v>214</c:v>
                </c:pt>
                <c:pt idx="6">
                  <c:v>888</c:v>
                </c:pt>
                <c:pt idx="7">
                  <c:v>11</c:v>
                </c:pt>
                <c:pt idx="8">
                  <c:v>0</c:v>
                </c:pt>
                <c:pt idx="9">
                  <c:v>1367</c:v>
                </c:pt>
                <c:pt idx="10">
                  <c:v>997</c:v>
                </c:pt>
                <c:pt idx="11">
                  <c:v>8</c:v>
                </c:pt>
                <c:pt idx="12">
                  <c:v>0</c:v>
                </c:pt>
                <c:pt idx="13">
                  <c:v>1</c:v>
                </c:pt>
                <c:pt idx="14">
                  <c:v>1</c:v>
                </c:pt>
                <c:pt idx="15">
                  <c:v>1</c:v>
                </c:pt>
                <c:pt idx="16">
                  <c:v>304</c:v>
                </c:pt>
                <c:pt idx="17">
                  <c:v>17</c:v>
                </c:pt>
                <c:pt idx="18">
                  <c:v>351</c:v>
                </c:pt>
                <c:pt idx="19">
                  <c:v>39</c:v>
                </c:pt>
                <c:pt idx="20">
                  <c:v>793</c:v>
                </c:pt>
                <c:pt idx="21">
                  <c:v>1</c:v>
                </c:pt>
                <c:pt idx="22">
                  <c:v>4070</c:v>
                </c:pt>
                <c:pt idx="23">
                  <c:v>2</c:v>
                </c:pt>
                <c:pt idx="24">
                  <c:v>0</c:v>
                </c:pt>
                <c:pt idx="25">
                  <c:v>1</c:v>
                </c:pt>
                <c:pt idx="26">
                  <c:v>3</c:v>
                </c:pt>
                <c:pt idx="27">
                  <c:v>4</c:v>
                </c:pt>
                <c:pt idx="28">
                  <c:v>112</c:v>
                </c:pt>
                <c:pt idx="29">
                  <c:v>78</c:v>
                </c:pt>
                <c:pt idx="30">
                  <c:v>2</c:v>
                </c:pt>
                <c:pt idx="31">
                  <c:v>37</c:v>
                </c:pt>
                <c:pt idx="32">
                  <c:v>3</c:v>
                </c:pt>
                <c:pt idx="33">
                  <c:v>38</c:v>
                </c:pt>
                <c:pt idx="34">
                  <c:v>3707</c:v>
                </c:pt>
                <c:pt idx="35">
                  <c:v>1</c:v>
                </c:pt>
                <c:pt idx="36">
                  <c:v>54</c:v>
                </c:pt>
                <c:pt idx="37">
                  <c:v>1</c:v>
                </c:pt>
                <c:pt idx="38">
                  <c:v>168</c:v>
                </c:pt>
                <c:pt idx="39">
                  <c:v>0</c:v>
                </c:pt>
                <c:pt idx="40">
                  <c:v>1</c:v>
                </c:pt>
                <c:pt idx="41">
                  <c:v>0</c:v>
                </c:pt>
                <c:pt idx="42">
                  <c:v>1</c:v>
                </c:pt>
                <c:pt idx="43">
                  <c:v>1</c:v>
                </c:pt>
                <c:pt idx="44">
                  <c:v>1</c:v>
                </c:pt>
                <c:pt idx="45">
                  <c:v>812</c:v>
                </c:pt>
                <c:pt idx="46">
                  <c:v>6</c:v>
                </c:pt>
                <c:pt idx="47">
                  <c:v>0</c:v>
                </c:pt>
                <c:pt idx="48">
                  <c:v>25</c:v>
                </c:pt>
                <c:pt idx="49">
                  <c:v>1</c:v>
                </c:pt>
                <c:pt idx="50">
                  <c:v>0</c:v>
                </c:pt>
                <c:pt idx="51">
                  <c:v>17</c:v>
                </c:pt>
                <c:pt idx="52">
                  <c:v>2</c:v>
                </c:pt>
                <c:pt idx="53">
                  <c:v>0</c:v>
                </c:pt>
                <c:pt idx="54">
                  <c:v>1</c:v>
                </c:pt>
                <c:pt idx="55">
                  <c:v>0</c:v>
                </c:pt>
                <c:pt idx="56">
                  <c:v>1</c:v>
                </c:pt>
                <c:pt idx="57">
                  <c:v>2</c:v>
                </c:pt>
                <c:pt idx="58">
                  <c:v>2555</c:v>
                </c:pt>
                <c:pt idx="59">
                  <c:v>0</c:v>
                </c:pt>
                <c:pt idx="60">
                  <c:v>3</c:v>
                </c:pt>
                <c:pt idx="61">
                  <c:v>1</c:v>
                </c:pt>
                <c:pt idx="62">
                  <c:v>1</c:v>
                </c:pt>
                <c:pt idx="63">
                  <c:v>1</c:v>
                </c:pt>
                <c:pt idx="64">
                  <c:v>0</c:v>
                </c:pt>
                <c:pt idx="65">
                  <c:v>1</c:v>
                </c:pt>
                <c:pt idx="66">
                  <c:v>1</c:v>
                </c:pt>
                <c:pt idx="67">
                  <c:v>1</c:v>
                </c:pt>
                <c:pt idx="68">
                  <c:v>2465</c:v>
                </c:pt>
                <c:pt idx="69">
                  <c:v>9</c:v>
                </c:pt>
                <c:pt idx="70">
                  <c:v>2</c:v>
                </c:pt>
                <c:pt idx="71">
                  <c:v>31</c:v>
                </c:pt>
                <c:pt idx="72">
                  <c:v>5</c:v>
                </c:pt>
                <c:pt idx="73">
                  <c:v>0</c:v>
                </c:pt>
                <c:pt idx="74">
                  <c:v>0</c:v>
                </c:pt>
                <c:pt idx="75">
                  <c:v>278</c:v>
                </c:pt>
                <c:pt idx="76">
                  <c:v>0</c:v>
                </c:pt>
                <c:pt idx="77">
                  <c:v>91</c:v>
                </c:pt>
                <c:pt idx="78">
                  <c:v>0</c:v>
                </c:pt>
                <c:pt idx="79">
                  <c:v>1</c:v>
                </c:pt>
                <c:pt idx="80">
                  <c:v>4</c:v>
                </c:pt>
                <c:pt idx="81">
                  <c:v>49</c:v>
                </c:pt>
                <c:pt idx="82">
                  <c:v>0</c:v>
                </c:pt>
                <c:pt idx="83">
                  <c:v>1</c:v>
                </c:pt>
                <c:pt idx="84">
                  <c:v>1</c:v>
                </c:pt>
                <c:pt idx="85">
                  <c:v>0</c:v>
                </c:pt>
                <c:pt idx="86">
                  <c:v>1311</c:v>
                </c:pt>
                <c:pt idx="87">
                  <c:v>226</c:v>
                </c:pt>
                <c:pt idx="88">
                  <c:v>0</c:v>
                </c:pt>
                <c:pt idx="89">
                  <c:v>51</c:v>
                </c:pt>
                <c:pt idx="90">
                  <c:v>12</c:v>
                </c:pt>
              </c:numCache>
            </c:numRef>
          </c:val>
          <c:extLst>
            <c:ext xmlns:c16="http://schemas.microsoft.com/office/drawing/2014/chart" uri="{C3380CC4-5D6E-409C-BE32-E72D297353CC}">
              <c16:uniqueId val="{00000001-CB36-412B-A504-EDE8185319D8}"/>
            </c:ext>
          </c:extLst>
        </c:ser>
        <c:dLbls>
          <c:showLegendKey val="0"/>
          <c:showVal val="0"/>
          <c:showCatName val="0"/>
          <c:showSerName val="0"/>
          <c:showPercent val="0"/>
          <c:showBubbleSize val="0"/>
        </c:dLbls>
        <c:gapWidth val="219"/>
        <c:overlap val="-27"/>
        <c:axId val="703009848"/>
        <c:axId val="703010176"/>
      </c:barChart>
      <c:catAx>
        <c:axId val="703009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10176"/>
        <c:crosses val="autoZero"/>
        <c:auto val="1"/>
        <c:lblAlgn val="ctr"/>
        <c:lblOffset val="100"/>
        <c:noMultiLvlLbl val="0"/>
      </c:catAx>
      <c:valAx>
        <c:axId val="70301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009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Gender of Participants</a:t>
            </a:r>
            <a:r>
              <a:rPr lang="en-US" baseline="0"/>
              <a:t> 2014-2019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'Gender '!$B$1</c:f>
              <c:strCache>
                <c:ptCount val="1"/>
                <c:pt idx="0">
                  <c:v>Gender</c:v>
                </c:pt>
              </c:strCache>
            </c:strRef>
          </c:tx>
          <c:spPr>
            <a:solidFill>
              <a:schemeClr val="bg1">
                <a:lumMod val="65000"/>
              </a:schemeClr>
            </a:solidFill>
            <a:ln>
              <a:solidFill>
                <a:schemeClr val="bg1">
                  <a:lumMod val="65000"/>
                </a:schemeClr>
              </a:solidFill>
            </a:ln>
          </c:spPr>
          <c:invertIfNegative val="0"/>
          <c:dPt>
            <c:idx val="0"/>
            <c:invertIfNegative val="0"/>
            <c:bubble3D val="0"/>
            <c:spPr>
              <a:solidFill>
                <a:schemeClr val="bg1">
                  <a:lumMod val="50000"/>
                  <a:lumOff val="50000"/>
                </a:schemeClr>
              </a:solidFill>
              <a:ln>
                <a:solidFill>
                  <a:schemeClr val="bg1">
                    <a:lumMod val="50000"/>
                    <a:lumOff val="50000"/>
                  </a:schemeClr>
                </a:solidFill>
              </a:ln>
              <a:effectLst/>
              <a:sp3d>
                <a:contourClr>
                  <a:schemeClr val="bg1">
                    <a:lumMod val="50000"/>
                    <a:lumOff val="50000"/>
                  </a:schemeClr>
                </a:contourClr>
              </a:sp3d>
            </c:spPr>
            <c:extLst>
              <c:ext xmlns:c16="http://schemas.microsoft.com/office/drawing/2014/chart" uri="{C3380CC4-5D6E-409C-BE32-E72D297353CC}">
                <c16:uniqueId val="{00000001-54CF-40EE-99AE-DAD5E4B33833}"/>
              </c:ext>
            </c:extLst>
          </c:dPt>
          <c:dPt>
            <c:idx val="1"/>
            <c:invertIfNegative val="0"/>
            <c:bubble3D val="0"/>
            <c:spPr>
              <a:solidFill>
                <a:srgbClr val="33CCCC"/>
              </a:solidFill>
              <a:ln>
                <a:solidFill>
                  <a:srgbClr val="33CCCC"/>
                </a:solidFill>
              </a:ln>
              <a:effectLst/>
              <a:sp3d>
                <a:contourClr>
                  <a:srgbClr val="33CCCC"/>
                </a:contourClr>
              </a:sp3d>
            </c:spPr>
            <c:extLst>
              <c:ext xmlns:c16="http://schemas.microsoft.com/office/drawing/2014/chart" uri="{C3380CC4-5D6E-409C-BE32-E72D297353CC}">
                <c16:uniqueId val="{00000003-54CF-40EE-99AE-DAD5E4B33833}"/>
              </c:ext>
            </c:extLst>
          </c:dPt>
          <c:dPt>
            <c:idx val="2"/>
            <c:invertIfNegative val="0"/>
            <c:bubble3D val="0"/>
            <c:spPr>
              <a:solidFill>
                <a:srgbClr val="80CAAE"/>
              </a:solidFill>
              <a:ln>
                <a:solidFill>
                  <a:srgbClr val="80CAAE"/>
                </a:solidFill>
              </a:ln>
              <a:effectLst/>
              <a:sp3d>
                <a:contourClr>
                  <a:srgbClr val="80CAAE"/>
                </a:contourClr>
              </a:sp3d>
            </c:spPr>
            <c:extLst>
              <c:ext xmlns:c16="http://schemas.microsoft.com/office/drawing/2014/chart" uri="{C3380CC4-5D6E-409C-BE32-E72D297353CC}">
                <c16:uniqueId val="{00000005-54CF-40EE-99AE-DAD5E4B33833}"/>
              </c:ext>
            </c:extLst>
          </c:dPt>
          <c:dLbls>
            <c:dLbl>
              <c:idx val="0"/>
              <c:layout>
                <c:manualLayout>
                  <c:x val="1.6666666666666666E-2"/>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CF-40EE-99AE-DAD5E4B33833}"/>
                </c:ext>
              </c:extLst>
            </c:dLbl>
            <c:dLbl>
              <c:idx val="1"/>
              <c:layout>
                <c:manualLayout>
                  <c:x val="2.1648231776366652E-2"/>
                  <c:y val="-1.64202984155299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CF-40EE-99AE-DAD5E4B33833}"/>
                </c:ext>
              </c:extLst>
            </c:dLbl>
            <c:dLbl>
              <c:idx val="2"/>
              <c:layout>
                <c:manualLayout>
                  <c:x val="3.0555555555555555E-2"/>
                  <c:y val="-5.09259259259259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CF-40EE-99AE-DAD5E4B338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'Gender '!$A$2:$A$4</c:f>
              <c:strCache>
                <c:ptCount val="3"/>
                <c:pt idx="0">
                  <c:v>Chose not to respond</c:v>
                </c:pt>
                <c:pt idx="1">
                  <c:v>Female</c:v>
                </c:pt>
                <c:pt idx="2">
                  <c:v>Male</c:v>
                </c:pt>
              </c:strCache>
            </c:strRef>
          </c:cat>
          <c:val>
            <c:numRef>
              <c:f>'Gender '!$B$2:$B$4</c:f>
              <c:numCache>
                <c:formatCode>General</c:formatCode>
                <c:ptCount val="3"/>
                <c:pt idx="0">
                  <c:v>5045</c:v>
                </c:pt>
                <c:pt idx="1">
                  <c:v>13324</c:v>
                </c:pt>
                <c:pt idx="2">
                  <c:v>7367</c:v>
                </c:pt>
              </c:numCache>
            </c:numRef>
          </c:val>
          <c:extLst>
            <c:ext xmlns:c16="http://schemas.microsoft.com/office/drawing/2014/chart" uri="{C3380CC4-5D6E-409C-BE32-E72D297353CC}">
              <c16:uniqueId val="{00000006-54CF-40EE-99AE-DAD5E4B33833}"/>
            </c:ext>
          </c:extLst>
        </c:ser>
        <c:dLbls>
          <c:showLegendKey val="0"/>
          <c:showVal val="1"/>
          <c:showCatName val="0"/>
          <c:showSerName val="0"/>
          <c:showPercent val="0"/>
          <c:showBubbleSize val="0"/>
        </c:dLbls>
        <c:gapWidth val="150"/>
        <c:shape val="box"/>
        <c:axId val="380150872"/>
        <c:axId val="378807120"/>
        <c:axId val="0"/>
      </c:bar3DChart>
      <c:catAx>
        <c:axId val="380150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807120"/>
        <c:crosses val="autoZero"/>
        <c:auto val="1"/>
        <c:lblAlgn val="ctr"/>
        <c:lblOffset val="100"/>
        <c:noMultiLvlLbl val="0"/>
      </c:catAx>
      <c:valAx>
        <c:axId val="37880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508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Chose</a:t>
            </a:r>
            <a:r>
              <a:rPr lang="en-US" sz="1800" b="1" u="sng" baseline="0" dirty="0">
                <a:solidFill>
                  <a:srgbClr val="50B3C0"/>
                </a:solidFill>
              </a:rPr>
              <a:t> Not to Respond</a:t>
            </a:r>
            <a:endParaRPr lang="en-US" sz="1800" b="1" u="sng" dirty="0">
              <a:solidFill>
                <a:srgbClr val="50B3C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206"/>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Female</a:t>
            </a:r>
          </a:p>
        </c:rich>
      </c:tx>
      <c:layout>
        <c:manualLayout>
          <c:xMode val="edge"/>
          <c:yMode val="edge"/>
          <c:x val="0.37228319070278526"/>
          <c:y val="0.103701091450060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Audience!$B$7</c:f>
              <c:strCache>
                <c:ptCount val="1"/>
                <c:pt idx="0">
                  <c:v>Count</c:v>
                </c:pt>
              </c:strCache>
            </c:strRef>
          </c:tx>
          <c:explosion val="2"/>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256-4022-905C-ABC5BB1E245B}"/>
              </c:ext>
            </c:extLst>
          </c:dPt>
          <c:dPt>
            <c:idx val="1"/>
            <c:bubble3D val="0"/>
            <c:spPr>
              <a:solidFill>
                <a:schemeClr val="bg1">
                  <a:lumMod val="65000"/>
                  <a:lumOff val="3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2256-4022-905C-ABC5BB1E245B}"/>
              </c:ext>
            </c:extLst>
          </c:dPt>
          <c:dPt>
            <c:idx val="2"/>
            <c:bubble3D val="0"/>
            <c:explosion val="8"/>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5-2256-4022-905C-ABC5BB1E245B}"/>
              </c:ext>
            </c:extLst>
          </c:dPt>
          <c:dPt>
            <c:idx val="3"/>
            <c:bubble3D val="0"/>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2256-4022-905C-ABC5BB1E245B}"/>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256-4022-905C-ABC5BB1E245B}"/>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256-4022-905C-ABC5BB1E245B}"/>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256-4022-905C-ABC5BB1E245B}"/>
              </c:ext>
            </c:extLst>
          </c:dPt>
          <c:dLbls>
            <c:dLbl>
              <c:idx val="0"/>
              <c:delete val="1"/>
              <c:extLst>
                <c:ext xmlns:c15="http://schemas.microsoft.com/office/drawing/2012/chart" uri="{CE6537A1-D6FC-4f65-9D91-7224C49458BB}"/>
                <c:ext xmlns:c16="http://schemas.microsoft.com/office/drawing/2014/chart" uri="{C3380CC4-5D6E-409C-BE32-E72D297353CC}">
                  <c16:uniqueId val="{00000001-2256-4022-905C-ABC5BB1E245B}"/>
                </c:ext>
              </c:extLst>
            </c:dLbl>
            <c:dLbl>
              <c:idx val="1"/>
              <c:layout>
                <c:manualLayout>
                  <c:x val="7.550510070088759E-2"/>
                  <c:y val="-6.624221238278829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256-4022-905C-ABC5BB1E245B}"/>
                </c:ext>
              </c:extLst>
            </c:dLbl>
            <c:dLbl>
              <c:idx val="2"/>
              <c:layout>
                <c:manualLayout>
                  <c:x val="-4.735191631946966E-2"/>
                  <c:y val="-0.1442151335500270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256-4022-905C-ABC5BB1E245B}"/>
                </c:ext>
              </c:extLst>
            </c:dLbl>
            <c:dLbl>
              <c:idx val="3"/>
              <c:layout>
                <c:manualLayout>
                  <c:x val="7.5356188365444554E-2"/>
                  <c:y val="1.850537926396177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256-4022-905C-ABC5BB1E245B}"/>
                </c:ext>
              </c:extLst>
            </c:dLbl>
            <c:dLbl>
              <c:idx val="4"/>
              <c:layout>
                <c:manualLayout>
                  <c:x val="1.3207138666691497E-2"/>
                  <c:y val="3.224033394375843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256-4022-905C-ABC5BB1E245B}"/>
                </c:ext>
              </c:extLst>
            </c:dLbl>
            <c:dLbl>
              <c:idx val="5"/>
              <c:delete val="1"/>
              <c:extLst>
                <c:ext xmlns:c15="http://schemas.microsoft.com/office/drawing/2012/chart" uri="{CE6537A1-D6FC-4f65-9D91-7224C49458BB}"/>
                <c:ext xmlns:c16="http://schemas.microsoft.com/office/drawing/2014/chart" uri="{C3380CC4-5D6E-409C-BE32-E72D297353CC}">
                  <c16:uniqueId val="{0000000B-2256-4022-905C-ABC5BB1E245B}"/>
                </c:ext>
              </c:extLst>
            </c:dLbl>
            <c:dLbl>
              <c:idx val="6"/>
              <c:layout>
                <c:manualLayout>
                  <c:x val="-5.470459518599563E-2"/>
                  <c:y val="3.3101621979476996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256-4022-905C-ABC5BB1E245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Audience!$A$8:$A$14</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Audience!$B$8:$B$14</c:f>
              <c:numCache>
                <c:formatCode>General</c:formatCode>
                <c:ptCount val="7"/>
                <c:pt idx="0">
                  <c:v>3</c:v>
                </c:pt>
                <c:pt idx="1">
                  <c:v>437</c:v>
                </c:pt>
                <c:pt idx="2">
                  <c:v>5409</c:v>
                </c:pt>
                <c:pt idx="3">
                  <c:v>3353</c:v>
                </c:pt>
                <c:pt idx="4">
                  <c:v>62</c:v>
                </c:pt>
                <c:pt idx="5">
                  <c:v>38</c:v>
                </c:pt>
                <c:pt idx="6">
                  <c:v>4022</c:v>
                </c:pt>
              </c:numCache>
            </c:numRef>
          </c:val>
          <c:extLst>
            <c:ext xmlns:c16="http://schemas.microsoft.com/office/drawing/2014/chart" uri="{C3380CC4-5D6E-409C-BE32-E72D297353CC}">
              <c16:uniqueId val="{0000000E-2256-4022-905C-ABC5BB1E245B}"/>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u="sng" dirty="0">
                <a:solidFill>
                  <a:srgbClr val="50B3C0"/>
                </a:solidFill>
              </a:rPr>
              <a:t>Male</a:t>
            </a:r>
          </a:p>
        </c:rich>
      </c:tx>
      <c:layout>
        <c:manualLayout>
          <c:xMode val="edge"/>
          <c:yMode val="edge"/>
          <c:x val="0.45580214551109532"/>
          <c:y val="0.104665645453519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5732983278007009E-2"/>
          <c:y val="0.12232827975668872"/>
          <c:w val="0.9304071138274439"/>
          <c:h val="0.74917494599075563"/>
        </c:manualLayout>
      </c:layout>
      <c:pie3DChart>
        <c:varyColors val="1"/>
        <c:ser>
          <c:idx val="0"/>
          <c:order val="0"/>
          <c:tx>
            <c:strRef>
              <c:f>Audience!$B$16</c:f>
              <c:strCache>
                <c:ptCount val="1"/>
                <c:pt idx="0">
                  <c:v>Count</c:v>
                </c:pt>
              </c:strCache>
            </c:strRef>
          </c:tx>
          <c:explosion val="19"/>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2E-4809-8286-F34FDC06EE6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2E-4809-8286-F34FDC06EE6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42E-4809-8286-F34FDC06EE6F}"/>
              </c:ext>
            </c:extLst>
          </c:dPt>
          <c:dPt>
            <c:idx val="3"/>
            <c:bubble3D val="0"/>
            <c:explosion val="16"/>
            <c:spPr>
              <a:solidFill>
                <a:srgbClr val="33CCCC"/>
              </a:solidFill>
              <a:ln w="25400">
                <a:solidFill>
                  <a:schemeClr val="lt1"/>
                </a:solidFill>
              </a:ln>
              <a:effectLst/>
              <a:sp3d contourW="25400">
                <a:contourClr>
                  <a:schemeClr val="lt1"/>
                </a:contourClr>
              </a:sp3d>
            </c:spPr>
            <c:extLst>
              <c:ext xmlns:c16="http://schemas.microsoft.com/office/drawing/2014/chart" uri="{C3380CC4-5D6E-409C-BE32-E72D297353CC}">
                <c16:uniqueId val="{00000007-B42E-4809-8286-F34FDC06EE6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42E-4809-8286-F34FDC06EE6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42E-4809-8286-F34FDC06EE6F}"/>
              </c:ext>
            </c:extLst>
          </c:dPt>
          <c:dPt>
            <c:idx val="6"/>
            <c:bubble3D val="0"/>
            <c:explosion val="9"/>
            <c:spPr>
              <a:solidFill>
                <a:srgbClr val="80CAAE"/>
              </a:solidFill>
              <a:ln w="25400">
                <a:solidFill>
                  <a:schemeClr val="lt1"/>
                </a:solidFill>
              </a:ln>
              <a:effectLst/>
              <a:sp3d contourW="25400">
                <a:contourClr>
                  <a:schemeClr val="lt1"/>
                </a:contourClr>
              </a:sp3d>
            </c:spPr>
            <c:extLst>
              <c:ext xmlns:c16="http://schemas.microsoft.com/office/drawing/2014/chart" uri="{C3380CC4-5D6E-409C-BE32-E72D297353CC}">
                <c16:uniqueId val="{0000000D-B42E-4809-8286-F34FDC06EE6F}"/>
              </c:ext>
            </c:extLst>
          </c:dPt>
          <c:dLbls>
            <c:dLbl>
              <c:idx val="0"/>
              <c:layout>
                <c:manualLayout>
                  <c:x val="-2.6041666666666668E-2"/>
                  <c:y val="-7.175472928897587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42E-4809-8286-F34FDC06EE6F}"/>
                </c:ext>
              </c:extLst>
            </c:dLbl>
            <c:dLbl>
              <c:idx val="1"/>
              <c:delete val="1"/>
              <c:extLst>
                <c:ext xmlns:c15="http://schemas.microsoft.com/office/drawing/2012/chart" uri="{CE6537A1-D6FC-4f65-9D91-7224C49458BB}"/>
                <c:ext xmlns:c16="http://schemas.microsoft.com/office/drawing/2014/chart" uri="{C3380CC4-5D6E-409C-BE32-E72D297353CC}">
                  <c16:uniqueId val="{00000003-B42E-4809-8286-F34FDC06EE6F}"/>
                </c:ext>
              </c:extLst>
            </c:dLbl>
            <c:dLbl>
              <c:idx val="2"/>
              <c:layout>
                <c:manualLayout>
                  <c:x val="-7.4404761904763271E-3"/>
                  <c:y val="8.153946510110887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42E-4809-8286-F34FDC06EE6F}"/>
                </c:ext>
              </c:extLst>
            </c:dLbl>
            <c:dLbl>
              <c:idx val="3"/>
              <c:layout>
                <c:manualLayout>
                  <c:x val="0.26413690476190477"/>
                  <c:y val="1.30463144161774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B42E-4809-8286-F34FDC06EE6F}"/>
                </c:ext>
              </c:extLst>
            </c:dLbl>
            <c:dLbl>
              <c:idx val="4"/>
              <c:delete val="1"/>
              <c:extLst>
                <c:ext xmlns:c15="http://schemas.microsoft.com/office/drawing/2012/chart" uri="{CE6537A1-D6FC-4f65-9D91-7224C49458BB}"/>
                <c:ext xmlns:c16="http://schemas.microsoft.com/office/drawing/2014/chart" uri="{C3380CC4-5D6E-409C-BE32-E72D297353CC}">
                  <c16:uniqueId val="{00000009-B42E-4809-8286-F34FDC06EE6F}"/>
                </c:ext>
              </c:extLst>
            </c:dLbl>
            <c:dLbl>
              <c:idx val="5"/>
              <c:delete val="1"/>
              <c:extLst>
                <c:ext xmlns:c15="http://schemas.microsoft.com/office/drawing/2012/chart" uri="{CE6537A1-D6FC-4f65-9D91-7224C49458BB}"/>
                <c:ext xmlns:c16="http://schemas.microsoft.com/office/drawing/2014/chart" uri="{C3380CC4-5D6E-409C-BE32-E72D297353CC}">
                  <c16:uniqueId val="{0000000B-B42E-4809-8286-F34FDC06EE6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Audience!$A$17:$A$23</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Audience!$B$17:$B$23</c:f>
              <c:numCache>
                <c:formatCode>General</c:formatCode>
                <c:ptCount val="7"/>
                <c:pt idx="0">
                  <c:v>1908</c:v>
                </c:pt>
                <c:pt idx="1">
                  <c:v>6</c:v>
                </c:pt>
                <c:pt idx="2">
                  <c:v>562</c:v>
                </c:pt>
                <c:pt idx="3">
                  <c:v>2385</c:v>
                </c:pt>
                <c:pt idx="4">
                  <c:v>24</c:v>
                </c:pt>
                <c:pt idx="5">
                  <c:v>4</c:v>
                </c:pt>
                <c:pt idx="6">
                  <c:v>2478</c:v>
                </c:pt>
              </c:numCache>
            </c:numRef>
          </c:val>
          <c:extLst>
            <c:ext xmlns:c16="http://schemas.microsoft.com/office/drawing/2014/chart" uri="{C3380CC4-5D6E-409C-BE32-E72D297353CC}">
              <c16:uniqueId val="{0000000E-B42E-4809-8286-F34FDC06EE6F}"/>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The Trends in Race from 2014-2019</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Audience!$B$51</c:f>
              <c:strCache>
                <c:ptCount val="1"/>
                <c:pt idx="0">
                  <c:v>2014</c:v>
                </c:pt>
              </c:strCache>
            </c:strRef>
          </c:tx>
          <c:spPr>
            <a:noFill/>
            <a:ln w="9525" cap="flat" cmpd="sng" algn="ctr">
              <a:solidFill>
                <a:srgbClr val="8FA4F1"/>
              </a:solidFill>
              <a:miter lim="800000"/>
            </a:ln>
            <a:effectLst>
              <a:glow rad="63500">
                <a:srgbClr val="8FA4F1">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Audience!$B$52:$B$58</c:f>
              <c:numCache>
                <c:formatCode>General</c:formatCode>
                <c:ptCount val="7"/>
                <c:pt idx="0">
                  <c:v>164</c:v>
                </c:pt>
                <c:pt idx="1">
                  <c:v>0</c:v>
                </c:pt>
                <c:pt idx="2">
                  <c:v>9</c:v>
                </c:pt>
                <c:pt idx="3">
                  <c:v>77</c:v>
                </c:pt>
                <c:pt idx="4">
                  <c:v>0</c:v>
                </c:pt>
                <c:pt idx="5">
                  <c:v>0</c:v>
                </c:pt>
                <c:pt idx="6">
                  <c:v>57</c:v>
                </c:pt>
              </c:numCache>
            </c:numRef>
          </c:val>
          <c:extLst>
            <c:ext xmlns:c16="http://schemas.microsoft.com/office/drawing/2014/chart" uri="{C3380CC4-5D6E-409C-BE32-E72D297353CC}">
              <c16:uniqueId val="{00000000-8AAA-4316-B873-405840EF05C1}"/>
            </c:ext>
          </c:extLst>
        </c:ser>
        <c:ser>
          <c:idx val="1"/>
          <c:order val="1"/>
          <c:tx>
            <c:strRef>
              <c:f>Audience!$C$51</c:f>
              <c:strCache>
                <c:ptCount val="1"/>
                <c:pt idx="0">
                  <c:v>2015</c:v>
                </c:pt>
              </c:strCache>
            </c:strRef>
          </c:tx>
          <c:spPr>
            <a:noFill/>
            <a:ln w="9525" cap="flat" cmpd="sng" algn="ctr">
              <a:solidFill>
                <a:srgbClr val="0099CC"/>
              </a:solidFill>
              <a:miter lim="800000"/>
            </a:ln>
            <a:effectLst>
              <a:glow rad="63500">
                <a:srgbClr val="0099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Audience!$C$52:$C$58</c:f>
              <c:numCache>
                <c:formatCode>General</c:formatCode>
                <c:ptCount val="7"/>
                <c:pt idx="0">
                  <c:v>3249</c:v>
                </c:pt>
                <c:pt idx="1">
                  <c:v>0</c:v>
                </c:pt>
                <c:pt idx="2">
                  <c:v>190</c:v>
                </c:pt>
                <c:pt idx="3">
                  <c:v>1500</c:v>
                </c:pt>
                <c:pt idx="4">
                  <c:v>29</c:v>
                </c:pt>
                <c:pt idx="5">
                  <c:v>9</c:v>
                </c:pt>
                <c:pt idx="6">
                  <c:v>1316</c:v>
                </c:pt>
              </c:numCache>
            </c:numRef>
          </c:val>
          <c:extLst>
            <c:ext xmlns:c16="http://schemas.microsoft.com/office/drawing/2014/chart" uri="{C3380CC4-5D6E-409C-BE32-E72D297353CC}">
              <c16:uniqueId val="{00000001-8AAA-4316-B873-405840EF05C1}"/>
            </c:ext>
          </c:extLst>
        </c:ser>
        <c:ser>
          <c:idx val="2"/>
          <c:order val="2"/>
          <c:tx>
            <c:strRef>
              <c:f>Audience!$D$51</c:f>
              <c:strCache>
                <c:ptCount val="1"/>
                <c:pt idx="0">
                  <c:v>2016</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Audience!$D$52:$D$58</c:f>
              <c:numCache>
                <c:formatCode>General</c:formatCode>
                <c:ptCount val="7"/>
                <c:pt idx="0">
                  <c:v>2486</c:v>
                </c:pt>
                <c:pt idx="1">
                  <c:v>6</c:v>
                </c:pt>
                <c:pt idx="2">
                  <c:v>222</c:v>
                </c:pt>
                <c:pt idx="3">
                  <c:v>1757</c:v>
                </c:pt>
                <c:pt idx="4">
                  <c:v>20</c:v>
                </c:pt>
                <c:pt idx="5">
                  <c:v>8</c:v>
                </c:pt>
                <c:pt idx="6">
                  <c:v>1595</c:v>
                </c:pt>
              </c:numCache>
            </c:numRef>
          </c:val>
          <c:extLst>
            <c:ext xmlns:c16="http://schemas.microsoft.com/office/drawing/2014/chart" uri="{C3380CC4-5D6E-409C-BE32-E72D297353CC}">
              <c16:uniqueId val="{00000002-8AAA-4316-B873-405840EF05C1}"/>
            </c:ext>
          </c:extLst>
        </c:ser>
        <c:ser>
          <c:idx val="3"/>
          <c:order val="3"/>
          <c:tx>
            <c:strRef>
              <c:f>Audience!$E$51</c:f>
              <c:strCache>
                <c:ptCount val="1"/>
                <c:pt idx="0">
                  <c:v>2017</c:v>
                </c:pt>
              </c:strCache>
            </c:strRef>
          </c:tx>
          <c:spPr>
            <a:noFill/>
            <a:ln w="9525" cap="flat" cmpd="sng" algn="ctr">
              <a:solidFill>
                <a:srgbClr val="80CAAE"/>
              </a:solidFill>
              <a:miter lim="800000"/>
            </a:ln>
            <a:effectLst>
              <a:glow rad="63500">
                <a:srgbClr val="80CAAE">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Audience!$E$52:$E$58</c:f>
              <c:numCache>
                <c:formatCode>General</c:formatCode>
                <c:ptCount val="7"/>
                <c:pt idx="0">
                  <c:v>1931</c:v>
                </c:pt>
                <c:pt idx="1">
                  <c:v>1</c:v>
                </c:pt>
                <c:pt idx="2">
                  <c:v>186</c:v>
                </c:pt>
                <c:pt idx="3">
                  <c:v>1516</c:v>
                </c:pt>
                <c:pt idx="4">
                  <c:v>11</c:v>
                </c:pt>
                <c:pt idx="5">
                  <c:v>2</c:v>
                </c:pt>
                <c:pt idx="6">
                  <c:v>1371</c:v>
                </c:pt>
              </c:numCache>
            </c:numRef>
          </c:val>
          <c:extLst>
            <c:ext xmlns:c16="http://schemas.microsoft.com/office/drawing/2014/chart" uri="{C3380CC4-5D6E-409C-BE32-E72D297353CC}">
              <c16:uniqueId val="{00000003-8AAA-4316-B873-405840EF05C1}"/>
            </c:ext>
          </c:extLst>
        </c:ser>
        <c:ser>
          <c:idx val="4"/>
          <c:order val="4"/>
          <c:tx>
            <c:strRef>
              <c:f>Audience!$F$51</c:f>
              <c:strCache>
                <c:ptCount val="1"/>
                <c:pt idx="0">
                  <c:v>2018</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Audience!$F$52:$F$58</c:f>
              <c:numCache>
                <c:formatCode>General</c:formatCode>
                <c:ptCount val="7"/>
                <c:pt idx="0">
                  <c:v>1305</c:v>
                </c:pt>
                <c:pt idx="1">
                  <c:v>2</c:v>
                </c:pt>
                <c:pt idx="2">
                  <c:v>164</c:v>
                </c:pt>
                <c:pt idx="3">
                  <c:v>1233</c:v>
                </c:pt>
                <c:pt idx="4">
                  <c:v>14</c:v>
                </c:pt>
                <c:pt idx="5">
                  <c:v>11</c:v>
                </c:pt>
                <c:pt idx="6">
                  <c:v>1217</c:v>
                </c:pt>
              </c:numCache>
            </c:numRef>
          </c:val>
          <c:extLst>
            <c:ext xmlns:c16="http://schemas.microsoft.com/office/drawing/2014/chart" uri="{C3380CC4-5D6E-409C-BE32-E72D297353CC}">
              <c16:uniqueId val="{00000004-8AAA-4316-B873-405840EF05C1}"/>
            </c:ext>
          </c:extLst>
        </c:ser>
        <c:ser>
          <c:idx val="5"/>
          <c:order val="5"/>
          <c:tx>
            <c:strRef>
              <c:f>Audience!$G$51</c:f>
              <c:strCache>
                <c:ptCount val="1"/>
                <c:pt idx="0">
                  <c:v>2019</c:v>
                </c:pt>
              </c:strCache>
            </c:strRef>
          </c:tx>
          <c:spPr>
            <a:noFill/>
            <a:ln w="9525" cap="flat" cmpd="sng" algn="ctr">
              <a:solidFill>
                <a:srgbClr val="33CCCC"/>
              </a:solidFill>
              <a:miter lim="800000"/>
            </a:ln>
            <a:effectLst>
              <a:glow rad="63500">
                <a:srgbClr val="33CCCC">
                  <a:alpha val="25000"/>
                </a:srgbClr>
              </a:glow>
            </a:effectLst>
          </c:spPr>
          <c:invertIfNegative val="0"/>
          <c:cat>
            <c:strRef>
              <c:f>Audience!$A$52:$A$58</c:f>
              <c:strCache>
                <c:ptCount val="7"/>
                <c:pt idx="0">
                  <c:v>Chose Not to Respond</c:v>
                </c:pt>
                <c:pt idx="1">
                  <c:v>Alaska Native</c:v>
                </c:pt>
                <c:pt idx="2">
                  <c:v>Asian</c:v>
                </c:pt>
                <c:pt idx="3">
                  <c:v>Black or African American</c:v>
                </c:pt>
                <c:pt idx="4">
                  <c:v>Native American</c:v>
                </c:pt>
                <c:pt idx="5">
                  <c:v>Native Hawaiian or Pacific Islander</c:v>
                </c:pt>
                <c:pt idx="6">
                  <c:v>White or Caucasian</c:v>
                </c:pt>
              </c:strCache>
            </c:strRef>
          </c:cat>
          <c:val>
            <c:numRef>
              <c:f>Audience!$G$52:$G$58</c:f>
              <c:numCache>
                <c:formatCode>General</c:formatCode>
                <c:ptCount val="7"/>
                <c:pt idx="0">
                  <c:v>1065</c:v>
                </c:pt>
                <c:pt idx="1">
                  <c:v>0</c:v>
                </c:pt>
                <c:pt idx="2">
                  <c:v>236</c:v>
                </c:pt>
                <c:pt idx="3">
                  <c:v>1760</c:v>
                </c:pt>
                <c:pt idx="4">
                  <c:v>12</c:v>
                </c:pt>
                <c:pt idx="5">
                  <c:v>12</c:v>
                </c:pt>
                <c:pt idx="6">
                  <c:v>993</c:v>
                </c:pt>
              </c:numCache>
            </c:numRef>
          </c:val>
          <c:extLst>
            <c:ext xmlns:c16="http://schemas.microsoft.com/office/drawing/2014/chart" uri="{C3380CC4-5D6E-409C-BE32-E72D297353CC}">
              <c16:uniqueId val="{00000005-8AAA-4316-B873-405840EF05C1}"/>
            </c:ext>
          </c:extLst>
        </c:ser>
        <c:dLbls>
          <c:showLegendKey val="0"/>
          <c:showVal val="0"/>
          <c:showCatName val="0"/>
          <c:showSerName val="0"/>
          <c:showPercent val="0"/>
          <c:showBubbleSize val="0"/>
        </c:dLbls>
        <c:gapWidth val="315"/>
        <c:overlap val="-40"/>
        <c:axId val="808853088"/>
        <c:axId val="808858664"/>
      </c:barChart>
      <c:catAx>
        <c:axId val="8088530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8664"/>
        <c:crosses val="autoZero"/>
        <c:auto val="1"/>
        <c:lblAlgn val="ctr"/>
        <c:lblOffset val="100"/>
        <c:noMultiLvlLbl val="0"/>
      </c:catAx>
      <c:valAx>
        <c:axId val="8088586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088530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r>
              <a:rPr lang="en-US"/>
              <a:t>The</a:t>
            </a:r>
            <a:r>
              <a:rPr lang="en-US" baseline="0"/>
              <a:t> Business Statuses of Participants</a:t>
            </a:r>
            <a:endParaRPr lang="en-US"/>
          </a:p>
        </c:rich>
      </c:tx>
      <c:overlay val="0"/>
      <c:spPr>
        <a:noFill/>
        <a:ln>
          <a:noFill/>
        </a:ln>
        <a:effectLst/>
      </c:spPr>
      <c:txPr>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'Business Status'!$B$1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1-4F38-4676-A686-9220795916A5}"/>
              </c:ext>
            </c:extLst>
          </c:dPt>
          <c:dPt>
            <c:idx val="1"/>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3-4F38-4676-A686-9220795916A5}"/>
              </c:ext>
            </c:extLst>
          </c:dPt>
          <c:dPt>
            <c:idx val="2"/>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5-4F38-4676-A686-9220795916A5}"/>
              </c:ext>
            </c:extLst>
          </c:dPt>
          <c:dPt>
            <c:idx val="3"/>
            <c:invertIfNegative val="0"/>
            <c:bubble3D val="0"/>
            <c:spPr>
              <a:solidFill>
                <a:srgbClr val="80CAAE"/>
              </a:solidFill>
              <a:ln>
                <a:solidFill>
                  <a:srgbClr val="33CCCC"/>
                </a:solidFill>
              </a:ln>
              <a:effectLst/>
              <a:scene3d>
                <a:camera prst="orthographicFront"/>
                <a:lightRig rig="threePt" dir="t"/>
              </a:scene3d>
              <a:sp3d prstMaterial="translucentPowder">
                <a:contourClr>
                  <a:srgbClr val="33CCCC"/>
                </a:contourClr>
              </a:sp3d>
            </c:spPr>
            <c:extLst>
              <c:ext xmlns:c16="http://schemas.microsoft.com/office/drawing/2014/chart" uri="{C3380CC4-5D6E-409C-BE32-E72D297353CC}">
                <c16:uniqueId val="{00000007-4F38-4676-A686-9220795916A5}"/>
              </c:ext>
            </c:extLst>
          </c:dPt>
          <c:cat>
            <c:strRef>
              <c:f>'Business Status'!$A$2:$A$5</c:f>
              <c:strCache>
                <c:ptCount val="4"/>
                <c:pt idx="0">
                  <c:v>Choose not to respond</c:v>
                </c:pt>
                <c:pt idx="1">
                  <c:v>In Business (&gt; 1 Year)</c:v>
                </c:pt>
                <c:pt idx="2">
                  <c:v>Pre-Venture/Nascent</c:v>
                </c:pt>
                <c:pt idx="3">
                  <c:v>Start-Up(in business &lt; 1 year)</c:v>
                </c:pt>
              </c:strCache>
            </c:strRef>
          </c:cat>
          <c:val>
            <c:numRef>
              <c:f>'Business Status'!$B$2:$B$5</c:f>
              <c:numCache>
                <c:formatCode>General</c:formatCode>
                <c:ptCount val="4"/>
                <c:pt idx="0">
                  <c:v>13419</c:v>
                </c:pt>
                <c:pt idx="1">
                  <c:v>6165</c:v>
                </c:pt>
                <c:pt idx="2">
                  <c:v>5758</c:v>
                </c:pt>
                <c:pt idx="3">
                  <c:v>394</c:v>
                </c:pt>
              </c:numCache>
            </c:numRef>
          </c:val>
          <c:extLst>
            <c:ext xmlns:c16="http://schemas.microsoft.com/office/drawing/2014/chart" uri="{C3380CC4-5D6E-409C-BE32-E72D297353CC}">
              <c16:uniqueId val="{00000008-4F38-4676-A686-9220795916A5}"/>
            </c:ext>
          </c:extLst>
        </c:ser>
        <c:dLbls>
          <c:showLegendKey val="0"/>
          <c:showVal val="0"/>
          <c:showCatName val="0"/>
          <c:showSerName val="0"/>
          <c:showPercent val="0"/>
          <c:showBubbleSize val="0"/>
        </c:dLbls>
        <c:gapWidth val="150"/>
        <c:shape val="box"/>
        <c:axId val="653698176"/>
        <c:axId val="653699488"/>
        <c:axId val="0"/>
      </c:bar3DChart>
      <c:catAx>
        <c:axId val="65369817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Business Status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9488"/>
        <c:crosses val="autoZero"/>
        <c:auto val="1"/>
        <c:lblAlgn val="ctr"/>
        <c:lblOffset val="100"/>
        <c:noMultiLvlLbl val="0"/>
      </c:catAx>
      <c:valAx>
        <c:axId val="653699488"/>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65369817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Attendee</a:t>
            </a:r>
            <a:r>
              <a:rPr lang="en-US" baseline="0"/>
              <a:t> County</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1"/>
        <c:ser>
          <c:idx val="0"/>
          <c:order val="0"/>
          <c:tx>
            <c:strRef>
              <c:f>'Location of Centre'!$B$1</c:f>
              <c:strCache>
                <c:ptCount val="1"/>
                <c:pt idx="0">
                  <c:v>Count</c:v>
                </c:pt>
              </c:strCache>
            </c:strRef>
          </c:tx>
          <c:spPr>
            <a:solidFill>
              <a:srgbClr val="80CAAE"/>
            </a:solidFill>
            <a:ln>
              <a:solidFill>
                <a:srgbClr val="33CCCC"/>
              </a:solidFill>
            </a:ln>
          </c:spPr>
          <c:invertIfNegative val="0"/>
          <c:dPt>
            <c:idx val="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1-5CD5-4DDE-89D9-64B8814151EA}"/>
              </c:ext>
            </c:extLst>
          </c:dPt>
          <c:dPt>
            <c:idx val="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3-5CD5-4DDE-89D9-64B8814151EA}"/>
              </c:ext>
            </c:extLst>
          </c:dPt>
          <c:dPt>
            <c:idx val="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5-5CD5-4DDE-89D9-64B8814151EA}"/>
              </c:ext>
            </c:extLst>
          </c:dPt>
          <c:dPt>
            <c:idx val="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7-5CD5-4DDE-89D9-64B8814151EA}"/>
              </c:ext>
            </c:extLst>
          </c:dPt>
          <c:dPt>
            <c:idx val="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9-5CD5-4DDE-89D9-64B8814151EA}"/>
              </c:ext>
            </c:extLst>
          </c:dPt>
          <c:dPt>
            <c:idx val="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B-5CD5-4DDE-89D9-64B8814151EA}"/>
              </c:ext>
            </c:extLst>
          </c:dPt>
          <c:dPt>
            <c:idx val="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D-5CD5-4DDE-89D9-64B8814151EA}"/>
              </c:ext>
            </c:extLst>
          </c:dPt>
          <c:dPt>
            <c:idx val="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0F-5CD5-4DDE-89D9-64B8814151EA}"/>
              </c:ext>
            </c:extLst>
          </c:dPt>
          <c:dPt>
            <c:idx val="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1-5CD5-4DDE-89D9-64B8814151EA}"/>
              </c:ext>
            </c:extLst>
          </c:dPt>
          <c:dPt>
            <c:idx val="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3-5CD5-4DDE-89D9-64B8814151EA}"/>
              </c:ext>
            </c:extLst>
          </c:dPt>
          <c:dPt>
            <c:idx val="1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5-5CD5-4DDE-89D9-64B8814151EA}"/>
              </c:ext>
            </c:extLst>
          </c:dPt>
          <c:dPt>
            <c:idx val="1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7-5CD5-4DDE-89D9-64B8814151EA}"/>
              </c:ext>
            </c:extLst>
          </c:dPt>
          <c:dPt>
            <c:idx val="12"/>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9-5CD5-4DDE-89D9-64B8814151EA}"/>
              </c:ext>
            </c:extLst>
          </c:dPt>
          <c:dPt>
            <c:idx val="13"/>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B-5CD5-4DDE-89D9-64B8814151EA}"/>
              </c:ext>
            </c:extLst>
          </c:dPt>
          <c:dPt>
            <c:idx val="14"/>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D-5CD5-4DDE-89D9-64B8814151EA}"/>
              </c:ext>
            </c:extLst>
          </c:dPt>
          <c:dPt>
            <c:idx val="15"/>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1F-5CD5-4DDE-89D9-64B8814151EA}"/>
              </c:ext>
            </c:extLst>
          </c:dPt>
          <c:dPt>
            <c:idx val="16"/>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1-5CD5-4DDE-89D9-64B8814151EA}"/>
              </c:ext>
            </c:extLst>
          </c:dPt>
          <c:dPt>
            <c:idx val="17"/>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3-5CD5-4DDE-89D9-64B8814151EA}"/>
              </c:ext>
            </c:extLst>
          </c:dPt>
          <c:dPt>
            <c:idx val="18"/>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5-5CD5-4DDE-89D9-64B8814151EA}"/>
              </c:ext>
            </c:extLst>
          </c:dPt>
          <c:dPt>
            <c:idx val="19"/>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7-5CD5-4DDE-89D9-64B8814151EA}"/>
              </c:ext>
            </c:extLst>
          </c:dPt>
          <c:dPt>
            <c:idx val="20"/>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9-5CD5-4DDE-89D9-64B8814151EA}"/>
              </c:ext>
            </c:extLst>
          </c:dPt>
          <c:dPt>
            <c:idx val="21"/>
            <c:invertIfNegative val="0"/>
            <c:bubble3D val="0"/>
            <c:spPr>
              <a:solidFill>
                <a:srgbClr val="80CAAE"/>
              </a:solidFill>
              <a:ln>
                <a:solidFill>
                  <a:srgbClr val="33CCCC"/>
                </a:solidFill>
              </a:ln>
              <a:effectLst/>
              <a:sp3d>
                <a:contourClr>
                  <a:srgbClr val="33CCCC"/>
                </a:contourClr>
              </a:sp3d>
            </c:spPr>
            <c:extLst>
              <c:ext xmlns:c16="http://schemas.microsoft.com/office/drawing/2014/chart" uri="{C3380CC4-5D6E-409C-BE32-E72D297353CC}">
                <c16:uniqueId val="{0000002B-5CD5-4DDE-89D9-64B8814151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'Location of Centre'!$A$2:$A$23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'Location of Centre'!$B$2:$B$23</c:f>
              <c:numCache>
                <c:formatCode>General</c:formatCode>
                <c:ptCount val="22"/>
                <c:pt idx="0">
                  <c:v>259</c:v>
                </c:pt>
                <c:pt idx="1">
                  <c:v>353</c:v>
                </c:pt>
                <c:pt idx="2">
                  <c:v>24</c:v>
                </c:pt>
                <c:pt idx="3">
                  <c:v>2564</c:v>
                </c:pt>
                <c:pt idx="4">
                  <c:v>22</c:v>
                </c:pt>
                <c:pt idx="5">
                  <c:v>1002</c:v>
                </c:pt>
                <c:pt idx="6">
                  <c:v>506</c:v>
                </c:pt>
                <c:pt idx="7">
                  <c:v>539</c:v>
                </c:pt>
                <c:pt idx="8">
                  <c:v>19</c:v>
                </c:pt>
                <c:pt idx="9">
                  <c:v>1618</c:v>
                </c:pt>
                <c:pt idx="10">
                  <c:v>619</c:v>
                </c:pt>
                <c:pt idx="11">
                  <c:v>43</c:v>
                </c:pt>
                <c:pt idx="12">
                  <c:v>7196</c:v>
                </c:pt>
                <c:pt idx="13">
                  <c:v>91</c:v>
                </c:pt>
                <c:pt idx="14">
                  <c:v>217</c:v>
                </c:pt>
                <c:pt idx="15">
                  <c:v>795</c:v>
                </c:pt>
                <c:pt idx="16">
                  <c:v>212</c:v>
                </c:pt>
                <c:pt idx="17">
                  <c:v>1533</c:v>
                </c:pt>
                <c:pt idx="18">
                  <c:v>285</c:v>
                </c:pt>
                <c:pt idx="19">
                  <c:v>5995</c:v>
                </c:pt>
                <c:pt idx="20">
                  <c:v>467</c:v>
                </c:pt>
                <c:pt idx="21">
                  <c:v>1377</c:v>
                </c:pt>
              </c:numCache>
            </c:numRef>
          </c:val>
          <c:extLst>
            <c:ext xmlns:c16="http://schemas.microsoft.com/office/drawing/2014/chart" uri="{C3380CC4-5D6E-409C-BE32-E72D297353CC}">
              <c16:uniqueId val="{0000002C-5CD5-4DDE-89D9-64B8814151EA}"/>
            </c:ext>
          </c:extLst>
        </c:ser>
        <c:dLbls>
          <c:showLegendKey val="0"/>
          <c:showVal val="1"/>
          <c:showCatName val="0"/>
          <c:showSerName val="0"/>
          <c:showPercent val="0"/>
          <c:showBubbleSize val="0"/>
        </c:dLbls>
        <c:gapWidth val="150"/>
        <c:shape val="box"/>
        <c:axId val="726999288"/>
        <c:axId val="726996992"/>
        <c:axId val="0"/>
      </c:bar3DChart>
      <c:catAx>
        <c:axId val="72699928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Location of Centres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6992"/>
        <c:crosses val="autoZero"/>
        <c:auto val="1"/>
        <c:lblAlgn val="ctr"/>
        <c:lblOffset val="100"/>
        <c:noMultiLvlLbl val="0"/>
      </c:catAx>
      <c:valAx>
        <c:axId val="7269969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26999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1720154626470698E-2"/>
          <c:y val="9.2350648333137456E-2"/>
          <c:w val="0.84479692303700915"/>
          <c:h val="0.82027382771183455"/>
        </c:manualLayout>
      </c:layout>
      <c:pie3DChart>
        <c:varyColors val="1"/>
        <c:ser>
          <c:idx val="0"/>
          <c:order val="0"/>
          <c:tx>
            <c:strRef>
              <c:f>'Attendee Location'!$B$1</c:f>
              <c:strCache>
                <c:ptCount val="1"/>
                <c:pt idx="0">
                  <c:v>Count</c:v>
                </c:pt>
              </c:strCache>
            </c:strRef>
          </c:tx>
          <c:explosion val="37"/>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5966-43BF-B8D4-90FEAF8E1D1B}"/>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3-5966-43BF-B8D4-90FEAF8E1D1B}"/>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5-5966-43BF-B8D4-90FEAF8E1D1B}"/>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5966-43BF-B8D4-90FEAF8E1D1B}"/>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9-5966-43BF-B8D4-90FEAF8E1D1B}"/>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B-5966-43BF-B8D4-90FEAF8E1D1B}"/>
              </c:ext>
            </c:extLst>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D-5966-43BF-B8D4-90FEAF8E1D1B}"/>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0F-5966-43BF-B8D4-90FEAF8E1D1B}"/>
              </c:ext>
            </c:extLst>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1-5966-43BF-B8D4-90FEAF8E1D1B}"/>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3-5966-43BF-B8D4-90FEAF8E1D1B}"/>
              </c:ext>
            </c:extLst>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5-5966-43BF-B8D4-90FEAF8E1D1B}"/>
              </c:ext>
            </c:extLst>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7-5966-43BF-B8D4-90FEAF8E1D1B}"/>
              </c:ext>
            </c:extLst>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9-5966-43BF-B8D4-90FEAF8E1D1B}"/>
              </c:ext>
            </c:extLst>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B-5966-43BF-B8D4-90FEAF8E1D1B}"/>
              </c:ext>
            </c:extLst>
          </c:dPt>
          <c:dPt>
            <c:idx val="14"/>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D-5966-43BF-B8D4-90FEAF8E1D1B}"/>
              </c:ext>
            </c:extLst>
          </c:dPt>
          <c:dPt>
            <c:idx val="15"/>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1F-5966-43BF-B8D4-90FEAF8E1D1B}"/>
              </c:ext>
            </c:extLst>
          </c:dPt>
          <c:dPt>
            <c:idx val="1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1-5966-43BF-B8D4-90FEAF8E1D1B}"/>
              </c:ext>
            </c:extLst>
          </c:dPt>
          <c:dPt>
            <c:idx val="17"/>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23-5966-43BF-B8D4-90FEAF8E1D1B}"/>
              </c:ext>
            </c:extLst>
          </c:dPt>
          <c:dPt>
            <c:idx val="18"/>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5-5966-43BF-B8D4-90FEAF8E1D1B}"/>
              </c:ext>
            </c:extLst>
          </c:dPt>
          <c:dPt>
            <c:idx val="19"/>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7-5966-43BF-B8D4-90FEAF8E1D1B}"/>
              </c:ext>
            </c:extLst>
          </c:dPt>
          <c:dPt>
            <c:idx val="2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29-5966-43BF-B8D4-90FEAF8E1D1B}"/>
              </c:ext>
            </c:extLst>
          </c:dPt>
          <c:dPt>
            <c:idx val="21"/>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B-5966-43BF-B8D4-90FEAF8E1D1B}"/>
              </c:ext>
            </c:extLst>
          </c:dPt>
          <c:dPt>
            <c:idx val="22"/>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D-5966-43BF-B8D4-90FEAF8E1D1B}"/>
              </c:ext>
            </c:extLst>
          </c:dPt>
          <c:dPt>
            <c:idx val="23"/>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2F-5966-43BF-B8D4-90FEAF8E1D1B}"/>
              </c:ext>
            </c:extLst>
          </c:dPt>
          <c:dPt>
            <c:idx val="24"/>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1-5966-43BF-B8D4-90FEAF8E1D1B}"/>
              </c:ext>
            </c:extLst>
          </c:dPt>
          <c:dPt>
            <c:idx val="25"/>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3-5966-43BF-B8D4-90FEAF8E1D1B}"/>
              </c:ext>
            </c:extLst>
          </c:dPt>
          <c:dPt>
            <c:idx val="2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35-5966-43BF-B8D4-90FEAF8E1D1B}"/>
              </c:ext>
            </c:extLst>
          </c:dPt>
          <c:dPt>
            <c:idx val="27"/>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37-5966-43BF-B8D4-90FEAF8E1D1B}"/>
              </c:ext>
            </c:extLst>
          </c:dPt>
          <c:dPt>
            <c:idx val="28"/>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39-5966-43BF-B8D4-90FEAF8E1D1B}"/>
              </c:ext>
            </c:extLst>
          </c:dPt>
          <c:dPt>
            <c:idx val="29"/>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3B-5966-43BF-B8D4-90FEAF8E1D1B}"/>
              </c:ext>
            </c:extLst>
          </c:dPt>
          <c:dPt>
            <c:idx val="3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D-5966-43BF-B8D4-90FEAF8E1D1B}"/>
              </c:ext>
            </c:extLst>
          </c:dPt>
          <c:dPt>
            <c:idx val="31"/>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3F-5966-43BF-B8D4-90FEAF8E1D1B}"/>
              </c:ext>
            </c:extLst>
          </c:dPt>
          <c:dPt>
            <c:idx val="32"/>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41-5966-43BF-B8D4-90FEAF8E1D1B}"/>
              </c:ext>
            </c:extLst>
          </c:dPt>
          <c:dPt>
            <c:idx val="33"/>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3-5966-43BF-B8D4-90FEAF8E1D1B}"/>
              </c:ext>
            </c:extLst>
          </c:dPt>
          <c:dPt>
            <c:idx val="3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5-5966-43BF-B8D4-90FEAF8E1D1B}"/>
              </c:ext>
            </c:extLst>
          </c:dPt>
          <c:dPt>
            <c:idx val="35"/>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47-5966-43BF-B8D4-90FEAF8E1D1B}"/>
              </c:ext>
            </c:extLst>
          </c:dPt>
          <c:dPt>
            <c:idx val="3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9-5966-43BF-B8D4-90FEAF8E1D1B}"/>
              </c:ext>
            </c:extLst>
          </c:dPt>
          <c:dPt>
            <c:idx val="37"/>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B-5966-43BF-B8D4-90FEAF8E1D1B}"/>
              </c:ext>
            </c:extLst>
          </c:dPt>
          <c:dPt>
            <c:idx val="38"/>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4D-5966-43BF-B8D4-90FEAF8E1D1B}"/>
              </c:ext>
            </c:extLst>
          </c:dPt>
          <c:dPt>
            <c:idx val="39"/>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4F-5966-43BF-B8D4-90FEAF8E1D1B}"/>
              </c:ext>
            </c:extLst>
          </c:dPt>
          <c:dPt>
            <c:idx val="4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1-5966-43BF-B8D4-90FEAF8E1D1B}"/>
              </c:ext>
            </c:extLst>
          </c:dPt>
          <c:dPt>
            <c:idx val="41"/>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53-5966-43BF-B8D4-90FEAF8E1D1B}"/>
              </c:ext>
            </c:extLst>
          </c:dPt>
          <c:dPt>
            <c:idx val="42"/>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5-5966-43BF-B8D4-90FEAF8E1D1B}"/>
              </c:ext>
            </c:extLst>
          </c:dPt>
          <c:dPt>
            <c:idx val="43"/>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7-5966-43BF-B8D4-90FEAF8E1D1B}"/>
              </c:ext>
            </c:extLst>
          </c:dPt>
          <c:dPt>
            <c:idx val="4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59-5966-43BF-B8D4-90FEAF8E1D1B}"/>
              </c:ext>
            </c:extLst>
          </c:dPt>
          <c:dPt>
            <c:idx val="45"/>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B-5966-43BF-B8D4-90FEAF8E1D1B}"/>
              </c:ext>
            </c:extLst>
          </c:dPt>
          <c:dPt>
            <c:idx val="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D-5966-43BF-B8D4-90FEAF8E1D1B}"/>
              </c:ext>
            </c:extLst>
          </c:dPt>
          <c:dPt>
            <c:idx val="47"/>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5F-5966-43BF-B8D4-90FEAF8E1D1B}"/>
              </c:ext>
            </c:extLst>
          </c:dPt>
          <c:dPt>
            <c:idx val="48"/>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1-5966-43BF-B8D4-90FEAF8E1D1B}"/>
              </c:ext>
            </c:extLst>
          </c:dPt>
          <c:dPt>
            <c:idx val="49"/>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3-5966-43BF-B8D4-90FEAF8E1D1B}"/>
              </c:ext>
            </c:extLst>
          </c:dPt>
          <c:dPt>
            <c:idx val="5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65-5966-43BF-B8D4-90FEAF8E1D1B}"/>
              </c:ext>
            </c:extLst>
          </c:dPt>
          <c:dPt>
            <c:idx val="51"/>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7-5966-43BF-B8D4-90FEAF8E1D1B}"/>
              </c:ext>
            </c:extLst>
          </c:dPt>
          <c:dPt>
            <c:idx val="52"/>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9-5966-43BF-B8D4-90FEAF8E1D1B}"/>
              </c:ext>
            </c:extLst>
          </c:dPt>
          <c:dPt>
            <c:idx val="53"/>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6B-5966-43BF-B8D4-90FEAF8E1D1B}"/>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6D-5966-43BF-B8D4-90FEAF8E1D1B}"/>
              </c:ext>
            </c:extLst>
          </c:dPt>
          <c:dPt>
            <c:idx val="55"/>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6F-5966-43BF-B8D4-90FEAF8E1D1B}"/>
              </c:ext>
            </c:extLst>
          </c:dPt>
          <c:dPt>
            <c:idx val="56"/>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71-5966-43BF-B8D4-90FEAF8E1D1B}"/>
              </c:ext>
            </c:extLst>
          </c:dPt>
          <c:dPt>
            <c:idx val="57"/>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3-5966-43BF-B8D4-90FEAF8E1D1B}"/>
              </c:ext>
            </c:extLst>
          </c:dPt>
          <c:dPt>
            <c:idx val="5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5-5966-43BF-B8D4-90FEAF8E1D1B}"/>
              </c:ext>
            </c:extLst>
          </c:dPt>
          <c:dPt>
            <c:idx val="59"/>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77-5966-43BF-B8D4-90FEAF8E1D1B}"/>
              </c:ext>
            </c:extLst>
          </c:dPt>
          <c:dPt>
            <c:idx val="6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9-5966-43BF-B8D4-90FEAF8E1D1B}"/>
              </c:ext>
            </c:extLst>
          </c:dPt>
          <c:dPt>
            <c:idx val="61"/>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B-5966-43BF-B8D4-90FEAF8E1D1B}"/>
              </c:ext>
            </c:extLst>
          </c:dPt>
          <c:dPt>
            <c:idx val="62"/>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7D-5966-43BF-B8D4-90FEAF8E1D1B}"/>
              </c:ext>
            </c:extLst>
          </c:dPt>
          <c:dPt>
            <c:idx val="63"/>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7F-5966-43BF-B8D4-90FEAF8E1D1B}"/>
              </c:ext>
            </c:extLst>
          </c:dPt>
          <c:dPt>
            <c:idx val="6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1-5966-43BF-B8D4-90FEAF8E1D1B}"/>
              </c:ext>
            </c:extLst>
          </c:dPt>
          <c:dPt>
            <c:idx val="65"/>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83-5966-43BF-B8D4-90FEAF8E1D1B}"/>
              </c:ext>
            </c:extLst>
          </c:dPt>
          <c:dPt>
            <c:idx val="66"/>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5-5966-43BF-B8D4-90FEAF8E1D1B}"/>
              </c:ext>
            </c:extLst>
          </c:dPt>
          <c:dPt>
            <c:idx val="67"/>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7-5966-43BF-B8D4-90FEAF8E1D1B}"/>
              </c:ext>
            </c:extLst>
          </c:dPt>
          <c:dPt>
            <c:idx val="6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89-5966-43BF-B8D4-90FEAF8E1D1B}"/>
              </c:ext>
            </c:extLst>
          </c:dPt>
          <c:dPt>
            <c:idx val="69"/>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B-5966-43BF-B8D4-90FEAF8E1D1B}"/>
              </c:ext>
            </c:extLst>
          </c:dPt>
          <c:dPt>
            <c:idx val="7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D-5966-43BF-B8D4-90FEAF8E1D1B}"/>
              </c:ext>
            </c:extLst>
          </c:dPt>
          <c:dPt>
            <c:idx val="71"/>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8F-5966-43BF-B8D4-90FEAF8E1D1B}"/>
              </c:ext>
            </c:extLst>
          </c:dPt>
          <c:dPt>
            <c:idx val="72"/>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1-5966-43BF-B8D4-90FEAF8E1D1B}"/>
              </c:ext>
            </c:extLst>
          </c:dPt>
          <c:dPt>
            <c:idx val="73"/>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3-5966-43BF-B8D4-90FEAF8E1D1B}"/>
              </c:ext>
            </c:extLst>
          </c:dPt>
          <c:dPt>
            <c:idx val="7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sp3d/>
            </c:spPr>
            <c:extLst>
              <c:ext xmlns:c16="http://schemas.microsoft.com/office/drawing/2014/chart" uri="{C3380CC4-5D6E-409C-BE32-E72D297353CC}">
                <c16:uniqueId val="{00000095-5966-43BF-B8D4-90FEAF8E1D1B}"/>
              </c:ext>
            </c:extLst>
          </c:dPt>
          <c:dPt>
            <c:idx val="75"/>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7-5966-43BF-B8D4-90FEAF8E1D1B}"/>
              </c:ext>
            </c:extLst>
          </c:dPt>
          <c:dPt>
            <c:idx val="76"/>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9-5966-43BF-B8D4-90FEAF8E1D1B}"/>
              </c:ext>
            </c:extLst>
          </c:dPt>
          <c:dPt>
            <c:idx val="77"/>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sp3d/>
            </c:spPr>
            <c:extLst>
              <c:ext xmlns:c16="http://schemas.microsoft.com/office/drawing/2014/chart" uri="{C3380CC4-5D6E-409C-BE32-E72D297353CC}">
                <c16:uniqueId val="{0000009B-5966-43BF-B8D4-90FEAF8E1D1B}"/>
              </c:ext>
            </c:extLst>
          </c:dPt>
          <c:dPt>
            <c:idx val="7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D-5966-43BF-B8D4-90FEAF8E1D1B}"/>
              </c:ext>
            </c:extLst>
          </c:dPt>
          <c:dPt>
            <c:idx val="79"/>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9F-5966-43BF-B8D4-90FEAF8E1D1B}"/>
              </c:ext>
            </c:extLst>
          </c:dPt>
          <c:dPt>
            <c:idx val="80"/>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sp3d/>
            </c:spPr>
            <c:extLst>
              <c:ext xmlns:c16="http://schemas.microsoft.com/office/drawing/2014/chart" uri="{C3380CC4-5D6E-409C-BE32-E72D297353CC}">
                <c16:uniqueId val="{000000A1-5966-43BF-B8D4-90FEAF8E1D1B}"/>
              </c:ext>
            </c:extLst>
          </c:dPt>
          <c:dPt>
            <c:idx val="81"/>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A3-5966-43BF-B8D4-90FEAF8E1D1B}"/>
              </c:ext>
            </c:extLst>
          </c:dPt>
          <c:dPt>
            <c:idx val="8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A5-5966-43BF-B8D4-90FEAF8E1D1B}"/>
              </c:ext>
            </c:extLst>
          </c:dPt>
          <c:dPt>
            <c:idx val="83"/>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A7-5966-43BF-B8D4-90FEAF8E1D1B}"/>
              </c:ext>
            </c:extLst>
          </c:dPt>
          <c:dPt>
            <c:idx val="8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9-5966-43BF-B8D4-90FEAF8E1D1B}"/>
              </c:ext>
            </c:extLst>
          </c:dPt>
          <c:dPt>
            <c:idx val="85"/>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B-5966-43BF-B8D4-90FEAF8E1D1B}"/>
              </c:ext>
            </c:extLst>
          </c:dPt>
          <c:dPt>
            <c:idx val="86"/>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AD-5966-43BF-B8D4-90FEAF8E1D1B}"/>
              </c:ext>
            </c:extLst>
          </c:dPt>
          <c:dPt>
            <c:idx val="87"/>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AF-5966-43BF-B8D4-90FEAF8E1D1B}"/>
              </c:ext>
            </c:extLst>
          </c:dPt>
          <c:dPt>
            <c:idx val="8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1-5966-43BF-B8D4-90FEAF8E1D1B}"/>
              </c:ext>
            </c:extLst>
          </c:dPt>
          <c:dPt>
            <c:idx val="89"/>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B3-5966-43BF-B8D4-90FEAF8E1D1B}"/>
              </c:ext>
            </c:extLst>
          </c:dPt>
          <c:dPt>
            <c:idx val="90"/>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B5-5966-43BF-B8D4-90FEAF8E1D1B}"/>
              </c:ext>
            </c:extLst>
          </c:dPt>
          <c:dLbls>
            <c:dLbl>
              <c:idx val="0"/>
              <c:delete val="1"/>
              <c:extLst>
                <c:ext xmlns:c15="http://schemas.microsoft.com/office/drawing/2012/chart" uri="{CE6537A1-D6FC-4f65-9D91-7224C49458BB}"/>
                <c:ext xmlns:c16="http://schemas.microsoft.com/office/drawing/2014/chart" uri="{C3380CC4-5D6E-409C-BE32-E72D297353CC}">
                  <c16:uniqueId val="{00000001-5966-43BF-B8D4-90FEAF8E1D1B}"/>
                </c:ext>
              </c:extLst>
            </c:dLbl>
            <c:dLbl>
              <c:idx val="1"/>
              <c:delete val="1"/>
              <c:extLst>
                <c:ext xmlns:c15="http://schemas.microsoft.com/office/drawing/2012/chart" uri="{CE6537A1-D6FC-4f65-9D91-7224C49458BB}"/>
                <c:ext xmlns:c16="http://schemas.microsoft.com/office/drawing/2014/chart" uri="{C3380CC4-5D6E-409C-BE32-E72D297353CC}">
                  <c16:uniqueId val="{00000003-5966-43BF-B8D4-90FEAF8E1D1B}"/>
                </c:ext>
              </c:extLst>
            </c:dLbl>
            <c:dLbl>
              <c:idx val="2"/>
              <c:delete val="1"/>
              <c:extLst>
                <c:ext xmlns:c15="http://schemas.microsoft.com/office/drawing/2012/chart" uri="{CE6537A1-D6FC-4f65-9D91-7224C49458BB}"/>
                <c:ext xmlns:c16="http://schemas.microsoft.com/office/drawing/2014/chart" uri="{C3380CC4-5D6E-409C-BE32-E72D297353CC}">
                  <c16:uniqueId val="{00000005-5966-43BF-B8D4-90FEAF8E1D1B}"/>
                </c:ext>
              </c:extLst>
            </c:dLbl>
            <c:dLbl>
              <c:idx val="3"/>
              <c:delete val="1"/>
              <c:extLst>
                <c:ext xmlns:c15="http://schemas.microsoft.com/office/drawing/2012/chart" uri="{CE6537A1-D6FC-4f65-9D91-7224C49458BB}"/>
                <c:ext xmlns:c16="http://schemas.microsoft.com/office/drawing/2014/chart" uri="{C3380CC4-5D6E-409C-BE32-E72D297353CC}">
                  <c16:uniqueId val="{00000007-5966-43BF-B8D4-90FEAF8E1D1B}"/>
                </c:ext>
              </c:extLst>
            </c:dLbl>
            <c:dLbl>
              <c:idx val="4"/>
              <c:delete val="1"/>
              <c:extLst>
                <c:ext xmlns:c15="http://schemas.microsoft.com/office/drawing/2012/chart" uri="{CE6537A1-D6FC-4f65-9D91-7224C49458BB}"/>
                <c:ext xmlns:c16="http://schemas.microsoft.com/office/drawing/2014/chart" uri="{C3380CC4-5D6E-409C-BE32-E72D297353CC}">
                  <c16:uniqueId val="{00000009-5966-43BF-B8D4-90FEAF8E1D1B}"/>
                </c:ext>
              </c:extLst>
            </c:dLbl>
            <c:dLbl>
              <c:idx val="5"/>
              <c:delete val="1"/>
              <c:extLst>
                <c:ext xmlns:c15="http://schemas.microsoft.com/office/drawing/2012/chart" uri="{CE6537A1-D6FC-4f65-9D91-7224C49458BB}"/>
                <c:ext xmlns:c16="http://schemas.microsoft.com/office/drawing/2014/chart" uri="{C3380CC4-5D6E-409C-BE32-E72D297353CC}">
                  <c16:uniqueId val="{0000000B-5966-43BF-B8D4-90FEAF8E1D1B}"/>
                </c:ext>
              </c:extLst>
            </c:dLbl>
            <c:dLbl>
              <c:idx val="6"/>
              <c:layout>
                <c:manualLayout>
                  <c:x val="0"/>
                  <c:y val="-2.985074626865672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5966-43BF-B8D4-90FEAF8E1D1B}"/>
                </c:ext>
              </c:extLst>
            </c:dLbl>
            <c:dLbl>
              <c:idx val="7"/>
              <c:delete val="1"/>
              <c:extLst>
                <c:ext xmlns:c15="http://schemas.microsoft.com/office/drawing/2012/chart" uri="{CE6537A1-D6FC-4f65-9D91-7224C49458BB}"/>
                <c:ext xmlns:c16="http://schemas.microsoft.com/office/drawing/2014/chart" uri="{C3380CC4-5D6E-409C-BE32-E72D297353CC}">
                  <c16:uniqueId val="{0000000F-5966-43BF-B8D4-90FEAF8E1D1B}"/>
                </c:ext>
              </c:extLst>
            </c:dLbl>
            <c:dLbl>
              <c:idx val="8"/>
              <c:delete val="1"/>
              <c:extLst>
                <c:ext xmlns:c15="http://schemas.microsoft.com/office/drawing/2012/chart" uri="{CE6537A1-D6FC-4f65-9D91-7224C49458BB}"/>
                <c:ext xmlns:c16="http://schemas.microsoft.com/office/drawing/2014/chart" uri="{C3380CC4-5D6E-409C-BE32-E72D297353CC}">
                  <c16:uniqueId val="{00000011-5966-43BF-B8D4-90FEAF8E1D1B}"/>
                </c:ext>
              </c:extLst>
            </c:dLbl>
            <c:dLbl>
              <c:idx val="9"/>
              <c:layout>
                <c:manualLayout>
                  <c:x val="0.1116889915840564"/>
                  <c:y val="-1.33988356060313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5966-43BF-B8D4-90FEAF8E1D1B}"/>
                </c:ext>
              </c:extLst>
            </c:dLbl>
            <c:dLbl>
              <c:idx val="10"/>
              <c:layout>
                <c:manualLayout>
                  <c:x val="2.5050160731076226E-2"/>
                  <c:y val="2.6212697036661213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5-5966-43BF-B8D4-90FEAF8E1D1B}"/>
                </c:ext>
              </c:extLst>
            </c:dLbl>
            <c:dLbl>
              <c:idx val="11"/>
              <c:delete val="1"/>
              <c:extLst>
                <c:ext xmlns:c15="http://schemas.microsoft.com/office/drawing/2012/chart" uri="{CE6537A1-D6FC-4f65-9D91-7224C49458BB}"/>
                <c:ext xmlns:c16="http://schemas.microsoft.com/office/drawing/2014/chart" uri="{C3380CC4-5D6E-409C-BE32-E72D297353CC}">
                  <c16:uniqueId val="{00000017-5966-43BF-B8D4-90FEAF8E1D1B}"/>
                </c:ext>
              </c:extLst>
            </c:dLbl>
            <c:dLbl>
              <c:idx val="12"/>
              <c:delete val="1"/>
              <c:extLst>
                <c:ext xmlns:c15="http://schemas.microsoft.com/office/drawing/2012/chart" uri="{CE6537A1-D6FC-4f65-9D91-7224C49458BB}"/>
                <c:ext xmlns:c16="http://schemas.microsoft.com/office/drawing/2014/chart" uri="{C3380CC4-5D6E-409C-BE32-E72D297353CC}">
                  <c16:uniqueId val="{00000019-5966-43BF-B8D4-90FEAF8E1D1B}"/>
                </c:ext>
              </c:extLst>
            </c:dLbl>
            <c:dLbl>
              <c:idx val="13"/>
              <c:delete val="1"/>
              <c:extLst>
                <c:ext xmlns:c15="http://schemas.microsoft.com/office/drawing/2012/chart" uri="{CE6537A1-D6FC-4f65-9D91-7224C49458BB}"/>
                <c:ext xmlns:c16="http://schemas.microsoft.com/office/drawing/2014/chart" uri="{C3380CC4-5D6E-409C-BE32-E72D297353CC}">
                  <c16:uniqueId val="{0000001B-5966-43BF-B8D4-90FEAF8E1D1B}"/>
                </c:ext>
              </c:extLst>
            </c:dLbl>
            <c:dLbl>
              <c:idx val="14"/>
              <c:delete val="1"/>
              <c:extLst>
                <c:ext xmlns:c15="http://schemas.microsoft.com/office/drawing/2012/chart" uri="{CE6537A1-D6FC-4f65-9D91-7224C49458BB}"/>
                <c:ext xmlns:c16="http://schemas.microsoft.com/office/drawing/2014/chart" uri="{C3380CC4-5D6E-409C-BE32-E72D297353CC}">
                  <c16:uniqueId val="{0000001D-5966-43BF-B8D4-90FEAF8E1D1B}"/>
                </c:ext>
              </c:extLst>
            </c:dLbl>
            <c:dLbl>
              <c:idx val="15"/>
              <c:delete val="1"/>
              <c:extLst>
                <c:ext xmlns:c15="http://schemas.microsoft.com/office/drawing/2012/chart" uri="{CE6537A1-D6FC-4f65-9D91-7224C49458BB}"/>
                <c:ext xmlns:c16="http://schemas.microsoft.com/office/drawing/2014/chart" uri="{C3380CC4-5D6E-409C-BE32-E72D297353CC}">
                  <c16:uniqueId val="{0000001F-5966-43BF-B8D4-90FEAF8E1D1B}"/>
                </c:ext>
              </c:extLst>
            </c:dLbl>
            <c:dLbl>
              <c:idx val="16"/>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1-5966-43BF-B8D4-90FEAF8E1D1B}"/>
                </c:ext>
              </c:extLst>
            </c:dLbl>
            <c:dLbl>
              <c:idx val="17"/>
              <c:delete val="1"/>
              <c:extLst>
                <c:ext xmlns:c15="http://schemas.microsoft.com/office/drawing/2012/chart" uri="{CE6537A1-D6FC-4f65-9D91-7224C49458BB}"/>
                <c:ext xmlns:c16="http://schemas.microsoft.com/office/drawing/2014/chart" uri="{C3380CC4-5D6E-409C-BE32-E72D297353CC}">
                  <c16:uniqueId val="{00000023-5966-43BF-B8D4-90FEAF8E1D1B}"/>
                </c:ext>
              </c:extLst>
            </c:dLbl>
            <c:dLbl>
              <c:idx val="1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5-5966-43BF-B8D4-90FEAF8E1D1B}"/>
                </c:ext>
              </c:extLst>
            </c:dLbl>
            <c:dLbl>
              <c:idx val="19"/>
              <c:delete val="1"/>
              <c:extLst>
                <c:ext xmlns:c15="http://schemas.microsoft.com/office/drawing/2012/chart" uri="{CE6537A1-D6FC-4f65-9D91-7224C49458BB}"/>
                <c:ext xmlns:c16="http://schemas.microsoft.com/office/drawing/2014/chart" uri="{C3380CC4-5D6E-409C-BE32-E72D297353CC}">
                  <c16:uniqueId val="{00000027-5966-43BF-B8D4-90FEAF8E1D1B}"/>
                </c:ext>
              </c:extLst>
            </c:dLbl>
            <c:dLbl>
              <c:idx val="20"/>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9-5966-43BF-B8D4-90FEAF8E1D1B}"/>
                </c:ext>
              </c:extLst>
            </c:dLbl>
            <c:dLbl>
              <c:idx val="21"/>
              <c:delete val="1"/>
              <c:extLst>
                <c:ext xmlns:c15="http://schemas.microsoft.com/office/drawing/2012/chart" uri="{CE6537A1-D6FC-4f65-9D91-7224C49458BB}"/>
                <c:ext xmlns:c16="http://schemas.microsoft.com/office/drawing/2014/chart" uri="{C3380CC4-5D6E-409C-BE32-E72D297353CC}">
                  <c16:uniqueId val="{0000002B-5966-43BF-B8D4-90FEAF8E1D1B}"/>
                </c:ext>
              </c:extLst>
            </c:dLbl>
            <c:dLbl>
              <c:idx val="22"/>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D-5966-43BF-B8D4-90FEAF8E1D1B}"/>
                </c:ext>
              </c:extLst>
            </c:dLbl>
            <c:dLbl>
              <c:idx val="23"/>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2F-5966-43BF-B8D4-90FEAF8E1D1B}"/>
                </c:ext>
              </c:extLst>
            </c:dLbl>
            <c:dLbl>
              <c:idx val="24"/>
              <c:delete val="1"/>
              <c:extLst>
                <c:ext xmlns:c15="http://schemas.microsoft.com/office/drawing/2012/chart" uri="{CE6537A1-D6FC-4f65-9D91-7224C49458BB}"/>
                <c:ext xmlns:c16="http://schemas.microsoft.com/office/drawing/2014/chart" uri="{C3380CC4-5D6E-409C-BE32-E72D297353CC}">
                  <c16:uniqueId val="{00000031-5966-43BF-B8D4-90FEAF8E1D1B}"/>
                </c:ext>
              </c:extLst>
            </c:dLbl>
            <c:dLbl>
              <c:idx val="25"/>
              <c:delete val="1"/>
              <c:extLst>
                <c:ext xmlns:c15="http://schemas.microsoft.com/office/drawing/2012/chart" uri="{CE6537A1-D6FC-4f65-9D91-7224C49458BB}"/>
                <c:ext xmlns:c16="http://schemas.microsoft.com/office/drawing/2014/chart" uri="{C3380CC4-5D6E-409C-BE32-E72D297353CC}">
                  <c16:uniqueId val="{00000033-5966-43BF-B8D4-90FEAF8E1D1B}"/>
                </c:ext>
              </c:extLst>
            </c:dLbl>
            <c:dLbl>
              <c:idx val="26"/>
              <c:delete val="1"/>
              <c:extLst>
                <c:ext xmlns:c15="http://schemas.microsoft.com/office/drawing/2012/chart" uri="{CE6537A1-D6FC-4f65-9D91-7224C49458BB}"/>
                <c:ext xmlns:c16="http://schemas.microsoft.com/office/drawing/2014/chart" uri="{C3380CC4-5D6E-409C-BE32-E72D297353CC}">
                  <c16:uniqueId val="{00000035-5966-43BF-B8D4-90FEAF8E1D1B}"/>
                </c:ext>
              </c:extLst>
            </c:dLbl>
            <c:dLbl>
              <c:idx val="27"/>
              <c:delete val="1"/>
              <c:extLst>
                <c:ext xmlns:c15="http://schemas.microsoft.com/office/drawing/2012/chart" uri="{CE6537A1-D6FC-4f65-9D91-7224C49458BB}"/>
                <c:ext xmlns:c16="http://schemas.microsoft.com/office/drawing/2014/chart" uri="{C3380CC4-5D6E-409C-BE32-E72D297353CC}">
                  <c16:uniqueId val="{00000037-5966-43BF-B8D4-90FEAF8E1D1B}"/>
                </c:ext>
              </c:extLst>
            </c:dLbl>
            <c:dLbl>
              <c:idx val="28"/>
              <c:delete val="1"/>
              <c:extLst>
                <c:ext xmlns:c15="http://schemas.microsoft.com/office/drawing/2012/chart" uri="{CE6537A1-D6FC-4f65-9D91-7224C49458BB}"/>
                <c:ext xmlns:c16="http://schemas.microsoft.com/office/drawing/2014/chart" uri="{C3380CC4-5D6E-409C-BE32-E72D297353CC}">
                  <c16:uniqueId val="{00000039-5966-43BF-B8D4-90FEAF8E1D1B}"/>
                </c:ext>
              </c:extLst>
            </c:dLbl>
            <c:dLbl>
              <c:idx val="29"/>
              <c:delete val="1"/>
              <c:extLst>
                <c:ext xmlns:c15="http://schemas.microsoft.com/office/drawing/2012/chart" uri="{CE6537A1-D6FC-4f65-9D91-7224C49458BB}"/>
                <c:ext xmlns:c16="http://schemas.microsoft.com/office/drawing/2014/chart" uri="{C3380CC4-5D6E-409C-BE32-E72D297353CC}">
                  <c16:uniqueId val="{0000003B-5966-43BF-B8D4-90FEAF8E1D1B}"/>
                </c:ext>
              </c:extLst>
            </c:dLbl>
            <c:dLbl>
              <c:idx val="30"/>
              <c:delete val="1"/>
              <c:extLst>
                <c:ext xmlns:c15="http://schemas.microsoft.com/office/drawing/2012/chart" uri="{CE6537A1-D6FC-4f65-9D91-7224C49458BB}"/>
                <c:ext xmlns:c16="http://schemas.microsoft.com/office/drawing/2014/chart" uri="{C3380CC4-5D6E-409C-BE32-E72D297353CC}">
                  <c16:uniqueId val="{0000003D-5966-43BF-B8D4-90FEAF8E1D1B}"/>
                </c:ext>
              </c:extLst>
            </c:dLbl>
            <c:dLbl>
              <c:idx val="31"/>
              <c:delete val="1"/>
              <c:extLst>
                <c:ext xmlns:c15="http://schemas.microsoft.com/office/drawing/2012/chart" uri="{CE6537A1-D6FC-4f65-9D91-7224C49458BB}"/>
                <c:ext xmlns:c16="http://schemas.microsoft.com/office/drawing/2014/chart" uri="{C3380CC4-5D6E-409C-BE32-E72D297353CC}">
                  <c16:uniqueId val="{0000003F-5966-43BF-B8D4-90FEAF8E1D1B}"/>
                </c:ext>
              </c:extLst>
            </c:dLbl>
            <c:dLbl>
              <c:idx val="32"/>
              <c:delete val="1"/>
              <c:extLst>
                <c:ext xmlns:c15="http://schemas.microsoft.com/office/drawing/2012/chart" uri="{CE6537A1-D6FC-4f65-9D91-7224C49458BB}"/>
                <c:ext xmlns:c16="http://schemas.microsoft.com/office/drawing/2014/chart" uri="{C3380CC4-5D6E-409C-BE32-E72D297353CC}">
                  <c16:uniqueId val="{00000041-5966-43BF-B8D4-90FEAF8E1D1B}"/>
                </c:ext>
              </c:extLst>
            </c:dLbl>
            <c:dLbl>
              <c:idx val="33"/>
              <c:delete val="1"/>
              <c:extLst>
                <c:ext xmlns:c15="http://schemas.microsoft.com/office/drawing/2012/chart" uri="{CE6537A1-D6FC-4f65-9D91-7224C49458BB}"/>
                <c:ext xmlns:c16="http://schemas.microsoft.com/office/drawing/2014/chart" uri="{C3380CC4-5D6E-409C-BE32-E72D297353CC}">
                  <c16:uniqueId val="{00000043-5966-43BF-B8D4-90FEAF8E1D1B}"/>
                </c:ext>
              </c:extLst>
            </c:dLbl>
            <c:dLbl>
              <c:idx val="34"/>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5-5966-43BF-B8D4-90FEAF8E1D1B}"/>
                </c:ext>
              </c:extLst>
            </c:dLbl>
            <c:dLbl>
              <c:idx val="35"/>
              <c:delete val="1"/>
              <c:extLst>
                <c:ext xmlns:c15="http://schemas.microsoft.com/office/drawing/2012/chart" uri="{CE6537A1-D6FC-4f65-9D91-7224C49458BB}"/>
                <c:ext xmlns:c16="http://schemas.microsoft.com/office/drawing/2014/chart" uri="{C3380CC4-5D6E-409C-BE32-E72D297353CC}">
                  <c16:uniqueId val="{00000047-5966-43BF-B8D4-90FEAF8E1D1B}"/>
                </c:ext>
              </c:extLst>
            </c:dLbl>
            <c:dLbl>
              <c:idx val="36"/>
              <c:delete val="1"/>
              <c:extLst>
                <c:ext xmlns:c15="http://schemas.microsoft.com/office/drawing/2012/chart" uri="{CE6537A1-D6FC-4f65-9D91-7224C49458BB}"/>
                <c:ext xmlns:c16="http://schemas.microsoft.com/office/drawing/2014/chart" uri="{C3380CC4-5D6E-409C-BE32-E72D297353CC}">
                  <c16:uniqueId val="{00000049-5966-43BF-B8D4-90FEAF8E1D1B}"/>
                </c:ext>
              </c:extLst>
            </c:dLbl>
            <c:dLbl>
              <c:idx val="37"/>
              <c:delete val="1"/>
              <c:extLst>
                <c:ext xmlns:c15="http://schemas.microsoft.com/office/drawing/2012/chart" uri="{CE6537A1-D6FC-4f65-9D91-7224C49458BB}"/>
                <c:ext xmlns:c16="http://schemas.microsoft.com/office/drawing/2014/chart" uri="{C3380CC4-5D6E-409C-BE32-E72D297353CC}">
                  <c16:uniqueId val="{0000004B-5966-43BF-B8D4-90FEAF8E1D1B}"/>
                </c:ext>
              </c:extLst>
            </c:dLbl>
            <c:dLbl>
              <c:idx val="38"/>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4D-5966-43BF-B8D4-90FEAF8E1D1B}"/>
                </c:ext>
              </c:extLst>
            </c:dLbl>
            <c:dLbl>
              <c:idx val="39"/>
              <c:delete val="1"/>
              <c:extLst>
                <c:ext xmlns:c15="http://schemas.microsoft.com/office/drawing/2012/chart" uri="{CE6537A1-D6FC-4f65-9D91-7224C49458BB}"/>
                <c:ext xmlns:c16="http://schemas.microsoft.com/office/drawing/2014/chart" uri="{C3380CC4-5D6E-409C-BE32-E72D297353CC}">
                  <c16:uniqueId val="{0000004F-5966-43BF-B8D4-90FEAF8E1D1B}"/>
                </c:ext>
              </c:extLst>
            </c:dLbl>
            <c:dLbl>
              <c:idx val="40"/>
              <c:delete val="1"/>
              <c:extLst>
                <c:ext xmlns:c15="http://schemas.microsoft.com/office/drawing/2012/chart" uri="{CE6537A1-D6FC-4f65-9D91-7224C49458BB}"/>
                <c:ext xmlns:c16="http://schemas.microsoft.com/office/drawing/2014/chart" uri="{C3380CC4-5D6E-409C-BE32-E72D297353CC}">
                  <c16:uniqueId val="{00000051-5966-43BF-B8D4-90FEAF8E1D1B}"/>
                </c:ext>
              </c:extLst>
            </c:dLbl>
            <c:dLbl>
              <c:idx val="41"/>
              <c:delete val="1"/>
              <c:extLst>
                <c:ext xmlns:c15="http://schemas.microsoft.com/office/drawing/2012/chart" uri="{CE6537A1-D6FC-4f65-9D91-7224C49458BB}"/>
                <c:ext xmlns:c16="http://schemas.microsoft.com/office/drawing/2014/chart" uri="{C3380CC4-5D6E-409C-BE32-E72D297353CC}">
                  <c16:uniqueId val="{00000053-5966-43BF-B8D4-90FEAF8E1D1B}"/>
                </c:ext>
              </c:extLst>
            </c:dLbl>
            <c:dLbl>
              <c:idx val="42"/>
              <c:delete val="1"/>
              <c:extLst>
                <c:ext xmlns:c15="http://schemas.microsoft.com/office/drawing/2012/chart" uri="{CE6537A1-D6FC-4f65-9D91-7224C49458BB}"/>
                <c:ext xmlns:c16="http://schemas.microsoft.com/office/drawing/2014/chart" uri="{C3380CC4-5D6E-409C-BE32-E72D297353CC}">
                  <c16:uniqueId val="{00000055-5966-43BF-B8D4-90FEAF8E1D1B}"/>
                </c:ext>
              </c:extLst>
            </c:dLbl>
            <c:dLbl>
              <c:idx val="43"/>
              <c:delete val="1"/>
              <c:extLst>
                <c:ext xmlns:c15="http://schemas.microsoft.com/office/drawing/2012/chart" uri="{CE6537A1-D6FC-4f65-9D91-7224C49458BB}"/>
                <c:ext xmlns:c16="http://schemas.microsoft.com/office/drawing/2014/chart" uri="{C3380CC4-5D6E-409C-BE32-E72D297353CC}">
                  <c16:uniqueId val="{00000057-5966-43BF-B8D4-90FEAF8E1D1B}"/>
                </c:ext>
              </c:extLst>
            </c:dLbl>
            <c:dLbl>
              <c:idx val="44"/>
              <c:delete val="1"/>
              <c:extLst>
                <c:ext xmlns:c15="http://schemas.microsoft.com/office/drawing/2012/chart" uri="{CE6537A1-D6FC-4f65-9D91-7224C49458BB}"/>
                <c:ext xmlns:c16="http://schemas.microsoft.com/office/drawing/2014/chart" uri="{C3380CC4-5D6E-409C-BE32-E72D297353CC}">
                  <c16:uniqueId val="{00000059-5966-43BF-B8D4-90FEAF8E1D1B}"/>
                </c:ext>
              </c:extLst>
            </c:dLbl>
            <c:dLbl>
              <c:idx val="45"/>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5B-5966-43BF-B8D4-90FEAF8E1D1B}"/>
                </c:ext>
              </c:extLst>
            </c:dLbl>
            <c:dLbl>
              <c:idx val="46"/>
              <c:delete val="1"/>
              <c:extLst>
                <c:ext xmlns:c15="http://schemas.microsoft.com/office/drawing/2012/chart" uri="{CE6537A1-D6FC-4f65-9D91-7224C49458BB}"/>
                <c:ext xmlns:c16="http://schemas.microsoft.com/office/drawing/2014/chart" uri="{C3380CC4-5D6E-409C-BE32-E72D297353CC}">
                  <c16:uniqueId val="{0000005D-5966-43BF-B8D4-90FEAF8E1D1B}"/>
                </c:ext>
              </c:extLst>
            </c:dLbl>
            <c:dLbl>
              <c:idx val="47"/>
              <c:delete val="1"/>
              <c:extLst>
                <c:ext xmlns:c15="http://schemas.microsoft.com/office/drawing/2012/chart" uri="{CE6537A1-D6FC-4f65-9D91-7224C49458BB}"/>
                <c:ext xmlns:c16="http://schemas.microsoft.com/office/drawing/2014/chart" uri="{C3380CC4-5D6E-409C-BE32-E72D297353CC}">
                  <c16:uniqueId val="{0000005F-5966-43BF-B8D4-90FEAF8E1D1B}"/>
                </c:ext>
              </c:extLst>
            </c:dLbl>
            <c:dLbl>
              <c:idx val="48"/>
              <c:delete val="1"/>
              <c:extLst>
                <c:ext xmlns:c15="http://schemas.microsoft.com/office/drawing/2012/chart" uri="{CE6537A1-D6FC-4f65-9D91-7224C49458BB}"/>
                <c:ext xmlns:c16="http://schemas.microsoft.com/office/drawing/2014/chart" uri="{C3380CC4-5D6E-409C-BE32-E72D297353CC}">
                  <c16:uniqueId val="{00000061-5966-43BF-B8D4-90FEAF8E1D1B}"/>
                </c:ext>
              </c:extLst>
            </c:dLbl>
            <c:dLbl>
              <c:idx val="49"/>
              <c:delete val="1"/>
              <c:extLst>
                <c:ext xmlns:c15="http://schemas.microsoft.com/office/drawing/2012/chart" uri="{CE6537A1-D6FC-4f65-9D91-7224C49458BB}"/>
                <c:ext xmlns:c16="http://schemas.microsoft.com/office/drawing/2014/chart" uri="{C3380CC4-5D6E-409C-BE32-E72D297353CC}">
                  <c16:uniqueId val="{00000063-5966-43BF-B8D4-90FEAF8E1D1B}"/>
                </c:ext>
              </c:extLst>
            </c:dLbl>
            <c:dLbl>
              <c:idx val="50"/>
              <c:delete val="1"/>
              <c:extLst>
                <c:ext xmlns:c15="http://schemas.microsoft.com/office/drawing/2012/chart" uri="{CE6537A1-D6FC-4f65-9D91-7224C49458BB}"/>
                <c:ext xmlns:c16="http://schemas.microsoft.com/office/drawing/2014/chart" uri="{C3380CC4-5D6E-409C-BE32-E72D297353CC}">
                  <c16:uniqueId val="{00000065-5966-43BF-B8D4-90FEAF8E1D1B}"/>
                </c:ext>
              </c:extLst>
            </c:dLbl>
            <c:dLbl>
              <c:idx val="51"/>
              <c:delete val="1"/>
              <c:extLst>
                <c:ext xmlns:c15="http://schemas.microsoft.com/office/drawing/2012/chart" uri="{CE6537A1-D6FC-4f65-9D91-7224C49458BB}"/>
                <c:ext xmlns:c16="http://schemas.microsoft.com/office/drawing/2014/chart" uri="{C3380CC4-5D6E-409C-BE32-E72D297353CC}">
                  <c16:uniqueId val="{00000067-5966-43BF-B8D4-90FEAF8E1D1B}"/>
                </c:ext>
              </c:extLst>
            </c:dLbl>
            <c:dLbl>
              <c:idx val="52"/>
              <c:delete val="1"/>
              <c:extLst>
                <c:ext xmlns:c15="http://schemas.microsoft.com/office/drawing/2012/chart" uri="{CE6537A1-D6FC-4f65-9D91-7224C49458BB}"/>
                <c:ext xmlns:c16="http://schemas.microsoft.com/office/drawing/2014/chart" uri="{C3380CC4-5D6E-409C-BE32-E72D297353CC}">
                  <c16:uniqueId val="{00000069-5966-43BF-B8D4-90FEAF8E1D1B}"/>
                </c:ext>
              </c:extLst>
            </c:dLbl>
            <c:dLbl>
              <c:idx val="53"/>
              <c:delete val="1"/>
              <c:extLst>
                <c:ext xmlns:c15="http://schemas.microsoft.com/office/drawing/2012/chart" uri="{CE6537A1-D6FC-4f65-9D91-7224C49458BB}"/>
                <c:ext xmlns:c16="http://schemas.microsoft.com/office/drawing/2014/chart" uri="{C3380CC4-5D6E-409C-BE32-E72D297353CC}">
                  <c16:uniqueId val="{0000006B-5966-43BF-B8D4-90FEAF8E1D1B}"/>
                </c:ext>
              </c:extLst>
            </c:dLbl>
            <c:dLbl>
              <c:idx val="54"/>
              <c:delete val="1"/>
              <c:extLst>
                <c:ext xmlns:c15="http://schemas.microsoft.com/office/drawing/2012/chart" uri="{CE6537A1-D6FC-4f65-9D91-7224C49458BB}"/>
                <c:ext xmlns:c16="http://schemas.microsoft.com/office/drawing/2014/chart" uri="{C3380CC4-5D6E-409C-BE32-E72D297353CC}">
                  <c16:uniqueId val="{0000006D-5966-43BF-B8D4-90FEAF8E1D1B}"/>
                </c:ext>
              </c:extLst>
            </c:dLbl>
            <c:dLbl>
              <c:idx val="55"/>
              <c:delete val="1"/>
              <c:extLst>
                <c:ext xmlns:c15="http://schemas.microsoft.com/office/drawing/2012/chart" uri="{CE6537A1-D6FC-4f65-9D91-7224C49458BB}"/>
                <c:ext xmlns:c16="http://schemas.microsoft.com/office/drawing/2014/chart" uri="{C3380CC4-5D6E-409C-BE32-E72D297353CC}">
                  <c16:uniqueId val="{0000006F-5966-43BF-B8D4-90FEAF8E1D1B}"/>
                </c:ext>
              </c:extLst>
            </c:dLbl>
            <c:dLbl>
              <c:idx val="56"/>
              <c:delete val="1"/>
              <c:extLst>
                <c:ext xmlns:c15="http://schemas.microsoft.com/office/drawing/2012/chart" uri="{CE6537A1-D6FC-4f65-9D91-7224C49458BB}"/>
                <c:ext xmlns:c16="http://schemas.microsoft.com/office/drawing/2014/chart" uri="{C3380CC4-5D6E-409C-BE32-E72D297353CC}">
                  <c16:uniqueId val="{00000071-5966-43BF-B8D4-90FEAF8E1D1B}"/>
                </c:ext>
              </c:extLst>
            </c:dLbl>
            <c:dLbl>
              <c:idx val="57"/>
              <c:delete val="1"/>
              <c:extLst>
                <c:ext xmlns:c15="http://schemas.microsoft.com/office/drawing/2012/chart" uri="{CE6537A1-D6FC-4f65-9D91-7224C49458BB}"/>
                <c:ext xmlns:c16="http://schemas.microsoft.com/office/drawing/2014/chart" uri="{C3380CC4-5D6E-409C-BE32-E72D297353CC}">
                  <c16:uniqueId val="{00000073-5966-43BF-B8D4-90FEAF8E1D1B}"/>
                </c:ext>
              </c:extLst>
            </c:dLbl>
            <c:dLbl>
              <c:idx val="58"/>
              <c:layout>
                <c:manualLayout>
                  <c:x val="0"/>
                  <c:y val="-0.1865671641791044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75-5966-43BF-B8D4-90FEAF8E1D1B}"/>
                </c:ext>
              </c:extLst>
            </c:dLbl>
            <c:dLbl>
              <c:idx val="59"/>
              <c:delete val="1"/>
              <c:extLst>
                <c:ext xmlns:c15="http://schemas.microsoft.com/office/drawing/2012/chart" uri="{CE6537A1-D6FC-4f65-9D91-7224C49458BB}"/>
                <c:ext xmlns:c16="http://schemas.microsoft.com/office/drawing/2014/chart" uri="{C3380CC4-5D6E-409C-BE32-E72D297353CC}">
                  <c16:uniqueId val="{00000077-5966-43BF-B8D4-90FEAF8E1D1B}"/>
                </c:ext>
              </c:extLst>
            </c:dLbl>
            <c:dLbl>
              <c:idx val="60"/>
              <c:delete val="1"/>
              <c:extLst>
                <c:ext xmlns:c15="http://schemas.microsoft.com/office/drawing/2012/chart" uri="{CE6537A1-D6FC-4f65-9D91-7224C49458BB}"/>
                <c:ext xmlns:c16="http://schemas.microsoft.com/office/drawing/2014/chart" uri="{C3380CC4-5D6E-409C-BE32-E72D297353CC}">
                  <c16:uniqueId val="{00000079-5966-43BF-B8D4-90FEAF8E1D1B}"/>
                </c:ext>
              </c:extLst>
            </c:dLbl>
            <c:dLbl>
              <c:idx val="61"/>
              <c:delete val="1"/>
              <c:extLst>
                <c:ext xmlns:c15="http://schemas.microsoft.com/office/drawing/2012/chart" uri="{CE6537A1-D6FC-4f65-9D91-7224C49458BB}"/>
                <c:ext xmlns:c16="http://schemas.microsoft.com/office/drawing/2014/chart" uri="{C3380CC4-5D6E-409C-BE32-E72D297353CC}">
                  <c16:uniqueId val="{0000007B-5966-43BF-B8D4-90FEAF8E1D1B}"/>
                </c:ext>
              </c:extLst>
            </c:dLbl>
            <c:dLbl>
              <c:idx val="62"/>
              <c:delete val="1"/>
              <c:extLst>
                <c:ext xmlns:c15="http://schemas.microsoft.com/office/drawing/2012/chart" uri="{CE6537A1-D6FC-4f65-9D91-7224C49458BB}"/>
                <c:ext xmlns:c16="http://schemas.microsoft.com/office/drawing/2014/chart" uri="{C3380CC4-5D6E-409C-BE32-E72D297353CC}">
                  <c16:uniqueId val="{0000007D-5966-43BF-B8D4-90FEAF8E1D1B}"/>
                </c:ext>
              </c:extLst>
            </c:dLbl>
            <c:dLbl>
              <c:idx val="63"/>
              <c:delete val="1"/>
              <c:extLst>
                <c:ext xmlns:c15="http://schemas.microsoft.com/office/drawing/2012/chart" uri="{CE6537A1-D6FC-4f65-9D91-7224C49458BB}"/>
                <c:ext xmlns:c16="http://schemas.microsoft.com/office/drawing/2014/chart" uri="{C3380CC4-5D6E-409C-BE32-E72D297353CC}">
                  <c16:uniqueId val="{0000007F-5966-43BF-B8D4-90FEAF8E1D1B}"/>
                </c:ext>
              </c:extLst>
            </c:dLbl>
            <c:dLbl>
              <c:idx val="64"/>
              <c:delete val="1"/>
              <c:extLst>
                <c:ext xmlns:c15="http://schemas.microsoft.com/office/drawing/2012/chart" uri="{CE6537A1-D6FC-4f65-9D91-7224C49458BB}"/>
                <c:ext xmlns:c16="http://schemas.microsoft.com/office/drawing/2014/chart" uri="{C3380CC4-5D6E-409C-BE32-E72D297353CC}">
                  <c16:uniqueId val="{00000081-5966-43BF-B8D4-90FEAF8E1D1B}"/>
                </c:ext>
              </c:extLst>
            </c:dLbl>
            <c:dLbl>
              <c:idx val="65"/>
              <c:delete val="1"/>
              <c:extLst>
                <c:ext xmlns:c15="http://schemas.microsoft.com/office/drawing/2012/chart" uri="{CE6537A1-D6FC-4f65-9D91-7224C49458BB}"/>
                <c:ext xmlns:c16="http://schemas.microsoft.com/office/drawing/2014/chart" uri="{C3380CC4-5D6E-409C-BE32-E72D297353CC}">
                  <c16:uniqueId val="{00000083-5966-43BF-B8D4-90FEAF8E1D1B}"/>
                </c:ext>
              </c:extLst>
            </c:dLbl>
            <c:dLbl>
              <c:idx val="66"/>
              <c:delete val="1"/>
              <c:extLst>
                <c:ext xmlns:c15="http://schemas.microsoft.com/office/drawing/2012/chart" uri="{CE6537A1-D6FC-4f65-9D91-7224C49458BB}"/>
                <c:ext xmlns:c16="http://schemas.microsoft.com/office/drawing/2014/chart" uri="{C3380CC4-5D6E-409C-BE32-E72D297353CC}">
                  <c16:uniqueId val="{00000085-5966-43BF-B8D4-90FEAF8E1D1B}"/>
                </c:ext>
              </c:extLst>
            </c:dLbl>
            <c:dLbl>
              <c:idx val="67"/>
              <c:delete val="1"/>
              <c:extLst>
                <c:ext xmlns:c15="http://schemas.microsoft.com/office/drawing/2012/chart" uri="{CE6537A1-D6FC-4f65-9D91-7224C49458BB}"/>
                <c:ext xmlns:c16="http://schemas.microsoft.com/office/drawing/2014/chart" uri="{C3380CC4-5D6E-409C-BE32-E72D297353CC}">
                  <c16:uniqueId val="{00000087-5966-43BF-B8D4-90FEAF8E1D1B}"/>
                </c:ext>
              </c:extLst>
            </c:dLbl>
            <c:dLbl>
              <c:idx val="68"/>
              <c:layout>
                <c:manualLayout>
                  <c:x val="5.9849186048927673E-2"/>
                  <c:y val="-9.588460627383549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89-5966-43BF-B8D4-90FEAF8E1D1B}"/>
                </c:ext>
              </c:extLst>
            </c:dLbl>
            <c:dLbl>
              <c:idx val="69"/>
              <c:delete val="1"/>
              <c:extLst>
                <c:ext xmlns:c15="http://schemas.microsoft.com/office/drawing/2012/chart" uri="{CE6537A1-D6FC-4f65-9D91-7224C49458BB}"/>
                <c:ext xmlns:c16="http://schemas.microsoft.com/office/drawing/2014/chart" uri="{C3380CC4-5D6E-409C-BE32-E72D297353CC}">
                  <c16:uniqueId val="{0000008B-5966-43BF-B8D4-90FEAF8E1D1B}"/>
                </c:ext>
              </c:extLst>
            </c:dLbl>
            <c:dLbl>
              <c:idx val="70"/>
              <c:delete val="1"/>
              <c:extLst>
                <c:ext xmlns:c15="http://schemas.microsoft.com/office/drawing/2012/chart" uri="{CE6537A1-D6FC-4f65-9D91-7224C49458BB}"/>
                <c:ext xmlns:c16="http://schemas.microsoft.com/office/drawing/2014/chart" uri="{C3380CC4-5D6E-409C-BE32-E72D297353CC}">
                  <c16:uniqueId val="{0000008D-5966-43BF-B8D4-90FEAF8E1D1B}"/>
                </c:ext>
              </c:extLst>
            </c:dLbl>
            <c:dLbl>
              <c:idx val="71"/>
              <c:delete val="1"/>
              <c:extLst>
                <c:ext xmlns:c15="http://schemas.microsoft.com/office/drawing/2012/chart" uri="{CE6537A1-D6FC-4f65-9D91-7224C49458BB}"/>
                <c:ext xmlns:c16="http://schemas.microsoft.com/office/drawing/2014/chart" uri="{C3380CC4-5D6E-409C-BE32-E72D297353CC}">
                  <c16:uniqueId val="{0000008F-5966-43BF-B8D4-90FEAF8E1D1B}"/>
                </c:ext>
              </c:extLst>
            </c:dLbl>
            <c:dLbl>
              <c:idx val="72"/>
              <c:delete val="1"/>
              <c:extLst>
                <c:ext xmlns:c15="http://schemas.microsoft.com/office/drawing/2012/chart" uri="{CE6537A1-D6FC-4f65-9D91-7224C49458BB}"/>
                <c:ext xmlns:c16="http://schemas.microsoft.com/office/drawing/2014/chart" uri="{C3380CC4-5D6E-409C-BE32-E72D297353CC}">
                  <c16:uniqueId val="{00000091-5966-43BF-B8D4-90FEAF8E1D1B}"/>
                </c:ext>
              </c:extLst>
            </c:dLbl>
            <c:dLbl>
              <c:idx val="73"/>
              <c:delete val="1"/>
              <c:extLst>
                <c:ext xmlns:c15="http://schemas.microsoft.com/office/drawing/2012/chart" uri="{CE6537A1-D6FC-4f65-9D91-7224C49458BB}"/>
                <c:ext xmlns:c16="http://schemas.microsoft.com/office/drawing/2014/chart" uri="{C3380CC4-5D6E-409C-BE32-E72D297353CC}">
                  <c16:uniqueId val="{00000093-5966-43BF-B8D4-90FEAF8E1D1B}"/>
                </c:ext>
              </c:extLst>
            </c:dLbl>
            <c:dLbl>
              <c:idx val="74"/>
              <c:delete val="1"/>
              <c:extLst>
                <c:ext xmlns:c15="http://schemas.microsoft.com/office/drawing/2012/chart" uri="{CE6537A1-D6FC-4f65-9D91-7224C49458BB}"/>
                <c:ext xmlns:c16="http://schemas.microsoft.com/office/drawing/2014/chart" uri="{C3380CC4-5D6E-409C-BE32-E72D297353CC}">
                  <c16:uniqueId val="{00000095-5966-43BF-B8D4-90FEAF8E1D1B}"/>
                </c:ext>
              </c:extLst>
            </c:dLbl>
            <c:dLbl>
              <c:idx val="75"/>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97-5966-43BF-B8D4-90FEAF8E1D1B}"/>
                </c:ext>
              </c:extLst>
            </c:dLbl>
            <c:dLbl>
              <c:idx val="76"/>
              <c:delete val="1"/>
              <c:extLst>
                <c:ext xmlns:c15="http://schemas.microsoft.com/office/drawing/2012/chart" uri="{CE6537A1-D6FC-4f65-9D91-7224C49458BB}"/>
                <c:ext xmlns:c16="http://schemas.microsoft.com/office/drawing/2014/chart" uri="{C3380CC4-5D6E-409C-BE32-E72D297353CC}">
                  <c16:uniqueId val="{00000099-5966-43BF-B8D4-90FEAF8E1D1B}"/>
                </c:ext>
              </c:extLst>
            </c:dLbl>
            <c:dLbl>
              <c:idx val="77"/>
              <c:delete val="1"/>
              <c:extLst>
                <c:ext xmlns:c15="http://schemas.microsoft.com/office/drawing/2012/chart" uri="{CE6537A1-D6FC-4f65-9D91-7224C49458BB}"/>
                <c:ext xmlns:c16="http://schemas.microsoft.com/office/drawing/2014/chart" uri="{C3380CC4-5D6E-409C-BE32-E72D297353CC}">
                  <c16:uniqueId val="{0000009B-5966-43BF-B8D4-90FEAF8E1D1B}"/>
                </c:ext>
              </c:extLst>
            </c:dLbl>
            <c:dLbl>
              <c:idx val="78"/>
              <c:delete val="1"/>
              <c:extLst>
                <c:ext xmlns:c15="http://schemas.microsoft.com/office/drawing/2012/chart" uri="{CE6537A1-D6FC-4f65-9D91-7224C49458BB}"/>
                <c:ext xmlns:c16="http://schemas.microsoft.com/office/drawing/2014/chart" uri="{C3380CC4-5D6E-409C-BE32-E72D297353CC}">
                  <c16:uniqueId val="{0000009D-5966-43BF-B8D4-90FEAF8E1D1B}"/>
                </c:ext>
              </c:extLst>
            </c:dLbl>
            <c:dLbl>
              <c:idx val="79"/>
              <c:delete val="1"/>
              <c:extLst>
                <c:ext xmlns:c15="http://schemas.microsoft.com/office/drawing/2012/chart" uri="{CE6537A1-D6FC-4f65-9D91-7224C49458BB}"/>
                <c:ext xmlns:c16="http://schemas.microsoft.com/office/drawing/2014/chart" uri="{C3380CC4-5D6E-409C-BE32-E72D297353CC}">
                  <c16:uniqueId val="{0000009F-5966-43BF-B8D4-90FEAF8E1D1B}"/>
                </c:ext>
              </c:extLst>
            </c:dLbl>
            <c:dLbl>
              <c:idx val="80"/>
              <c:delete val="1"/>
              <c:extLst>
                <c:ext xmlns:c15="http://schemas.microsoft.com/office/drawing/2012/chart" uri="{CE6537A1-D6FC-4f65-9D91-7224C49458BB}"/>
                <c:ext xmlns:c16="http://schemas.microsoft.com/office/drawing/2014/chart" uri="{C3380CC4-5D6E-409C-BE32-E72D297353CC}">
                  <c16:uniqueId val="{000000A1-5966-43BF-B8D4-90FEAF8E1D1B}"/>
                </c:ext>
              </c:extLst>
            </c:dLbl>
            <c:dLbl>
              <c:idx val="81"/>
              <c:delete val="1"/>
              <c:extLst>
                <c:ext xmlns:c15="http://schemas.microsoft.com/office/drawing/2012/chart" uri="{CE6537A1-D6FC-4f65-9D91-7224C49458BB}"/>
                <c:ext xmlns:c16="http://schemas.microsoft.com/office/drawing/2014/chart" uri="{C3380CC4-5D6E-409C-BE32-E72D297353CC}">
                  <c16:uniqueId val="{000000A3-5966-43BF-B8D4-90FEAF8E1D1B}"/>
                </c:ext>
              </c:extLst>
            </c:dLbl>
            <c:dLbl>
              <c:idx val="82"/>
              <c:delete val="1"/>
              <c:extLst>
                <c:ext xmlns:c15="http://schemas.microsoft.com/office/drawing/2012/chart" uri="{CE6537A1-D6FC-4f65-9D91-7224C49458BB}"/>
                <c:ext xmlns:c16="http://schemas.microsoft.com/office/drawing/2014/chart" uri="{C3380CC4-5D6E-409C-BE32-E72D297353CC}">
                  <c16:uniqueId val="{000000A5-5966-43BF-B8D4-90FEAF8E1D1B}"/>
                </c:ext>
              </c:extLst>
            </c:dLbl>
            <c:dLbl>
              <c:idx val="83"/>
              <c:delete val="1"/>
              <c:extLst>
                <c:ext xmlns:c15="http://schemas.microsoft.com/office/drawing/2012/chart" uri="{CE6537A1-D6FC-4f65-9D91-7224C49458BB}"/>
                <c:ext xmlns:c16="http://schemas.microsoft.com/office/drawing/2014/chart" uri="{C3380CC4-5D6E-409C-BE32-E72D297353CC}">
                  <c16:uniqueId val="{000000A7-5966-43BF-B8D4-90FEAF8E1D1B}"/>
                </c:ext>
              </c:extLst>
            </c:dLbl>
            <c:dLbl>
              <c:idx val="84"/>
              <c:delete val="1"/>
              <c:extLst>
                <c:ext xmlns:c15="http://schemas.microsoft.com/office/drawing/2012/chart" uri="{CE6537A1-D6FC-4f65-9D91-7224C49458BB}"/>
                <c:ext xmlns:c16="http://schemas.microsoft.com/office/drawing/2014/chart" uri="{C3380CC4-5D6E-409C-BE32-E72D297353CC}">
                  <c16:uniqueId val="{000000A9-5966-43BF-B8D4-90FEAF8E1D1B}"/>
                </c:ext>
              </c:extLst>
            </c:dLbl>
            <c:dLbl>
              <c:idx val="85"/>
              <c:delete val="1"/>
              <c:extLst>
                <c:ext xmlns:c15="http://schemas.microsoft.com/office/drawing/2012/chart" uri="{CE6537A1-D6FC-4f65-9D91-7224C49458BB}"/>
                <c:ext xmlns:c16="http://schemas.microsoft.com/office/drawing/2014/chart" uri="{C3380CC4-5D6E-409C-BE32-E72D297353CC}">
                  <c16:uniqueId val="{000000AB-5966-43BF-B8D4-90FEAF8E1D1B}"/>
                </c:ext>
              </c:extLst>
            </c:dLbl>
            <c:dLbl>
              <c:idx val="86"/>
              <c:layout>
                <c:manualLayout>
                  <c:x val="5.7128768501249094E-2"/>
                  <c:y val="-6.331993843000281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D-5966-43BF-B8D4-90FEAF8E1D1B}"/>
                </c:ext>
              </c:extLst>
            </c:dLbl>
            <c:dLbl>
              <c:idx val="87"/>
              <c:delete val="1"/>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AF-5966-43BF-B8D4-90FEAF8E1D1B}"/>
                </c:ext>
              </c:extLst>
            </c:dLbl>
            <c:dLbl>
              <c:idx val="88"/>
              <c:delete val="1"/>
              <c:extLst>
                <c:ext xmlns:c15="http://schemas.microsoft.com/office/drawing/2012/chart" uri="{CE6537A1-D6FC-4f65-9D91-7224C49458BB}"/>
                <c:ext xmlns:c16="http://schemas.microsoft.com/office/drawing/2014/chart" uri="{C3380CC4-5D6E-409C-BE32-E72D297353CC}">
                  <c16:uniqueId val="{000000B1-5966-43BF-B8D4-90FEAF8E1D1B}"/>
                </c:ext>
              </c:extLst>
            </c:dLbl>
            <c:dLbl>
              <c:idx val="89"/>
              <c:delete val="1"/>
              <c:extLst>
                <c:ext xmlns:c15="http://schemas.microsoft.com/office/drawing/2012/chart" uri="{CE6537A1-D6FC-4f65-9D91-7224C49458BB}"/>
                <c:ext xmlns:c16="http://schemas.microsoft.com/office/drawing/2014/chart" uri="{C3380CC4-5D6E-409C-BE32-E72D297353CC}">
                  <c16:uniqueId val="{000000B3-5966-43BF-B8D4-90FEAF8E1D1B}"/>
                </c:ext>
              </c:extLst>
            </c:dLbl>
            <c:dLbl>
              <c:idx val="90"/>
              <c:delete val="1"/>
              <c:extLst>
                <c:ext xmlns:c15="http://schemas.microsoft.com/office/drawing/2012/chart" uri="{CE6537A1-D6FC-4f65-9D91-7224C49458BB}"/>
                <c:ext xmlns:c16="http://schemas.microsoft.com/office/drawing/2014/chart" uri="{C3380CC4-5D6E-409C-BE32-E72D297353CC}">
                  <c16:uniqueId val="{000000B5-5966-43BF-B8D4-90FEAF8E1D1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extLst>
          </c:dLbls>
          <c:cat>
            <c:strRef>
              <c:f>'Attendee Location'!$A$2:$A$92</c:f>
              <c:strCache>
                <c:ptCount val="91"/>
                <c:pt idx="0">
                  <c:v>Accomack</c:v>
                </c:pt>
                <c:pt idx="1">
                  <c:v>Adams</c:v>
                </c:pt>
                <c:pt idx="2">
                  <c:v>Alameda</c:v>
                </c:pt>
                <c:pt idx="3">
                  <c:v>Alexandria City</c:v>
                </c:pt>
                <c:pt idx="4">
                  <c:v>Allegany</c:v>
                </c:pt>
                <c:pt idx="5">
                  <c:v>Allegheny</c:v>
                </c:pt>
                <c:pt idx="6">
                  <c:v>Anne Arundel</c:v>
                </c:pt>
                <c:pt idx="7">
                  <c:v>Arlington</c:v>
                </c:pt>
                <c:pt idx="8">
                  <c:v>Atlantic</c:v>
                </c:pt>
                <c:pt idx="9">
                  <c:v>Baltimore</c:v>
                </c:pt>
                <c:pt idx="10">
                  <c:v>Baltimore City</c:v>
                </c:pt>
                <c:pt idx="11">
                  <c:v>Berkeley</c:v>
                </c:pt>
                <c:pt idx="12">
                  <c:v>Bristol</c:v>
                </c:pt>
                <c:pt idx="13">
                  <c:v>Broward</c:v>
                </c:pt>
                <c:pt idx="14">
                  <c:v>Burlington</c:v>
                </c:pt>
                <c:pt idx="15">
                  <c:v>Butler</c:v>
                </c:pt>
                <c:pt idx="16">
                  <c:v>Calvert</c:v>
                </c:pt>
                <c:pt idx="17">
                  <c:v>Caroline</c:v>
                </c:pt>
                <c:pt idx="18">
                  <c:v>Carroll</c:v>
                </c:pt>
                <c:pt idx="19">
                  <c:v>Cecil</c:v>
                </c:pt>
                <c:pt idx="20">
                  <c:v>Charles</c:v>
                </c:pt>
                <c:pt idx="21">
                  <c:v>Chesapeake City</c:v>
                </c:pt>
                <c:pt idx="22">
                  <c:v>Choose not to respond</c:v>
                </c:pt>
                <c:pt idx="23">
                  <c:v>Clarke</c:v>
                </c:pt>
                <c:pt idx="24">
                  <c:v>Cook</c:v>
                </c:pt>
                <c:pt idx="25">
                  <c:v>Cumberland</c:v>
                </c:pt>
                <c:pt idx="26">
                  <c:v>Dauphin</c:v>
                </c:pt>
                <c:pt idx="27">
                  <c:v>DeKalb</c:v>
                </c:pt>
                <c:pt idx="28">
                  <c:v>District of Columbia</c:v>
                </c:pt>
                <c:pt idx="29">
                  <c:v>Dorchester</c:v>
                </c:pt>
                <c:pt idx="30">
                  <c:v>Essex</c:v>
                </c:pt>
                <c:pt idx="31">
                  <c:v>Fairfax</c:v>
                </c:pt>
                <c:pt idx="32">
                  <c:v>Fairfax City</c:v>
                </c:pt>
                <c:pt idx="33">
                  <c:v>Franklin</c:v>
                </c:pt>
                <c:pt idx="34">
                  <c:v>Frederick</c:v>
                </c:pt>
                <c:pt idx="35">
                  <c:v>Fulton</c:v>
                </c:pt>
                <c:pt idx="36">
                  <c:v>Garrett</c:v>
                </c:pt>
                <c:pt idx="37">
                  <c:v>Hampton City</c:v>
                </c:pt>
                <c:pt idx="38">
                  <c:v>Harford</c:v>
                </c:pt>
                <c:pt idx="39">
                  <c:v>Harris</c:v>
                </c:pt>
                <c:pt idx="40">
                  <c:v>Harrison</c:v>
                </c:pt>
                <c:pt idx="41">
                  <c:v>Henrico</c:v>
                </c:pt>
                <c:pt idx="42">
                  <c:v>Hernando</c:v>
                </c:pt>
                <c:pt idx="43">
                  <c:v>Hinds</c:v>
                </c:pt>
                <c:pt idx="44">
                  <c:v>Honolulu</c:v>
                </c:pt>
                <c:pt idx="45">
                  <c:v>Howard</c:v>
                </c:pt>
                <c:pt idx="46">
                  <c:v>Jefferson</c:v>
                </c:pt>
                <c:pt idx="47">
                  <c:v>Juneau</c:v>
                </c:pt>
                <c:pt idx="48">
                  <c:v>Kent</c:v>
                </c:pt>
                <c:pt idx="49">
                  <c:v>King George</c:v>
                </c:pt>
                <c:pt idx="50">
                  <c:v>Kings</c:v>
                </c:pt>
                <c:pt idx="51">
                  <c:v>Loudoun</c:v>
                </c:pt>
                <c:pt idx="52">
                  <c:v>Manatee</c:v>
                </c:pt>
                <c:pt idx="53">
                  <c:v>Maricopa</c:v>
                </c:pt>
                <c:pt idx="54">
                  <c:v>Mecklenburg</c:v>
                </c:pt>
                <c:pt idx="55">
                  <c:v>Miami-Dade</c:v>
                </c:pt>
                <c:pt idx="56">
                  <c:v>Middlesex</c:v>
                </c:pt>
                <c:pt idx="57">
                  <c:v>Monongalia</c:v>
                </c:pt>
                <c:pt idx="58">
                  <c:v>Montgomery</c:v>
                </c:pt>
                <c:pt idx="59">
                  <c:v>Multnomah</c:v>
                </c:pt>
                <c:pt idx="60">
                  <c:v>New Castle</c:v>
                </c:pt>
                <c:pt idx="61">
                  <c:v>New York</c:v>
                </c:pt>
                <c:pt idx="62">
                  <c:v>Newton</c:v>
                </c:pt>
                <c:pt idx="63">
                  <c:v>Norfolk City</c:v>
                </c:pt>
                <c:pt idx="64">
                  <c:v>Ocean</c:v>
                </c:pt>
                <c:pt idx="65">
                  <c:v>Orange</c:v>
                </c:pt>
                <c:pt idx="66">
                  <c:v>Philadelphia</c:v>
                </c:pt>
                <c:pt idx="67">
                  <c:v>Pinal</c:v>
                </c:pt>
                <c:pt idx="68">
                  <c:v>Prince Georges</c:v>
                </c:pt>
                <c:pt idx="69">
                  <c:v>Prince William</c:v>
                </c:pt>
                <c:pt idx="70">
                  <c:v>Queen Anne's</c:v>
                </c:pt>
                <c:pt idx="71">
                  <c:v>Queen Annes</c:v>
                </c:pt>
                <c:pt idx="72">
                  <c:v>Richmond City</c:v>
                </c:pt>
                <c:pt idx="73">
                  <c:v>Rockbridge</c:v>
                </c:pt>
                <c:pt idx="74">
                  <c:v>Saint Louis</c:v>
                </c:pt>
                <c:pt idx="75">
                  <c:v>Saint Marys</c:v>
                </c:pt>
                <c:pt idx="76">
                  <c:v>Santa Clara</c:v>
                </c:pt>
                <c:pt idx="77">
                  <c:v>Somerset</c:v>
                </c:pt>
                <c:pt idx="78">
                  <c:v>Spartanburg</c:v>
                </c:pt>
                <c:pt idx="79">
                  <c:v>Spotsylvania</c:v>
                </c:pt>
                <c:pt idx="80">
                  <c:v>Sussex</c:v>
                </c:pt>
                <c:pt idx="81">
                  <c:v>Talbot</c:v>
                </c:pt>
                <c:pt idx="82">
                  <c:v>Travis</c:v>
                </c:pt>
                <c:pt idx="83">
                  <c:v>Virginia Beach City</c:v>
                </c:pt>
                <c:pt idx="84">
                  <c:v>Wake</c:v>
                </c:pt>
                <c:pt idx="85">
                  <c:v>Warren</c:v>
                </c:pt>
                <c:pt idx="86">
                  <c:v>Washington</c:v>
                </c:pt>
                <c:pt idx="87">
                  <c:v>Wicomico</c:v>
                </c:pt>
                <c:pt idx="88">
                  <c:v>Williamson</c:v>
                </c:pt>
                <c:pt idx="89">
                  <c:v>Worcester</c:v>
                </c:pt>
                <c:pt idx="90">
                  <c:v>York</c:v>
                </c:pt>
              </c:strCache>
            </c:strRef>
          </c:cat>
          <c:val>
            <c:numRef>
              <c:f>'Attendee Location'!$B$2:$B$92</c:f>
              <c:numCache>
                <c:formatCode>General</c:formatCode>
                <c:ptCount val="91"/>
                <c:pt idx="0">
                  <c:v>1</c:v>
                </c:pt>
                <c:pt idx="1">
                  <c:v>6</c:v>
                </c:pt>
                <c:pt idx="2">
                  <c:v>9</c:v>
                </c:pt>
                <c:pt idx="3">
                  <c:v>16</c:v>
                </c:pt>
                <c:pt idx="4">
                  <c:v>115</c:v>
                </c:pt>
                <c:pt idx="5">
                  <c:v>1</c:v>
                </c:pt>
                <c:pt idx="6">
                  <c:v>1102</c:v>
                </c:pt>
                <c:pt idx="7">
                  <c:v>11</c:v>
                </c:pt>
                <c:pt idx="8">
                  <c:v>1</c:v>
                </c:pt>
                <c:pt idx="9">
                  <c:v>1561</c:v>
                </c:pt>
                <c:pt idx="10">
                  <c:v>1184</c:v>
                </c:pt>
                <c:pt idx="11">
                  <c:v>9</c:v>
                </c:pt>
                <c:pt idx="12">
                  <c:v>1</c:v>
                </c:pt>
                <c:pt idx="13">
                  <c:v>1</c:v>
                </c:pt>
                <c:pt idx="14">
                  <c:v>1</c:v>
                </c:pt>
                <c:pt idx="15">
                  <c:v>1</c:v>
                </c:pt>
                <c:pt idx="16">
                  <c:v>363</c:v>
                </c:pt>
                <c:pt idx="17">
                  <c:v>18</c:v>
                </c:pt>
                <c:pt idx="18">
                  <c:v>416</c:v>
                </c:pt>
                <c:pt idx="19">
                  <c:v>45</c:v>
                </c:pt>
                <c:pt idx="20">
                  <c:v>1155</c:v>
                </c:pt>
                <c:pt idx="21">
                  <c:v>1</c:v>
                </c:pt>
                <c:pt idx="22">
                  <c:v>1</c:v>
                </c:pt>
                <c:pt idx="23">
                  <c:v>5231</c:v>
                </c:pt>
                <c:pt idx="24">
                  <c:v>2</c:v>
                </c:pt>
                <c:pt idx="25">
                  <c:v>1</c:v>
                </c:pt>
                <c:pt idx="26">
                  <c:v>1</c:v>
                </c:pt>
                <c:pt idx="27">
                  <c:v>3</c:v>
                </c:pt>
                <c:pt idx="28">
                  <c:v>5</c:v>
                </c:pt>
                <c:pt idx="29">
                  <c:v>127</c:v>
                </c:pt>
                <c:pt idx="30">
                  <c:v>89</c:v>
                </c:pt>
                <c:pt idx="31">
                  <c:v>2</c:v>
                </c:pt>
                <c:pt idx="32">
                  <c:v>51</c:v>
                </c:pt>
                <c:pt idx="33">
                  <c:v>3</c:v>
                </c:pt>
                <c:pt idx="34">
                  <c:v>4144</c:v>
                </c:pt>
                <c:pt idx="35">
                  <c:v>1</c:v>
                </c:pt>
                <c:pt idx="36">
                  <c:v>68</c:v>
                </c:pt>
                <c:pt idx="37">
                  <c:v>1</c:v>
                </c:pt>
                <c:pt idx="38">
                  <c:v>212</c:v>
                </c:pt>
                <c:pt idx="39">
                  <c:v>2</c:v>
                </c:pt>
                <c:pt idx="40">
                  <c:v>1</c:v>
                </c:pt>
                <c:pt idx="41">
                  <c:v>1</c:v>
                </c:pt>
                <c:pt idx="42">
                  <c:v>1</c:v>
                </c:pt>
                <c:pt idx="43">
                  <c:v>1</c:v>
                </c:pt>
                <c:pt idx="44">
                  <c:v>1</c:v>
                </c:pt>
                <c:pt idx="45">
                  <c:v>951</c:v>
                </c:pt>
                <c:pt idx="46">
                  <c:v>7</c:v>
                </c:pt>
                <c:pt idx="47">
                  <c:v>1</c:v>
                </c:pt>
                <c:pt idx="48">
                  <c:v>28</c:v>
                </c:pt>
                <c:pt idx="49">
                  <c:v>2</c:v>
                </c:pt>
                <c:pt idx="50">
                  <c:v>1</c:v>
                </c:pt>
                <c:pt idx="51">
                  <c:v>17</c:v>
                </c:pt>
                <c:pt idx="52">
                  <c:v>2</c:v>
                </c:pt>
                <c:pt idx="53">
                  <c:v>2</c:v>
                </c:pt>
                <c:pt idx="54">
                  <c:v>1</c:v>
                </c:pt>
                <c:pt idx="55">
                  <c:v>1</c:v>
                </c:pt>
                <c:pt idx="56">
                  <c:v>1</c:v>
                </c:pt>
                <c:pt idx="57">
                  <c:v>2</c:v>
                </c:pt>
                <c:pt idx="58">
                  <c:v>3158</c:v>
                </c:pt>
                <c:pt idx="59">
                  <c:v>4</c:v>
                </c:pt>
                <c:pt idx="60">
                  <c:v>3</c:v>
                </c:pt>
                <c:pt idx="61">
                  <c:v>2</c:v>
                </c:pt>
                <c:pt idx="62">
                  <c:v>1</c:v>
                </c:pt>
                <c:pt idx="63">
                  <c:v>10</c:v>
                </c:pt>
                <c:pt idx="64">
                  <c:v>5</c:v>
                </c:pt>
                <c:pt idx="65">
                  <c:v>1</c:v>
                </c:pt>
                <c:pt idx="66">
                  <c:v>1</c:v>
                </c:pt>
                <c:pt idx="67">
                  <c:v>1</c:v>
                </c:pt>
                <c:pt idx="68">
                  <c:v>3195</c:v>
                </c:pt>
                <c:pt idx="69">
                  <c:v>11</c:v>
                </c:pt>
                <c:pt idx="70">
                  <c:v>3</c:v>
                </c:pt>
                <c:pt idx="71">
                  <c:v>39</c:v>
                </c:pt>
                <c:pt idx="72">
                  <c:v>5</c:v>
                </c:pt>
                <c:pt idx="73">
                  <c:v>1</c:v>
                </c:pt>
                <c:pt idx="74">
                  <c:v>1</c:v>
                </c:pt>
                <c:pt idx="75">
                  <c:v>389</c:v>
                </c:pt>
                <c:pt idx="76">
                  <c:v>1</c:v>
                </c:pt>
                <c:pt idx="77">
                  <c:v>94</c:v>
                </c:pt>
                <c:pt idx="78">
                  <c:v>1</c:v>
                </c:pt>
                <c:pt idx="79">
                  <c:v>2</c:v>
                </c:pt>
                <c:pt idx="80">
                  <c:v>7</c:v>
                </c:pt>
                <c:pt idx="81">
                  <c:v>52</c:v>
                </c:pt>
                <c:pt idx="82">
                  <c:v>1</c:v>
                </c:pt>
                <c:pt idx="83">
                  <c:v>3</c:v>
                </c:pt>
                <c:pt idx="84">
                  <c:v>2</c:v>
                </c:pt>
                <c:pt idx="85">
                  <c:v>1</c:v>
                </c:pt>
                <c:pt idx="86">
                  <c:v>1409</c:v>
                </c:pt>
                <c:pt idx="87">
                  <c:v>241</c:v>
                </c:pt>
                <c:pt idx="88">
                  <c:v>1</c:v>
                </c:pt>
                <c:pt idx="89">
                  <c:v>56</c:v>
                </c:pt>
                <c:pt idx="90">
                  <c:v>12</c:v>
                </c:pt>
              </c:numCache>
            </c:numRef>
          </c:val>
          <c:extLst>
            <c:ext xmlns:c16="http://schemas.microsoft.com/office/drawing/2014/chart" uri="{C3380CC4-5D6E-409C-BE32-E72D297353CC}">
              <c16:uniqueId val="{000000B6-5966-43BF-B8D4-90FEAF8E1D1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9EFDE-8321-429D-9D3A-970562E48C26}"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C1617-3562-4AA4-A76B-4EF55B286D2F}" type="slidenum">
              <a:rPr lang="en-US" smtClean="0"/>
              <a:t>‹#›</a:t>
            </a:fld>
            <a:endParaRPr lang="en-US"/>
          </a:p>
        </p:txBody>
      </p:sp>
    </p:spTree>
    <p:extLst>
      <p:ext uri="{BB962C8B-B14F-4D97-AF65-F5344CB8AC3E}">
        <p14:creationId xmlns:p14="http://schemas.microsoft.com/office/powerpoint/2010/main" val="61381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dataset that I chose was given by Maryland Small Business Development Center (SBDC). </a:t>
            </a:r>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a:t>
            </a:fld>
            <a:endParaRPr lang="en-US"/>
          </a:p>
        </p:txBody>
      </p:sp>
    </p:spTree>
    <p:extLst>
      <p:ext uri="{BB962C8B-B14F-4D97-AF65-F5344CB8AC3E}">
        <p14:creationId xmlns:p14="http://schemas.microsoft.com/office/powerpoint/2010/main" val="360125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2</a:t>
            </a:fld>
            <a:endParaRPr lang="en-US"/>
          </a:p>
        </p:txBody>
      </p:sp>
    </p:spTree>
    <p:extLst>
      <p:ext uri="{BB962C8B-B14F-4D97-AF65-F5344CB8AC3E}">
        <p14:creationId xmlns:p14="http://schemas.microsoft.com/office/powerpoint/2010/main" val="117225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3</a:t>
            </a:fld>
            <a:endParaRPr lang="en-US"/>
          </a:p>
        </p:txBody>
      </p:sp>
    </p:spTree>
    <p:extLst>
      <p:ext uri="{BB962C8B-B14F-4D97-AF65-F5344CB8AC3E}">
        <p14:creationId xmlns:p14="http://schemas.microsoft.com/office/powerpoint/2010/main" val="15707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Allegany County - Western Region (88050A)</a:t>
            </a:r>
            <a:r>
              <a:rPr lang="en-US" dirty="0"/>
              <a:t> </a:t>
            </a:r>
          </a:p>
          <a:p>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Anne Arundel County (880201)</a:t>
            </a:r>
            <a:r>
              <a:rPr lang="en-US" dirty="0"/>
              <a:t> </a:t>
            </a:r>
          </a:p>
          <a:p>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Baltimore Business Recovery (880100)</a:t>
            </a:r>
            <a:r>
              <a:rPr lang="en-US" dirty="0"/>
              <a:t> </a:t>
            </a:r>
          </a:p>
          <a:p>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Baltimore City (880202)</a:t>
            </a:r>
            <a:r>
              <a:rPr lang="en-US" dirty="0"/>
              <a:t> </a:t>
            </a:r>
          </a:p>
          <a:p>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Baltimore City West (880200)</a:t>
            </a:r>
            <a:r>
              <a:rPr lang="en-US" dirty="0"/>
              <a:t> </a:t>
            </a:r>
          </a:p>
          <a:p>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Baltimore County (6645-880209)</a:t>
            </a:r>
            <a:r>
              <a:rPr lang="en-US" dirty="0"/>
              <a:t> </a:t>
            </a:r>
          </a:p>
          <a:p>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Calvert County - Southern Region (880401)</a:t>
            </a:r>
            <a:r>
              <a:rPr lang="en-US" dirty="0"/>
              <a:t> </a:t>
            </a:r>
          </a:p>
          <a:p>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Carroll County (880701)</a:t>
            </a:r>
            <a:r>
              <a:rPr lang="en-US" dirty="0"/>
              <a:t> </a:t>
            </a:r>
          </a:p>
          <a:p>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Cecil County (880702)</a:t>
            </a:r>
          </a:p>
          <a:p>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Charles County - Southern Region (880400)</a:t>
            </a:r>
            <a:r>
              <a:rPr lang="en-US" dirty="0"/>
              <a:t> </a:t>
            </a:r>
          </a:p>
          <a:p>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Eastern Region, SU (880301)</a:t>
            </a:r>
            <a:r>
              <a:rPr lang="en-US" dirty="0"/>
              <a:t> </a:t>
            </a:r>
          </a:p>
          <a:p>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Eastern, Chesapeake (880301)</a:t>
            </a:r>
            <a:r>
              <a:rPr lang="en-US" dirty="0"/>
              <a:t> </a:t>
            </a:r>
          </a:p>
          <a:p>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Frederick County (88050F)</a:t>
            </a:r>
            <a:r>
              <a:rPr lang="en-US" dirty="0"/>
              <a:t> </a:t>
            </a:r>
          </a:p>
          <a:p>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Garrett County - Western Region (88050G)</a:t>
            </a:r>
            <a:r>
              <a:rPr lang="en-US" dirty="0"/>
              <a:t> </a:t>
            </a:r>
          </a:p>
          <a:p>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Harford County (880700)</a:t>
            </a:r>
            <a:r>
              <a:rPr lang="en-US" dirty="0"/>
              <a:t> </a:t>
            </a:r>
          </a:p>
          <a:p>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Hispanic Business Center (880602)</a:t>
            </a:r>
            <a:r>
              <a:rPr lang="en-US" dirty="0"/>
              <a:t> </a:t>
            </a:r>
          </a:p>
          <a:p>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Howard County (6644-880205)</a:t>
            </a:r>
            <a:r>
              <a:rPr lang="en-US" dirty="0"/>
              <a:t> </a:t>
            </a:r>
          </a:p>
          <a:p>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Maryland SBDC Lead Center (880100)</a:t>
            </a:r>
            <a:r>
              <a:rPr lang="en-US" dirty="0"/>
              <a:t> </a:t>
            </a:r>
          </a:p>
          <a:p>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Montgomery County (880603)</a:t>
            </a:r>
            <a:r>
              <a:rPr lang="en-US" dirty="0"/>
              <a:t> </a:t>
            </a:r>
          </a:p>
          <a:p>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Prince George's County (880601)</a:t>
            </a:r>
            <a:r>
              <a:rPr lang="en-US" dirty="0"/>
              <a:t> </a:t>
            </a:r>
          </a:p>
          <a:p>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St. Mary's County - Southern Region (880402)</a:t>
            </a:r>
          </a:p>
          <a:p>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Washington County - Western Region (88050W)</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8</a:t>
            </a:fld>
            <a:endParaRPr lang="en-US"/>
          </a:p>
        </p:txBody>
      </p:sp>
    </p:spTree>
    <p:extLst>
      <p:ext uri="{BB962C8B-B14F-4D97-AF65-F5344CB8AC3E}">
        <p14:creationId xmlns:p14="http://schemas.microsoft.com/office/powerpoint/2010/main" val="103947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Accomack</a:t>
            </a:r>
            <a:r>
              <a:rPr lang="en-US" dirty="0"/>
              <a:t> </a:t>
            </a:r>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Adams</a:t>
            </a:r>
            <a:r>
              <a:rPr lang="en-US" dirty="0"/>
              <a:t> </a:t>
            </a:r>
            <a:r>
              <a:rPr lang="en-US" sz="1200" b="0" i="0" u="none" strike="noStrike" kern="1200" dirty="0">
                <a:solidFill>
                  <a:schemeClr val="tx1"/>
                </a:solidFill>
                <a:effectLst/>
                <a:latin typeface="+mn-lt"/>
                <a:ea typeface="+mn-ea"/>
                <a:cs typeface="+mn-cs"/>
              </a:rPr>
              <a:t>3</a:t>
            </a:r>
            <a:r>
              <a:rPr lang="en-US" dirty="0"/>
              <a:t> </a:t>
            </a:r>
            <a:r>
              <a:rPr lang="en-US" sz="1200" b="0" i="0" u="none" strike="noStrike" kern="1200" dirty="0">
                <a:solidFill>
                  <a:schemeClr val="tx1"/>
                </a:solidFill>
                <a:effectLst/>
                <a:latin typeface="+mn-lt"/>
                <a:ea typeface="+mn-ea"/>
                <a:cs typeface="+mn-cs"/>
              </a:rPr>
              <a:t>Alameda</a:t>
            </a:r>
            <a:r>
              <a:rPr lang="en-US" dirty="0"/>
              <a:t> </a:t>
            </a:r>
            <a:r>
              <a:rPr lang="en-US" sz="1200" b="0" i="0" u="none" strike="noStrike" kern="1200" dirty="0">
                <a:solidFill>
                  <a:schemeClr val="tx1"/>
                </a:solidFill>
                <a:effectLst/>
                <a:latin typeface="+mn-lt"/>
                <a:ea typeface="+mn-ea"/>
                <a:cs typeface="+mn-cs"/>
              </a:rPr>
              <a:t>4</a:t>
            </a:r>
            <a:r>
              <a:rPr lang="en-US" dirty="0"/>
              <a:t> </a:t>
            </a:r>
            <a:r>
              <a:rPr lang="en-US" sz="1200" b="0" i="0" u="none" strike="noStrike" kern="1200" dirty="0">
                <a:solidFill>
                  <a:schemeClr val="tx1"/>
                </a:solidFill>
                <a:effectLst/>
                <a:latin typeface="+mn-lt"/>
                <a:ea typeface="+mn-ea"/>
                <a:cs typeface="+mn-cs"/>
              </a:rPr>
              <a:t>Alexandria City</a:t>
            </a:r>
            <a:r>
              <a:rPr lang="en-US" dirty="0"/>
              <a:t> </a:t>
            </a:r>
            <a:r>
              <a:rPr lang="en-US" sz="1200" b="0" i="0" u="none" strike="noStrike" kern="1200" dirty="0">
                <a:solidFill>
                  <a:schemeClr val="tx1"/>
                </a:solidFill>
                <a:effectLst/>
                <a:latin typeface="+mn-lt"/>
                <a:ea typeface="+mn-ea"/>
                <a:cs typeface="+mn-cs"/>
              </a:rPr>
              <a:t>5</a:t>
            </a:r>
            <a:r>
              <a:rPr lang="en-US" dirty="0"/>
              <a:t> </a:t>
            </a:r>
            <a:r>
              <a:rPr lang="en-US" sz="1200" b="0" i="0" u="none" strike="noStrike" kern="1200" dirty="0">
                <a:solidFill>
                  <a:schemeClr val="tx1"/>
                </a:solidFill>
                <a:effectLst/>
                <a:latin typeface="+mn-lt"/>
                <a:ea typeface="+mn-ea"/>
                <a:cs typeface="+mn-cs"/>
              </a:rPr>
              <a:t>Allegany</a:t>
            </a:r>
            <a:r>
              <a:rPr lang="en-US" dirty="0"/>
              <a:t> </a:t>
            </a:r>
            <a:r>
              <a:rPr lang="en-US" sz="1200" b="0" i="0" u="none" strike="noStrike" kern="1200" dirty="0">
                <a:solidFill>
                  <a:schemeClr val="tx1"/>
                </a:solidFill>
                <a:effectLst/>
                <a:latin typeface="+mn-lt"/>
                <a:ea typeface="+mn-ea"/>
                <a:cs typeface="+mn-cs"/>
              </a:rPr>
              <a:t>6</a:t>
            </a:r>
            <a:r>
              <a:rPr lang="en-US" dirty="0"/>
              <a:t> </a:t>
            </a:r>
            <a:r>
              <a:rPr lang="en-US" sz="1200" b="0" i="0" u="none" strike="noStrike" kern="1200" dirty="0">
                <a:solidFill>
                  <a:schemeClr val="tx1"/>
                </a:solidFill>
                <a:effectLst/>
                <a:latin typeface="+mn-lt"/>
                <a:ea typeface="+mn-ea"/>
                <a:cs typeface="+mn-cs"/>
              </a:rPr>
              <a:t>Allegheny</a:t>
            </a:r>
            <a:r>
              <a:rPr lang="en-US" dirty="0"/>
              <a:t> </a:t>
            </a:r>
            <a:r>
              <a:rPr lang="en-US" sz="1200" b="0" i="0" u="none" strike="noStrike" kern="1200" dirty="0">
                <a:solidFill>
                  <a:schemeClr val="tx1"/>
                </a:solidFill>
                <a:effectLst/>
                <a:latin typeface="+mn-lt"/>
                <a:ea typeface="+mn-ea"/>
                <a:cs typeface="+mn-cs"/>
              </a:rPr>
              <a:t>7</a:t>
            </a:r>
            <a:r>
              <a:rPr lang="en-US" dirty="0"/>
              <a:t> </a:t>
            </a:r>
            <a:r>
              <a:rPr lang="en-US" sz="1200" b="0" i="0" u="none" strike="noStrike" kern="1200" dirty="0">
                <a:solidFill>
                  <a:schemeClr val="tx1"/>
                </a:solidFill>
                <a:effectLst/>
                <a:latin typeface="+mn-lt"/>
                <a:ea typeface="+mn-ea"/>
                <a:cs typeface="+mn-cs"/>
              </a:rPr>
              <a:t>Anne Arundel</a:t>
            </a:r>
            <a:r>
              <a:rPr lang="en-US" dirty="0"/>
              <a:t> </a:t>
            </a:r>
            <a:r>
              <a:rPr lang="en-US" sz="1200" b="0" i="0" u="none" strike="noStrike" kern="1200" dirty="0">
                <a:solidFill>
                  <a:schemeClr val="tx1"/>
                </a:solidFill>
                <a:effectLst/>
                <a:latin typeface="+mn-lt"/>
                <a:ea typeface="+mn-ea"/>
                <a:cs typeface="+mn-cs"/>
              </a:rPr>
              <a:t>8</a:t>
            </a:r>
            <a:r>
              <a:rPr lang="en-US" dirty="0"/>
              <a:t> </a:t>
            </a:r>
            <a:r>
              <a:rPr lang="en-US" sz="1200" b="0" i="0" u="none" strike="noStrike" kern="1200" dirty="0">
                <a:solidFill>
                  <a:schemeClr val="tx1"/>
                </a:solidFill>
                <a:effectLst/>
                <a:latin typeface="+mn-lt"/>
                <a:ea typeface="+mn-ea"/>
                <a:cs typeface="+mn-cs"/>
              </a:rPr>
              <a:t>Arlington</a:t>
            </a:r>
            <a:r>
              <a:rPr lang="en-US" dirty="0"/>
              <a:t> </a:t>
            </a:r>
            <a:r>
              <a:rPr lang="en-US" sz="1200" b="0" i="0" u="none" strike="noStrike" kern="1200" dirty="0">
                <a:solidFill>
                  <a:schemeClr val="tx1"/>
                </a:solidFill>
                <a:effectLst/>
                <a:latin typeface="+mn-lt"/>
                <a:ea typeface="+mn-ea"/>
                <a:cs typeface="+mn-cs"/>
              </a:rPr>
              <a:t>9</a:t>
            </a:r>
            <a:r>
              <a:rPr lang="en-US" dirty="0"/>
              <a:t> </a:t>
            </a:r>
            <a:r>
              <a:rPr lang="en-US" sz="1200" b="0" i="0" u="none" strike="noStrike" kern="1200" dirty="0">
                <a:solidFill>
                  <a:schemeClr val="tx1"/>
                </a:solidFill>
                <a:effectLst/>
                <a:latin typeface="+mn-lt"/>
                <a:ea typeface="+mn-ea"/>
                <a:cs typeface="+mn-cs"/>
              </a:rPr>
              <a:t>Atlantic</a:t>
            </a:r>
            <a:r>
              <a:rPr lang="en-US" dirty="0"/>
              <a:t> </a:t>
            </a:r>
            <a:r>
              <a:rPr lang="en-US" sz="1200" b="0" i="0" u="none" strike="noStrike" kern="1200" dirty="0">
                <a:solidFill>
                  <a:schemeClr val="tx1"/>
                </a:solidFill>
                <a:effectLst/>
                <a:latin typeface="+mn-lt"/>
                <a:ea typeface="+mn-ea"/>
                <a:cs typeface="+mn-cs"/>
              </a:rPr>
              <a:t>10</a:t>
            </a:r>
            <a:r>
              <a:rPr lang="en-US" dirty="0"/>
              <a:t> </a:t>
            </a:r>
            <a:r>
              <a:rPr lang="en-US" sz="1200" b="0" i="0" u="none" strike="noStrike" kern="1200" dirty="0">
                <a:solidFill>
                  <a:schemeClr val="tx1"/>
                </a:solidFill>
                <a:effectLst/>
                <a:latin typeface="+mn-lt"/>
                <a:ea typeface="+mn-ea"/>
                <a:cs typeface="+mn-cs"/>
              </a:rPr>
              <a:t>Baltimore</a:t>
            </a:r>
            <a:r>
              <a:rPr lang="en-US" dirty="0"/>
              <a:t> </a:t>
            </a:r>
            <a:r>
              <a:rPr lang="en-US" sz="1200" b="0" i="0" u="none" strike="noStrike" kern="1200" dirty="0">
                <a:solidFill>
                  <a:schemeClr val="tx1"/>
                </a:solidFill>
                <a:effectLst/>
                <a:latin typeface="+mn-lt"/>
                <a:ea typeface="+mn-ea"/>
                <a:cs typeface="+mn-cs"/>
              </a:rPr>
              <a:t>11</a:t>
            </a:r>
            <a:r>
              <a:rPr lang="en-US" dirty="0"/>
              <a:t> </a:t>
            </a:r>
            <a:r>
              <a:rPr lang="en-US" sz="1200" b="0" i="0" u="none" strike="noStrike" kern="1200" dirty="0">
                <a:solidFill>
                  <a:schemeClr val="tx1"/>
                </a:solidFill>
                <a:effectLst/>
                <a:latin typeface="+mn-lt"/>
                <a:ea typeface="+mn-ea"/>
                <a:cs typeface="+mn-cs"/>
              </a:rPr>
              <a:t>Baltimore City</a:t>
            </a:r>
            <a:r>
              <a:rPr lang="en-US" dirty="0"/>
              <a:t> </a:t>
            </a:r>
            <a:r>
              <a:rPr lang="en-US" sz="1200" b="0" i="0" u="none" strike="noStrike" kern="1200" dirty="0">
                <a:solidFill>
                  <a:schemeClr val="tx1"/>
                </a:solidFill>
                <a:effectLst/>
                <a:latin typeface="+mn-lt"/>
                <a:ea typeface="+mn-ea"/>
                <a:cs typeface="+mn-cs"/>
              </a:rPr>
              <a:t>12</a:t>
            </a:r>
            <a:r>
              <a:rPr lang="en-US" dirty="0"/>
              <a:t> </a:t>
            </a:r>
            <a:r>
              <a:rPr lang="en-US" sz="1200" b="0" i="0" u="none" strike="noStrike" kern="1200" dirty="0">
                <a:solidFill>
                  <a:schemeClr val="tx1"/>
                </a:solidFill>
                <a:effectLst/>
                <a:latin typeface="+mn-lt"/>
                <a:ea typeface="+mn-ea"/>
                <a:cs typeface="+mn-cs"/>
              </a:rPr>
              <a:t>Berkeley</a:t>
            </a:r>
            <a:r>
              <a:rPr lang="en-US" dirty="0"/>
              <a:t> </a:t>
            </a:r>
            <a:r>
              <a:rPr lang="en-US" sz="1200" b="0" i="0" u="none" strike="noStrike" kern="1200" dirty="0">
                <a:solidFill>
                  <a:schemeClr val="tx1"/>
                </a:solidFill>
                <a:effectLst/>
                <a:latin typeface="+mn-lt"/>
                <a:ea typeface="+mn-ea"/>
                <a:cs typeface="+mn-cs"/>
              </a:rPr>
              <a:t>13</a:t>
            </a:r>
            <a:r>
              <a:rPr lang="en-US" dirty="0"/>
              <a:t> </a:t>
            </a:r>
            <a:r>
              <a:rPr lang="en-US" sz="1200" b="0" i="0" u="none" strike="noStrike" kern="1200" dirty="0">
                <a:solidFill>
                  <a:schemeClr val="tx1"/>
                </a:solidFill>
                <a:effectLst/>
                <a:latin typeface="+mn-lt"/>
                <a:ea typeface="+mn-ea"/>
                <a:cs typeface="+mn-cs"/>
              </a:rPr>
              <a:t>Bristol</a:t>
            </a:r>
            <a:r>
              <a:rPr lang="en-US" dirty="0"/>
              <a:t> </a:t>
            </a:r>
            <a:r>
              <a:rPr lang="en-US" sz="1200" b="0" i="0" u="none" strike="noStrike" kern="1200" dirty="0">
                <a:solidFill>
                  <a:schemeClr val="tx1"/>
                </a:solidFill>
                <a:effectLst/>
                <a:latin typeface="+mn-lt"/>
                <a:ea typeface="+mn-ea"/>
                <a:cs typeface="+mn-cs"/>
              </a:rPr>
              <a:t>14</a:t>
            </a:r>
            <a:r>
              <a:rPr lang="en-US" dirty="0"/>
              <a:t> </a:t>
            </a:r>
            <a:r>
              <a:rPr lang="en-US" sz="1200" b="0" i="0" u="none" strike="noStrike" kern="1200" dirty="0">
                <a:solidFill>
                  <a:schemeClr val="tx1"/>
                </a:solidFill>
                <a:effectLst/>
                <a:latin typeface="+mn-lt"/>
                <a:ea typeface="+mn-ea"/>
                <a:cs typeface="+mn-cs"/>
              </a:rPr>
              <a:t>Broward</a:t>
            </a:r>
            <a:r>
              <a:rPr lang="en-US" dirty="0"/>
              <a:t> </a:t>
            </a:r>
            <a:r>
              <a:rPr lang="en-US" sz="1200" b="0" i="0" u="none" strike="noStrike" kern="1200" dirty="0">
                <a:solidFill>
                  <a:schemeClr val="tx1"/>
                </a:solidFill>
                <a:effectLst/>
                <a:latin typeface="+mn-lt"/>
                <a:ea typeface="+mn-ea"/>
                <a:cs typeface="+mn-cs"/>
              </a:rPr>
              <a:t>15</a:t>
            </a:r>
            <a:r>
              <a:rPr lang="en-US" dirty="0"/>
              <a:t> </a:t>
            </a:r>
            <a:r>
              <a:rPr lang="en-US" sz="1200" b="0" i="0" u="none" strike="noStrike" kern="1200" dirty="0">
                <a:solidFill>
                  <a:schemeClr val="tx1"/>
                </a:solidFill>
                <a:effectLst/>
                <a:latin typeface="+mn-lt"/>
                <a:ea typeface="+mn-ea"/>
                <a:cs typeface="+mn-cs"/>
              </a:rPr>
              <a:t>Burlington</a:t>
            </a:r>
            <a:r>
              <a:rPr lang="en-US" dirty="0"/>
              <a:t> </a:t>
            </a:r>
            <a:r>
              <a:rPr lang="en-US" sz="1200" b="0" i="0" u="none" strike="noStrike" kern="1200" dirty="0">
                <a:solidFill>
                  <a:schemeClr val="tx1"/>
                </a:solidFill>
                <a:effectLst/>
                <a:latin typeface="+mn-lt"/>
                <a:ea typeface="+mn-ea"/>
                <a:cs typeface="+mn-cs"/>
              </a:rPr>
              <a:t>16</a:t>
            </a:r>
            <a:r>
              <a:rPr lang="en-US" dirty="0"/>
              <a:t> </a:t>
            </a:r>
            <a:r>
              <a:rPr lang="en-US" sz="1200" b="0" i="0" u="none" strike="noStrike" kern="1200" dirty="0">
                <a:solidFill>
                  <a:schemeClr val="tx1"/>
                </a:solidFill>
                <a:effectLst/>
                <a:latin typeface="+mn-lt"/>
                <a:ea typeface="+mn-ea"/>
                <a:cs typeface="+mn-cs"/>
              </a:rPr>
              <a:t>Butler</a:t>
            </a:r>
            <a:r>
              <a:rPr lang="en-US" dirty="0"/>
              <a:t> </a:t>
            </a:r>
            <a:r>
              <a:rPr lang="en-US" sz="1200" b="0" i="0" u="none" strike="noStrike" kern="1200" dirty="0">
                <a:solidFill>
                  <a:schemeClr val="tx1"/>
                </a:solidFill>
                <a:effectLst/>
                <a:latin typeface="+mn-lt"/>
                <a:ea typeface="+mn-ea"/>
                <a:cs typeface="+mn-cs"/>
              </a:rPr>
              <a:t>17</a:t>
            </a:r>
            <a:r>
              <a:rPr lang="en-US" dirty="0"/>
              <a:t> </a:t>
            </a:r>
            <a:r>
              <a:rPr lang="en-US" sz="1200" b="0" i="0" u="none" strike="noStrike" kern="1200" dirty="0">
                <a:solidFill>
                  <a:schemeClr val="tx1"/>
                </a:solidFill>
                <a:effectLst/>
                <a:latin typeface="+mn-lt"/>
                <a:ea typeface="+mn-ea"/>
                <a:cs typeface="+mn-cs"/>
              </a:rPr>
              <a:t>Calvert</a:t>
            </a:r>
            <a:r>
              <a:rPr lang="en-US" dirty="0"/>
              <a:t> </a:t>
            </a:r>
            <a:r>
              <a:rPr lang="en-US" sz="1200" b="0" i="0" u="none" strike="noStrike" kern="1200" dirty="0">
                <a:solidFill>
                  <a:schemeClr val="tx1"/>
                </a:solidFill>
                <a:effectLst/>
                <a:latin typeface="+mn-lt"/>
                <a:ea typeface="+mn-ea"/>
                <a:cs typeface="+mn-cs"/>
              </a:rPr>
              <a:t>18</a:t>
            </a:r>
            <a:r>
              <a:rPr lang="en-US" dirty="0"/>
              <a:t> </a:t>
            </a:r>
            <a:r>
              <a:rPr lang="en-US" sz="1200" b="0" i="0" u="none" strike="noStrike" kern="1200" dirty="0">
                <a:solidFill>
                  <a:schemeClr val="tx1"/>
                </a:solidFill>
                <a:effectLst/>
                <a:latin typeface="+mn-lt"/>
                <a:ea typeface="+mn-ea"/>
                <a:cs typeface="+mn-cs"/>
              </a:rPr>
              <a:t>Caroline</a:t>
            </a:r>
            <a:r>
              <a:rPr lang="en-US" dirty="0"/>
              <a:t> </a:t>
            </a:r>
            <a:r>
              <a:rPr lang="en-US" sz="1200" b="0" i="0" u="none" strike="noStrike" kern="1200" dirty="0">
                <a:solidFill>
                  <a:schemeClr val="tx1"/>
                </a:solidFill>
                <a:effectLst/>
                <a:latin typeface="+mn-lt"/>
                <a:ea typeface="+mn-ea"/>
                <a:cs typeface="+mn-cs"/>
              </a:rPr>
              <a:t>19</a:t>
            </a:r>
            <a:r>
              <a:rPr lang="en-US" dirty="0"/>
              <a:t> </a:t>
            </a:r>
            <a:r>
              <a:rPr lang="en-US" sz="1200" b="0" i="0" u="none" strike="noStrike" kern="1200" dirty="0">
                <a:solidFill>
                  <a:schemeClr val="tx1"/>
                </a:solidFill>
                <a:effectLst/>
                <a:latin typeface="+mn-lt"/>
                <a:ea typeface="+mn-ea"/>
                <a:cs typeface="+mn-cs"/>
              </a:rPr>
              <a:t>Carroll</a:t>
            </a:r>
            <a:r>
              <a:rPr lang="en-US" dirty="0"/>
              <a:t> </a:t>
            </a:r>
            <a:r>
              <a:rPr lang="en-US" sz="1200" b="0" i="0" u="none" strike="noStrike" kern="1200" dirty="0">
                <a:solidFill>
                  <a:schemeClr val="tx1"/>
                </a:solidFill>
                <a:effectLst/>
                <a:latin typeface="+mn-lt"/>
                <a:ea typeface="+mn-ea"/>
                <a:cs typeface="+mn-cs"/>
              </a:rPr>
              <a:t>20</a:t>
            </a:r>
            <a:r>
              <a:rPr lang="en-US" dirty="0"/>
              <a:t> </a:t>
            </a:r>
            <a:r>
              <a:rPr lang="en-US" sz="1200" b="0" i="0" u="none" strike="noStrike" kern="1200" dirty="0">
                <a:solidFill>
                  <a:schemeClr val="tx1"/>
                </a:solidFill>
                <a:effectLst/>
                <a:latin typeface="+mn-lt"/>
                <a:ea typeface="+mn-ea"/>
                <a:cs typeface="+mn-cs"/>
              </a:rPr>
              <a:t>Cecil</a:t>
            </a:r>
            <a:r>
              <a:rPr lang="en-US" dirty="0"/>
              <a:t> </a:t>
            </a:r>
            <a:r>
              <a:rPr lang="en-US" sz="1200" b="0" i="0" u="none" strike="noStrike" kern="1200" dirty="0">
                <a:solidFill>
                  <a:schemeClr val="tx1"/>
                </a:solidFill>
                <a:effectLst/>
                <a:latin typeface="+mn-lt"/>
                <a:ea typeface="+mn-ea"/>
                <a:cs typeface="+mn-cs"/>
              </a:rPr>
              <a:t>21</a:t>
            </a:r>
            <a:r>
              <a:rPr lang="en-US" dirty="0"/>
              <a:t> </a:t>
            </a:r>
            <a:r>
              <a:rPr lang="en-US" sz="1200" b="0" i="0" u="none" strike="noStrike" kern="1200" dirty="0">
                <a:solidFill>
                  <a:schemeClr val="tx1"/>
                </a:solidFill>
                <a:effectLst/>
                <a:latin typeface="+mn-lt"/>
                <a:ea typeface="+mn-ea"/>
                <a:cs typeface="+mn-cs"/>
              </a:rPr>
              <a:t>Charles</a:t>
            </a:r>
            <a:r>
              <a:rPr lang="en-US" dirty="0"/>
              <a:t> </a:t>
            </a:r>
            <a:r>
              <a:rPr lang="en-US" sz="1200" b="0" i="0" u="none" strike="noStrike" kern="1200" dirty="0">
                <a:solidFill>
                  <a:schemeClr val="tx1"/>
                </a:solidFill>
                <a:effectLst/>
                <a:latin typeface="+mn-lt"/>
                <a:ea typeface="+mn-ea"/>
                <a:cs typeface="+mn-cs"/>
              </a:rPr>
              <a:t>22</a:t>
            </a:r>
            <a:r>
              <a:rPr lang="en-US" dirty="0"/>
              <a:t> </a:t>
            </a:r>
            <a:r>
              <a:rPr lang="en-US" sz="1200" b="0" i="0" u="none" strike="noStrike" kern="1200" dirty="0">
                <a:solidFill>
                  <a:schemeClr val="tx1"/>
                </a:solidFill>
                <a:effectLst/>
                <a:latin typeface="+mn-lt"/>
                <a:ea typeface="+mn-ea"/>
                <a:cs typeface="+mn-cs"/>
              </a:rPr>
              <a:t>Chesapeake City</a:t>
            </a:r>
            <a:r>
              <a:rPr lang="en-US" dirty="0"/>
              <a:t> </a:t>
            </a:r>
            <a:r>
              <a:rPr lang="en-US" sz="1200" b="0" i="0" u="none" strike="noStrike" kern="1200" dirty="0">
                <a:solidFill>
                  <a:schemeClr val="tx1"/>
                </a:solidFill>
                <a:effectLst/>
                <a:latin typeface="+mn-lt"/>
                <a:ea typeface="+mn-ea"/>
                <a:cs typeface="+mn-cs"/>
              </a:rPr>
              <a:t>23</a:t>
            </a:r>
            <a:r>
              <a:rPr lang="en-US" dirty="0"/>
              <a:t> </a:t>
            </a:r>
            <a:r>
              <a:rPr lang="en-US" sz="1200" b="0" i="0" u="none" strike="noStrike" kern="1200" dirty="0">
                <a:solidFill>
                  <a:schemeClr val="tx1"/>
                </a:solidFill>
                <a:effectLst/>
                <a:latin typeface="+mn-lt"/>
                <a:ea typeface="+mn-ea"/>
                <a:cs typeface="+mn-cs"/>
              </a:rPr>
              <a:t>Choose not to respond</a:t>
            </a:r>
            <a:r>
              <a:rPr lang="en-US" dirty="0"/>
              <a:t> </a:t>
            </a:r>
            <a:r>
              <a:rPr lang="en-US" sz="1200" b="0" i="0" u="none" strike="noStrike" kern="1200" dirty="0">
                <a:solidFill>
                  <a:schemeClr val="tx1"/>
                </a:solidFill>
                <a:effectLst/>
                <a:latin typeface="+mn-lt"/>
                <a:ea typeface="+mn-ea"/>
                <a:cs typeface="+mn-cs"/>
              </a:rPr>
              <a:t>24</a:t>
            </a:r>
            <a:r>
              <a:rPr lang="en-US" dirty="0"/>
              <a:t> </a:t>
            </a:r>
            <a:r>
              <a:rPr lang="en-US" sz="1200" b="0" i="0" u="none" strike="noStrike" kern="1200" dirty="0">
                <a:solidFill>
                  <a:schemeClr val="tx1"/>
                </a:solidFill>
                <a:effectLst/>
                <a:latin typeface="+mn-lt"/>
                <a:ea typeface="+mn-ea"/>
                <a:cs typeface="+mn-cs"/>
              </a:rPr>
              <a:t>Clarke</a:t>
            </a:r>
            <a:r>
              <a:rPr lang="en-US" dirty="0"/>
              <a:t> </a:t>
            </a:r>
            <a:r>
              <a:rPr lang="en-US" sz="1200" b="0" i="0" u="none" strike="noStrike" kern="1200" dirty="0">
                <a:solidFill>
                  <a:schemeClr val="tx1"/>
                </a:solidFill>
                <a:effectLst/>
                <a:latin typeface="+mn-lt"/>
                <a:ea typeface="+mn-ea"/>
                <a:cs typeface="+mn-cs"/>
              </a:rPr>
              <a:t>25</a:t>
            </a:r>
            <a:r>
              <a:rPr lang="en-US" dirty="0"/>
              <a:t> </a:t>
            </a:r>
            <a:r>
              <a:rPr lang="en-US" sz="1200" b="0" i="0" u="none" strike="noStrike" kern="1200" dirty="0">
                <a:solidFill>
                  <a:schemeClr val="tx1"/>
                </a:solidFill>
                <a:effectLst/>
                <a:latin typeface="+mn-lt"/>
                <a:ea typeface="+mn-ea"/>
                <a:cs typeface="+mn-cs"/>
              </a:rPr>
              <a:t>Cook</a:t>
            </a:r>
            <a:r>
              <a:rPr lang="en-US" dirty="0"/>
              <a:t> </a:t>
            </a:r>
            <a:r>
              <a:rPr lang="en-US" sz="1200" b="0" i="0" u="none" strike="noStrike" kern="1200" dirty="0">
                <a:solidFill>
                  <a:schemeClr val="tx1"/>
                </a:solidFill>
                <a:effectLst/>
                <a:latin typeface="+mn-lt"/>
                <a:ea typeface="+mn-ea"/>
                <a:cs typeface="+mn-cs"/>
              </a:rPr>
              <a:t>26</a:t>
            </a:r>
            <a:r>
              <a:rPr lang="en-US" dirty="0"/>
              <a:t> </a:t>
            </a:r>
            <a:r>
              <a:rPr lang="en-US" sz="1200" b="0" i="0" u="none" strike="noStrike" kern="1200" dirty="0">
                <a:solidFill>
                  <a:schemeClr val="tx1"/>
                </a:solidFill>
                <a:effectLst/>
                <a:latin typeface="+mn-lt"/>
                <a:ea typeface="+mn-ea"/>
                <a:cs typeface="+mn-cs"/>
              </a:rPr>
              <a:t>Cumberland</a:t>
            </a:r>
            <a:r>
              <a:rPr lang="en-US" dirty="0"/>
              <a:t> </a:t>
            </a:r>
            <a:r>
              <a:rPr lang="en-US" sz="1200" b="0" i="0" u="none" strike="noStrike" kern="1200" dirty="0">
                <a:solidFill>
                  <a:schemeClr val="tx1"/>
                </a:solidFill>
                <a:effectLst/>
                <a:latin typeface="+mn-lt"/>
                <a:ea typeface="+mn-ea"/>
                <a:cs typeface="+mn-cs"/>
              </a:rPr>
              <a:t>27</a:t>
            </a:r>
            <a:r>
              <a:rPr lang="en-US" dirty="0"/>
              <a:t> </a:t>
            </a:r>
            <a:r>
              <a:rPr lang="en-US" sz="1200" b="0" i="0" u="none" strike="noStrike" kern="1200" dirty="0">
                <a:solidFill>
                  <a:schemeClr val="tx1"/>
                </a:solidFill>
                <a:effectLst/>
                <a:latin typeface="+mn-lt"/>
                <a:ea typeface="+mn-ea"/>
                <a:cs typeface="+mn-cs"/>
              </a:rPr>
              <a:t>Dauphin</a:t>
            </a:r>
            <a:r>
              <a:rPr lang="en-US" dirty="0"/>
              <a:t> </a:t>
            </a:r>
            <a:r>
              <a:rPr lang="en-US" sz="1200" b="0" i="0" u="none" strike="noStrike" kern="1200" dirty="0">
                <a:solidFill>
                  <a:schemeClr val="tx1"/>
                </a:solidFill>
                <a:effectLst/>
                <a:latin typeface="+mn-lt"/>
                <a:ea typeface="+mn-ea"/>
                <a:cs typeface="+mn-cs"/>
              </a:rPr>
              <a:t>28</a:t>
            </a:r>
            <a:r>
              <a:rPr lang="en-US" dirty="0"/>
              <a:t> </a:t>
            </a:r>
            <a:r>
              <a:rPr lang="en-US" sz="1200" b="0" i="0" u="none" strike="noStrike" kern="1200" dirty="0">
                <a:solidFill>
                  <a:schemeClr val="tx1"/>
                </a:solidFill>
                <a:effectLst/>
                <a:latin typeface="+mn-lt"/>
                <a:ea typeface="+mn-ea"/>
                <a:cs typeface="+mn-cs"/>
              </a:rPr>
              <a:t>DeKalb</a:t>
            </a:r>
            <a:r>
              <a:rPr lang="en-US" dirty="0"/>
              <a:t> </a:t>
            </a:r>
            <a:r>
              <a:rPr lang="en-US" sz="1200" b="0" i="0" u="none" strike="noStrike" kern="1200" dirty="0">
                <a:solidFill>
                  <a:schemeClr val="tx1"/>
                </a:solidFill>
                <a:effectLst/>
                <a:latin typeface="+mn-lt"/>
                <a:ea typeface="+mn-ea"/>
                <a:cs typeface="+mn-cs"/>
              </a:rPr>
              <a:t>29</a:t>
            </a:r>
            <a:r>
              <a:rPr lang="en-US" dirty="0"/>
              <a:t> </a:t>
            </a:r>
            <a:r>
              <a:rPr lang="en-US" sz="1200" b="0" i="0" u="none" strike="noStrike" kern="1200" dirty="0">
                <a:solidFill>
                  <a:schemeClr val="tx1"/>
                </a:solidFill>
                <a:effectLst/>
                <a:latin typeface="+mn-lt"/>
                <a:ea typeface="+mn-ea"/>
                <a:cs typeface="+mn-cs"/>
              </a:rPr>
              <a:t>District of Columbia</a:t>
            </a:r>
            <a:r>
              <a:rPr lang="en-US" dirty="0"/>
              <a:t> </a:t>
            </a:r>
            <a:r>
              <a:rPr lang="en-US" sz="1200" b="0" i="0" u="none" strike="noStrike" kern="1200" dirty="0">
                <a:solidFill>
                  <a:schemeClr val="tx1"/>
                </a:solidFill>
                <a:effectLst/>
                <a:latin typeface="+mn-lt"/>
                <a:ea typeface="+mn-ea"/>
                <a:cs typeface="+mn-cs"/>
              </a:rPr>
              <a:t>30</a:t>
            </a:r>
            <a:r>
              <a:rPr lang="en-US" dirty="0"/>
              <a:t> </a:t>
            </a:r>
            <a:r>
              <a:rPr lang="en-US" sz="1200" b="0" i="0" u="none" strike="noStrike" kern="1200" dirty="0">
                <a:solidFill>
                  <a:schemeClr val="tx1"/>
                </a:solidFill>
                <a:effectLst/>
                <a:latin typeface="+mn-lt"/>
                <a:ea typeface="+mn-ea"/>
                <a:cs typeface="+mn-cs"/>
              </a:rPr>
              <a:t>Dorchester</a:t>
            </a:r>
            <a:r>
              <a:rPr lang="en-US" dirty="0"/>
              <a:t> </a:t>
            </a:r>
            <a:r>
              <a:rPr lang="en-US" sz="1200" b="0" i="0" u="none" strike="noStrike" kern="1200" dirty="0">
                <a:solidFill>
                  <a:schemeClr val="tx1"/>
                </a:solidFill>
                <a:effectLst/>
                <a:latin typeface="+mn-lt"/>
                <a:ea typeface="+mn-ea"/>
                <a:cs typeface="+mn-cs"/>
              </a:rPr>
              <a:t>31</a:t>
            </a:r>
            <a:r>
              <a:rPr lang="en-US" dirty="0"/>
              <a:t> </a:t>
            </a:r>
            <a:r>
              <a:rPr lang="en-US" sz="1200" b="0" i="0" u="none" strike="noStrike" kern="1200" dirty="0">
                <a:solidFill>
                  <a:schemeClr val="tx1"/>
                </a:solidFill>
                <a:effectLst/>
                <a:latin typeface="+mn-lt"/>
                <a:ea typeface="+mn-ea"/>
                <a:cs typeface="+mn-cs"/>
              </a:rPr>
              <a:t>Essex</a:t>
            </a:r>
            <a:r>
              <a:rPr lang="en-US" dirty="0"/>
              <a:t> </a:t>
            </a:r>
            <a:r>
              <a:rPr lang="en-US" sz="1200" b="0" i="0" u="none" strike="noStrike" kern="1200" dirty="0">
                <a:solidFill>
                  <a:schemeClr val="tx1"/>
                </a:solidFill>
                <a:effectLst/>
                <a:latin typeface="+mn-lt"/>
                <a:ea typeface="+mn-ea"/>
                <a:cs typeface="+mn-cs"/>
              </a:rPr>
              <a:t>32</a:t>
            </a:r>
            <a:r>
              <a:rPr lang="en-US" dirty="0"/>
              <a:t> </a:t>
            </a:r>
            <a:r>
              <a:rPr lang="en-US" sz="1200" b="0" i="0" u="none" strike="noStrike" kern="1200" dirty="0">
                <a:solidFill>
                  <a:schemeClr val="tx1"/>
                </a:solidFill>
                <a:effectLst/>
                <a:latin typeface="+mn-lt"/>
                <a:ea typeface="+mn-ea"/>
                <a:cs typeface="+mn-cs"/>
              </a:rPr>
              <a:t>Fairfax</a:t>
            </a:r>
            <a:r>
              <a:rPr lang="en-US" dirty="0"/>
              <a:t> </a:t>
            </a:r>
            <a:r>
              <a:rPr lang="en-US" sz="1200" b="0" i="0" u="none" strike="noStrike" kern="1200" dirty="0">
                <a:solidFill>
                  <a:schemeClr val="tx1"/>
                </a:solidFill>
                <a:effectLst/>
                <a:latin typeface="+mn-lt"/>
                <a:ea typeface="+mn-ea"/>
                <a:cs typeface="+mn-cs"/>
              </a:rPr>
              <a:t>33</a:t>
            </a:r>
            <a:r>
              <a:rPr lang="en-US" dirty="0"/>
              <a:t> </a:t>
            </a:r>
            <a:r>
              <a:rPr lang="en-US" sz="1200" b="0" i="0" u="none" strike="noStrike" kern="1200" dirty="0">
                <a:solidFill>
                  <a:schemeClr val="tx1"/>
                </a:solidFill>
                <a:effectLst/>
                <a:latin typeface="+mn-lt"/>
                <a:ea typeface="+mn-ea"/>
                <a:cs typeface="+mn-cs"/>
              </a:rPr>
              <a:t>Fairfax City</a:t>
            </a:r>
            <a:r>
              <a:rPr lang="en-US" dirty="0"/>
              <a:t> </a:t>
            </a:r>
            <a:r>
              <a:rPr lang="en-US" sz="1200" b="0" i="0" u="none" strike="noStrike" kern="1200" dirty="0">
                <a:solidFill>
                  <a:schemeClr val="tx1"/>
                </a:solidFill>
                <a:effectLst/>
                <a:latin typeface="+mn-lt"/>
                <a:ea typeface="+mn-ea"/>
                <a:cs typeface="+mn-cs"/>
              </a:rPr>
              <a:t>34</a:t>
            </a:r>
            <a:r>
              <a:rPr lang="en-US" dirty="0"/>
              <a:t> </a:t>
            </a:r>
            <a:r>
              <a:rPr lang="en-US" sz="1200" b="0" i="0" u="none" strike="noStrike" kern="1200" dirty="0">
                <a:solidFill>
                  <a:schemeClr val="tx1"/>
                </a:solidFill>
                <a:effectLst/>
                <a:latin typeface="+mn-lt"/>
                <a:ea typeface="+mn-ea"/>
                <a:cs typeface="+mn-cs"/>
              </a:rPr>
              <a:t>Franklin</a:t>
            </a:r>
            <a:r>
              <a:rPr lang="en-US" dirty="0"/>
              <a:t> </a:t>
            </a:r>
            <a:r>
              <a:rPr lang="en-US" sz="1200" b="0" i="0" u="none" strike="noStrike" kern="1200" dirty="0">
                <a:solidFill>
                  <a:schemeClr val="tx1"/>
                </a:solidFill>
                <a:effectLst/>
                <a:latin typeface="+mn-lt"/>
                <a:ea typeface="+mn-ea"/>
                <a:cs typeface="+mn-cs"/>
              </a:rPr>
              <a:t>35</a:t>
            </a:r>
            <a:r>
              <a:rPr lang="en-US" dirty="0"/>
              <a:t> </a:t>
            </a:r>
            <a:r>
              <a:rPr lang="en-US" sz="1200" b="0" i="0" u="none" strike="noStrike" kern="1200" dirty="0">
                <a:solidFill>
                  <a:schemeClr val="tx1"/>
                </a:solidFill>
                <a:effectLst/>
                <a:latin typeface="+mn-lt"/>
                <a:ea typeface="+mn-ea"/>
                <a:cs typeface="+mn-cs"/>
              </a:rPr>
              <a:t>Frederick</a:t>
            </a:r>
            <a:r>
              <a:rPr lang="en-US" dirty="0"/>
              <a:t> </a:t>
            </a:r>
            <a:r>
              <a:rPr lang="en-US" sz="1200" b="0" i="0" u="none" strike="noStrike" kern="1200" dirty="0">
                <a:solidFill>
                  <a:schemeClr val="tx1"/>
                </a:solidFill>
                <a:effectLst/>
                <a:latin typeface="+mn-lt"/>
                <a:ea typeface="+mn-ea"/>
                <a:cs typeface="+mn-cs"/>
              </a:rPr>
              <a:t>36</a:t>
            </a:r>
            <a:r>
              <a:rPr lang="en-US" dirty="0"/>
              <a:t> </a:t>
            </a:r>
            <a:r>
              <a:rPr lang="en-US" sz="1200" b="0" i="0" u="none" strike="noStrike" kern="1200" dirty="0">
                <a:solidFill>
                  <a:schemeClr val="tx1"/>
                </a:solidFill>
                <a:effectLst/>
                <a:latin typeface="+mn-lt"/>
                <a:ea typeface="+mn-ea"/>
                <a:cs typeface="+mn-cs"/>
              </a:rPr>
              <a:t>Fulton</a:t>
            </a:r>
            <a:r>
              <a:rPr lang="en-US" dirty="0"/>
              <a:t> </a:t>
            </a:r>
            <a:r>
              <a:rPr lang="en-US" sz="1200" b="0" i="0" u="none" strike="noStrike" kern="1200" dirty="0">
                <a:solidFill>
                  <a:schemeClr val="tx1"/>
                </a:solidFill>
                <a:effectLst/>
                <a:latin typeface="+mn-lt"/>
                <a:ea typeface="+mn-ea"/>
                <a:cs typeface="+mn-cs"/>
              </a:rPr>
              <a:t>37</a:t>
            </a:r>
            <a:r>
              <a:rPr lang="en-US" dirty="0"/>
              <a:t> </a:t>
            </a:r>
            <a:r>
              <a:rPr lang="en-US" sz="1200" b="0" i="0" u="none" strike="noStrike" kern="1200" dirty="0">
                <a:solidFill>
                  <a:schemeClr val="tx1"/>
                </a:solidFill>
                <a:effectLst/>
                <a:latin typeface="+mn-lt"/>
                <a:ea typeface="+mn-ea"/>
                <a:cs typeface="+mn-cs"/>
              </a:rPr>
              <a:t>Garrett</a:t>
            </a:r>
            <a:r>
              <a:rPr lang="en-US" dirty="0"/>
              <a:t> </a:t>
            </a:r>
            <a:r>
              <a:rPr lang="en-US" sz="1200" b="0" i="0" u="none" strike="noStrike" kern="1200" dirty="0">
                <a:solidFill>
                  <a:schemeClr val="tx1"/>
                </a:solidFill>
                <a:effectLst/>
                <a:latin typeface="+mn-lt"/>
                <a:ea typeface="+mn-ea"/>
                <a:cs typeface="+mn-cs"/>
              </a:rPr>
              <a:t>38</a:t>
            </a:r>
            <a:r>
              <a:rPr lang="en-US" dirty="0"/>
              <a:t> </a:t>
            </a:r>
            <a:r>
              <a:rPr lang="en-US" sz="1200" b="0" i="0" u="none" strike="noStrike" kern="1200" dirty="0">
                <a:solidFill>
                  <a:schemeClr val="tx1"/>
                </a:solidFill>
                <a:effectLst/>
                <a:latin typeface="+mn-lt"/>
                <a:ea typeface="+mn-ea"/>
                <a:cs typeface="+mn-cs"/>
              </a:rPr>
              <a:t>Hampton City</a:t>
            </a:r>
            <a:r>
              <a:rPr lang="en-US" dirty="0"/>
              <a:t> </a:t>
            </a:r>
            <a:r>
              <a:rPr lang="en-US" sz="1200" b="0" i="0" u="none" strike="noStrike" kern="1200" dirty="0">
                <a:solidFill>
                  <a:schemeClr val="tx1"/>
                </a:solidFill>
                <a:effectLst/>
                <a:latin typeface="+mn-lt"/>
                <a:ea typeface="+mn-ea"/>
                <a:cs typeface="+mn-cs"/>
              </a:rPr>
              <a:t>39</a:t>
            </a:r>
            <a:r>
              <a:rPr lang="en-US" dirty="0"/>
              <a:t> </a:t>
            </a:r>
            <a:r>
              <a:rPr lang="en-US" sz="1200" b="0" i="0" u="none" strike="noStrike" kern="1200" dirty="0">
                <a:solidFill>
                  <a:schemeClr val="tx1"/>
                </a:solidFill>
                <a:effectLst/>
                <a:latin typeface="+mn-lt"/>
                <a:ea typeface="+mn-ea"/>
                <a:cs typeface="+mn-cs"/>
              </a:rPr>
              <a:t>Harford</a:t>
            </a:r>
            <a:r>
              <a:rPr lang="en-US" dirty="0"/>
              <a:t> </a:t>
            </a:r>
            <a:r>
              <a:rPr lang="en-US" sz="1200" b="0" i="0" u="none" strike="noStrike" kern="1200" dirty="0">
                <a:solidFill>
                  <a:schemeClr val="tx1"/>
                </a:solidFill>
                <a:effectLst/>
                <a:latin typeface="+mn-lt"/>
                <a:ea typeface="+mn-ea"/>
                <a:cs typeface="+mn-cs"/>
              </a:rPr>
              <a:t>40</a:t>
            </a:r>
            <a:r>
              <a:rPr lang="en-US" dirty="0"/>
              <a:t> </a:t>
            </a:r>
            <a:r>
              <a:rPr lang="en-US" sz="1200" b="0" i="0" u="none" strike="noStrike" kern="1200" dirty="0">
                <a:solidFill>
                  <a:schemeClr val="tx1"/>
                </a:solidFill>
                <a:effectLst/>
                <a:latin typeface="+mn-lt"/>
                <a:ea typeface="+mn-ea"/>
                <a:cs typeface="+mn-cs"/>
              </a:rPr>
              <a:t>Harris</a:t>
            </a:r>
            <a:r>
              <a:rPr lang="en-US" dirty="0"/>
              <a:t> </a:t>
            </a:r>
            <a:r>
              <a:rPr lang="en-US" sz="1200" b="0" i="0" u="none" strike="noStrike" kern="1200" dirty="0">
                <a:solidFill>
                  <a:schemeClr val="tx1"/>
                </a:solidFill>
                <a:effectLst/>
                <a:latin typeface="+mn-lt"/>
                <a:ea typeface="+mn-ea"/>
                <a:cs typeface="+mn-cs"/>
              </a:rPr>
              <a:t>41</a:t>
            </a:r>
            <a:r>
              <a:rPr lang="en-US" dirty="0"/>
              <a:t> </a:t>
            </a:r>
            <a:r>
              <a:rPr lang="en-US" sz="1200" b="0" i="0" u="none" strike="noStrike" kern="1200" dirty="0">
                <a:solidFill>
                  <a:schemeClr val="tx1"/>
                </a:solidFill>
                <a:effectLst/>
                <a:latin typeface="+mn-lt"/>
                <a:ea typeface="+mn-ea"/>
                <a:cs typeface="+mn-cs"/>
              </a:rPr>
              <a:t>Harrison</a:t>
            </a:r>
            <a:r>
              <a:rPr lang="en-US" dirty="0"/>
              <a:t> </a:t>
            </a:r>
            <a:r>
              <a:rPr lang="en-US" sz="1200" b="0" i="0" u="none" strike="noStrike" kern="1200" dirty="0">
                <a:solidFill>
                  <a:schemeClr val="tx1"/>
                </a:solidFill>
                <a:effectLst/>
                <a:latin typeface="+mn-lt"/>
                <a:ea typeface="+mn-ea"/>
                <a:cs typeface="+mn-cs"/>
              </a:rPr>
              <a:t>42</a:t>
            </a:r>
            <a:r>
              <a:rPr lang="en-US" dirty="0"/>
              <a:t> </a:t>
            </a:r>
            <a:r>
              <a:rPr lang="en-US" sz="1200" b="0" i="0" u="none" strike="noStrike" kern="1200" dirty="0">
                <a:solidFill>
                  <a:schemeClr val="tx1"/>
                </a:solidFill>
                <a:effectLst/>
                <a:latin typeface="+mn-lt"/>
                <a:ea typeface="+mn-ea"/>
                <a:cs typeface="+mn-cs"/>
              </a:rPr>
              <a:t>Henrico</a:t>
            </a:r>
            <a:r>
              <a:rPr lang="en-US" dirty="0"/>
              <a:t> </a:t>
            </a:r>
            <a:r>
              <a:rPr lang="en-US" sz="1200" b="0" i="0" u="none" strike="noStrike" kern="1200" dirty="0">
                <a:solidFill>
                  <a:schemeClr val="tx1"/>
                </a:solidFill>
                <a:effectLst/>
                <a:latin typeface="+mn-lt"/>
                <a:ea typeface="+mn-ea"/>
                <a:cs typeface="+mn-cs"/>
              </a:rPr>
              <a:t>43</a:t>
            </a:r>
            <a:r>
              <a:rPr lang="en-US" dirty="0"/>
              <a:t> </a:t>
            </a:r>
            <a:r>
              <a:rPr lang="en-US" sz="1200" b="0" i="0" u="none" strike="noStrike" kern="1200" dirty="0">
                <a:solidFill>
                  <a:schemeClr val="tx1"/>
                </a:solidFill>
                <a:effectLst/>
                <a:latin typeface="+mn-lt"/>
                <a:ea typeface="+mn-ea"/>
                <a:cs typeface="+mn-cs"/>
              </a:rPr>
              <a:t>Hernando</a:t>
            </a:r>
            <a:r>
              <a:rPr lang="en-US" dirty="0"/>
              <a:t> </a:t>
            </a:r>
            <a:r>
              <a:rPr lang="en-US" sz="1200" b="0" i="0" u="none" strike="noStrike" kern="1200" dirty="0">
                <a:solidFill>
                  <a:schemeClr val="tx1"/>
                </a:solidFill>
                <a:effectLst/>
                <a:latin typeface="+mn-lt"/>
                <a:ea typeface="+mn-ea"/>
                <a:cs typeface="+mn-cs"/>
              </a:rPr>
              <a:t>44</a:t>
            </a:r>
            <a:r>
              <a:rPr lang="en-US" dirty="0"/>
              <a:t> </a:t>
            </a:r>
            <a:r>
              <a:rPr lang="en-US" sz="1200" b="0" i="0" u="none" strike="noStrike" kern="1200" dirty="0">
                <a:solidFill>
                  <a:schemeClr val="tx1"/>
                </a:solidFill>
                <a:effectLst/>
                <a:latin typeface="+mn-lt"/>
                <a:ea typeface="+mn-ea"/>
                <a:cs typeface="+mn-cs"/>
              </a:rPr>
              <a:t>Hinds</a:t>
            </a:r>
            <a:r>
              <a:rPr lang="en-US" dirty="0"/>
              <a:t> </a:t>
            </a:r>
            <a:r>
              <a:rPr lang="en-US" sz="1200" b="0" i="0" u="none" strike="noStrike" kern="1200" dirty="0">
                <a:solidFill>
                  <a:schemeClr val="tx1"/>
                </a:solidFill>
                <a:effectLst/>
                <a:latin typeface="+mn-lt"/>
                <a:ea typeface="+mn-ea"/>
                <a:cs typeface="+mn-cs"/>
              </a:rPr>
              <a:t>45</a:t>
            </a:r>
            <a:r>
              <a:rPr lang="en-US" dirty="0"/>
              <a:t> </a:t>
            </a:r>
            <a:r>
              <a:rPr lang="en-US" sz="1200" b="0" i="0" u="none" strike="noStrike" kern="1200" dirty="0">
                <a:solidFill>
                  <a:schemeClr val="tx1"/>
                </a:solidFill>
                <a:effectLst/>
                <a:latin typeface="+mn-lt"/>
                <a:ea typeface="+mn-ea"/>
                <a:cs typeface="+mn-cs"/>
              </a:rPr>
              <a:t>Honolulu</a:t>
            </a:r>
            <a:r>
              <a:rPr lang="en-US" dirty="0"/>
              <a:t> </a:t>
            </a:r>
            <a:r>
              <a:rPr lang="en-US" sz="1200" b="0" i="0" u="none" strike="noStrike" kern="1200" dirty="0">
                <a:solidFill>
                  <a:schemeClr val="tx1"/>
                </a:solidFill>
                <a:effectLst/>
                <a:latin typeface="+mn-lt"/>
                <a:ea typeface="+mn-ea"/>
                <a:cs typeface="+mn-cs"/>
              </a:rPr>
              <a:t>46</a:t>
            </a:r>
            <a:r>
              <a:rPr lang="en-US" dirty="0"/>
              <a:t> </a:t>
            </a:r>
            <a:r>
              <a:rPr lang="en-US" sz="1200" b="0" i="0" u="none" strike="noStrike" kern="1200" dirty="0">
                <a:solidFill>
                  <a:schemeClr val="tx1"/>
                </a:solidFill>
                <a:effectLst/>
                <a:latin typeface="+mn-lt"/>
                <a:ea typeface="+mn-ea"/>
                <a:cs typeface="+mn-cs"/>
              </a:rPr>
              <a:t>Howard</a:t>
            </a:r>
            <a:r>
              <a:rPr lang="en-US" dirty="0"/>
              <a:t> </a:t>
            </a:r>
            <a:r>
              <a:rPr lang="en-US" sz="1200" b="0" i="0" u="none" strike="noStrike" kern="1200" dirty="0">
                <a:solidFill>
                  <a:schemeClr val="tx1"/>
                </a:solidFill>
                <a:effectLst/>
                <a:latin typeface="+mn-lt"/>
                <a:ea typeface="+mn-ea"/>
                <a:cs typeface="+mn-cs"/>
              </a:rPr>
              <a:t>47</a:t>
            </a:r>
            <a:r>
              <a:rPr lang="en-US" dirty="0"/>
              <a:t> </a:t>
            </a:r>
            <a:r>
              <a:rPr lang="en-US" sz="1200" b="0" i="0" u="none" strike="noStrike" kern="1200" dirty="0">
                <a:solidFill>
                  <a:schemeClr val="tx1"/>
                </a:solidFill>
                <a:effectLst/>
                <a:latin typeface="+mn-lt"/>
                <a:ea typeface="+mn-ea"/>
                <a:cs typeface="+mn-cs"/>
              </a:rPr>
              <a:t>Jefferson</a:t>
            </a:r>
            <a:r>
              <a:rPr lang="en-US" dirty="0"/>
              <a:t> </a:t>
            </a:r>
            <a:r>
              <a:rPr lang="en-US" sz="1200" b="0" i="0" u="none" strike="noStrike" kern="1200" dirty="0">
                <a:solidFill>
                  <a:schemeClr val="tx1"/>
                </a:solidFill>
                <a:effectLst/>
                <a:latin typeface="+mn-lt"/>
                <a:ea typeface="+mn-ea"/>
                <a:cs typeface="+mn-cs"/>
              </a:rPr>
              <a:t>48</a:t>
            </a:r>
            <a:r>
              <a:rPr lang="en-US" dirty="0"/>
              <a:t> </a:t>
            </a:r>
            <a:r>
              <a:rPr lang="en-US" sz="1200" b="0" i="0" u="none" strike="noStrike" kern="1200" dirty="0">
                <a:solidFill>
                  <a:schemeClr val="tx1"/>
                </a:solidFill>
                <a:effectLst/>
                <a:latin typeface="+mn-lt"/>
                <a:ea typeface="+mn-ea"/>
                <a:cs typeface="+mn-cs"/>
              </a:rPr>
              <a:t>Juneau</a:t>
            </a:r>
            <a:r>
              <a:rPr lang="en-US" dirty="0"/>
              <a:t> </a:t>
            </a:r>
            <a:r>
              <a:rPr lang="en-US" sz="1200" b="0" i="0" u="none" strike="noStrike" kern="1200" dirty="0">
                <a:solidFill>
                  <a:schemeClr val="tx1"/>
                </a:solidFill>
                <a:effectLst/>
                <a:latin typeface="+mn-lt"/>
                <a:ea typeface="+mn-ea"/>
                <a:cs typeface="+mn-cs"/>
              </a:rPr>
              <a:t>49</a:t>
            </a:r>
            <a:r>
              <a:rPr lang="en-US" dirty="0"/>
              <a:t> </a:t>
            </a:r>
            <a:r>
              <a:rPr lang="en-US" sz="1200" b="0" i="0" u="none" strike="noStrike" kern="1200" dirty="0">
                <a:solidFill>
                  <a:schemeClr val="tx1"/>
                </a:solidFill>
                <a:effectLst/>
                <a:latin typeface="+mn-lt"/>
                <a:ea typeface="+mn-ea"/>
                <a:cs typeface="+mn-cs"/>
              </a:rPr>
              <a:t>Kent</a:t>
            </a:r>
            <a:r>
              <a:rPr lang="en-US" dirty="0"/>
              <a:t> </a:t>
            </a:r>
            <a:r>
              <a:rPr lang="en-US" sz="1200" b="0" i="0" u="none" strike="noStrike" kern="1200" dirty="0">
                <a:solidFill>
                  <a:schemeClr val="tx1"/>
                </a:solidFill>
                <a:effectLst/>
                <a:latin typeface="+mn-lt"/>
                <a:ea typeface="+mn-ea"/>
                <a:cs typeface="+mn-cs"/>
              </a:rPr>
              <a:t>50</a:t>
            </a:r>
            <a:r>
              <a:rPr lang="en-US" dirty="0"/>
              <a:t> </a:t>
            </a:r>
            <a:r>
              <a:rPr lang="en-US" sz="1200" b="0" i="0" u="none" strike="noStrike" kern="1200" dirty="0">
                <a:solidFill>
                  <a:schemeClr val="tx1"/>
                </a:solidFill>
                <a:effectLst/>
                <a:latin typeface="+mn-lt"/>
                <a:ea typeface="+mn-ea"/>
                <a:cs typeface="+mn-cs"/>
              </a:rPr>
              <a:t>King George</a:t>
            </a:r>
            <a:r>
              <a:rPr lang="en-US" dirty="0"/>
              <a:t> </a:t>
            </a:r>
            <a:r>
              <a:rPr lang="en-US" sz="1200" b="0" i="0" u="none" strike="noStrike" kern="1200" dirty="0">
                <a:solidFill>
                  <a:schemeClr val="tx1"/>
                </a:solidFill>
                <a:effectLst/>
                <a:latin typeface="+mn-lt"/>
                <a:ea typeface="+mn-ea"/>
                <a:cs typeface="+mn-cs"/>
              </a:rPr>
              <a:t>51</a:t>
            </a:r>
            <a:r>
              <a:rPr lang="en-US" dirty="0"/>
              <a:t> </a:t>
            </a:r>
            <a:r>
              <a:rPr lang="en-US" sz="1200" b="0" i="0" u="none" strike="noStrike" kern="1200" dirty="0">
                <a:solidFill>
                  <a:schemeClr val="tx1"/>
                </a:solidFill>
                <a:effectLst/>
                <a:latin typeface="+mn-lt"/>
                <a:ea typeface="+mn-ea"/>
                <a:cs typeface="+mn-cs"/>
              </a:rPr>
              <a:t>Kings</a:t>
            </a:r>
            <a:r>
              <a:rPr lang="en-US" dirty="0"/>
              <a:t> </a:t>
            </a:r>
            <a:r>
              <a:rPr lang="en-US" sz="1200" b="0" i="0" u="none" strike="noStrike" kern="1200" dirty="0">
                <a:solidFill>
                  <a:schemeClr val="tx1"/>
                </a:solidFill>
                <a:effectLst/>
                <a:latin typeface="+mn-lt"/>
                <a:ea typeface="+mn-ea"/>
                <a:cs typeface="+mn-cs"/>
              </a:rPr>
              <a:t>52</a:t>
            </a:r>
            <a:r>
              <a:rPr lang="en-US" dirty="0"/>
              <a:t> </a:t>
            </a:r>
            <a:r>
              <a:rPr lang="en-US" sz="1200" b="0" i="0" u="none" strike="noStrike" kern="1200" dirty="0">
                <a:solidFill>
                  <a:schemeClr val="tx1"/>
                </a:solidFill>
                <a:effectLst/>
                <a:latin typeface="+mn-lt"/>
                <a:ea typeface="+mn-ea"/>
                <a:cs typeface="+mn-cs"/>
              </a:rPr>
              <a:t>Loudoun</a:t>
            </a:r>
            <a:r>
              <a:rPr lang="en-US" dirty="0"/>
              <a:t> </a:t>
            </a:r>
            <a:r>
              <a:rPr lang="en-US" sz="1200" b="0" i="0" u="none" strike="noStrike" kern="1200" dirty="0">
                <a:solidFill>
                  <a:schemeClr val="tx1"/>
                </a:solidFill>
                <a:effectLst/>
                <a:latin typeface="+mn-lt"/>
                <a:ea typeface="+mn-ea"/>
                <a:cs typeface="+mn-cs"/>
              </a:rPr>
              <a:t>53</a:t>
            </a:r>
            <a:r>
              <a:rPr lang="en-US" dirty="0"/>
              <a:t> </a:t>
            </a:r>
            <a:r>
              <a:rPr lang="en-US" sz="1200" b="0" i="0" u="none" strike="noStrike" kern="1200" dirty="0">
                <a:solidFill>
                  <a:schemeClr val="tx1"/>
                </a:solidFill>
                <a:effectLst/>
                <a:latin typeface="+mn-lt"/>
                <a:ea typeface="+mn-ea"/>
                <a:cs typeface="+mn-cs"/>
              </a:rPr>
              <a:t>Manatee</a:t>
            </a:r>
            <a:r>
              <a:rPr lang="en-US" dirty="0"/>
              <a:t> </a:t>
            </a:r>
            <a:r>
              <a:rPr lang="en-US" sz="1200" b="0" i="0" u="none" strike="noStrike" kern="1200" dirty="0">
                <a:solidFill>
                  <a:schemeClr val="tx1"/>
                </a:solidFill>
                <a:effectLst/>
                <a:latin typeface="+mn-lt"/>
                <a:ea typeface="+mn-ea"/>
                <a:cs typeface="+mn-cs"/>
              </a:rPr>
              <a:t>54</a:t>
            </a:r>
            <a:r>
              <a:rPr lang="en-US" dirty="0"/>
              <a:t> </a:t>
            </a:r>
            <a:r>
              <a:rPr lang="en-US" sz="1200" b="0" i="0" u="none" strike="noStrike" kern="1200" dirty="0">
                <a:solidFill>
                  <a:schemeClr val="tx1"/>
                </a:solidFill>
                <a:effectLst/>
                <a:latin typeface="+mn-lt"/>
                <a:ea typeface="+mn-ea"/>
                <a:cs typeface="+mn-cs"/>
              </a:rPr>
              <a:t>Maricopa</a:t>
            </a:r>
            <a:r>
              <a:rPr lang="en-US" dirty="0"/>
              <a:t> </a:t>
            </a:r>
            <a:r>
              <a:rPr lang="en-US" sz="1200" b="0" i="0" u="none" strike="noStrike" kern="1200" dirty="0">
                <a:solidFill>
                  <a:schemeClr val="tx1"/>
                </a:solidFill>
                <a:effectLst/>
                <a:latin typeface="+mn-lt"/>
                <a:ea typeface="+mn-ea"/>
                <a:cs typeface="+mn-cs"/>
              </a:rPr>
              <a:t>55</a:t>
            </a:r>
            <a:r>
              <a:rPr lang="en-US" dirty="0"/>
              <a:t> </a:t>
            </a:r>
            <a:r>
              <a:rPr lang="en-US" sz="1200" b="0" i="0" u="none" strike="noStrike" kern="1200" dirty="0">
                <a:solidFill>
                  <a:schemeClr val="tx1"/>
                </a:solidFill>
                <a:effectLst/>
                <a:latin typeface="+mn-lt"/>
                <a:ea typeface="+mn-ea"/>
                <a:cs typeface="+mn-cs"/>
              </a:rPr>
              <a:t>Mecklenburg</a:t>
            </a:r>
            <a:r>
              <a:rPr lang="en-US" dirty="0"/>
              <a:t> </a:t>
            </a:r>
            <a:r>
              <a:rPr lang="en-US" sz="1200" b="0" i="0" u="none" strike="noStrike" kern="1200" dirty="0">
                <a:solidFill>
                  <a:schemeClr val="tx1"/>
                </a:solidFill>
                <a:effectLst/>
                <a:latin typeface="+mn-lt"/>
                <a:ea typeface="+mn-ea"/>
                <a:cs typeface="+mn-cs"/>
              </a:rPr>
              <a:t>56</a:t>
            </a:r>
            <a:r>
              <a:rPr lang="en-US" dirty="0"/>
              <a:t> </a:t>
            </a:r>
            <a:r>
              <a:rPr lang="en-US" sz="1200" b="0" i="0" u="none" strike="noStrike" kern="1200" dirty="0">
                <a:solidFill>
                  <a:schemeClr val="tx1"/>
                </a:solidFill>
                <a:effectLst/>
                <a:latin typeface="+mn-lt"/>
                <a:ea typeface="+mn-ea"/>
                <a:cs typeface="+mn-cs"/>
              </a:rPr>
              <a:t>Miami-Dade</a:t>
            </a:r>
            <a:r>
              <a:rPr lang="en-US" dirty="0"/>
              <a:t> </a:t>
            </a:r>
            <a:r>
              <a:rPr lang="en-US" sz="1200" b="0" i="0" u="none" strike="noStrike" kern="1200" dirty="0">
                <a:solidFill>
                  <a:schemeClr val="tx1"/>
                </a:solidFill>
                <a:effectLst/>
                <a:latin typeface="+mn-lt"/>
                <a:ea typeface="+mn-ea"/>
                <a:cs typeface="+mn-cs"/>
              </a:rPr>
              <a:t>57</a:t>
            </a:r>
            <a:r>
              <a:rPr lang="en-US" dirty="0"/>
              <a:t> </a:t>
            </a:r>
            <a:r>
              <a:rPr lang="en-US" sz="1200" b="0" i="0" u="none" strike="noStrike" kern="1200" dirty="0">
                <a:solidFill>
                  <a:schemeClr val="tx1"/>
                </a:solidFill>
                <a:effectLst/>
                <a:latin typeface="+mn-lt"/>
                <a:ea typeface="+mn-ea"/>
                <a:cs typeface="+mn-cs"/>
              </a:rPr>
              <a:t>Middlesex</a:t>
            </a:r>
            <a:r>
              <a:rPr lang="en-US" dirty="0"/>
              <a:t> </a:t>
            </a:r>
            <a:r>
              <a:rPr lang="en-US" sz="1200" b="0" i="0" u="none" strike="noStrike" kern="1200" dirty="0">
                <a:solidFill>
                  <a:schemeClr val="tx1"/>
                </a:solidFill>
                <a:effectLst/>
                <a:latin typeface="+mn-lt"/>
                <a:ea typeface="+mn-ea"/>
                <a:cs typeface="+mn-cs"/>
              </a:rPr>
              <a:t>58</a:t>
            </a:r>
            <a:r>
              <a:rPr lang="en-US" dirty="0"/>
              <a:t> </a:t>
            </a:r>
            <a:r>
              <a:rPr lang="en-US" sz="1200" b="0" i="0" u="none" strike="noStrike" kern="1200" dirty="0">
                <a:solidFill>
                  <a:schemeClr val="tx1"/>
                </a:solidFill>
                <a:effectLst/>
                <a:latin typeface="+mn-lt"/>
                <a:ea typeface="+mn-ea"/>
                <a:cs typeface="+mn-cs"/>
              </a:rPr>
              <a:t>Monongalia</a:t>
            </a:r>
            <a:r>
              <a:rPr lang="en-US" dirty="0"/>
              <a:t> </a:t>
            </a:r>
            <a:r>
              <a:rPr lang="en-US" sz="1200" b="0" i="0" u="none" strike="noStrike" kern="1200" dirty="0">
                <a:solidFill>
                  <a:schemeClr val="tx1"/>
                </a:solidFill>
                <a:effectLst/>
                <a:latin typeface="+mn-lt"/>
                <a:ea typeface="+mn-ea"/>
                <a:cs typeface="+mn-cs"/>
              </a:rPr>
              <a:t>59</a:t>
            </a:r>
            <a:r>
              <a:rPr lang="en-US" dirty="0"/>
              <a:t> </a:t>
            </a:r>
            <a:r>
              <a:rPr lang="en-US" sz="1200" b="0" i="0" u="none" strike="noStrike" kern="1200" dirty="0">
                <a:solidFill>
                  <a:schemeClr val="tx1"/>
                </a:solidFill>
                <a:effectLst/>
                <a:latin typeface="+mn-lt"/>
                <a:ea typeface="+mn-ea"/>
                <a:cs typeface="+mn-cs"/>
              </a:rPr>
              <a:t>Montgomery</a:t>
            </a:r>
            <a:r>
              <a:rPr lang="en-US" dirty="0"/>
              <a:t> </a:t>
            </a:r>
            <a:r>
              <a:rPr lang="en-US" sz="1200" b="0" i="0" u="none" strike="noStrike" kern="1200" dirty="0">
                <a:solidFill>
                  <a:schemeClr val="tx1"/>
                </a:solidFill>
                <a:effectLst/>
                <a:latin typeface="+mn-lt"/>
                <a:ea typeface="+mn-ea"/>
                <a:cs typeface="+mn-cs"/>
              </a:rPr>
              <a:t>60</a:t>
            </a:r>
            <a:r>
              <a:rPr lang="en-US" dirty="0"/>
              <a:t> </a:t>
            </a:r>
            <a:r>
              <a:rPr lang="en-US" sz="1200" b="0" i="0" u="none" strike="noStrike" kern="1200" dirty="0">
                <a:solidFill>
                  <a:schemeClr val="tx1"/>
                </a:solidFill>
                <a:effectLst/>
                <a:latin typeface="+mn-lt"/>
                <a:ea typeface="+mn-ea"/>
                <a:cs typeface="+mn-cs"/>
              </a:rPr>
              <a:t>Multnomah</a:t>
            </a:r>
            <a:r>
              <a:rPr lang="en-US" dirty="0"/>
              <a:t> </a:t>
            </a:r>
            <a:r>
              <a:rPr lang="en-US" sz="1200" b="0" i="0" u="none" strike="noStrike" kern="1200" dirty="0">
                <a:solidFill>
                  <a:schemeClr val="tx1"/>
                </a:solidFill>
                <a:effectLst/>
                <a:latin typeface="+mn-lt"/>
                <a:ea typeface="+mn-ea"/>
                <a:cs typeface="+mn-cs"/>
              </a:rPr>
              <a:t>61</a:t>
            </a:r>
            <a:r>
              <a:rPr lang="en-US" dirty="0"/>
              <a:t> </a:t>
            </a:r>
            <a:r>
              <a:rPr lang="en-US" sz="1200" b="0" i="0" u="none" strike="noStrike" kern="1200" dirty="0">
                <a:solidFill>
                  <a:schemeClr val="tx1"/>
                </a:solidFill>
                <a:effectLst/>
                <a:latin typeface="+mn-lt"/>
                <a:ea typeface="+mn-ea"/>
                <a:cs typeface="+mn-cs"/>
              </a:rPr>
              <a:t>New Castle</a:t>
            </a:r>
            <a:r>
              <a:rPr lang="en-US" dirty="0"/>
              <a:t> </a:t>
            </a:r>
            <a:r>
              <a:rPr lang="en-US" sz="1200" b="0" i="0" u="none" strike="noStrike" kern="1200" dirty="0">
                <a:solidFill>
                  <a:schemeClr val="tx1"/>
                </a:solidFill>
                <a:effectLst/>
                <a:latin typeface="+mn-lt"/>
                <a:ea typeface="+mn-ea"/>
                <a:cs typeface="+mn-cs"/>
              </a:rPr>
              <a:t>62</a:t>
            </a:r>
            <a:r>
              <a:rPr lang="en-US" dirty="0"/>
              <a:t> </a:t>
            </a:r>
            <a:r>
              <a:rPr lang="en-US" sz="1200" b="0" i="0" u="none" strike="noStrike" kern="1200" dirty="0">
                <a:solidFill>
                  <a:schemeClr val="tx1"/>
                </a:solidFill>
                <a:effectLst/>
                <a:latin typeface="+mn-lt"/>
                <a:ea typeface="+mn-ea"/>
                <a:cs typeface="+mn-cs"/>
              </a:rPr>
              <a:t>New York</a:t>
            </a:r>
            <a:r>
              <a:rPr lang="en-US" dirty="0"/>
              <a:t> </a:t>
            </a:r>
            <a:r>
              <a:rPr lang="en-US" sz="1200" b="0" i="0" u="none" strike="noStrike" kern="1200" dirty="0">
                <a:solidFill>
                  <a:schemeClr val="tx1"/>
                </a:solidFill>
                <a:effectLst/>
                <a:latin typeface="+mn-lt"/>
                <a:ea typeface="+mn-ea"/>
                <a:cs typeface="+mn-cs"/>
              </a:rPr>
              <a:t>63</a:t>
            </a:r>
            <a:r>
              <a:rPr lang="en-US" dirty="0"/>
              <a:t> </a:t>
            </a:r>
            <a:r>
              <a:rPr lang="en-US" sz="1200" b="0" i="0" u="none" strike="noStrike" kern="1200" dirty="0">
                <a:solidFill>
                  <a:schemeClr val="tx1"/>
                </a:solidFill>
                <a:effectLst/>
                <a:latin typeface="+mn-lt"/>
                <a:ea typeface="+mn-ea"/>
                <a:cs typeface="+mn-cs"/>
              </a:rPr>
              <a:t>Newton</a:t>
            </a:r>
            <a:r>
              <a:rPr lang="en-US" dirty="0"/>
              <a:t> </a:t>
            </a:r>
            <a:r>
              <a:rPr lang="en-US" sz="1200" b="0" i="0" u="none" strike="noStrike" kern="1200" dirty="0">
                <a:solidFill>
                  <a:schemeClr val="tx1"/>
                </a:solidFill>
                <a:effectLst/>
                <a:latin typeface="+mn-lt"/>
                <a:ea typeface="+mn-ea"/>
                <a:cs typeface="+mn-cs"/>
              </a:rPr>
              <a:t>64</a:t>
            </a:r>
            <a:r>
              <a:rPr lang="en-US" dirty="0"/>
              <a:t> </a:t>
            </a:r>
            <a:r>
              <a:rPr lang="en-US" sz="1200" b="0" i="0" u="none" strike="noStrike" kern="1200" dirty="0">
                <a:solidFill>
                  <a:schemeClr val="tx1"/>
                </a:solidFill>
                <a:effectLst/>
                <a:latin typeface="+mn-lt"/>
                <a:ea typeface="+mn-ea"/>
                <a:cs typeface="+mn-cs"/>
              </a:rPr>
              <a:t>Norfolk City</a:t>
            </a:r>
            <a:r>
              <a:rPr lang="en-US" dirty="0"/>
              <a:t> </a:t>
            </a:r>
            <a:r>
              <a:rPr lang="en-US" sz="1200" b="0" i="0" u="none" strike="noStrike" kern="1200" dirty="0">
                <a:solidFill>
                  <a:schemeClr val="tx1"/>
                </a:solidFill>
                <a:effectLst/>
                <a:latin typeface="+mn-lt"/>
                <a:ea typeface="+mn-ea"/>
                <a:cs typeface="+mn-cs"/>
              </a:rPr>
              <a:t>65</a:t>
            </a:r>
            <a:r>
              <a:rPr lang="en-US" dirty="0"/>
              <a:t> </a:t>
            </a:r>
            <a:r>
              <a:rPr lang="en-US" sz="1200" b="0" i="0" u="none" strike="noStrike" kern="1200" dirty="0">
                <a:solidFill>
                  <a:schemeClr val="tx1"/>
                </a:solidFill>
                <a:effectLst/>
                <a:latin typeface="+mn-lt"/>
                <a:ea typeface="+mn-ea"/>
                <a:cs typeface="+mn-cs"/>
              </a:rPr>
              <a:t>Ocean</a:t>
            </a:r>
            <a:r>
              <a:rPr lang="en-US" dirty="0"/>
              <a:t> </a:t>
            </a:r>
            <a:r>
              <a:rPr lang="en-US" sz="1200" b="0" i="0" u="none" strike="noStrike" kern="1200" dirty="0">
                <a:solidFill>
                  <a:schemeClr val="tx1"/>
                </a:solidFill>
                <a:effectLst/>
                <a:latin typeface="+mn-lt"/>
                <a:ea typeface="+mn-ea"/>
                <a:cs typeface="+mn-cs"/>
              </a:rPr>
              <a:t>66</a:t>
            </a:r>
            <a:r>
              <a:rPr lang="en-US" dirty="0"/>
              <a:t> </a:t>
            </a:r>
            <a:r>
              <a:rPr lang="en-US" sz="1200" b="0" i="0" u="none" strike="noStrike" kern="1200" dirty="0">
                <a:solidFill>
                  <a:schemeClr val="tx1"/>
                </a:solidFill>
                <a:effectLst/>
                <a:latin typeface="+mn-lt"/>
                <a:ea typeface="+mn-ea"/>
                <a:cs typeface="+mn-cs"/>
              </a:rPr>
              <a:t>Orange</a:t>
            </a:r>
            <a:r>
              <a:rPr lang="en-US" dirty="0"/>
              <a:t> </a:t>
            </a:r>
            <a:r>
              <a:rPr lang="en-US" sz="1200" b="0" i="0" u="none" strike="noStrike" kern="1200" dirty="0">
                <a:solidFill>
                  <a:schemeClr val="tx1"/>
                </a:solidFill>
                <a:effectLst/>
                <a:latin typeface="+mn-lt"/>
                <a:ea typeface="+mn-ea"/>
                <a:cs typeface="+mn-cs"/>
              </a:rPr>
              <a:t>67</a:t>
            </a:r>
            <a:r>
              <a:rPr lang="en-US" dirty="0"/>
              <a:t> </a:t>
            </a:r>
            <a:r>
              <a:rPr lang="en-US" sz="1200" b="0" i="0" u="none" strike="noStrike" kern="1200" dirty="0">
                <a:solidFill>
                  <a:schemeClr val="tx1"/>
                </a:solidFill>
                <a:effectLst/>
                <a:latin typeface="+mn-lt"/>
                <a:ea typeface="+mn-ea"/>
                <a:cs typeface="+mn-cs"/>
              </a:rPr>
              <a:t>Philadelphia</a:t>
            </a:r>
            <a:r>
              <a:rPr lang="en-US" dirty="0"/>
              <a:t> </a:t>
            </a:r>
            <a:r>
              <a:rPr lang="en-US" sz="1200" b="0" i="0" u="none" strike="noStrike" kern="1200" dirty="0">
                <a:solidFill>
                  <a:schemeClr val="tx1"/>
                </a:solidFill>
                <a:effectLst/>
                <a:latin typeface="+mn-lt"/>
                <a:ea typeface="+mn-ea"/>
                <a:cs typeface="+mn-cs"/>
              </a:rPr>
              <a:t>68</a:t>
            </a:r>
            <a:r>
              <a:rPr lang="en-US" dirty="0"/>
              <a:t> </a:t>
            </a:r>
            <a:r>
              <a:rPr lang="en-US" sz="1200" b="0" i="0" u="none" strike="noStrike" kern="1200" dirty="0">
                <a:solidFill>
                  <a:schemeClr val="tx1"/>
                </a:solidFill>
                <a:effectLst/>
                <a:latin typeface="+mn-lt"/>
                <a:ea typeface="+mn-ea"/>
                <a:cs typeface="+mn-cs"/>
              </a:rPr>
              <a:t>Pinal</a:t>
            </a:r>
            <a:r>
              <a:rPr lang="en-US" dirty="0"/>
              <a:t> </a:t>
            </a:r>
            <a:r>
              <a:rPr lang="en-US" sz="1200" b="0" i="0" u="none" strike="noStrike" kern="1200" dirty="0">
                <a:solidFill>
                  <a:schemeClr val="tx1"/>
                </a:solidFill>
                <a:effectLst/>
                <a:latin typeface="+mn-lt"/>
                <a:ea typeface="+mn-ea"/>
                <a:cs typeface="+mn-cs"/>
              </a:rPr>
              <a:t>69</a:t>
            </a:r>
            <a:r>
              <a:rPr lang="en-US" dirty="0"/>
              <a:t> </a:t>
            </a:r>
            <a:r>
              <a:rPr lang="en-US" sz="1200" b="0" i="0" u="none" strike="noStrike" kern="1200" dirty="0">
                <a:solidFill>
                  <a:schemeClr val="tx1"/>
                </a:solidFill>
                <a:effectLst/>
                <a:latin typeface="+mn-lt"/>
                <a:ea typeface="+mn-ea"/>
                <a:cs typeface="+mn-cs"/>
              </a:rPr>
              <a:t>Prince Georges</a:t>
            </a:r>
            <a:r>
              <a:rPr lang="en-US" dirty="0"/>
              <a:t> </a:t>
            </a:r>
            <a:r>
              <a:rPr lang="en-US" sz="1200" b="0" i="0" u="none" strike="noStrike" kern="1200" dirty="0">
                <a:solidFill>
                  <a:schemeClr val="tx1"/>
                </a:solidFill>
                <a:effectLst/>
                <a:latin typeface="+mn-lt"/>
                <a:ea typeface="+mn-ea"/>
                <a:cs typeface="+mn-cs"/>
              </a:rPr>
              <a:t>70</a:t>
            </a:r>
            <a:r>
              <a:rPr lang="en-US" dirty="0"/>
              <a:t> </a:t>
            </a:r>
            <a:r>
              <a:rPr lang="en-US" sz="1200" b="0" i="0" u="none" strike="noStrike" kern="1200" dirty="0">
                <a:solidFill>
                  <a:schemeClr val="tx1"/>
                </a:solidFill>
                <a:effectLst/>
                <a:latin typeface="+mn-lt"/>
                <a:ea typeface="+mn-ea"/>
                <a:cs typeface="+mn-cs"/>
              </a:rPr>
              <a:t>Prince William</a:t>
            </a:r>
            <a:r>
              <a:rPr lang="en-US" dirty="0"/>
              <a:t> </a:t>
            </a:r>
            <a:r>
              <a:rPr lang="en-US" sz="1200" b="0" i="0" u="none" strike="noStrike" kern="1200" dirty="0">
                <a:solidFill>
                  <a:schemeClr val="tx1"/>
                </a:solidFill>
                <a:effectLst/>
                <a:latin typeface="+mn-lt"/>
                <a:ea typeface="+mn-ea"/>
                <a:cs typeface="+mn-cs"/>
              </a:rPr>
              <a:t>71</a:t>
            </a:r>
            <a:r>
              <a:rPr lang="en-US" dirty="0"/>
              <a:t> </a:t>
            </a:r>
            <a:r>
              <a:rPr lang="en-US" sz="1200" b="0" i="0" u="none" strike="noStrike" kern="1200" dirty="0">
                <a:solidFill>
                  <a:schemeClr val="tx1"/>
                </a:solidFill>
                <a:effectLst/>
                <a:latin typeface="+mn-lt"/>
                <a:ea typeface="+mn-ea"/>
                <a:cs typeface="+mn-cs"/>
              </a:rPr>
              <a:t>Queen Anne's</a:t>
            </a:r>
            <a:r>
              <a:rPr lang="en-US" dirty="0"/>
              <a:t> </a:t>
            </a:r>
            <a:r>
              <a:rPr lang="en-US" sz="1200" b="0" i="0" u="none" strike="noStrike" kern="1200" dirty="0">
                <a:solidFill>
                  <a:schemeClr val="tx1"/>
                </a:solidFill>
                <a:effectLst/>
                <a:latin typeface="+mn-lt"/>
                <a:ea typeface="+mn-ea"/>
                <a:cs typeface="+mn-cs"/>
              </a:rPr>
              <a:t>72</a:t>
            </a:r>
            <a:r>
              <a:rPr lang="en-US" dirty="0"/>
              <a:t> </a:t>
            </a:r>
            <a:r>
              <a:rPr lang="en-US" sz="1200" b="0" i="0" u="none" strike="noStrike" kern="1200" dirty="0">
                <a:solidFill>
                  <a:schemeClr val="tx1"/>
                </a:solidFill>
                <a:effectLst/>
                <a:latin typeface="+mn-lt"/>
                <a:ea typeface="+mn-ea"/>
                <a:cs typeface="+mn-cs"/>
              </a:rPr>
              <a:t>Queen </a:t>
            </a:r>
            <a:r>
              <a:rPr lang="en-US" sz="1200" b="0" i="0" u="none" strike="noStrike" kern="1200" dirty="0" err="1">
                <a:solidFill>
                  <a:schemeClr val="tx1"/>
                </a:solidFill>
                <a:effectLst/>
                <a:latin typeface="+mn-lt"/>
                <a:ea typeface="+mn-ea"/>
                <a:cs typeface="+mn-cs"/>
              </a:rPr>
              <a:t>Annes</a:t>
            </a:r>
            <a:r>
              <a:rPr lang="en-US" dirty="0"/>
              <a:t> </a:t>
            </a:r>
            <a:r>
              <a:rPr lang="en-US" sz="1200" b="0" i="0" u="none" strike="noStrike" kern="1200" dirty="0">
                <a:solidFill>
                  <a:schemeClr val="tx1"/>
                </a:solidFill>
                <a:effectLst/>
                <a:latin typeface="+mn-lt"/>
                <a:ea typeface="+mn-ea"/>
                <a:cs typeface="+mn-cs"/>
              </a:rPr>
              <a:t>73</a:t>
            </a:r>
            <a:r>
              <a:rPr lang="en-US" dirty="0"/>
              <a:t> </a:t>
            </a:r>
            <a:r>
              <a:rPr lang="en-US" sz="1200" b="0" i="0" u="none" strike="noStrike" kern="1200" dirty="0">
                <a:solidFill>
                  <a:schemeClr val="tx1"/>
                </a:solidFill>
                <a:effectLst/>
                <a:latin typeface="+mn-lt"/>
                <a:ea typeface="+mn-ea"/>
                <a:cs typeface="+mn-cs"/>
              </a:rPr>
              <a:t>Richmond City</a:t>
            </a:r>
            <a:r>
              <a:rPr lang="en-US" dirty="0"/>
              <a:t> </a:t>
            </a:r>
            <a:r>
              <a:rPr lang="en-US" sz="1200" b="0" i="0" u="none" strike="noStrike" kern="1200" dirty="0">
                <a:solidFill>
                  <a:schemeClr val="tx1"/>
                </a:solidFill>
                <a:effectLst/>
                <a:latin typeface="+mn-lt"/>
                <a:ea typeface="+mn-ea"/>
                <a:cs typeface="+mn-cs"/>
              </a:rPr>
              <a:t>74</a:t>
            </a:r>
            <a:r>
              <a:rPr lang="en-US" dirty="0"/>
              <a:t> </a:t>
            </a:r>
            <a:r>
              <a:rPr lang="en-US" sz="1200" b="0" i="0" u="none" strike="noStrike" kern="1200" dirty="0">
                <a:solidFill>
                  <a:schemeClr val="tx1"/>
                </a:solidFill>
                <a:effectLst/>
                <a:latin typeface="+mn-lt"/>
                <a:ea typeface="+mn-ea"/>
                <a:cs typeface="+mn-cs"/>
              </a:rPr>
              <a:t>Rockbridge</a:t>
            </a:r>
            <a:r>
              <a:rPr lang="en-US" dirty="0"/>
              <a:t> </a:t>
            </a:r>
            <a:r>
              <a:rPr lang="en-US" sz="1200" b="0" i="0" u="none" strike="noStrike" kern="1200" dirty="0">
                <a:solidFill>
                  <a:schemeClr val="tx1"/>
                </a:solidFill>
                <a:effectLst/>
                <a:latin typeface="+mn-lt"/>
                <a:ea typeface="+mn-ea"/>
                <a:cs typeface="+mn-cs"/>
              </a:rPr>
              <a:t>75</a:t>
            </a:r>
            <a:r>
              <a:rPr lang="en-US" dirty="0"/>
              <a:t> </a:t>
            </a:r>
            <a:r>
              <a:rPr lang="en-US" sz="1200" b="0" i="0" u="none" strike="noStrike" kern="1200" dirty="0">
                <a:solidFill>
                  <a:schemeClr val="tx1"/>
                </a:solidFill>
                <a:effectLst/>
                <a:latin typeface="+mn-lt"/>
                <a:ea typeface="+mn-ea"/>
                <a:cs typeface="+mn-cs"/>
              </a:rPr>
              <a:t>Saint Louis</a:t>
            </a:r>
            <a:r>
              <a:rPr lang="en-US" dirty="0"/>
              <a:t> </a:t>
            </a:r>
            <a:r>
              <a:rPr lang="en-US" sz="1200" b="0" i="0" u="none" strike="noStrike" kern="1200" dirty="0">
                <a:solidFill>
                  <a:schemeClr val="tx1"/>
                </a:solidFill>
                <a:effectLst/>
                <a:latin typeface="+mn-lt"/>
                <a:ea typeface="+mn-ea"/>
                <a:cs typeface="+mn-cs"/>
              </a:rPr>
              <a:t>76</a:t>
            </a:r>
            <a:r>
              <a:rPr lang="en-US" dirty="0"/>
              <a:t> </a:t>
            </a:r>
            <a:r>
              <a:rPr lang="en-US" sz="1200" b="0" i="0" u="none" strike="noStrike" kern="1200" dirty="0">
                <a:solidFill>
                  <a:schemeClr val="tx1"/>
                </a:solidFill>
                <a:effectLst/>
                <a:latin typeface="+mn-lt"/>
                <a:ea typeface="+mn-ea"/>
                <a:cs typeface="+mn-cs"/>
              </a:rPr>
              <a:t>Saint </a:t>
            </a:r>
            <a:r>
              <a:rPr lang="en-US" sz="1200" b="0" i="0" u="none" strike="noStrike" kern="1200" dirty="0" err="1">
                <a:solidFill>
                  <a:schemeClr val="tx1"/>
                </a:solidFill>
                <a:effectLst/>
                <a:latin typeface="+mn-lt"/>
                <a:ea typeface="+mn-ea"/>
                <a:cs typeface="+mn-cs"/>
              </a:rPr>
              <a:t>Marys</a:t>
            </a:r>
            <a:r>
              <a:rPr lang="en-US" dirty="0"/>
              <a:t> </a:t>
            </a:r>
            <a:r>
              <a:rPr lang="en-US" sz="1200" b="0" i="0" u="none" strike="noStrike" kern="1200" dirty="0">
                <a:solidFill>
                  <a:schemeClr val="tx1"/>
                </a:solidFill>
                <a:effectLst/>
                <a:latin typeface="+mn-lt"/>
                <a:ea typeface="+mn-ea"/>
                <a:cs typeface="+mn-cs"/>
              </a:rPr>
              <a:t>77</a:t>
            </a:r>
            <a:r>
              <a:rPr lang="en-US" dirty="0"/>
              <a:t> </a:t>
            </a:r>
            <a:r>
              <a:rPr lang="en-US" sz="1200" b="0" i="0" u="none" strike="noStrike" kern="1200" dirty="0">
                <a:solidFill>
                  <a:schemeClr val="tx1"/>
                </a:solidFill>
                <a:effectLst/>
                <a:latin typeface="+mn-lt"/>
                <a:ea typeface="+mn-ea"/>
                <a:cs typeface="+mn-cs"/>
              </a:rPr>
              <a:t>Santa Clara</a:t>
            </a:r>
            <a:r>
              <a:rPr lang="en-US" dirty="0"/>
              <a:t> </a:t>
            </a:r>
            <a:r>
              <a:rPr lang="en-US" sz="1200" b="0" i="0" u="none" strike="noStrike" kern="1200" dirty="0">
                <a:solidFill>
                  <a:schemeClr val="tx1"/>
                </a:solidFill>
                <a:effectLst/>
                <a:latin typeface="+mn-lt"/>
                <a:ea typeface="+mn-ea"/>
                <a:cs typeface="+mn-cs"/>
              </a:rPr>
              <a:t>78</a:t>
            </a:r>
            <a:r>
              <a:rPr lang="en-US" dirty="0"/>
              <a:t> </a:t>
            </a:r>
            <a:r>
              <a:rPr lang="en-US" sz="1200" b="0" i="0" u="none" strike="noStrike" kern="1200" dirty="0">
                <a:solidFill>
                  <a:schemeClr val="tx1"/>
                </a:solidFill>
                <a:effectLst/>
                <a:latin typeface="+mn-lt"/>
                <a:ea typeface="+mn-ea"/>
                <a:cs typeface="+mn-cs"/>
              </a:rPr>
              <a:t>Somerset</a:t>
            </a:r>
            <a:r>
              <a:rPr lang="en-US" dirty="0"/>
              <a:t> </a:t>
            </a:r>
            <a:r>
              <a:rPr lang="en-US" sz="1200" b="0" i="0" u="none" strike="noStrike" kern="1200" dirty="0">
                <a:solidFill>
                  <a:schemeClr val="tx1"/>
                </a:solidFill>
                <a:effectLst/>
                <a:latin typeface="+mn-lt"/>
                <a:ea typeface="+mn-ea"/>
                <a:cs typeface="+mn-cs"/>
              </a:rPr>
              <a:t>79</a:t>
            </a:r>
            <a:r>
              <a:rPr lang="en-US" dirty="0"/>
              <a:t> </a:t>
            </a:r>
            <a:r>
              <a:rPr lang="en-US" sz="1200" b="0" i="0" u="none" strike="noStrike" kern="1200" dirty="0">
                <a:solidFill>
                  <a:schemeClr val="tx1"/>
                </a:solidFill>
                <a:effectLst/>
                <a:latin typeface="+mn-lt"/>
                <a:ea typeface="+mn-ea"/>
                <a:cs typeface="+mn-cs"/>
              </a:rPr>
              <a:t>Spartanburg</a:t>
            </a:r>
            <a:r>
              <a:rPr lang="en-US" dirty="0"/>
              <a:t> </a:t>
            </a:r>
            <a:r>
              <a:rPr lang="en-US" sz="1200" b="0" i="0" u="none" strike="noStrike" kern="1200" dirty="0">
                <a:solidFill>
                  <a:schemeClr val="tx1"/>
                </a:solidFill>
                <a:effectLst/>
                <a:latin typeface="+mn-lt"/>
                <a:ea typeface="+mn-ea"/>
                <a:cs typeface="+mn-cs"/>
              </a:rPr>
              <a:t>80</a:t>
            </a:r>
            <a:r>
              <a:rPr lang="en-US" dirty="0"/>
              <a:t> </a:t>
            </a:r>
            <a:r>
              <a:rPr lang="en-US" sz="1200" b="0" i="0" u="none" strike="noStrike" kern="1200" dirty="0">
                <a:solidFill>
                  <a:schemeClr val="tx1"/>
                </a:solidFill>
                <a:effectLst/>
                <a:latin typeface="+mn-lt"/>
                <a:ea typeface="+mn-ea"/>
                <a:cs typeface="+mn-cs"/>
              </a:rPr>
              <a:t>Spotsylvania</a:t>
            </a:r>
            <a:r>
              <a:rPr lang="en-US" dirty="0"/>
              <a:t> </a:t>
            </a:r>
            <a:r>
              <a:rPr lang="en-US" sz="1200" b="0" i="0" u="none" strike="noStrike" kern="1200" dirty="0">
                <a:solidFill>
                  <a:schemeClr val="tx1"/>
                </a:solidFill>
                <a:effectLst/>
                <a:latin typeface="+mn-lt"/>
                <a:ea typeface="+mn-ea"/>
                <a:cs typeface="+mn-cs"/>
              </a:rPr>
              <a:t>81</a:t>
            </a:r>
            <a:r>
              <a:rPr lang="en-US" dirty="0"/>
              <a:t> </a:t>
            </a:r>
            <a:r>
              <a:rPr lang="en-US" sz="1200" b="0" i="0" u="none" strike="noStrike" kern="1200" dirty="0">
                <a:solidFill>
                  <a:schemeClr val="tx1"/>
                </a:solidFill>
                <a:effectLst/>
                <a:latin typeface="+mn-lt"/>
                <a:ea typeface="+mn-ea"/>
                <a:cs typeface="+mn-cs"/>
              </a:rPr>
              <a:t>Sussex</a:t>
            </a:r>
            <a:r>
              <a:rPr lang="en-US" dirty="0"/>
              <a:t> </a:t>
            </a:r>
            <a:r>
              <a:rPr lang="en-US" sz="1200" b="0" i="0" u="none" strike="noStrike" kern="1200" dirty="0">
                <a:solidFill>
                  <a:schemeClr val="tx1"/>
                </a:solidFill>
                <a:effectLst/>
                <a:latin typeface="+mn-lt"/>
                <a:ea typeface="+mn-ea"/>
                <a:cs typeface="+mn-cs"/>
              </a:rPr>
              <a:t>82</a:t>
            </a:r>
            <a:r>
              <a:rPr lang="en-US" dirty="0"/>
              <a:t> </a:t>
            </a:r>
            <a:r>
              <a:rPr lang="en-US" sz="1200" b="0" i="0" u="none" strike="noStrike" kern="1200" dirty="0">
                <a:solidFill>
                  <a:schemeClr val="tx1"/>
                </a:solidFill>
                <a:effectLst/>
                <a:latin typeface="+mn-lt"/>
                <a:ea typeface="+mn-ea"/>
                <a:cs typeface="+mn-cs"/>
              </a:rPr>
              <a:t>Talbot</a:t>
            </a:r>
            <a:r>
              <a:rPr lang="en-US" dirty="0"/>
              <a:t> </a:t>
            </a:r>
            <a:r>
              <a:rPr lang="en-US" sz="1200" b="0" i="0" u="none" strike="noStrike" kern="1200" dirty="0">
                <a:solidFill>
                  <a:schemeClr val="tx1"/>
                </a:solidFill>
                <a:effectLst/>
                <a:latin typeface="+mn-lt"/>
                <a:ea typeface="+mn-ea"/>
                <a:cs typeface="+mn-cs"/>
              </a:rPr>
              <a:t>83</a:t>
            </a:r>
            <a:r>
              <a:rPr lang="en-US" dirty="0"/>
              <a:t> </a:t>
            </a:r>
            <a:r>
              <a:rPr lang="en-US" sz="1200" b="0" i="0" u="none" strike="noStrike" kern="1200" dirty="0">
                <a:solidFill>
                  <a:schemeClr val="tx1"/>
                </a:solidFill>
                <a:effectLst/>
                <a:latin typeface="+mn-lt"/>
                <a:ea typeface="+mn-ea"/>
                <a:cs typeface="+mn-cs"/>
              </a:rPr>
              <a:t>Travis</a:t>
            </a:r>
            <a:r>
              <a:rPr lang="en-US" dirty="0"/>
              <a:t> </a:t>
            </a:r>
            <a:r>
              <a:rPr lang="en-US" sz="1200" b="0" i="0" u="none" strike="noStrike" kern="1200" dirty="0">
                <a:solidFill>
                  <a:schemeClr val="tx1"/>
                </a:solidFill>
                <a:effectLst/>
                <a:latin typeface="+mn-lt"/>
                <a:ea typeface="+mn-ea"/>
                <a:cs typeface="+mn-cs"/>
              </a:rPr>
              <a:t>84</a:t>
            </a:r>
            <a:r>
              <a:rPr lang="en-US" dirty="0"/>
              <a:t> </a:t>
            </a:r>
            <a:r>
              <a:rPr lang="en-US" sz="1200" b="0" i="0" u="none" strike="noStrike" kern="1200" dirty="0">
                <a:solidFill>
                  <a:schemeClr val="tx1"/>
                </a:solidFill>
                <a:effectLst/>
                <a:latin typeface="+mn-lt"/>
                <a:ea typeface="+mn-ea"/>
                <a:cs typeface="+mn-cs"/>
              </a:rPr>
              <a:t>Virginia Beach City</a:t>
            </a:r>
            <a:r>
              <a:rPr lang="en-US" dirty="0"/>
              <a:t> </a:t>
            </a:r>
            <a:r>
              <a:rPr lang="en-US" sz="1200" b="0" i="0" u="none" strike="noStrike" kern="1200" dirty="0">
                <a:solidFill>
                  <a:schemeClr val="tx1"/>
                </a:solidFill>
                <a:effectLst/>
                <a:latin typeface="+mn-lt"/>
                <a:ea typeface="+mn-ea"/>
                <a:cs typeface="+mn-cs"/>
              </a:rPr>
              <a:t>85</a:t>
            </a:r>
            <a:r>
              <a:rPr lang="en-US" dirty="0"/>
              <a:t> </a:t>
            </a:r>
            <a:r>
              <a:rPr lang="en-US" sz="1200" b="0" i="0" u="none" strike="noStrike" kern="1200" dirty="0">
                <a:solidFill>
                  <a:schemeClr val="tx1"/>
                </a:solidFill>
                <a:effectLst/>
                <a:latin typeface="+mn-lt"/>
                <a:ea typeface="+mn-ea"/>
                <a:cs typeface="+mn-cs"/>
              </a:rPr>
              <a:t>Wake</a:t>
            </a:r>
            <a:r>
              <a:rPr lang="en-US" dirty="0"/>
              <a:t> </a:t>
            </a:r>
            <a:r>
              <a:rPr lang="en-US" sz="1200" b="0" i="0" u="none" strike="noStrike" kern="1200" dirty="0">
                <a:solidFill>
                  <a:schemeClr val="tx1"/>
                </a:solidFill>
                <a:effectLst/>
                <a:latin typeface="+mn-lt"/>
                <a:ea typeface="+mn-ea"/>
                <a:cs typeface="+mn-cs"/>
              </a:rPr>
              <a:t>86</a:t>
            </a:r>
            <a:r>
              <a:rPr lang="en-US" dirty="0"/>
              <a:t> </a:t>
            </a:r>
            <a:r>
              <a:rPr lang="en-US" sz="1200" b="0" i="0" u="none" strike="noStrike" kern="1200" dirty="0">
                <a:solidFill>
                  <a:schemeClr val="tx1"/>
                </a:solidFill>
                <a:effectLst/>
                <a:latin typeface="+mn-lt"/>
                <a:ea typeface="+mn-ea"/>
                <a:cs typeface="+mn-cs"/>
              </a:rPr>
              <a:t>Warren</a:t>
            </a:r>
            <a:r>
              <a:rPr lang="en-US" dirty="0"/>
              <a:t> </a:t>
            </a:r>
            <a:r>
              <a:rPr lang="en-US" sz="1200" b="0" i="0" u="none" strike="noStrike" kern="1200" dirty="0">
                <a:solidFill>
                  <a:schemeClr val="tx1"/>
                </a:solidFill>
                <a:effectLst/>
                <a:latin typeface="+mn-lt"/>
                <a:ea typeface="+mn-ea"/>
                <a:cs typeface="+mn-cs"/>
              </a:rPr>
              <a:t>87</a:t>
            </a:r>
            <a:r>
              <a:rPr lang="en-US" dirty="0"/>
              <a:t> </a:t>
            </a:r>
            <a:r>
              <a:rPr lang="en-US" sz="1200" b="0" i="0" u="none" strike="noStrike" kern="1200" dirty="0">
                <a:solidFill>
                  <a:schemeClr val="tx1"/>
                </a:solidFill>
                <a:effectLst/>
                <a:latin typeface="+mn-lt"/>
                <a:ea typeface="+mn-ea"/>
                <a:cs typeface="+mn-cs"/>
              </a:rPr>
              <a:t>Washington</a:t>
            </a:r>
            <a:r>
              <a:rPr lang="en-US" dirty="0"/>
              <a:t> </a:t>
            </a:r>
            <a:r>
              <a:rPr lang="en-US" sz="1200" b="0" i="0" u="none" strike="noStrike" kern="1200" dirty="0">
                <a:solidFill>
                  <a:schemeClr val="tx1"/>
                </a:solidFill>
                <a:effectLst/>
                <a:latin typeface="+mn-lt"/>
                <a:ea typeface="+mn-ea"/>
                <a:cs typeface="+mn-cs"/>
              </a:rPr>
              <a:t>88</a:t>
            </a:r>
            <a:r>
              <a:rPr lang="en-US" dirty="0"/>
              <a:t> </a:t>
            </a:r>
            <a:r>
              <a:rPr lang="en-US" sz="1200" b="0" i="0" u="none" strike="noStrike" kern="1200" dirty="0">
                <a:solidFill>
                  <a:schemeClr val="tx1"/>
                </a:solidFill>
                <a:effectLst/>
                <a:latin typeface="+mn-lt"/>
                <a:ea typeface="+mn-ea"/>
                <a:cs typeface="+mn-cs"/>
              </a:rPr>
              <a:t>Wicomico</a:t>
            </a:r>
            <a:r>
              <a:rPr lang="en-US" dirty="0"/>
              <a:t> </a:t>
            </a:r>
            <a:r>
              <a:rPr lang="en-US" sz="1200" b="0" i="0" u="none" strike="noStrike" kern="1200" dirty="0">
                <a:solidFill>
                  <a:schemeClr val="tx1"/>
                </a:solidFill>
                <a:effectLst/>
                <a:latin typeface="+mn-lt"/>
                <a:ea typeface="+mn-ea"/>
                <a:cs typeface="+mn-cs"/>
              </a:rPr>
              <a:t>89</a:t>
            </a:r>
            <a:r>
              <a:rPr lang="en-US" dirty="0"/>
              <a:t> </a:t>
            </a:r>
            <a:r>
              <a:rPr lang="en-US" sz="1200" b="0" i="0" u="none" strike="noStrike" kern="1200" dirty="0">
                <a:solidFill>
                  <a:schemeClr val="tx1"/>
                </a:solidFill>
                <a:effectLst/>
                <a:latin typeface="+mn-lt"/>
                <a:ea typeface="+mn-ea"/>
                <a:cs typeface="+mn-cs"/>
              </a:rPr>
              <a:t>Williamson</a:t>
            </a:r>
            <a:r>
              <a:rPr lang="en-US" dirty="0"/>
              <a:t> </a:t>
            </a:r>
            <a:r>
              <a:rPr lang="en-US" sz="1200" b="0" i="0" u="none" strike="noStrike" kern="1200" dirty="0">
                <a:solidFill>
                  <a:schemeClr val="tx1"/>
                </a:solidFill>
                <a:effectLst/>
                <a:latin typeface="+mn-lt"/>
                <a:ea typeface="+mn-ea"/>
                <a:cs typeface="+mn-cs"/>
              </a:rPr>
              <a:t>90</a:t>
            </a:r>
            <a:r>
              <a:rPr lang="en-US" dirty="0"/>
              <a:t> </a:t>
            </a:r>
            <a:r>
              <a:rPr lang="en-US" sz="1200" b="0" i="0" u="none" strike="noStrike" kern="1200" dirty="0">
                <a:solidFill>
                  <a:schemeClr val="tx1"/>
                </a:solidFill>
                <a:effectLst/>
                <a:latin typeface="+mn-lt"/>
                <a:ea typeface="+mn-ea"/>
                <a:cs typeface="+mn-cs"/>
              </a:rPr>
              <a:t>Worcester</a:t>
            </a:r>
            <a:r>
              <a:rPr lang="en-US" dirty="0"/>
              <a:t> </a:t>
            </a:r>
            <a:r>
              <a:rPr lang="en-US" sz="1200" b="0" i="0" u="none" strike="noStrike" kern="1200" dirty="0">
                <a:solidFill>
                  <a:schemeClr val="tx1"/>
                </a:solidFill>
                <a:effectLst/>
                <a:latin typeface="+mn-lt"/>
                <a:ea typeface="+mn-ea"/>
                <a:cs typeface="+mn-cs"/>
              </a:rPr>
              <a:t>91</a:t>
            </a:r>
            <a:r>
              <a:rPr lang="en-US" dirty="0"/>
              <a:t> </a:t>
            </a:r>
            <a:r>
              <a:rPr lang="en-US" sz="1200" b="0" i="0" u="none" strike="noStrike" kern="1200" dirty="0">
                <a:solidFill>
                  <a:schemeClr val="tx1"/>
                </a:solidFill>
                <a:effectLst/>
                <a:latin typeface="+mn-lt"/>
                <a:ea typeface="+mn-ea"/>
                <a:cs typeface="+mn-cs"/>
              </a:rPr>
              <a:t>York</a:t>
            </a:r>
            <a:r>
              <a:rPr lang="en-US" dirty="0"/>
              <a:t> </a:t>
            </a:r>
          </a:p>
        </p:txBody>
      </p:sp>
      <p:sp>
        <p:nvSpPr>
          <p:cNvPr id="4" name="Slide Number Placeholder 3"/>
          <p:cNvSpPr>
            <a:spLocks noGrp="1"/>
          </p:cNvSpPr>
          <p:nvPr>
            <p:ph type="sldNum" sz="quarter" idx="5"/>
          </p:nvPr>
        </p:nvSpPr>
        <p:spPr/>
        <p:txBody>
          <a:bodyPr/>
          <a:lstStyle/>
          <a:p>
            <a:fld id="{E20C1617-3562-4AA4-A76B-4EF55B286D2F}" type="slidenum">
              <a:rPr lang="en-US" smtClean="0"/>
              <a:t>14</a:t>
            </a:fld>
            <a:endParaRPr lang="en-US"/>
          </a:p>
        </p:txBody>
      </p:sp>
    </p:spTree>
    <p:extLst>
      <p:ext uri="{BB962C8B-B14F-4D97-AF65-F5344CB8AC3E}">
        <p14:creationId xmlns:p14="http://schemas.microsoft.com/office/powerpoint/2010/main" val="291581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C1617-3562-4AA4-A76B-4EF55B286D2F}" type="slidenum">
              <a:rPr lang="en-US" smtClean="0"/>
              <a:t>16</a:t>
            </a:fld>
            <a:endParaRPr lang="en-US"/>
          </a:p>
        </p:txBody>
      </p:sp>
    </p:spTree>
    <p:extLst>
      <p:ext uri="{BB962C8B-B14F-4D97-AF65-F5344CB8AC3E}">
        <p14:creationId xmlns:p14="http://schemas.microsoft.com/office/powerpoint/2010/main" val="82279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03350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9698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10163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63692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5059-DD62-4CCB-AFBF-B32D89814347}"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44645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767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D5059-DD62-4CCB-AFBF-B32D89814347}"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38003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D5059-DD62-4CCB-AFBF-B32D89814347}"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56286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D5059-DD62-4CCB-AFBF-B32D89814347}"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236308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46343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D5059-DD62-4CCB-AFBF-B32D89814347}"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6F6D-E8B9-4FD6-8166-BD402CB3B057}" type="slidenum">
              <a:rPr lang="en-US" smtClean="0"/>
              <a:t>‹#›</a:t>
            </a:fld>
            <a:endParaRPr lang="en-US"/>
          </a:p>
        </p:txBody>
      </p:sp>
    </p:spTree>
    <p:extLst>
      <p:ext uri="{BB962C8B-B14F-4D97-AF65-F5344CB8AC3E}">
        <p14:creationId xmlns:p14="http://schemas.microsoft.com/office/powerpoint/2010/main" val="144188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D5059-DD62-4CCB-AFBF-B32D89814347}"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D6F6D-E8B9-4FD6-8166-BD402CB3B057}" type="slidenum">
              <a:rPr lang="en-US" smtClean="0"/>
              <a:t>‹#›</a:t>
            </a:fld>
            <a:endParaRPr lang="en-US"/>
          </a:p>
        </p:txBody>
      </p:sp>
    </p:spTree>
    <p:extLst>
      <p:ext uri="{BB962C8B-B14F-4D97-AF65-F5344CB8AC3E}">
        <p14:creationId xmlns:p14="http://schemas.microsoft.com/office/powerpoint/2010/main" val="875340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3340-452E-41C3-BB1A-E12B6114B7C6}"/>
              </a:ext>
            </a:extLst>
          </p:cNvPr>
          <p:cNvSpPr>
            <a:spLocks noGrp="1"/>
          </p:cNvSpPr>
          <p:nvPr>
            <p:ph type="ctrTitle"/>
          </p:nvPr>
        </p:nvSpPr>
        <p:spPr>
          <a:xfrm>
            <a:off x="1524000" y="178780"/>
            <a:ext cx="9144000" cy="2387600"/>
          </a:xfrm>
        </p:spPr>
        <p:txBody>
          <a:bodyPr/>
          <a:lstStyle/>
          <a:p>
            <a:r>
              <a:rPr lang="en-US" dirty="0"/>
              <a:t>Data Challenge</a:t>
            </a:r>
            <a:br>
              <a:rPr lang="en-US" dirty="0"/>
            </a:br>
            <a:r>
              <a:rPr lang="en-US" dirty="0"/>
              <a:t>2020</a:t>
            </a:r>
          </a:p>
        </p:txBody>
      </p:sp>
      <p:sp>
        <p:nvSpPr>
          <p:cNvPr id="7" name="Subtitle 6">
            <a:extLst>
              <a:ext uri="{FF2B5EF4-FFF2-40B4-BE49-F238E27FC236}">
                <a16:creationId xmlns:a16="http://schemas.microsoft.com/office/drawing/2014/main" id="{CCAC849C-11CC-40BC-891F-F90F435DBA31}"/>
              </a:ext>
            </a:extLst>
          </p:cNvPr>
          <p:cNvSpPr>
            <a:spLocks noGrp="1"/>
          </p:cNvSpPr>
          <p:nvPr>
            <p:ph type="subTitle" idx="1"/>
          </p:nvPr>
        </p:nvSpPr>
        <p:spPr>
          <a:xfrm>
            <a:off x="1524000" y="2938276"/>
            <a:ext cx="9144000" cy="1655762"/>
          </a:xfrm>
        </p:spPr>
        <p:txBody>
          <a:bodyPr>
            <a:normAutofit/>
          </a:bodyPr>
          <a:lstStyle/>
          <a:p>
            <a:r>
              <a:rPr lang="en-US" dirty="0"/>
              <a:t>Dataset Name: Training Program (Level 1)</a:t>
            </a:r>
          </a:p>
          <a:p>
            <a:r>
              <a:rPr lang="en-US" dirty="0"/>
              <a:t>Organization Name: Maryland Small Business Development Center (SBDC)</a:t>
            </a:r>
          </a:p>
          <a:p>
            <a:endParaRPr lang="en-US" dirty="0"/>
          </a:p>
        </p:txBody>
      </p:sp>
      <p:sp>
        <p:nvSpPr>
          <p:cNvPr id="4" name="TextBox 3">
            <a:extLst>
              <a:ext uri="{FF2B5EF4-FFF2-40B4-BE49-F238E27FC236}">
                <a16:creationId xmlns:a16="http://schemas.microsoft.com/office/drawing/2014/main" id="{74FAFC08-3053-4C6A-9AF6-3FD2C9F99128}"/>
              </a:ext>
            </a:extLst>
          </p:cNvPr>
          <p:cNvSpPr txBox="1"/>
          <p:nvPr/>
        </p:nvSpPr>
        <p:spPr>
          <a:xfrm>
            <a:off x="2676726" y="4594038"/>
            <a:ext cx="6838545" cy="1200329"/>
          </a:xfrm>
          <a:prstGeom prst="rect">
            <a:avLst/>
          </a:prstGeom>
          <a:noFill/>
        </p:spPr>
        <p:txBody>
          <a:bodyPr wrap="square" rtlCol="0">
            <a:spAutoFit/>
          </a:bodyPr>
          <a:lstStyle/>
          <a:p>
            <a:pPr algn="ctr"/>
            <a:r>
              <a:rPr lang="en-US" sz="2400" dirty="0"/>
              <a:t>Name: Sadia Rahman</a:t>
            </a:r>
          </a:p>
          <a:p>
            <a:pPr algn="ctr"/>
            <a:r>
              <a:rPr lang="en-US" sz="2400" dirty="0"/>
              <a:t>Mentor: Parisa </a:t>
            </a:r>
            <a:r>
              <a:rPr lang="en-US" sz="2400" dirty="0" err="1"/>
              <a:t>Gandomkar</a:t>
            </a:r>
            <a:endParaRPr lang="en-US" sz="2400" dirty="0"/>
          </a:p>
          <a:p>
            <a:pPr algn="ctr"/>
            <a:r>
              <a:rPr lang="en-US" sz="2400" dirty="0"/>
              <a:t>Team No.: DC20068</a:t>
            </a:r>
          </a:p>
        </p:txBody>
      </p:sp>
      <p:sp>
        <p:nvSpPr>
          <p:cNvPr id="5" name="Flowchart: Alternate Process 4">
            <a:extLst>
              <a:ext uri="{FF2B5EF4-FFF2-40B4-BE49-F238E27FC236}">
                <a16:creationId xmlns:a16="http://schemas.microsoft.com/office/drawing/2014/main" id="{0CDEB7D3-9434-44DE-98D1-11FF86DB0F7D}"/>
              </a:ext>
            </a:extLst>
          </p:cNvPr>
          <p:cNvSpPr/>
          <p:nvPr/>
        </p:nvSpPr>
        <p:spPr>
          <a:xfrm>
            <a:off x="1202986" y="2665375"/>
            <a:ext cx="9786026" cy="165576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94609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E85762-3C09-43D1-A680-AC71D871C80A}"/>
              </a:ext>
            </a:extLst>
          </p:cNvPr>
          <p:cNvGraphicFramePr>
            <a:graphicFrameLocks/>
          </p:cNvGraphicFramePr>
          <p:nvPr>
            <p:extLst>
              <p:ext uri="{D42A27DB-BD31-4B8C-83A1-F6EECF244321}">
                <p14:modId xmlns:p14="http://schemas.microsoft.com/office/powerpoint/2010/main" val="283007886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235680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4B99919-F3F3-4F9F-A0BC-D05AF4F7C041}"/>
              </a:ext>
            </a:extLst>
          </p:cNvPr>
          <p:cNvGraphicFramePr>
            <a:graphicFrameLocks/>
          </p:cNvGraphicFramePr>
          <p:nvPr>
            <p:extLst>
              <p:ext uri="{D42A27DB-BD31-4B8C-83A1-F6EECF244321}">
                <p14:modId xmlns:p14="http://schemas.microsoft.com/office/powerpoint/2010/main" val="3189344222"/>
              </p:ext>
            </p:extLst>
          </p:nvPr>
        </p:nvGraphicFramePr>
        <p:xfrm>
          <a:off x="4940274" y="226243"/>
          <a:ext cx="6949440" cy="6460680"/>
        </p:xfrm>
        <a:graphic>
          <a:graphicData uri="http://schemas.openxmlformats.org/drawingml/2006/chart">
            <c:chart xmlns:c="http://schemas.openxmlformats.org/drawingml/2006/chart" xmlns:r="http://schemas.openxmlformats.org/officeDocument/2006/relationships" r:id="rId2"/>
          </a:graphicData>
        </a:graphic>
      </p:graphicFrame>
      <p:sp>
        <p:nvSpPr>
          <p:cNvPr id="4" name="Flowchart: Alternate Process 3">
            <a:extLst>
              <a:ext uri="{FF2B5EF4-FFF2-40B4-BE49-F238E27FC236}">
                <a16:creationId xmlns:a16="http://schemas.microsoft.com/office/drawing/2014/main" id="{52E4B169-7E13-4CEA-98F9-F87162DC428D}"/>
              </a:ext>
            </a:extLst>
          </p:cNvPr>
          <p:cNvSpPr/>
          <p:nvPr/>
        </p:nvSpPr>
        <p:spPr>
          <a:xfrm>
            <a:off x="295372" y="328786"/>
            <a:ext cx="4295481" cy="6260550"/>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4CD120-ED63-4205-A6C9-DA5F1858099D}"/>
              </a:ext>
            </a:extLst>
          </p:cNvPr>
          <p:cNvSpPr txBox="1"/>
          <p:nvPr/>
        </p:nvSpPr>
        <p:spPr>
          <a:xfrm>
            <a:off x="865374" y="532705"/>
            <a:ext cx="3336587" cy="5847755"/>
          </a:xfrm>
          <a:prstGeom prst="rect">
            <a:avLst/>
          </a:prstGeom>
          <a:noFill/>
        </p:spPr>
        <p:txBody>
          <a:bodyPr wrap="square" rtlCol="0">
            <a:spAutoFit/>
          </a:bodyPr>
          <a:lstStyle/>
          <a:p>
            <a:pPr algn="ctr"/>
            <a:r>
              <a:rPr lang="en-US" sz="2200" dirty="0"/>
              <a:t>Surprisingly, the vast majority of participants have been documented to prefer to attend  training sessions in person (Workshop/Seminars)</a:t>
            </a:r>
          </a:p>
          <a:p>
            <a:pPr algn="ctr"/>
            <a:r>
              <a:rPr lang="en-US" sz="2200" dirty="0"/>
              <a:t>This trend is showing to stay the most favored consistent over the years. There seemed to actually be a dip in people attending webinars from the years 2014 to 2018. It wasn’t until last year, 2019 where there was seen a peak in Webinar attendances.</a:t>
            </a:r>
          </a:p>
        </p:txBody>
      </p:sp>
    </p:spTree>
    <p:extLst>
      <p:ext uri="{BB962C8B-B14F-4D97-AF65-F5344CB8AC3E}">
        <p14:creationId xmlns:p14="http://schemas.microsoft.com/office/powerpoint/2010/main" val="376133262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13E0419-AD2F-4D93-9BA5-43519649EB33}"/>
              </a:ext>
            </a:extLst>
          </p:cNvPr>
          <p:cNvGraphicFramePr>
            <a:graphicFrameLocks/>
          </p:cNvGraphicFramePr>
          <p:nvPr>
            <p:extLst>
              <p:ext uri="{D42A27DB-BD31-4B8C-83A1-F6EECF244321}">
                <p14:modId xmlns:p14="http://schemas.microsoft.com/office/powerpoint/2010/main" val="865970844"/>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6260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88559B0E-455A-4CA3-B20C-796C70962198}"/>
              </a:ext>
            </a:extLst>
          </p:cNvPr>
          <p:cNvSpPr/>
          <p:nvPr/>
        </p:nvSpPr>
        <p:spPr>
          <a:xfrm>
            <a:off x="509082" y="1326152"/>
            <a:ext cx="4295481" cy="4205695"/>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DD4C516-A8E1-4C06-A1FD-26A751ED79D4}"/>
              </a:ext>
            </a:extLst>
          </p:cNvPr>
          <p:cNvSpPr txBox="1"/>
          <p:nvPr/>
        </p:nvSpPr>
        <p:spPr>
          <a:xfrm>
            <a:off x="1071213" y="1838528"/>
            <a:ext cx="3171217" cy="3693319"/>
          </a:xfrm>
          <a:prstGeom prst="rect">
            <a:avLst/>
          </a:prstGeom>
          <a:noFill/>
        </p:spPr>
        <p:txBody>
          <a:bodyPr wrap="square" rtlCol="0">
            <a:spAutoFit/>
          </a:bodyPr>
          <a:lstStyle/>
          <a:p>
            <a:r>
              <a:rPr lang="en-US" dirty="0"/>
              <a:t>Most webinar attendees are female. However, all genders seem to prefer seminars more so than the webinars. Interesting the ratio of seminar to webinar is within the range of 3-6.</a:t>
            </a:r>
          </a:p>
          <a:p>
            <a:pPr marL="285750" indent="-285750">
              <a:buFont typeface="Arial" panose="020B0604020202020204" pitchFamily="34" charset="0"/>
              <a:buChar char="•"/>
            </a:pPr>
            <a:r>
              <a:rPr lang="en-US" dirty="0"/>
              <a:t>For Female: 4.8</a:t>
            </a:r>
          </a:p>
          <a:p>
            <a:pPr marL="285750" indent="-285750">
              <a:buFont typeface="Arial" panose="020B0604020202020204" pitchFamily="34" charset="0"/>
              <a:buChar char="•"/>
            </a:pPr>
            <a:r>
              <a:rPr lang="en-US" dirty="0"/>
              <a:t>For Male: 5.9</a:t>
            </a:r>
          </a:p>
          <a:p>
            <a:pPr marL="285750" indent="-285750">
              <a:buFont typeface="Arial" panose="020B0604020202020204" pitchFamily="34" charset="0"/>
              <a:buChar char="•"/>
            </a:pPr>
            <a:r>
              <a:rPr lang="en-US" dirty="0"/>
              <a:t>For those who chose to not respond: 3.1</a:t>
            </a:r>
          </a:p>
          <a:p>
            <a:pPr marL="285750" indent="-285750">
              <a:buFont typeface="Arial" panose="020B0604020202020204" pitchFamily="34" charset="0"/>
              <a:buChar char="•"/>
            </a:pPr>
            <a:endParaRPr lang="en-US" dirty="0"/>
          </a:p>
          <a:p>
            <a:endParaRPr lang="en-US" dirty="0"/>
          </a:p>
        </p:txBody>
      </p:sp>
      <p:graphicFrame>
        <p:nvGraphicFramePr>
          <p:cNvPr id="5" name="Chart 4">
            <a:extLst>
              <a:ext uri="{FF2B5EF4-FFF2-40B4-BE49-F238E27FC236}">
                <a16:creationId xmlns:a16="http://schemas.microsoft.com/office/drawing/2014/main" id="{8047524C-36BB-496C-B291-B06EFFEA6311}"/>
              </a:ext>
            </a:extLst>
          </p:cNvPr>
          <p:cNvGraphicFramePr>
            <a:graphicFrameLocks/>
          </p:cNvGraphicFramePr>
          <p:nvPr>
            <p:extLst>
              <p:ext uri="{D42A27DB-BD31-4B8C-83A1-F6EECF244321}">
                <p14:modId xmlns:p14="http://schemas.microsoft.com/office/powerpoint/2010/main" val="2471028954"/>
              </p:ext>
            </p:extLst>
          </p:nvPr>
        </p:nvGraphicFramePr>
        <p:xfrm>
          <a:off x="5322043" y="441336"/>
          <a:ext cx="6360875" cy="58420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362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7F38B22-6C9D-4239-B510-5E98035BBA29}"/>
              </a:ext>
            </a:extLst>
          </p:cNvPr>
          <p:cNvGraphicFramePr>
            <a:graphicFrameLocks/>
          </p:cNvGraphicFramePr>
          <p:nvPr>
            <p:extLst>
              <p:ext uri="{D42A27DB-BD31-4B8C-83A1-F6EECF244321}">
                <p14:modId xmlns:p14="http://schemas.microsoft.com/office/powerpoint/2010/main" val="3332488527"/>
              </p:ext>
            </p:extLst>
          </p:nvPr>
        </p:nvGraphicFramePr>
        <p:xfrm>
          <a:off x="-82118" y="-1"/>
          <a:ext cx="8438178" cy="6858001"/>
        </p:xfrm>
        <a:graphic>
          <a:graphicData uri="http://schemas.openxmlformats.org/drawingml/2006/chart">
            <c:chart xmlns:c="http://schemas.openxmlformats.org/drawingml/2006/chart" xmlns:r="http://schemas.openxmlformats.org/officeDocument/2006/relationships" r:id="rId3"/>
          </a:graphicData>
        </a:graphic>
      </p:graphicFrame>
      <p:sp>
        <p:nvSpPr>
          <p:cNvPr id="3" name="Flowchart: Alternate Process 2">
            <a:extLst>
              <a:ext uri="{FF2B5EF4-FFF2-40B4-BE49-F238E27FC236}">
                <a16:creationId xmlns:a16="http://schemas.microsoft.com/office/drawing/2014/main" id="{57CD75C5-756A-4A6C-96DE-0711C33D362C}"/>
              </a:ext>
            </a:extLst>
          </p:cNvPr>
          <p:cNvSpPr/>
          <p:nvPr/>
        </p:nvSpPr>
        <p:spPr>
          <a:xfrm>
            <a:off x="8538844" y="427202"/>
            <a:ext cx="3307404" cy="396781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6346B-883A-482E-8195-B52CF54C998C}"/>
              </a:ext>
            </a:extLst>
          </p:cNvPr>
          <p:cNvSpPr txBox="1"/>
          <p:nvPr/>
        </p:nvSpPr>
        <p:spPr>
          <a:xfrm>
            <a:off x="8811519" y="845121"/>
            <a:ext cx="2762054" cy="3693319"/>
          </a:xfrm>
          <a:prstGeom prst="rect">
            <a:avLst/>
          </a:prstGeom>
          <a:noFill/>
        </p:spPr>
        <p:txBody>
          <a:bodyPr wrap="square" rtlCol="0">
            <a:spAutoFit/>
          </a:bodyPr>
          <a:lstStyle/>
          <a:p>
            <a:r>
              <a:rPr lang="en-US" dirty="0"/>
              <a:t>As can be seen here, the ration of attendees at webinars to the attendees ay seminars is similar for each county. Granted most of the webinar attendees come from the same places that have the most attendees such as Frederick, Montgomery and Prince George County.</a:t>
            </a:r>
          </a:p>
          <a:p>
            <a:endParaRPr lang="en-US" dirty="0"/>
          </a:p>
          <a:p>
            <a:endParaRPr lang="en-US" dirty="0"/>
          </a:p>
        </p:txBody>
      </p:sp>
      <p:graphicFrame>
        <p:nvGraphicFramePr>
          <p:cNvPr id="7" name="Table 6">
            <a:extLst>
              <a:ext uri="{FF2B5EF4-FFF2-40B4-BE49-F238E27FC236}">
                <a16:creationId xmlns:a16="http://schemas.microsoft.com/office/drawing/2014/main" id="{B76E2F48-E08C-47FF-98FC-5F2D19ACCF0F}"/>
              </a:ext>
            </a:extLst>
          </p:cNvPr>
          <p:cNvGraphicFramePr>
            <a:graphicFrameLocks noGrp="1"/>
          </p:cNvGraphicFramePr>
          <p:nvPr>
            <p:extLst>
              <p:ext uri="{D42A27DB-BD31-4B8C-83A1-F6EECF244321}">
                <p14:modId xmlns:p14="http://schemas.microsoft.com/office/powerpoint/2010/main" val="1405885715"/>
              </p:ext>
            </p:extLst>
          </p:nvPr>
        </p:nvGraphicFramePr>
        <p:xfrm>
          <a:off x="8538844" y="4680157"/>
          <a:ext cx="3307404" cy="1868132"/>
        </p:xfrm>
        <a:graphic>
          <a:graphicData uri="http://schemas.openxmlformats.org/drawingml/2006/table">
            <a:tbl>
              <a:tblPr>
                <a:tableStyleId>{5C22544A-7EE6-4342-B048-85BDC9FD1C3A}</a:tableStyleId>
              </a:tblPr>
              <a:tblGrid>
                <a:gridCol w="1689652">
                  <a:extLst>
                    <a:ext uri="{9D8B030D-6E8A-4147-A177-3AD203B41FA5}">
                      <a16:colId xmlns:a16="http://schemas.microsoft.com/office/drawing/2014/main" val="2766667616"/>
                    </a:ext>
                  </a:extLst>
                </a:gridCol>
                <a:gridCol w="1617752">
                  <a:extLst>
                    <a:ext uri="{9D8B030D-6E8A-4147-A177-3AD203B41FA5}">
                      <a16:colId xmlns:a16="http://schemas.microsoft.com/office/drawing/2014/main" val="3251119909"/>
                    </a:ext>
                  </a:extLst>
                </a:gridCol>
              </a:tblGrid>
              <a:tr h="266876">
                <a:tc>
                  <a:txBody>
                    <a:bodyPr/>
                    <a:lstStyle/>
                    <a:p>
                      <a:pPr algn="l" fontAlgn="b"/>
                      <a:r>
                        <a:rPr lang="en-US" sz="1000" u="none" strike="noStrike">
                          <a:effectLst/>
                        </a:rPr>
                        <a:t>County</a:t>
                      </a:r>
                      <a:endParaRPr lang="en-US" sz="1000" b="0" i="0" u="none" strike="noStrike">
                        <a:effectLst/>
                        <a:latin typeface="Arial" panose="020B0604020202020204" pitchFamily="34" charset="0"/>
                      </a:endParaRPr>
                    </a:p>
                  </a:txBody>
                  <a:tcPr marL="7620" marR="7620" marT="7620" marB="0" anchor="b"/>
                </a:tc>
                <a:tc>
                  <a:txBody>
                    <a:bodyPr/>
                    <a:lstStyle/>
                    <a:p>
                      <a:pPr algn="l" fontAlgn="b"/>
                      <a:r>
                        <a:rPr lang="en-US" sz="1000" u="none" strike="noStrike">
                          <a:effectLst/>
                        </a:rPr>
                        <a:t>Ratio (Sem/Web)</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918096276"/>
                  </a:ext>
                </a:extLst>
              </a:tr>
              <a:tr h="266876">
                <a:tc>
                  <a:txBody>
                    <a:bodyPr/>
                    <a:lstStyle/>
                    <a:p>
                      <a:pPr algn="l" fontAlgn="b"/>
                      <a:r>
                        <a:rPr lang="en-US" sz="1000" u="none" strike="noStrike">
                          <a:effectLst/>
                        </a:rPr>
                        <a:t>Anne Arundel</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4.15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56622948"/>
                  </a:ext>
                </a:extLst>
              </a:tr>
              <a:tr h="266876">
                <a:tc>
                  <a:txBody>
                    <a:bodyPr/>
                    <a:lstStyle/>
                    <a:p>
                      <a:pPr algn="l" fontAlgn="b"/>
                      <a:r>
                        <a:rPr lang="en-US" sz="1000" u="none" strike="noStrike">
                          <a:effectLst/>
                        </a:rPr>
                        <a:t>Baltimore</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7.05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4186107940"/>
                  </a:ext>
                </a:extLst>
              </a:tr>
              <a:tr h="266876">
                <a:tc>
                  <a:txBody>
                    <a:bodyPr/>
                    <a:lstStyle/>
                    <a:p>
                      <a:pPr algn="l" fontAlgn="b"/>
                      <a:r>
                        <a:rPr lang="en-US" sz="1000" u="none" strike="noStrike">
                          <a:effectLst/>
                        </a:rPr>
                        <a:t>Baltimore City</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5.33</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966367349"/>
                  </a:ext>
                </a:extLst>
              </a:tr>
              <a:tr h="266876">
                <a:tc>
                  <a:txBody>
                    <a:bodyPr/>
                    <a:lstStyle/>
                    <a:p>
                      <a:pPr algn="l" fontAlgn="b"/>
                      <a:r>
                        <a:rPr lang="en-US" sz="1000" u="none" strike="noStrike">
                          <a:effectLst/>
                        </a:rPr>
                        <a:t>Frederick</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8.48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108453103"/>
                  </a:ext>
                </a:extLst>
              </a:tr>
              <a:tr h="266876">
                <a:tc>
                  <a:txBody>
                    <a:bodyPr/>
                    <a:lstStyle/>
                    <a:p>
                      <a:pPr algn="l" fontAlgn="b"/>
                      <a:r>
                        <a:rPr lang="en-US" sz="1000" u="none" strike="noStrike">
                          <a:effectLst/>
                        </a:rPr>
                        <a:t>Montgomery</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a:effectLst/>
                        </a:rPr>
                        <a:t>4.24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13043213"/>
                  </a:ext>
                </a:extLst>
              </a:tr>
              <a:tr h="266876">
                <a:tc>
                  <a:txBody>
                    <a:bodyPr/>
                    <a:lstStyle/>
                    <a:p>
                      <a:pPr algn="l" fontAlgn="b"/>
                      <a:r>
                        <a:rPr lang="en-US" sz="1000" u="none" strike="noStrike">
                          <a:effectLst/>
                        </a:rPr>
                        <a:t>Prince Georges</a:t>
                      </a:r>
                      <a:endParaRPr lang="en-US"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3.38</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144873030"/>
                  </a:ext>
                </a:extLst>
              </a:tr>
            </a:tbl>
          </a:graphicData>
        </a:graphic>
      </p:graphicFrame>
    </p:spTree>
    <p:extLst>
      <p:ext uri="{BB962C8B-B14F-4D97-AF65-F5344CB8AC3E}">
        <p14:creationId xmlns:p14="http://schemas.microsoft.com/office/powerpoint/2010/main" val="148458693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8DD9B7-732A-4F6C-A5DB-68426CF0F5E7}"/>
              </a:ext>
            </a:extLst>
          </p:cNvPr>
          <p:cNvSpPr txBox="1"/>
          <p:nvPr/>
        </p:nvSpPr>
        <p:spPr>
          <a:xfrm>
            <a:off x="2689122" y="403122"/>
            <a:ext cx="6813755" cy="707886"/>
          </a:xfrm>
          <a:prstGeom prst="rect">
            <a:avLst/>
          </a:prstGeom>
          <a:noFill/>
        </p:spPr>
        <p:txBody>
          <a:bodyPr wrap="square" rtlCol="0">
            <a:spAutoFit/>
          </a:bodyPr>
          <a:lstStyle/>
          <a:p>
            <a:pPr algn="ctr"/>
            <a:r>
              <a:rPr lang="en-US" sz="4000" b="1" i="1" u="sng" dirty="0"/>
              <a:t>Future Research</a:t>
            </a:r>
          </a:p>
        </p:txBody>
      </p:sp>
      <p:sp>
        <p:nvSpPr>
          <p:cNvPr id="3" name="TextBox 2">
            <a:extLst>
              <a:ext uri="{FF2B5EF4-FFF2-40B4-BE49-F238E27FC236}">
                <a16:creationId xmlns:a16="http://schemas.microsoft.com/office/drawing/2014/main" id="{E8CC168F-064D-4AF2-8EE4-1EEF47B712C2}"/>
              </a:ext>
            </a:extLst>
          </p:cNvPr>
          <p:cNvSpPr txBox="1"/>
          <p:nvPr/>
        </p:nvSpPr>
        <p:spPr>
          <a:xfrm>
            <a:off x="1258529" y="2690336"/>
            <a:ext cx="10766322" cy="1754326"/>
          </a:xfrm>
          <a:prstGeom prst="rect">
            <a:avLst/>
          </a:prstGeom>
          <a:noFill/>
        </p:spPr>
        <p:txBody>
          <a:bodyPr wrap="square" rtlCol="0">
            <a:spAutoFit/>
          </a:bodyPr>
          <a:lstStyle/>
          <a:p>
            <a:r>
              <a:rPr lang="en-US" dirty="0"/>
              <a:t>In future research, it may be recommended or beneficial to look into:</a:t>
            </a:r>
          </a:p>
          <a:p>
            <a:pPr marL="285750" indent="-285750">
              <a:buFont typeface="Arial" panose="020B0604020202020204" pitchFamily="34" charset="0"/>
              <a:buChar char="•"/>
            </a:pPr>
            <a:r>
              <a:rPr lang="en-US" dirty="0"/>
              <a:t>The age of participants.</a:t>
            </a:r>
          </a:p>
          <a:p>
            <a:pPr marL="285750" indent="-285750">
              <a:buFont typeface="Arial" panose="020B0604020202020204" pitchFamily="34" charset="0"/>
              <a:buChar char="•"/>
            </a:pPr>
            <a:r>
              <a:rPr lang="en-US" dirty="0"/>
              <a:t>Education level within the county.</a:t>
            </a:r>
          </a:p>
          <a:p>
            <a:pPr marL="285750" indent="-285750">
              <a:buFont typeface="Arial" panose="020B0604020202020204" pitchFamily="34" charset="0"/>
              <a:buChar char="•"/>
            </a:pPr>
            <a:r>
              <a:rPr lang="en-US" dirty="0"/>
              <a:t>Distribution of population of race in each county.</a:t>
            </a:r>
          </a:p>
          <a:p>
            <a:pPr marL="285750" indent="-285750">
              <a:buFont typeface="Arial" panose="020B0604020202020204" pitchFamily="34" charset="0"/>
              <a:buChar char="•"/>
            </a:pPr>
            <a:r>
              <a:rPr lang="en-US" dirty="0"/>
              <a:t>Looking into family statuses and background (</a:t>
            </a:r>
            <a:r>
              <a:rPr lang="en-US" dirty="0" err="1"/>
              <a:t>eg</a:t>
            </a:r>
            <a:r>
              <a:rPr lang="en-US" dirty="0"/>
              <a:t>; married, with family, college students </a:t>
            </a:r>
            <a:r>
              <a:rPr lang="en-US" dirty="0" err="1"/>
              <a:t>etc</a:t>
            </a:r>
            <a:r>
              <a:rPr lang="en-US" dirty="0"/>
              <a:t>)</a:t>
            </a:r>
          </a:p>
          <a:p>
            <a:pPr marL="285750" indent="-285750">
              <a:buFont typeface="Arial" panose="020B0604020202020204" pitchFamily="34" charset="0"/>
              <a:buChar char="•"/>
            </a:pPr>
            <a:r>
              <a:rPr lang="en-US" dirty="0"/>
              <a:t>Type of business participants own or wish to own.</a:t>
            </a:r>
          </a:p>
        </p:txBody>
      </p:sp>
      <p:sp>
        <p:nvSpPr>
          <p:cNvPr id="4" name="Flowchart: Alternate Process 3">
            <a:extLst>
              <a:ext uri="{FF2B5EF4-FFF2-40B4-BE49-F238E27FC236}">
                <a16:creationId xmlns:a16="http://schemas.microsoft.com/office/drawing/2014/main" id="{8C97157A-1648-4B28-978B-275CFA0155D5}"/>
              </a:ext>
            </a:extLst>
          </p:cNvPr>
          <p:cNvSpPr/>
          <p:nvPr/>
        </p:nvSpPr>
        <p:spPr>
          <a:xfrm>
            <a:off x="819896" y="1973224"/>
            <a:ext cx="10552208" cy="2911551"/>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896289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4DB82-C948-4C0F-90BC-D44E37552FC6}"/>
              </a:ext>
            </a:extLst>
          </p:cNvPr>
          <p:cNvSpPr txBox="1"/>
          <p:nvPr/>
        </p:nvSpPr>
        <p:spPr>
          <a:xfrm>
            <a:off x="1309337" y="2191965"/>
            <a:ext cx="9573325"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Certain topics such as eCommerce seem to have seen no attendees in recent years.</a:t>
            </a:r>
          </a:p>
          <a:p>
            <a:pPr marL="285750" indent="-285750">
              <a:buFont typeface="Arial" panose="020B0604020202020204" pitchFamily="34" charset="0"/>
              <a:buChar char="•"/>
            </a:pPr>
            <a:r>
              <a:rPr lang="en-US" dirty="0"/>
              <a:t>Converting topics that typically see little to no involvement to be solely webinar may serve to be the best decision. </a:t>
            </a:r>
          </a:p>
          <a:p>
            <a:pPr marL="285750" indent="-285750">
              <a:buFont typeface="Arial" panose="020B0604020202020204" pitchFamily="34" charset="0"/>
              <a:buChar char="•"/>
            </a:pPr>
            <a:r>
              <a:rPr lang="en-US" dirty="0"/>
              <a:t>Creating  seminar session of popular topics for counties that have either, less participants, further from the location and places popular with webinar may serve to be beneficial. </a:t>
            </a:r>
          </a:p>
          <a:p>
            <a:pPr marL="285750" indent="-285750">
              <a:buFont typeface="Arial" panose="020B0604020202020204" pitchFamily="34" charset="0"/>
              <a:buChar char="•"/>
            </a:pPr>
            <a:r>
              <a:rPr lang="en-US" dirty="0"/>
              <a:t>Since the attendance and involvement is mostly women, especially in Anne Arundel, Baltimore, Frederick, etc. It might be best to focus on women centric sessions in these locations.</a:t>
            </a:r>
          </a:p>
        </p:txBody>
      </p:sp>
      <p:sp>
        <p:nvSpPr>
          <p:cNvPr id="3" name="TextBox 2">
            <a:extLst>
              <a:ext uri="{FF2B5EF4-FFF2-40B4-BE49-F238E27FC236}">
                <a16:creationId xmlns:a16="http://schemas.microsoft.com/office/drawing/2014/main" id="{6F1D5665-D5D4-4D49-B4A3-7F3121B93D30}"/>
              </a:ext>
            </a:extLst>
          </p:cNvPr>
          <p:cNvSpPr txBox="1"/>
          <p:nvPr/>
        </p:nvSpPr>
        <p:spPr>
          <a:xfrm>
            <a:off x="3883741" y="403122"/>
            <a:ext cx="4424516" cy="1323439"/>
          </a:xfrm>
          <a:prstGeom prst="rect">
            <a:avLst/>
          </a:prstGeom>
          <a:noFill/>
        </p:spPr>
        <p:txBody>
          <a:bodyPr wrap="square" rtlCol="0">
            <a:spAutoFit/>
          </a:bodyPr>
          <a:lstStyle/>
          <a:p>
            <a:pPr algn="ctr"/>
            <a:r>
              <a:rPr lang="en-US" sz="4000" b="1" i="1" u="sng" dirty="0"/>
              <a:t>Conclusion</a:t>
            </a:r>
          </a:p>
          <a:p>
            <a:pPr algn="ctr"/>
            <a:endParaRPr lang="en-US" sz="4000" dirty="0"/>
          </a:p>
        </p:txBody>
      </p:sp>
      <p:sp>
        <p:nvSpPr>
          <p:cNvPr id="4" name="Flowchart: Alternate Process 3">
            <a:extLst>
              <a:ext uri="{FF2B5EF4-FFF2-40B4-BE49-F238E27FC236}">
                <a16:creationId xmlns:a16="http://schemas.microsoft.com/office/drawing/2014/main" id="{94065206-F874-4FC3-8C84-4E036ABFA6CA}"/>
              </a:ext>
            </a:extLst>
          </p:cNvPr>
          <p:cNvSpPr/>
          <p:nvPr/>
        </p:nvSpPr>
        <p:spPr>
          <a:xfrm>
            <a:off x="819896" y="1973224"/>
            <a:ext cx="10552208" cy="2911551"/>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821012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F74A277F-DD25-4391-A12F-8314A25E674C}"/>
              </a:ext>
            </a:extLst>
          </p:cNvPr>
          <p:cNvSpPr/>
          <p:nvPr/>
        </p:nvSpPr>
        <p:spPr>
          <a:xfrm>
            <a:off x="5260155" y="297172"/>
            <a:ext cx="1671688" cy="67543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7F1085-FDAE-4B9F-A4A2-37161658F8DB}"/>
              </a:ext>
            </a:extLst>
          </p:cNvPr>
          <p:cNvSpPr txBox="1"/>
          <p:nvPr/>
        </p:nvSpPr>
        <p:spPr>
          <a:xfrm>
            <a:off x="3583756" y="450224"/>
            <a:ext cx="5024487" cy="369332"/>
          </a:xfrm>
          <a:prstGeom prst="rect">
            <a:avLst/>
          </a:prstGeom>
          <a:noFill/>
        </p:spPr>
        <p:txBody>
          <a:bodyPr wrap="square" rtlCol="0">
            <a:spAutoFit/>
          </a:bodyPr>
          <a:lstStyle/>
          <a:p>
            <a:pPr algn="ctr"/>
            <a:r>
              <a:rPr lang="en-US" dirty="0"/>
              <a:t>My Code</a:t>
            </a:r>
          </a:p>
        </p:txBody>
      </p:sp>
      <p:pic>
        <p:nvPicPr>
          <p:cNvPr id="13" name="Picture 12" descr="A screenshot of a cell phone&#10;&#10;Description automatically generated">
            <a:extLst>
              <a:ext uri="{FF2B5EF4-FFF2-40B4-BE49-F238E27FC236}">
                <a16:creationId xmlns:a16="http://schemas.microsoft.com/office/drawing/2014/main" id="{82522D20-9EC1-4A50-A9A9-887E0B938445}"/>
              </a:ext>
            </a:extLst>
          </p:cNvPr>
          <p:cNvPicPr>
            <a:picLocks noChangeAspect="1"/>
          </p:cNvPicPr>
          <p:nvPr/>
        </p:nvPicPr>
        <p:blipFill rotWithShape="1">
          <a:blip r:embed="rId2">
            <a:extLst>
              <a:ext uri="{28A0092B-C50C-407E-A947-70E740481C1C}">
                <a14:useLocalDpi xmlns:a14="http://schemas.microsoft.com/office/drawing/2010/main" val="0"/>
              </a:ext>
            </a:extLst>
          </a:blip>
          <a:srcRect r="24285"/>
          <a:stretch/>
        </p:blipFill>
        <p:spPr>
          <a:xfrm>
            <a:off x="233680" y="1395020"/>
            <a:ext cx="6096000" cy="13418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screenshot of a cell phone&#10;&#10;Description automatically generated">
            <a:extLst>
              <a:ext uri="{FF2B5EF4-FFF2-40B4-BE49-F238E27FC236}">
                <a16:creationId xmlns:a16="http://schemas.microsoft.com/office/drawing/2014/main" id="{F08545CD-7833-49EA-87EA-B0ACB7B3DAA5}"/>
              </a:ext>
            </a:extLst>
          </p:cNvPr>
          <p:cNvPicPr>
            <a:picLocks noChangeAspect="1"/>
          </p:cNvPicPr>
          <p:nvPr/>
        </p:nvPicPr>
        <p:blipFill rotWithShape="1">
          <a:blip r:embed="rId3">
            <a:extLst>
              <a:ext uri="{28A0092B-C50C-407E-A947-70E740481C1C}">
                <a14:useLocalDpi xmlns:a14="http://schemas.microsoft.com/office/drawing/2010/main" val="0"/>
              </a:ext>
            </a:extLst>
          </a:blip>
          <a:srcRect t="21927" r="29394" b="16831"/>
          <a:stretch/>
        </p:blipFill>
        <p:spPr>
          <a:xfrm>
            <a:off x="3471997" y="2829944"/>
            <a:ext cx="8608243"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screenshot of a social media post&#10;&#10;Description automatically generated">
            <a:extLst>
              <a:ext uri="{FF2B5EF4-FFF2-40B4-BE49-F238E27FC236}">
                <a16:creationId xmlns:a16="http://schemas.microsoft.com/office/drawing/2014/main" id="{CDD95C7F-70CC-4477-967F-DEB62DC3FD26}"/>
              </a:ext>
            </a:extLst>
          </p:cNvPr>
          <p:cNvPicPr>
            <a:picLocks noChangeAspect="1"/>
          </p:cNvPicPr>
          <p:nvPr/>
        </p:nvPicPr>
        <p:blipFill rotWithShape="1">
          <a:blip r:embed="rId4">
            <a:extLst>
              <a:ext uri="{28A0092B-C50C-407E-A947-70E740481C1C}">
                <a14:useLocalDpi xmlns:a14="http://schemas.microsoft.com/office/drawing/2010/main" val="0"/>
              </a:ext>
            </a:extLst>
          </a:blip>
          <a:srcRect t="14149" r="58250" b="19613"/>
          <a:stretch/>
        </p:blipFill>
        <p:spPr>
          <a:xfrm>
            <a:off x="169995" y="4091046"/>
            <a:ext cx="5090160" cy="1229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shot of a social media post&#10;&#10;Description automatically generated">
            <a:extLst>
              <a:ext uri="{FF2B5EF4-FFF2-40B4-BE49-F238E27FC236}">
                <a16:creationId xmlns:a16="http://schemas.microsoft.com/office/drawing/2014/main" id="{93150A70-5A88-4AAB-BAA6-E8EA636CAE8B}"/>
              </a:ext>
            </a:extLst>
          </p:cNvPr>
          <p:cNvPicPr>
            <a:picLocks noChangeAspect="1"/>
          </p:cNvPicPr>
          <p:nvPr/>
        </p:nvPicPr>
        <p:blipFill rotWithShape="1">
          <a:blip r:embed="rId5">
            <a:extLst>
              <a:ext uri="{28A0092B-C50C-407E-A947-70E740481C1C}">
                <a14:useLocalDpi xmlns:a14="http://schemas.microsoft.com/office/drawing/2010/main" val="0"/>
              </a:ext>
            </a:extLst>
          </a:blip>
          <a:srcRect t="18306" r="39750" b="20142"/>
          <a:stretch/>
        </p:blipFill>
        <p:spPr>
          <a:xfrm>
            <a:off x="4846320" y="5419336"/>
            <a:ext cx="7345680" cy="1141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Flowchart: Alternate Process 19">
            <a:extLst>
              <a:ext uri="{FF2B5EF4-FFF2-40B4-BE49-F238E27FC236}">
                <a16:creationId xmlns:a16="http://schemas.microsoft.com/office/drawing/2014/main" id="{F6F37256-0B49-4E11-A511-3CAE2DF265E2}"/>
              </a:ext>
            </a:extLst>
          </p:cNvPr>
          <p:cNvSpPr/>
          <p:nvPr/>
        </p:nvSpPr>
        <p:spPr>
          <a:xfrm>
            <a:off x="6776720" y="1353166"/>
            <a:ext cx="5303519" cy="134187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id="{46EBD400-9E5B-49E5-95E8-EAB69B68A68A}"/>
              </a:ext>
            </a:extLst>
          </p:cNvPr>
          <p:cNvSpPr/>
          <p:nvPr/>
        </p:nvSpPr>
        <p:spPr>
          <a:xfrm>
            <a:off x="5750560" y="4123411"/>
            <a:ext cx="6271445"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44FA22DC-4CB0-46F0-9AFF-BB3382CD687D}"/>
              </a:ext>
            </a:extLst>
          </p:cNvPr>
          <p:cNvSpPr/>
          <p:nvPr/>
        </p:nvSpPr>
        <p:spPr>
          <a:xfrm>
            <a:off x="132081" y="2792451"/>
            <a:ext cx="2885440"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id="{78BCC079-F459-45E9-BF80-381C5352B752}"/>
              </a:ext>
            </a:extLst>
          </p:cNvPr>
          <p:cNvSpPr/>
          <p:nvPr/>
        </p:nvSpPr>
        <p:spPr>
          <a:xfrm>
            <a:off x="284480" y="5423891"/>
            <a:ext cx="4074159" cy="1141492"/>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E7F42987-9727-4062-9D69-BD26F6CEA65A}"/>
              </a:ext>
            </a:extLst>
          </p:cNvPr>
          <p:cNvSpPr/>
          <p:nvPr/>
        </p:nvSpPr>
        <p:spPr>
          <a:xfrm>
            <a:off x="3149600" y="328168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B62D3310-1C08-4067-961F-7BE9FDEBBCE9}"/>
              </a:ext>
            </a:extLst>
          </p:cNvPr>
          <p:cNvSpPr/>
          <p:nvPr/>
        </p:nvSpPr>
        <p:spPr>
          <a:xfrm>
            <a:off x="5374640" y="4632960"/>
            <a:ext cx="233680" cy="147320"/>
          </a:xfrm>
          <a:prstGeom prst="righ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FA1756C5-FC42-4AEE-BD26-6C26313A1FC0}"/>
              </a:ext>
            </a:extLst>
          </p:cNvPr>
          <p:cNvSpPr/>
          <p:nvPr/>
        </p:nvSpPr>
        <p:spPr>
          <a:xfrm>
            <a:off x="6400800" y="191008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303402CB-E64E-4352-8666-124339D08FF5}"/>
              </a:ext>
            </a:extLst>
          </p:cNvPr>
          <p:cNvSpPr/>
          <p:nvPr/>
        </p:nvSpPr>
        <p:spPr>
          <a:xfrm>
            <a:off x="4521200" y="5943600"/>
            <a:ext cx="223520" cy="182880"/>
          </a:xfrm>
          <a:prstGeom prst="leftArrow">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33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E5974-87EE-44FD-8B3B-511987990D65}"/>
              </a:ext>
            </a:extLst>
          </p:cNvPr>
          <p:cNvSpPr txBox="1"/>
          <p:nvPr/>
        </p:nvSpPr>
        <p:spPr>
          <a:xfrm>
            <a:off x="1032387" y="1046138"/>
            <a:ext cx="10625427" cy="6001643"/>
          </a:xfrm>
          <a:prstGeom prst="rect">
            <a:avLst/>
          </a:prstGeom>
          <a:noFill/>
        </p:spPr>
        <p:txBody>
          <a:bodyPr wrap="square" rtlCol="0">
            <a:spAutoFit/>
          </a:bodyPr>
          <a:lstStyle/>
          <a:p>
            <a:endParaRPr lang="en-US" sz="1600" dirty="0"/>
          </a:p>
          <a:p>
            <a:r>
              <a:rPr lang="en-US" sz="1600" dirty="0"/>
              <a:t>Introduction:</a:t>
            </a:r>
          </a:p>
          <a:p>
            <a:pPr marL="285750" indent="-285750">
              <a:buFont typeface="Arial" panose="020B0604020202020204" pitchFamily="34" charset="0"/>
              <a:buChar char="•"/>
            </a:pPr>
            <a:r>
              <a:rPr lang="en-US" sz="1600" dirty="0"/>
              <a:t>This organization provides sound advice, consulting and support to entrepreneurs and small businesses across the state, since 1988. </a:t>
            </a:r>
          </a:p>
          <a:p>
            <a:pPr marL="285750" indent="-285750">
              <a:buFont typeface="Arial" panose="020B0604020202020204" pitchFamily="34" charset="0"/>
              <a:buChar char="•"/>
            </a:pPr>
            <a:r>
              <a:rPr lang="en-US" sz="1600" dirty="0"/>
              <a:t>They do this to make a positive impact on the community. </a:t>
            </a:r>
          </a:p>
          <a:p>
            <a:r>
              <a:rPr lang="en-US" sz="1600" dirty="0"/>
              <a:t>Data:</a:t>
            </a:r>
          </a:p>
          <a:p>
            <a:pPr marL="285750" indent="-285750">
              <a:buFont typeface="Arial" panose="020B0604020202020204" pitchFamily="34" charset="0"/>
              <a:buChar char="•"/>
            </a:pPr>
            <a:r>
              <a:rPr lang="en-US" sz="1600" dirty="0"/>
              <a:t>The dataset lists the </a:t>
            </a:r>
            <a:r>
              <a:rPr lang="en-US" sz="1600"/>
              <a:t>people (25736) who </a:t>
            </a:r>
            <a:r>
              <a:rPr lang="en-US" sz="1600" dirty="0"/>
              <a:t>participated in at least one group training event during the last 5 years, describing the attendees’ demographics, and the specifies topic and format of the training events. </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a:t>
            </a:r>
          </a:p>
          <a:p>
            <a:r>
              <a:rPr lang="en-US" sz="1600" dirty="0"/>
              <a:t>Problem Statement:</a:t>
            </a:r>
          </a:p>
          <a:p>
            <a:pPr marL="285750" indent="-285750">
              <a:buFont typeface="Arial" panose="020B0604020202020204" pitchFamily="34" charset="0"/>
              <a:buChar char="•"/>
            </a:pPr>
            <a:r>
              <a:rPr lang="en-US" sz="1600" dirty="0"/>
              <a:t>The organization is interested in identifying the historical market of its training attendees and appropriate training topics of interest to target the right audience with the right training topics. </a:t>
            </a:r>
          </a:p>
          <a:p>
            <a:r>
              <a:rPr lang="en-US" sz="1600" dirty="0"/>
              <a:t>Methodology:</a:t>
            </a:r>
          </a:p>
          <a:p>
            <a:pPr marL="285750" indent="-285750">
              <a:buFont typeface="Arial" panose="020B0604020202020204" pitchFamily="34" charset="0"/>
              <a:buChar char="•"/>
            </a:pPr>
            <a:r>
              <a:rPr lang="en-US" sz="1600" dirty="0"/>
              <a:t>The following factors were examined and analyzed, </a:t>
            </a:r>
          </a:p>
          <a:p>
            <a:pPr marL="742950" lvl="1" indent="-285750" fontAlgn="base">
              <a:buFont typeface="Arial" panose="020B0604020202020204" pitchFamily="34" charset="0"/>
              <a:buChar char="•"/>
            </a:pPr>
            <a:r>
              <a:rPr lang="en-US" sz="1600" dirty="0"/>
              <a:t>Gender  </a:t>
            </a:r>
          </a:p>
          <a:p>
            <a:pPr marL="742950" lvl="1" indent="-285750" fontAlgn="base">
              <a:buFont typeface="Arial" panose="020B0604020202020204" pitchFamily="34" charset="0"/>
              <a:buChar char="•"/>
            </a:pPr>
            <a:r>
              <a:rPr lang="en-US" sz="1600" dirty="0"/>
              <a:t>Race  </a:t>
            </a:r>
          </a:p>
          <a:p>
            <a:pPr marL="742950" lvl="1" indent="-285750" fontAlgn="base">
              <a:buFont typeface="Arial" panose="020B0604020202020204" pitchFamily="34" charset="0"/>
              <a:buChar char="•"/>
            </a:pPr>
            <a:r>
              <a:rPr lang="en-US" sz="1600" dirty="0"/>
              <a:t>Demographic/Geographical clusters (location of attendees)  </a:t>
            </a:r>
          </a:p>
          <a:p>
            <a:pPr marL="742950" lvl="1" indent="-285750" fontAlgn="base">
              <a:buFont typeface="Arial" panose="020B0604020202020204" pitchFamily="34" charset="0"/>
              <a:buChar char="•"/>
            </a:pPr>
            <a:r>
              <a:rPr lang="en-US" sz="1600" dirty="0"/>
              <a:t>Date  </a:t>
            </a:r>
          </a:p>
          <a:p>
            <a:pPr marL="742950" lvl="1" indent="-285750" fontAlgn="base">
              <a:buFont typeface="Arial" panose="020B0604020202020204" pitchFamily="34" charset="0"/>
              <a:buChar char="•"/>
            </a:pPr>
            <a:r>
              <a:rPr lang="en-US" sz="1600" dirty="0"/>
              <a:t>Topics (primary topics)  </a:t>
            </a:r>
          </a:p>
          <a:p>
            <a:pPr marL="742950" lvl="1" indent="-285750" fontAlgn="base">
              <a:buFont typeface="Arial" panose="020B0604020202020204" pitchFamily="34" charset="0"/>
              <a:buChar char="•"/>
            </a:pPr>
            <a:r>
              <a:rPr lang="en-US" sz="1600" dirty="0"/>
              <a:t>Business status  </a:t>
            </a:r>
          </a:p>
          <a:p>
            <a:pPr marL="285750" indent="-285750" fontAlgn="base">
              <a:buFont typeface="Arial" panose="020B0604020202020204" pitchFamily="34" charset="0"/>
              <a:buChar char="•"/>
            </a:pPr>
            <a:r>
              <a:rPr lang="en-US" sz="1600" dirty="0"/>
              <a:t>Used pandas on </a:t>
            </a:r>
            <a:r>
              <a:rPr lang="en-US" sz="1600" dirty="0" err="1"/>
              <a:t>jupyter</a:t>
            </a:r>
            <a:r>
              <a:rPr lang="en-US" sz="1600" dirty="0"/>
              <a:t> to code and excel spreadsheets to create the graphs.</a:t>
            </a:r>
          </a:p>
          <a:p>
            <a:pPr marL="742950" lvl="1" indent="-285750" fontAlgn="base">
              <a:buFont typeface="Arial" panose="020B0604020202020204" pitchFamily="34" charset="0"/>
              <a:buChar char="•"/>
            </a:pPr>
            <a:endParaRPr lang="en-US" sz="1600" dirty="0"/>
          </a:p>
          <a:p>
            <a:endParaRPr lang="en-US" sz="1600" dirty="0"/>
          </a:p>
        </p:txBody>
      </p:sp>
      <p:sp>
        <p:nvSpPr>
          <p:cNvPr id="3" name="Flowchart: Alternate Process 2">
            <a:extLst>
              <a:ext uri="{FF2B5EF4-FFF2-40B4-BE49-F238E27FC236}">
                <a16:creationId xmlns:a16="http://schemas.microsoft.com/office/drawing/2014/main" id="{FED33D6C-7C8D-4AA0-9C28-1EBAD8A02E8B}"/>
              </a:ext>
            </a:extLst>
          </p:cNvPr>
          <p:cNvSpPr/>
          <p:nvPr/>
        </p:nvSpPr>
        <p:spPr>
          <a:xfrm>
            <a:off x="396538" y="1061884"/>
            <a:ext cx="11417261" cy="5566056"/>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38A6C4D-9E3E-4E9E-809C-4950420B3D5F}"/>
              </a:ext>
            </a:extLst>
          </p:cNvPr>
          <p:cNvSpPr txBox="1"/>
          <p:nvPr/>
        </p:nvSpPr>
        <p:spPr>
          <a:xfrm>
            <a:off x="3533074" y="210395"/>
            <a:ext cx="5624052" cy="1323439"/>
          </a:xfrm>
          <a:prstGeom prst="rect">
            <a:avLst/>
          </a:prstGeom>
          <a:noFill/>
        </p:spPr>
        <p:txBody>
          <a:bodyPr wrap="square" rtlCol="0">
            <a:spAutoFit/>
          </a:bodyPr>
          <a:lstStyle/>
          <a:p>
            <a:pPr algn="ctr"/>
            <a:r>
              <a:rPr lang="en-US" sz="4000" b="1" i="1" u="sng" dirty="0"/>
              <a:t>Overview</a:t>
            </a:r>
          </a:p>
          <a:p>
            <a:pPr algn="ctr"/>
            <a:endParaRPr lang="en-US" sz="4000" dirty="0"/>
          </a:p>
        </p:txBody>
      </p:sp>
    </p:spTree>
    <p:extLst>
      <p:ext uri="{BB962C8B-B14F-4D97-AF65-F5344CB8AC3E}">
        <p14:creationId xmlns:p14="http://schemas.microsoft.com/office/powerpoint/2010/main" val="30831312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92E79-E3FA-4F91-8E37-CCE6AC178492}"/>
              </a:ext>
            </a:extLst>
          </p:cNvPr>
          <p:cNvSpPr txBox="1"/>
          <p:nvPr/>
        </p:nvSpPr>
        <p:spPr>
          <a:xfrm>
            <a:off x="1504333" y="1973224"/>
            <a:ext cx="8986686" cy="3416320"/>
          </a:xfrm>
          <a:prstGeom prst="rect">
            <a:avLst/>
          </a:prstGeom>
          <a:noFill/>
        </p:spPr>
        <p:txBody>
          <a:bodyPr wrap="square" rtlCol="0">
            <a:spAutoFit/>
          </a:bodyPr>
          <a:lstStyle/>
          <a:p>
            <a:r>
              <a:rPr lang="en-US" dirty="0"/>
              <a:t>Results:</a:t>
            </a:r>
          </a:p>
          <a:p>
            <a:pPr marL="285750" indent="-285750">
              <a:buFont typeface="Arial" panose="020B0604020202020204" pitchFamily="34" charset="0"/>
              <a:buChar char="•"/>
            </a:pPr>
            <a:r>
              <a:rPr lang="en-US" dirty="0"/>
              <a:t>It was found that while some topics are more popular than others, it seems that women make up most participants, and overall, they are mostly African American or Caucasian.</a:t>
            </a:r>
          </a:p>
          <a:p>
            <a:pPr marL="285750" indent="-285750">
              <a:buFont typeface="Arial" panose="020B0604020202020204" pitchFamily="34" charset="0"/>
              <a:buChar char="•"/>
            </a:pPr>
            <a:r>
              <a:rPr lang="en-US" dirty="0"/>
              <a:t>In almost all counties, the number of women seem to surpass that of men. </a:t>
            </a:r>
          </a:p>
          <a:p>
            <a:pPr marL="285750" indent="-285750">
              <a:buFont typeface="Arial" panose="020B0604020202020204" pitchFamily="34" charset="0"/>
              <a:buChar char="•"/>
            </a:pPr>
            <a:r>
              <a:rPr lang="en-US" dirty="0"/>
              <a:t>Surprisingly more people prefer to attend sessions in person, despite how much more accessible technology allows for online sessions. </a:t>
            </a:r>
          </a:p>
          <a:p>
            <a:pPr marL="285750" indent="-285750">
              <a:buFont typeface="Arial" panose="020B0604020202020204" pitchFamily="34" charset="0"/>
              <a:buChar char="•"/>
            </a:pPr>
            <a:r>
              <a:rPr lang="en-US" dirty="0"/>
              <a:t>Topics that focus on general business management such as Accounting/Budgeting, Business Planning, Business Start-Up/Planning, Legal Issues, etc. seem to be the most popular among all genders and races. </a:t>
            </a:r>
          </a:p>
          <a:p>
            <a:pPr marL="285750" indent="-285750">
              <a:buFont typeface="Arial" panose="020B0604020202020204" pitchFamily="34" charset="0"/>
              <a:buChar char="•"/>
            </a:pPr>
            <a:r>
              <a:rPr lang="en-US" dirty="0"/>
              <a:t>As far as locations are concerned, counties such as Frederick, Montgomery, Prince George and Anne Arundel, seemed to have most participants who attended webinars where the rest fall under the mass majority favoring seminars. </a:t>
            </a:r>
          </a:p>
        </p:txBody>
      </p:sp>
      <p:sp>
        <p:nvSpPr>
          <p:cNvPr id="3" name="TextBox 2">
            <a:extLst>
              <a:ext uri="{FF2B5EF4-FFF2-40B4-BE49-F238E27FC236}">
                <a16:creationId xmlns:a16="http://schemas.microsoft.com/office/drawing/2014/main" id="{B61C0DAC-1CA2-4A48-8AA0-3351BC3014F2}"/>
              </a:ext>
            </a:extLst>
          </p:cNvPr>
          <p:cNvSpPr txBox="1"/>
          <p:nvPr/>
        </p:nvSpPr>
        <p:spPr>
          <a:xfrm>
            <a:off x="3200399" y="255638"/>
            <a:ext cx="5063613" cy="984885"/>
          </a:xfrm>
          <a:prstGeom prst="rect">
            <a:avLst/>
          </a:prstGeom>
          <a:noFill/>
        </p:spPr>
        <p:txBody>
          <a:bodyPr wrap="square" rtlCol="0">
            <a:spAutoFit/>
          </a:bodyPr>
          <a:lstStyle/>
          <a:p>
            <a:pPr algn="ctr"/>
            <a:r>
              <a:rPr lang="en-US" sz="4000" b="1" i="1" u="sng" dirty="0"/>
              <a:t>Overview (</a:t>
            </a:r>
            <a:r>
              <a:rPr lang="en-US" sz="4000" b="1" i="1" u="sng" dirty="0" err="1"/>
              <a:t>Cont</a:t>
            </a:r>
            <a:r>
              <a:rPr lang="en-US" sz="4000" b="1" i="1" u="sng" dirty="0"/>
              <a:t>)</a:t>
            </a:r>
          </a:p>
          <a:p>
            <a:pPr algn="ctr"/>
            <a:endParaRPr lang="en-US" dirty="0"/>
          </a:p>
        </p:txBody>
      </p:sp>
      <p:sp>
        <p:nvSpPr>
          <p:cNvPr id="5" name="Flowchart: Alternate Process 4">
            <a:extLst>
              <a:ext uri="{FF2B5EF4-FFF2-40B4-BE49-F238E27FC236}">
                <a16:creationId xmlns:a16="http://schemas.microsoft.com/office/drawing/2014/main" id="{194352EB-69AE-43C6-B19D-3CB4F9592D3E}"/>
              </a:ext>
            </a:extLst>
          </p:cNvPr>
          <p:cNvSpPr/>
          <p:nvPr/>
        </p:nvSpPr>
        <p:spPr>
          <a:xfrm>
            <a:off x="827819" y="1668424"/>
            <a:ext cx="10536362" cy="4132608"/>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19076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98AE010-2738-47CF-8C1D-1A090C830D62}"/>
              </a:ext>
            </a:extLst>
          </p:cNvPr>
          <p:cNvGraphicFramePr>
            <a:graphicFrameLocks/>
          </p:cNvGraphicFramePr>
          <p:nvPr>
            <p:extLst>
              <p:ext uri="{D42A27DB-BD31-4B8C-83A1-F6EECF244321}">
                <p14:modId xmlns:p14="http://schemas.microsoft.com/office/powerpoint/2010/main" val="3892255967"/>
              </p:ext>
            </p:extLst>
          </p:nvPr>
        </p:nvGraphicFramePr>
        <p:xfrm>
          <a:off x="5476672" y="213077"/>
          <a:ext cx="6451709" cy="64406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C900125-7908-4363-95C8-A8DD3322F07D}"/>
              </a:ext>
            </a:extLst>
          </p:cNvPr>
          <p:cNvSpPr txBox="1"/>
          <p:nvPr/>
        </p:nvSpPr>
        <p:spPr>
          <a:xfrm>
            <a:off x="350198" y="320077"/>
            <a:ext cx="4494179" cy="2031325"/>
          </a:xfrm>
          <a:prstGeom prst="rect">
            <a:avLst/>
          </a:prstGeom>
          <a:noFill/>
        </p:spPr>
        <p:txBody>
          <a:bodyPr wrap="square" rtlCol="0">
            <a:spAutoFit/>
          </a:bodyPr>
          <a:lstStyle/>
          <a:p>
            <a:r>
              <a:rPr lang="en-US" dirty="0"/>
              <a:t>The gender of majority of the participants has consistently been female, peaking in 2016. Of the 25736 participants, 51.77% are female (13324), 28.62% are male (7367) and 19.60% chose not to respond. This is the overall participation from the years 2014-2019</a:t>
            </a:r>
          </a:p>
          <a:p>
            <a:endParaRPr lang="en-US" dirty="0"/>
          </a:p>
        </p:txBody>
      </p:sp>
      <p:graphicFrame>
        <p:nvGraphicFramePr>
          <p:cNvPr id="4" name="Chart 3">
            <a:extLst>
              <a:ext uri="{FF2B5EF4-FFF2-40B4-BE49-F238E27FC236}">
                <a16:creationId xmlns:a16="http://schemas.microsoft.com/office/drawing/2014/main" id="{D15F88CE-1E80-43C7-8B23-4B69AC5C05B6}"/>
              </a:ext>
            </a:extLst>
          </p:cNvPr>
          <p:cNvGraphicFramePr>
            <a:graphicFrameLocks/>
          </p:cNvGraphicFramePr>
          <p:nvPr>
            <p:extLst>
              <p:ext uri="{D42A27DB-BD31-4B8C-83A1-F6EECF244321}">
                <p14:modId xmlns:p14="http://schemas.microsoft.com/office/powerpoint/2010/main" val="1589454315"/>
              </p:ext>
            </p:extLst>
          </p:nvPr>
        </p:nvGraphicFramePr>
        <p:xfrm>
          <a:off x="222188" y="2244401"/>
          <a:ext cx="5098846" cy="4312041"/>
        </p:xfrm>
        <a:graphic>
          <a:graphicData uri="http://schemas.openxmlformats.org/drawingml/2006/chart">
            <c:chart xmlns:c="http://schemas.openxmlformats.org/drawingml/2006/chart" xmlns:r="http://schemas.openxmlformats.org/officeDocument/2006/relationships" r:id="rId3"/>
          </a:graphicData>
        </a:graphic>
      </p:graphicFrame>
      <p:sp>
        <p:nvSpPr>
          <p:cNvPr id="5" name="Flowchart: Alternate Process 4">
            <a:extLst>
              <a:ext uri="{FF2B5EF4-FFF2-40B4-BE49-F238E27FC236}">
                <a16:creationId xmlns:a16="http://schemas.microsoft.com/office/drawing/2014/main" id="{6F9CEA47-E9EE-4736-B609-A586D2079C92}"/>
              </a:ext>
            </a:extLst>
          </p:cNvPr>
          <p:cNvSpPr/>
          <p:nvPr/>
        </p:nvSpPr>
        <p:spPr>
          <a:xfrm>
            <a:off x="175100" y="243191"/>
            <a:ext cx="4776281" cy="193580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03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7EE9787-F46A-4A90-87C6-2341A5F6828F}"/>
              </a:ext>
            </a:extLst>
          </p:cNvPr>
          <p:cNvGraphicFramePr>
            <a:graphicFrameLocks/>
          </p:cNvGraphicFramePr>
          <p:nvPr>
            <p:extLst>
              <p:ext uri="{D42A27DB-BD31-4B8C-83A1-F6EECF244321}">
                <p14:modId xmlns:p14="http://schemas.microsoft.com/office/powerpoint/2010/main" val="818181820"/>
              </p:ext>
            </p:extLst>
          </p:nvPr>
        </p:nvGraphicFramePr>
        <p:xfrm>
          <a:off x="-80333" y="32668"/>
          <a:ext cx="3763388" cy="44031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48BDBD4-28CD-41BF-A86B-A8B2D39FD6AA}"/>
              </a:ext>
            </a:extLst>
          </p:cNvPr>
          <p:cNvGraphicFramePr>
            <a:graphicFrameLocks/>
          </p:cNvGraphicFramePr>
          <p:nvPr>
            <p:extLst>
              <p:ext uri="{D42A27DB-BD31-4B8C-83A1-F6EECF244321}">
                <p14:modId xmlns:p14="http://schemas.microsoft.com/office/powerpoint/2010/main" val="27571579"/>
              </p:ext>
            </p:extLst>
          </p:nvPr>
        </p:nvGraphicFramePr>
        <p:xfrm>
          <a:off x="105047" y="136545"/>
          <a:ext cx="4295480" cy="64113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5BDB53F-2792-49B1-9E2F-704AFF1AE4AC}"/>
              </a:ext>
            </a:extLst>
          </p:cNvPr>
          <p:cNvGraphicFramePr>
            <a:graphicFrameLocks/>
          </p:cNvGraphicFramePr>
          <p:nvPr>
            <p:extLst>
              <p:ext uri="{D42A27DB-BD31-4B8C-83A1-F6EECF244321}">
                <p14:modId xmlns:p14="http://schemas.microsoft.com/office/powerpoint/2010/main" val="3902277792"/>
              </p:ext>
            </p:extLst>
          </p:nvPr>
        </p:nvGraphicFramePr>
        <p:xfrm>
          <a:off x="4076976" y="32668"/>
          <a:ext cx="4295480" cy="6971447"/>
        </p:xfrm>
        <a:graphic>
          <a:graphicData uri="http://schemas.openxmlformats.org/drawingml/2006/chart">
            <c:chart xmlns:c="http://schemas.openxmlformats.org/drawingml/2006/chart" xmlns:r="http://schemas.openxmlformats.org/officeDocument/2006/relationships" r:id="rId4"/>
          </a:graphicData>
        </a:graphic>
      </p:graphicFrame>
      <p:sp>
        <p:nvSpPr>
          <p:cNvPr id="6" name="Flowchart: Alternate Process 5">
            <a:extLst>
              <a:ext uri="{FF2B5EF4-FFF2-40B4-BE49-F238E27FC236}">
                <a16:creationId xmlns:a16="http://schemas.microsoft.com/office/drawing/2014/main" id="{118616A8-E729-4DF0-8A88-67448D2D1AB7}"/>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84A7A6-F66B-42F0-AC8E-6625FE43A8D3}"/>
              </a:ext>
            </a:extLst>
          </p:cNvPr>
          <p:cNvSpPr txBox="1"/>
          <p:nvPr/>
        </p:nvSpPr>
        <p:spPr>
          <a:xfrm>
            <a:off x="8881352" y="526080"/>
            <a:ext cx="2714017" cy="5632311"/>
          </a:xfrm>
          <a:prstGeom prst="rect">
            <a:avLst/>
          </a:prstGeom>
          <a:noFill/>
        </p:spPr>
        <p:txBody>
          <a:bodyPr wrap="square" rtlCol="0">
            <a:spAutoFit/>
          </a:bodyPr>
          <a:lstStyle/>
          <a:p>
            <a:r>
              <a:rPr lang="en-US" dirty="0"/>
              <a:t>While majority of participants chose not to disclose their race, bulk of those who did disclose their race are black or African American. </a:t>
            </a:r>
            <a:r>
              <a:rPr lang="en-US" b="1" u="sng" dirty="0">
                <a:solidFill>
                  <a:srgbClr val="50B3C0"/>
                </a:solidFill>
              </a:rPr>
              <a:t>Overall, 7.15% have Hispanic Origins (1841 participants) and 51.54% do not (13264 participants).</a:t>
            </a:r>
          </a:p>
          <a:p>
            <a:r>
              <a:rPr lang="en-US" dirty="0"/>
              <a:t>The number of participants is shown to experience a major spike after 2014. It has been mainly African American and Caucasian individuals. Also to be noted that people have grown to be more likely to inform their race in recent years. </a:t>
            </a:r>
          </a:p>
        </p:txBody>
      </p:sp>
    </p:spTree>
    <p:extLst>
      <p:ext uri="{BB962C8B-B14F-4D97-AF65-F5344CB8AC3E}">
        <p14:creationId xmlns:p14="http://schemas.microsoft.com/office/powerpoint/2010/main" val="11729333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D6779A5-44FF-4B48-8DF9-5C2CDC0A1433}"/>
              </a:ext>
            </a:extLst>
          </p:cNvPr>
          <p:cNvGraphicFramePr>
            <a:graphicFrameLocks/>
          </p:cNvGraphicFramePr>
          <p:nvPr>
            <p:extLst>
              <p:ext uri="{D42A27DB-BD31-4B8C-83A1-F6EECF244321}">
                <p14:modId xmlns:p14="http://schemas.microsoft.com/office/powerpoint/2010/main" val="1272834381"/>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1419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BD006B5-3408-4761-9742-B742359F421F}"/>
              </a:ext>
            </a:extLst>
          </p:cNvPr>
          <p:cNvGraphicFramePr>
            <a:graphicFrameLocks/>
          </p:cNvGraphicFramePr>
          <p:nvPr>
            <p:extLst>
              <p:ext uri="{D42A27DB-BD31-4B8C-83A1-F6EECF244321}">
                <p14:modId xmlns:p14="http://schemas.microsoft.com/office/powerpoint/2010/main" val="3083115008"/>
              </p:ext>
            </p:extLst>
          </p:nvPr>
        </p:nvGraphicFramePr>
        <p:xfrm>
          <a:off x="224546" y="297422"/>
          <a:ext cx="8219062" cy="6263155"/>
        </p:xfrm>
        <a:graphic>
          <a:graphicData uri="http://schemas.openxmlformats.org/drawingml/2006/chart">
            <c:chart xmlns:c="http://schemas.openxmlformats.org/drawingml/2006/chart" xmlns:r="http://schemas.openxmlformats.org/officeDocument/2006/relationships" r:id="rId2"/>
          </a:graphicData>
        </a:graphic>
      </p:graphicFrame>
      <p:sp>
        <p:nvSpPr>
          <p:cNvPr id="3" name="Flowchart: Alternate Process 2">
            <a:extLst>
              <a:ext uri="{FF2B5EF4-FFF2-40B4-BE49-F238E27FC236}">
                <a16:creationId xmlns:a16="http://schemas.microsoft.com/office/drawing/2014/main" id="{90B487B5-D101-4FF9-99A4-8786E69819B0}"/>
              </a:ext>
            </a:extLst>
          </p:cNvPr>
          <p:cNvSpPr/>
          <p:nvPr/>
        </p:nvSpPr>
        <p:spPr>
          <a:xfrm>
            <a:off x="8696528" y="2227197"/>
            <a:ext cx="3270926" cy="2913433"/>
          </a:xfrm>
          <a:prstGeom prst="flowChartAlternateProcess">
            <a:avLst/>
          </a:prstGeom>
          <a:noFill/>
          <a:ln>
            <a:solidFill>
              <a:srgbClr val="0DD1B0"/>
            </a:solidFill>
          </a:ln>
          <a:effectLst>
            <a:glow rad="101600">
              <a:srgbClr val="0DD1B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55C3A-C52B-4AD4-BFC7-5E0F472CE632}"/>
              </a:ext>
            </a:extLst>
          </p:cNvPr>
          <p:cNvSpPr txBox="1"/>
          <p:nvPr/>
        </p:nvSpPr>
        <p:spPr>
          <a:xfrm>
            <a:off x="9018757" y="2529751"/>
            <a:ext cx="2626468" cy="2308324"/>
          </a:xfrm>
          <a:prstGeom prst="rect">
            <a:avLst/>
          </a:prstGeom>
          <a:noFill/>
        </p:spPr>
        <p:txBody>
          <a:bodyPr wrap="square" rtlCol="0">
            <a:spAutoFit/>
          </a:bodyPr>
          <a:lstStyle/>
          <a:p>
            <a:pPr marL="285750" indent="-285750">
              <a:buFontTx/>
              <a:buChar char="-"/>
            </a:pPr>
            <a:r>
              <a:rPr lang="en-US" dirty="0"/>
              <a:t>52.14% : Chose Not to Respond.</a:t>
            </a:r>
          </a:p>
          <a:p>
            <a:pPr marL="285750" indent="-285750">
              <a:buFontTx/>
              <a:buChar char="-"/>
            </a:pPr>
            <a:r>
              <a:rPr lang="en-US" dirty="0"/>
              <a:t>23.95% : In Business</a:t>
            </a:r>
          </a:p>
          <a:p>
            <a:r>
              <a:rPr lang="en-US" dirty="0"/>
              <a:t>	 ( &gt; 1 Year).</a:t>
            </a:r>
          </a:p>
          <a:p>
            <a:pPr marL="285750" indent="-285750">
              <a:buFontTx/>
              <a:buChar char="-"/>
            </a:pPr>
            <a:r>
              <a:rPr lang="en-US" dirty="0"/>
              <a:t>22.37%  : Pre-Venture/Nascent.</a:t>
            </a:r>
          </a:p>
          <a:p>
            <a:pPr marL="285750" indent="-285750">
              <a:buFontTx/>
              <a:buChar char="-"/>
            </a:pPr>
            <a:r>
              <a:rPr lang="en-US" dirty="0"/>
              <a:t>1.53% : Start-Up</a:t>
            </a:r>
          </a:p>
          <a:p>
            <a:r>
              <a:rPr lang="en-US" dirty="0"/>
              <a:t>	 (In Business &lt; 10). </a:t>
            </a:r>
          </a:p>
        </p:txBody>
      </p:sp>
    </p:spTree>
    <p:extLst>
      <p:ext uri="{BB962C8B-B14F-4D97-AF65-F5344CB8AC3E}">
        <p14:creationId xmlns:p14="http://schemas.microsoft.com/office/powerpoint/2010/main" val="31700438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BBA327FE-9ED5-4923-99CD-F3A4ED4CD50B}"/>
              </a:ext>
            </a:extLst>
          </p:cNvPr>
          <p:cNvSpPr/>
          <p:nvPr/>
        </p:nvSpPr>
        <p:spPr>
          <a:xfrm>
            <a:off x="7435474" y="298725"/>
            <a:ext cx="4295481" cy="1763539"/>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C876B555-53FD-4981-BBFA-342D4AC3FC6C}"/>
              </a:ext>
            </a:extLst>
          </p:cNvPr>
          <p:cNvGraphicFramePr>
            <a:graphicFrameLocks/>
          </p:cNvGraphicFramePr>
          <p:nvPr>
            <p:extLst>
              <p:ext uri="{D42A27DB-BD31-4B8C-83A1-F6EECF244321}">
                <p14:modId xmlns:p14="http://schemas.microsoft.com/office/powerpoint/2010/main" val="1185386315"/>
              </p:ext>
            </p:extLst>
          </p:nvPr>
        </p:nvGraphicFramePr>
        <p:xfrm>
          <a:off x="268605" y="298725"/>
          <a:ext cx="7025640" cy="62605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8506421-53BA-43C1-A13D-FF74D9122022}"/>
              </a:ext>
            </a:extLst>
          </p:cNvPr>
          <p:cNvSpPr txBox="1"/>
          <p:nvPr/>
        </p:nvSpPr>
        <p:spPr>
          <a:xfrm>
            <a:off x="8051107" y="535021"/>
            <a:ext cx="3064213" cy="1200329"/>
          </a:xfrm>
          <a:prstGeom prst="rect">
            <a:avLst/>
          </a:prstGeom>
          <a:noFill/>
        </p:spPr>
        <p:txBody>
          <a:bodyPr wrap="square" rtlCol="0">
            <a:spAutoFit/>
          </a:bodyPr>
          <a:lstStyle/>
          <a:p>
            <a:r>
              <a:rPr lang="en-US" dirty="0"/>
              <a:t>As can be seen here, the majority of participants come from Frederick, Montgomery and Prince George County.</a:t>
            </a:r>
          </a:p>
        </p:txBody>
      </p:sp>
      <p:graphicFrame>
        <p:nvGraphicFramePr>
          <p:cNvPr id="6" name="Chart 5">
            <a:extLst>
              <a:ext uri="{FF2B5EF4-FFF2-40B4-BE49-F238E27FC236}">
                <a16:creationId xmlns:a16="http://schemas.microsoft.com/office/drawing/2014/main" id="{D6BB78C1-C7EF-4C12-BD65-0F0D9669D463}"/>
              </a:ext>
            </a:extLst>
          </p:cNvPr>
          <p:cNvGraphicFramePr>
            <a:graphicFrameLocks/>
          </p:cNvGraphicFramePr>
          <p:nvPr>
            <p:extLst>
              <p:ext uri="{D42A27DB-BD31-4B8C-83A1-F6EECF244321}">
                <p14:modId xmlns:p14="http://schemas.microsoft.com/office/powerpoint/2010/main" val="758529875"/>
              </p:ext>
            </p:extLst>
          </p:nvPr>
        </p:nvGraphicFramePr>
        <p:xfrm>
          <a:off x="7393896" y="2425019"/>
          <a:ext cx="4668401" cy="42384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5653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C05C300-331C-48CE-B8EE-B300D3C4E9FB}"/>
              </a:ext>
            </a:extLst>
          </p:cNvPr>
          <p:cNvGraphicFramePr>
            <a:graphicFrameLocks/>
          </p:cNvGraphicFramePr>
          <p:nvPr>
            <p:extLst>
              <p:ext uri="{D42A27DB-BD31-4B8C-83A1-F6EECF244321}">
                <p14:modId xmlns:p14="http://schemas.microsoft.com/office/powerpoint/2010/main" val="2831325603"/>
              </p:ext>
            </p:extLst>
          </p:nvPr>
        </p:nvGraphicFramePr>
        <p:xfrm>
          <a:off x="333604" y="229910"/>
          <a:ext cx="7886569" cy="63594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A5FF58E-87A6-4C4F-9257-8601AC6D2AE3}"/>
              </a:ext>
            </a:extLst>
          </p:cNvPr>
          <p:cNvSpPr txBox="1"/>
          <p:nvPr/>
        </p:nvSpPr>
        <p:spPr>
          <a:xfrm>
            <a:off x="8804635" y="710220"/>
            <a:ext cx="3053761" cy="6186309"/>
          </a:xfrm>
          <a:prstGeom prst="rect">
            <a:avLst/>
          </a:prstGeom>
          <a:noFill/>
        </p:spPr>
        <p:txBody>
          <a:bodyPr wrap="square" rtlCol="0">
            <a:spAutoFit/>
          </a:bodyPr>
          <a:lstStyle/>
          <a:p>
            <a:r>
              <a:rPr lang="en-US" sz="2200" dirty="0"/>
              <a:t>The most popular training topics over the years are:</a:t>
            </a:r>
          </a:p>
          <a:p>
            <a:pPr marL="285750" indent="-285750">
              <a:buFontTx/>
              <a:buChar char="-"/>
            </a:pPr>
            <a:r>
              <a:rPr lang="en-US" sz="2200" dirty="0"/>
              <a:t>&gt;1000 participants</a:t>
            </a:r>
          </a:p>
          <a:p>
            <a:pPr marL="742950" lvl="1" indent="-285750">
              <a:buFontTx/>
              <a:buChar char="-"/>
            </a:pPr>
            <a:r>
              <a:rPr lang="en-US" sz="2200" dirty="0"/>
              <a:t>Accounting/</a:t>
            </a:r>
            <a:br>
              <a:rPr lang="en-US" sz="2200" dirty="0"/>
            </a:br>
            <a:r>
              <a:rPr lang="en-US" sz="2200" dirty="0"/>
              <a:t>Budgeting</a:t>
            </a:r>
          </a:p>
          <a:p>
            <a:pPr marL="742950" lvl="1" indent="-285750">
              <a:buFontTx/>
              <a:buChar char="-"/>
            </a:pPr>
            <a:r>
              <a:rPr lang="en-US" sz="2200" dirty="0"/>
              <a:t>Business Financing</a:t>
            </a:r>
          </a:p>
          <a:p>
            <a:pPr marL="742950" lvl="1" indent="-285750">
              <a:buFontTx/>
              <a:buChar char="-"/>
            </a:pPr>
            <a:r>
              <a:rPr lang="en-US" sz="2200" dirty="0"/>
              <a:t>Business Planning</a:t>
            </a:r>
          </a:p>
          <a:p>
            <a:pPr marL="742950" lvl="1" indent="-285750">
              <a:buFontTx/>
              <a:buChar char="-"/>
            </a:pPr>
            <a:r>
              <a:rPr lang="en-US" sz="2200" dirty="0"/>
              <a:t>Business Start-Up/Planning</a:t>
            </a:r>
          </a:p>
          <a:p>
            <a:pPr marL="742950" lvl="1" indent="-285750">
              <a:buFontTx/>
              <a:buChar char="-"/>
            </a:pPr>
            <a:r>
              <a:rPr lang="en-US" sz="2200" dirty="0"/>
              <a:t>Legal Issues</a:t>
            </a:r>
          </a:p>
          <a:p>
            <a:pPr marL="742950" lvl="1" indent="-285750">
              <a:buFontTx/>
              <a:buChar char="-"/>
            </a:pPr>
            <a:r>
              <a:rPr lang="en-US" sz="2200" dirty="0"/>
              <a:t>Managing a Business</a:t>
            </a:r>
          </a:p>
          <a:p>
            <a:pPr marL="742950" lvl="1" indent="-285750">
              <a:buFontTx/>
              <a:buChar char="-"/>
            </a:pPr>
            <a:r>
              <a:rPr lang="en-US" sz="2200" dirty="0"/>
              <a:t>Marketing/Sales</a:t>
            </a:r>
          </a:p>
          <a:p>
            <a:pPr marL="742950" lvl="1" indent="-285750">
              <a:buFontTx/>
              <a:buChar char="-"/>
            </a:pPr>
            <a:r>
              <a:rPr lang="en-US" sz="2200" dirty="0"/>
              <a:t>Social Media</a:t>
            </a:r>
          </a:p>
          <a:p>
            <a:pPr marL="742950" lvl="1" indent="-285750">
              <a:buFontTx/>
              <a:buChar char="-"/>
            </a:pPr>
            <a:endParaRPr lang="en-US" sz="2200" dirty="0"/>
          </a:p>
          <a:p>
            <a:pPr marL="742950" lvl="1" indent="-285750">
              <a:buFontTx/>
              <a:buChar char="-"/>
            </a:pPr>
            <a:endParaRPr lang="en-US" sz="2200" dirty="0"/>
          </a:p>
          <a:p>
            <a:pPr marL="285750" indent="-285750">
              <a:buFontTx/>
              <a:buChar char="-"/>
            </a:pPr>
            <a:endParaRPr lang="en-US" sz="2200" dirty="0"/>
          </a:p>
        </p:txBody>
      </p:sp>
      <p:sp>
        <p:nvSpPr>
          <p:cNvPr id="18" name="Flowchart: Alternate Process 17">
            <a:extLst>
              <a:ext uri="{FF2B5EF4-FFF2-40B4-BE49-F238E27FC236}">
                <a16:creationId xmlns:a16="http://schemas.microsoft.com/office/drawing/2014/main" id="{903DC163-3F43-4DDE-9677-E8CDFBF2E5BF}"/>
              </a:ext>
            </a:extLst>
          </p:cNvPr>
          <p:cNvSpPr/>
          <p:nvPr/>
        </p:nvSpPr>
        <p:spPr>
          <a:xfrm>
            <a:off x="8579796" y="328786"/>
            <a:ext cx="3307404" cy="6003134"/>
          </a:xfrm>
          <a:prstGeom prst="flowChartAlternateProcess">
            <a:avLst/>
          </a:prstGeom>
          <a:noFill/>
          <a:ln>
            <a:solidFill>
              <a:srgbClr val="50B3C0"/>
            </a:solidFill>
          </a:ln>
          <a:effectLst>
            <a:glow rad="101600">
              <a:srgbClr val="50B3C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85494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2371</TotalTime>
  <Words>1462</Words>
  <Application>Microsoft Office PowerPoint</Application>
  <PresentationFormat>Widescreen</PresentationFormat>
  <Paragraphs>204</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 Challenge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Challenge 2020</dc:title>
  <dc:creator>Sadia Rahman</dc:creator>
  <cp:lastModifiedBy>Sadia Rahman</cp:lastModifiedBy>
  <cp:revision>22</cp:revision>
  <dcterms:created xsi:type="dcterms:W3CDTF">2020-02-25T03:03:35Z</dcterms:created>
  <dcterms:modified xsi:type="dcterms:W3CDTF">2020-02-29T15:33:46Z</dcterms:modified>
</cp:coreProperties>
</file>