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b54d5350d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b54d5350d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a:solidFill>
                  <a:srgbClr val="202124"/>
                </a:solidFill>
                <a:highlight>
                  <a:schemeClr val="lt1"/>
                </a:highlight>
                <a:latin typeface="Open Sans"/>
                <a:ea typeface="Open Sans"/>
                <a:cs typeface="Open Sans"/>
                <a:sym typeface="Open Sans"/>
              </a:rPr>
              <a:t>Only 31% earn salaries that complies with the minimum requirement. Across regions, majority of the employees earn salaries below with Kaduna region been the most affected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b5da00d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b5da00d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b54d5350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b54d5350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b54d5350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b54d5350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b54d5350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b54d5350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b54d5350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b54d5350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b54d5350d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b54d5350d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b54d5350d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b54d5350d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b54d535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b54d535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b54d5350d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b54d5350d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b54d5350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b54d5350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rgbClr val="202124"/>
                </a:solidFill>
                <a:highlight>
                  <a:schemeClr val="lt1"/>
                </a:highlight>
                <a:latin typeface="Open Sans"/>
                <a:ea typeface="Open Sans"/>
                <a:cs typeface="Open Sans"/>
                <a:sym typeface="Open Sans"/>
              </a:rPr>
              <a:t>4% of the employees didn’t disclose their gender so it’s hard to say if their percentage would further offset the gender distribution or balance it up</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b54d5350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b54d5350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rgbClr val="202124"/>
                </a:solidFill>
                <a:highlight>
                  <a:schemeClr val="lt1"/>
                </a:highlight>
                <a:latin typeface="Open Sans"/>
                <a:ea typeface="Open Sans"/>
                <a:cs typeface="Open Sans"/>
                <a:sym typeface="Open Sans"/>
              </a:rPr>
              <a:t>Kaduna region has the highest gender gap with 21 more males than females which is about 6% of the total employees in the region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b54d5350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b54d5350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202124"/>
              </a:buClr>
              <a:buSzPts val="1000"/>
              <a:buFont typeface="Open Sans"/>
              <a:buChar char="●"/>
            </a:pPr>
            <a:r>
              <a:rPr lang="en" sz="1000">
                <a:solidFill>
                  <a:srgbClr val="202124"/>
                </a:solidFill>
                <a:highlight>
                  <a:schemeClr val="lt1"/>
                </a:highlight>
                <a:latin typeface="Open Sans"/>
                <a:ea typeface="Open Sans"/>
                <a:cs typeface="Open Sans"/>
                <a:sym typeface="Open Sans"/>
              </a:rPr>
              <a:t>Legal, Support, Accounting are the top 3 departments with most gaps with 44 males &amp; 32 females, 41 and 30, 36 and 27.</a:t>
            </a:r>
            <a:endParaRPr sz="1000">
              <a:solidFill>
                <a:srgbClr val="202124"/>
              </a:solidFill>
              <a:highlight>
                <a:schemeClr val="lt1"/>
              </a:highlight>
              <a:latin typeface="Open Sans"/>
              <a:ea typeface="Open Sans"/>
              <a:cs typeface="Open Sans"/>
              <a:sym typeface="Open Sans"/>
            </a:endParaRPr>
          </a:p>
          <a:p>
            <a:pPr indent="-292100" lvl="0" marL="457200" rtl="0" algn="l">
              <a:lnSpc>
                <a:spcPct val="100000"/>
              </a:lnSpc>
              <a:spcBef>
                <a:spcPts val="1000"/>
              </a:spcBef>
              <a:spcAft>
                <a:spcPts val="0"/>
              </a:spcAft>
              <a:buClr>
                <a:srgbClr val="202124"/>
              </a:buClr>
              <a:buSzPts val="1000"/>
              <a:buFont typeface="Open Sans"/>
              <a:buChar char="●"/>
            </a:pPr>
            <a:r>
              <a:rPr lang="en" sz="1000">
                <a:solidFill>
                  <a:srgbClr val="202124"/>
                </a:solidFill>
                <a:highlight>
                  <a:schemeClr val="lt1"/>
                </a:highlight>
                <a:latin typeface="Open Sans"/>
                <a:ea typeface="Open Sans"/>
                <a:cs typeface="Open Sans"/>
                <a:sym typeface="Open Sans"/>
              </a:rPr>
              <a:t>Marketing (31 each) and Engineering (35 each)department are the most balanced with equal number for both genders at 31 each followed by product management and training with one more males than females both departments. </a:t>
            </a:r>
            <a:endParaRPr sz="1000">
              <a:solidFill>
                <a:srgbClr val="202124"/>
              </a:solidFill>
              <a:highlight>
                <a:schemeClr val="lt1"/>
              </a:highlight>
              <a:latin typeface="Open Sans"/>
              <a:ea typeface="Open Sans"/>
              <a:cs typeface="Open Sans"/>
              <a:sym typeface="Open Sans"/>
            </a:endParaRPr>
          </a:p>
          <a:p>
            <a:pPr indent="-292100" lvl="0" marL="457200" rtl="0" algn="l">
              <a:lnSpc>
                <a:spcPct val="100000"/>
              </a:lnSpc>
              <a:spcBef>
                <a:spcPts val="1000"/>
              </a:spcBef>
              <a:spcAft>
                <a:spcPts val="1000"/>
              </a:spcAft>
              <a:buClr>
                <a:srgbClr val="202124"/>
              </a:buClr>
              <a:buSzPts val="1000"/>
              <a:buFont typeface="Open Sans"/>
              <a:buChar char="●"/>
            </a:pPr>
            <a:r>
              <a:rPr lang="en" sz="1000">
                <a:solidFill>
                  <a:srgbClr val="202124"/>
                </a:solidFill>
                <a:highlight>
                  <a:schemeClr val="lt1"/>
                </a:highlight>
                <a:latin typeface="Open Sans"/>
                <a:ea typeface="Open Sans"/>
                <a:cs typeface="Open Sans"/>
                <a:sym typeface="Open Sans"/>
              </a:rPr>
              <a:t>There are more females than males in Services (39/35), Business Development (38/33), Human Resources (37/33) and R&amp;D (32/28)</a:t>
            </a:r>
            <a:endParaRPr sz="1000">
              <a:solidFill>
                <a:srgbClr val="202124"/>
              </a:solidFill>
              <a:highlight>
                <a:schemeClr val="lt1"/>
              </a:highlight>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54d5350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54d5350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285750" rtl="0" algn="l">
              <a:lnSpc>
                <a:spcPct val="115000"/>
              </a:lnSpc>
              <a:spcBef>
                <a:spcPts val="0"/>
              </a:spcBef>
              <a:spcAft>
                <a:spcPts val="0"/>
              </a:spcAft>
              <a:buClr>
                <a:srgbClr val="202124"/>
              </a:buClr>
              <a:buSzPts val="1100"/>
              <a:buFont typeface="Arial"/>
              <a:buChar char="●"/>
            </a:pPr>
            <a:r>
              <a:rPr lang="en">
                <a:solidFill>
                  <a:srgbClr val="202124"/>
                </a:solidFill>
                <a:highlight>
                  <a:schemeClr val="lt1"/>
                </a:highlight>
                <a:latin typeface="Open Sans"/>
                <a:ea typeface="Open Sans"/>
                <a:cs typeface="Open Sans"/>
                <a:sym typeface="Open Sans"/>
              </a:rPr>
              <a:t>Females leads the rating pack in Very good, Good and the Not rated categories. While males were more in the average, poor and very poor categories.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b54d5350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b54d5350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b5da00d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b5da00d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rgbClr val="202124"/>
                </a:solidFill>
                <a:highlight>
                  <a:schemeClr val="lt1"/>
                </a:highlight>
                <a:latin typeface="Open Sans"/>
                <a:ea typeface="Open Sans"/>
                <a:cs typeface="Open Sans"/>
                <a:sym typeface="Open Sans"/>
              </a:rPr>
              <a:t>At regional and departmental levels, the averages are similar to the overall trend with close averages for both men and women.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rgbClr val="D7B6A3"/>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rgbClr val="D7B6A3"/>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rgbClr val="00006F"/>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rgbClr val="00006F"/>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rgbClr val="00006F"/>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rgbClr val="00006F"/>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FEB523"/>
              </a:buClr>
              <a:buSzPts val="5400"/>
              <a:buNone/>
              <a:defRPr sz="5400">
                <a:solidFill>
                  <a:srgbClr val="FEB523"/>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2"/>
          <p:cNvSpPr txBox="1"/>
          <p:nvPr/>
        </p:nvSpPr>
        <p:spPr>
          <a:xfrm>
            <a:off x="7028750" y="4386650"/>
            <a:ext cx="111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Sodiq Sulaimon</a:t>
            </a:r>
            <a:endParaRPr sz="1000">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1" name="Google Shape;61;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rgbClr val="000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FEB523"/>
              </a:buClr>
              <a:buSzPts val="3600"/>
              <a:buNone/>
              <a:defRPr>
                <a:solidFill>
                  <a:srgbClr val="FEB523"/>
                </a:solidFill>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rgbClr val="000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4"/>
          <p:cNvSpPr txBox="1"/>
          <p:nvPr/>
        </p:nvSpPr>
        <p:spPr>
          <a:xfrm>
            <a:off x="7344750" y="4607263"/>
            <a:ext cx="112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2" name="Google Shape;32;p4"/>
          <p:cNvSpPr txBox="1"/>
          <p:nvPr/>
        </p:nvSpPr>
        <p:spPr>
          <a:xfrm>
            <a:off x="7772400" y="4721400"/>
            <a:ext cx="106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Sodiq Sulaimon</a:t>
            </a:r>
            <a:endParaRPr sz="800">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5" name="Google Shape;35;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0" name="Google Shape;4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 name="Google Shape;4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 name="Google Shape;52;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pp.powerbi.com/view?r=eyJrIjoiZGUyODA1M2UtMjg0OC00ZDRmLWJlZmMtYzkwNjNiMmNhZGY5IiwidCI6IjYxYjJjY2E1LTA1ZmItNDNkMC05YzcyLTljOWI2MTk4MDhkMCJ9&amp;pageName=ReportSection3c54a7d654a48d35472e" TargetMode="Externa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pp.powerbi.com/view?r=eyJrIjoiZGUyODA1M2UtMjg0OC00ZDRmLWJlZmMtYzkwNjNiMmNhZGY5IiwidCI6IjYxYjJjY2E1LTA1ZmItNDNkMC05YzcyLTljOWI2MTk4MDhkMCJ9&amp;pageName=ReportSectione27a89f7180b1678bd3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OUI Bootcamp Capstone</a:t>
            </a:r>
            <a:endParaRPr/>
          </a:p>
        </p:txBody>
      </p:sp>
      <p:sp>
        <p:nvSpPr>
          <p:cNvPr id="70" name="Google Shape;70;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People Analytics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Minimum </a:t>
            </a:r>
            <a:r>
              <a:rPr lang="en">
                <a:solidFill>
                  <a:srgbClr val="FEB523"/>
                </a:solidFill>
              </a:rPr>
              <a:t>Salary Requirement</a:t>
            </a:r>
            <a:endParaRPr>
              <a:solidFill>
                <a:srgbClr val="FEB523"/>
              </a:solidFill>
            </a:endParaRPr>
          </a:p>
        </p:txBody>
      </p:sp>
      <p:sp>
        <p:nvSpPr>
          <p:cNvPr id="130" name="Google Shape;130;p22"/>
          <p:cNvSpPr txBox="1"/>
          <p:nvPr>
            <p:ph idx="1" type="body"/>
          </p:nvPr>
        </p:nvSpPr>
        <p:spPr>
          <a:xfrm>
            <a:off x="311700" y="1007225"/>
            <a:ext cx="3650700" cy="3561900"/>
          </a:xfrm>
          <a:prstGeom prst="rect">
            <a:avLst/>
          </a:prstGeom>
        </p:spPr>
        <p:txBody>
          <a:bodyPr anchorCtr="0" anchor="t" bIns="91425" lIns="91425" spcFirstLastPara="1" rIns="91425" wrap="square" tIns="91425">
            <a:normAutofit/>
          </a:bodyPr>
          <a:lstStyle/>
          <a:p>
            <a:pPr indent="-298450" lvl="0" marL="457200" rtl="0" algn="l">
              <a:lnSpc>
                <a:spcPct val="107000"/>
              </a:lnSpc>
              <a:spcBef>
                <a:spcPts val="0"/>
              </a:spcBef>
              <a:spcAft>
                <a:spcPts val="0"/>
              </a:spcAft>
              <a:buClr>
                <a:srgbClr val="202124"/>
              </a:buClr>
              <a:buSzPts val="1100"/>
              <a:buFont typeface="Arial"/>
              <a:buChar char="●"/>
            </a:pPr>
            <a:r>
              <a:rPr lang="en">
                <a:solidFill>
                  <a:srgbClr val="202124"/>
                </a:solidFill>
                <a:highlight>
                  <a:srgbClr val="FFFFFF"/>
                </a:highlight>
              </a:rPr>
              <a:t>69% of the total employees earn below the minimum salary requirement of $90k. </a:t>
            </a:r>
            <a:endParaRPr sz="1100">
              <a:solidFill>
                <a:srgbClr val="202124"/>
              </a:solidFill>
              <a:highlight>
                <a:srgbClr val="FFFFFF"/>
              </a:highlight>
              <a:latin typeface="Arial"/>
              <a:ea typeface="Arial"/>
              <a:cs typeface="Arial"/>
              <a:sym typeface="Arial"/>
            </a:endParaRPr>
          </a:p>
          <a:p>
            <a:pPr indent="0" lvl="0" marL="0" rtl="0" algn="l">
              <a:lnSpc>
                <a:spcPct val="107000"/>
              </a:lnSpc>
              <a:spcBef>
                <a:spcPts val="0"/>
              </a:spcBef>
              <a:spcAft>
                <a:spcPts val="0"/>
              </a:spcAft>
              <a:buNone/>
            </a:pPr>
            <a:r>
              <a:t/>
            </a:r>
            <a:endParaRPr sz="1100">
              <a:solidFill>
                <a:srgbClr val="202124"/>
              </a:solidFill>
              <a:latin typeface="Arial"/>
              <a:ea typeface="Arial"/>
              <a:cs typeface="Arial"/>
              <a:sym typeface="Arial"/>
            </a:endParaRPr>
          </a:p>
          <a:p>
            <a:pPr indent="0" lvl="0" marL="0" rtl="0" algn="l">
              <a:spcBef>
                <a:spcPts val="0"/>
              </a:spcBef>
              <a:spcAft>
                <a:spcPts val="1200"/>
              </a:spcAft>
              <a:buNone/>
            </a:pPr>
            <a:r>
              <a:t/>
            </a:r>
            <a:endParaRPr sz="1100">
              <a:solidFill>
                <a:srgbClr val="202124"/>
              </a:solidFill>
              <a:highlight>
                <a:srgbClr val="FFFFFF"/>
              </a:highlight>
              <a:latin typeface="Arial"/>
              <a:ea typeface="Arial"/>
              <a:cs typeface="Arial"/>
              <a:sym typeface="Arial"/>
            </a:endParaRPr>
          </a:p>
        </p:txBody>
      </p:sp>
      <p:pic>
        <p:nvPicPr>
          <p:cNvPr id="131" name="Google Shape;131;p22"/>
          <p:cNvPicPr preferRelativeResize="0"/>
          <p:nvPr/>
        </p:nvPicPr>
        <p:blipFill>
          <a:blip r:embed="rId3">
            <a:alphaModFix/>
          </a:blip>
          <a:stretch>
            <a:fillRect/>
          </a:stretch>
        </p:blipFill>
        <p:spPr>
          <a:xfrm>
            <a:off x="4088625" y="1007225"/>
            <a:ext cx="4618850" cy="2869501"/>
          </a:xfrm>
          <a:prstGeom prst="rect">
            <a:avLst/>
          </a:prstGeom>
          <a:noFill/>
          <a:ln>
            <a:noFill/>
          </a:ln>
        </p:spPr>
      </p:pic>
      <p:pic>
        <p:nvPicPr>
          <p:cNvPr id="132" name="Google Shape;132;p22"/>
          <p:cNvPicPr preferRelativeResize="0"/>
          <p:nvPr/>
        </p:nvPicPr>
        <p:blipFill>
          <a:blip r:embed="rId4">
            <a:alphaModFix/>
          </a:blip>
          <a:stretch>
            <a:fillRect/>
          </a:stretch>
        </p:blipFill>
        <p:spPr>
          <a:xfrm>
            <a:off x="949700" y="2332550"/>
            <a:ext cx="2712925" cy="203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Salary Bucket</a:t>
            </a:r>
            <a:endParaRPr>
              <a:solidFill>
                <a:srgbClr val="FEB523"/>
              </a:solidFill>
            </a:endParaRPr>
          </a:p>
        </p:txBody>
      </p:sp>
      <p:pic>
        <p:nvPicPr>
          <p:cNvPr id="138" name="Google Shape;138;p23"/>
          <p:cNvPicPr preferRelativeResize="0"/>
          <p:nvPr/>
        </p:nvPicPr>
        <p:blipFill>
          <a:blip r:embed="rId3">
            <a:alphaModFix/>
          </a:blip>
          <a:stretch>
            <a:fillRect/>
          </a:stretch>
        </p:blipFill>
        <p:spPr>
          <a:xfrm>
            <a:off x="311700" y="1302401"/>
            <a:ext cx="4132199" cy="2673550"/>
          </a:xfrm>
          <a:prstGeom prst="rect">
            <a:avLst/>
          </a:prstGeom>
          <a:noFill/>
          <a:ln>
            <a:noFill/>
          </a:ln>
        </p:spPr>
      </p:pic>
      <p:pic>
        <p:nvPicPr>
          <p:cNvPr id="139" name="Google Shape;139;p23"/>
          <p:cNvPicPr preferRelativeResize="0"/>
          <p:nvPr/>
        </p:nvPicPr>
        <p:blipFill>
          <a:blip r:embed="rId4">
            <a:alphaModFix/>
          </a:blip>
          <a:stretch>
            <a:fillRect/>
          </a:stretch>
        </p:blipFill>
        <p:spPr>
          <a:xfrm>
            <a:off x="4572000" y="1445275"/>
            <a:ext cx="4357976" cy="2405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Dashboard</a:t>
            </a:r>
            <a:endParaRPr>
              <a:solidFill>
                <a:srgbClr val="FEB523"/>
              </a:solidFill>
            </a:endParaRPr>
          </a:p>
        </p:txBody>
      </p:sp>
      <p:sp>
        <p:nvSpPr>
          <p:cNvPr id="145" name="Google Shape;145;p24"/>
          <p:cNvSpPr txBox="1"/>
          <p:nvPr>
            <p:ph idx="1" type="body"/>
          </p:nvPr>
        </p:nvSpPr>
        <p:spPr>
          <a:xfrm>
            <a:off x="311700" y="4433525"/>
            <a:ext cx="5351100" cy="42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202124"/>
                </a:solidFill>
                <a:highlight>
                  <a:srgbClr val="FFFFFF"/>
                </a:highlight>
              </a:rPr>
              <a:t>Click </a:t>
            </a:r>
            <a:r>
              <a:rPr lang="en" sz="1400" u="sng">
                <a:solidFill>
                  <a:schemeClr val="hlink"/>
                </a:solidFill>
                <a:highlight>
                  <a:srgbClr val="FFFFFF"/>
                </a:highlight>
                <a:hlinkClick r:id="rId3"/>
              </a:rPr>
              <a:t>here</a:t>
            </a:r>
            <a:r>
              <a:rPr lang="en" sz="1400">
                <a:solidFill>
                  <a:srgbClr val="202124"/>
                </a:solidFill>
                <a:highlight>
                  <a:srgbClr val="FFFFFF"/>
                </a:highlight>
              </a:rPr>
              <a:t> to view Dashboard in Power BI </a:t>
            </a:r>
            <a:endParaRPr sz="1400">
              <a:solidFill>
                <a:srgbClr val="202124"/>
              </a:solidFill>
              <a:highlight>
                <a:srgbClr val="FFFFFF"/>
              </a:highlight>
            </a:endParaRPr>
          </a:p>
        </p:txBody>
      </p:sp>
      <p:pic>
        <p:nvPicPr>
          <p:cNvPr id="146" name="Google Shape;146;p24"/>
          <p:cNvPicPr preferRelativeResize="0"/>
          <p:nvPr/>
        </p:nvPicPr>
        <p:blipFill>
          <a:blip r:embed="rId4">
            <a:alphaModFix/>
          </a:blip>
          <a:stretch>
            <a:fillRect/>
          </a:stretch>
        </p:blipFill>
        <p:spPr>
          <a:xfrm>
            <a:off x="1323175" y="791600"/>
            <a:ext cx="6497650" cy="3641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Remuneration</a:t>
            </a:r>
            <a:endParaRPr>
              <a:solidFill>
                <a:srgbClr val="FEB523"/>
              </a:solidFill>
            </a:endParaRPr>
          </a:p>
        </p:txBody>
      </p:sp>
      <p:sp>
        <p:nvSpPr>
          <p:cNvPr id="152" name="Google Shape;152;p25"/>
          <p:cNvSpPr txBox="1"/>
          <p:nvPr>
            <p:ph idx="1" type="body"/>
          </p:nvPr>
        </p:nvSpPr>
        <p:spPr>
          <a:xfrm>
            <a:off x="311700" y="1007225"/>
            <a:ext cx="8097900" cy="26847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50000"/>
              </a:lnSpc>
              <a:spcBef>
                <a:spcPts val="0"/>
              </a:spcBef>
              <a:spcAft>
                <a:spcPts val="0"/>
              </a:spcAft>
              <a:buClr>
                <a:srgbClr val="202124"/>
              </a:buClr>
              <a:buSzPct val="63157"/>
              <a:buFont typeface="Arial"/>
              <a:buChar char="●"/>
            </a:pPr>
            <a:r>
              <a:rPr lang="en" sz="1900">
                <a:solidFill>
                  <a:srgbClr val="202124"/>
                </a:solidFill>
                <a:highlight>
                  <a:srgbClr val="FFFFFF"/>
                </a:highlight>
              </a:rPr>
              <a:t>The total bonus to be paid to employees is $2.03M</a:t>
            </a:r>
            <a:endParaRPr sz="1900">
              <a:solidFill>
                <a:srgbClr val="202124"/>
              </a:solidFill>
              <a:highlight>
                <a:srgbClr val="FFFFFF"/>
              </a:highlight>
            </a:endParaRPr>
          </a:p>
          <a:p>
            <a:pPr indent="-293370" lvl="0" marL="457200" rtl="0" algn="l">
              <a:lnSpc>
                <a:spcPct val="150000"/>
              </a:lnSpc>
              <a:spcBef>
                <a:spcPts val="0"/>
              </a:spcBef>
              <a:spcAft>
                <a:spcPts val="0"/>
              </a:spcAft>
              <a:buClr>
                <a:srgbClr val="202124"/>
              </a:buClr>
              <a:buSzPct val="63157"/>
              <a:buFont typeface="Arial"/>
              <a:buChar char="●"/>
            </a:pPr>
            <a:r>
              <a:rPr lang="en" sz="1900">
                <a:solidFill>
                  <a:srgbClr val="202124"/>
                </a:solidFill>
                <a:highlight>
                  <a:srgbClr val="FFFFFF"/>
                </a:highlight>
              </a:rPr>
              <a:t>The total </a:t>
            </a:r>
            <a:r>
              <a:rPr lang="en" sz="1900">
                <a:solidFill>
                  <a:srgbClr val="202124"/>
                </a:solidFill>
                <a:highlight>
                  <a:srgbClr val="FFFFFF"/>
                </a:highlight>
              </a:rPr>
              <a:t>remuneration</a:t>
            </a:r>
            <a:r>
              <a:rPr lang="en" sz="1900">
                <a:solidFill>
                  <a:srgbClr val="202124"/>
                </a:solidFill>
                <a:highlight>
                  <a:srgbClr val="FFFFFF"/>
                </a:highlight>
              </a:rPr>
              <a:t> (salary + bonus) is approximately $62M</a:t>
            </a:r>
            <a:endParaRPr sz="1900">
              <a:solidFill>
                <a:srgbClr val="202124"/>
              </a:solidFill>
              <a:highlight>
                <a:srgbClr val="FFFFFF"/>
              </a:highlight>
            </a:endParaRPr>
          </a:p>
          <a:p>
            <a:pPr indent="-293369" lvl="1" marL="914400" rtl="0" algn="l">
              <a:lnSpc>
                <a:spcPct val="150000"/>
              </a:lnSpc>
              <a:spcBef>
                <a:spcPts val="0"/>
              </a:spcBef>
              <a:spcAft>
                <a:spcPts val="0"/>
              </a:spcAft>
              <a:buClr>
                <a:srgbClr val="202124"/>
              </a:buClr>
              <a:buSzPct val="80000"/>
              <a:buFont typeface="Arial"/>
              <a:buChar char="○"/>
            </a:pPr>
            <a:r>
              <a:rPr lang="en" sz="1500">
                <a:solidFill>
                  <a:srgbClr val="202124"/>
                </a:solidFill>
                <a:highlight>
                  <a:srgbClr val="FFFFFF"/>
                </a:highlight>
              </a:rPr>
              <a:t>Kaduna - 24M </a:t>
            </a:r>
            <a:endParaRPr sz="1500">
              <a:solidFill>
                <a:srgbClr val="202124"/>
              </a:solidFill>
              <a:highlight>
                <a:srgbClr val="FFFFFF"/>
              </a:highlight>
            </a:endParaRPr>
          </a:p>
          <a:p>
            <a:pPr indent="-293369" lvl="1" marL="914400" rtl="0" algn="l">
              <a:lnSpc>
                <a:spcPct val="150000"/>
              </a:lnSpc>
              <a:spcBef>
                <a:spcPts val="0"/>
              </a:spcBef>
              <a:spcAft>
                <a:spcPts val="0"/>
              </a:spcAft>
              <a:buClr>
                <a:srgbClr val="202124"/>
              </a:buClr>
              <a:buSzPct val="80000"/>
              <a:buFont typeface="Arial"/>
              <a:buChar char="○"/>
            </a:pPr>
            <a:r>
              <a:rPr lang="en" sz="1500">
                <a:solidFill>
                  <a:srgbClr val="202124"/>
                </a:solidFill>
                <a:highlight>
                  <a:srgbClr val="FFFFFF"/>
                </a:highlight>
              </a:rPr>
              <a:t>Abuja - 21M</a:t>
            </a:r>
            <a:endParaRPr sz="1500">
              <a:solidFill>
                <a:srgbClr val="202124"/>
              </a:solidFill>
              <a:highlight>
                <a:srgbClr val="FFFFFF"/>
              </a:highlight>
            </a:endParaRPr>
          </a:p>
          <a:p>
            <a:pPr indent="-293369" lvl="1" marL="914400" rtl="0" algn="l">
              <a:lnSpc>
                <a:spcPct val="150000"/>
              </a:lnSpc>
              <a:spcBef>
                <a:spcPts val="0"/>
              </a:spcBef>
              <a:spcAft>
                <a:spcPts val="0"/>
              </a:spcAft>
              <a:buClr>
                <a:srgbClr val="202124"/>
              </a:buClr>
              <a:buSzPct val="80000"/>
              <a:buFont typeface="Arial"/>
              <a:buChar char="○"/>
            </a:pPr>
            <a:r>
              <a:rPr lang="en" sz="1500">
                <a:solidFill>
                  <a:srgbClr val="202124"/>
                </a:solidFill>
                <a:highlight>
                  <a:srgbClr val="FFFFFF"/>
                </a:highlight>
              </a:rPr>
              <a:t>Lagos - 1M</a:t>
            </a:r>
            <a:endParaRPr sz="1500">
              <a:solidFill>
                <a:srgbClr val="202124"/>
              </a:solidFill>
              <a:highlight>
                <a:srgbClr val="FFFFFF"/>
              </a:highlight>
            </a:endParaRPr>
          </a:p>
          <a:p>
            <a:pPr indent="0" lvl="0" marL="0" rtl="0" algn="l">
              <a:lnSpc>
                <a:spcPct val="107000"/>
              </a:lnSpc>
              <a:spcBef>
                <a:spcPts val="0"/>
              </a:spcBef>
              <a:spcAft>
                <a:spcPts val="0"/>
              </a:spcAft>
              <a:buNone/>
            </a:pPr>
            <a:r>
              <a:t/>
            </a:r>
            <a:endParaRPr>
              <a:solidFill>
                <a:srgbClr val="202124"/>
              </a:solidFill>
              <a:highlight>
                <a:srgbClr val="FFFFFF"/>
              </a:highlight>
            </a:endParaRPr>
          </a:p>
          <a:p>
            <a:pPr indent="0" lvl="0" marL="0" rtl="0" algn="l">
              <a:lnSpc>
                <a:spcPct val="107000"/>
              </a:lnSpc>
              <a:spcBef>
                <a:spcPts val="0"/>
              </a:spcBef>
              <a:spcAft>
                <a:spcPts val="0"/>
              </a:spcAft>
              <a:buNone/>
            </a:pPr>
            <a:r>
              <a:t/>
            </a:r>
            <a:endParaRPr>
              <a:solidFill>
                <a:srgbClr val="202124"/>
              </a:solidFill>
              <a:highlight>
                <a:srgbClr val="FFFFFF"/>
              </a:highlight>
            </a:endParaRPr>
          </a:p>
          <a:p>
            <a:pPr indent="0" lvl="0" marL="0" rtl="0" algn="l">
              <a:lnSpc>
                <a:spcPct val="107000"/>
              </a:lnSpc>
              <a:spcBef>
                <a:spcPts val="0"/>
              </a:spcBef>
              <a:spcAft>
                <a:spcPts val="0"/>
              </a:spcAft>
              <a:buNone/>
            </a:pPr>
            <a:r>
              <a:t/>
            </a:r>
            <a:endParaRPr>
              <a:solidFill>
                <a:srgbClr val="202124"/>
              </a:solidFill>
              <a:highlight>
                <a:srgbClr val="FFFFFF"/>
              </a:highlight>
            </a:endParaRPr>
          </a:p>
          <a:p>
            <a:pPr indent="0" lvl="0" marL="0" rtl="0" algn="l">
              <a:lnSpc>
                <a:spcPct val="107000"/>
              </a:lnSpc>
              <a:spcBef>
                <a:spcPts val="0"/>
              </a:spcBef>
              <a:spcAft>
                <a:spcPts val="0"/>
              </a:spcAft>
              <a:buNone/>
            </a:pPr>
            <a:r>
              <a:rPr lang="en" sz="1917">
                <a:solidFill>
                  <a:srgbClr val="202124"/>
                </a:solidFill>
                <a:highlight>
                  <a:srgbClr val="FFFFFF"/>
                </a:highlight>
              </a:rPr>
              <a:t>Click </a:t>
            </a:r>
            <a:r>
              <a:rPr lang="en" sz="1917" u="sng">
                <a:solidFill>
                  <a:schemeClr val="hlink"/>
                </a:solidFill>
                <a:highlight>
                  <a:srgbClr val="FFFFFF"/>
                </a:highlight>
                <a:hlinkClick r:id="rId3"/>
              </a:rPr>
              <a:t>here </a:t>
            </a:r>
            <a:r>
              <a:rPr lang="en" sz="1917">
                <a:solidFill>
                  <a:srgbClr val="202124"/>
                </a:solidFill>
                <a:highlight>
                  <a:srgbClr val="FFFFFF"/>
                </a:highlight>
              </a:rPr>
              <a:t>to view the details</a:t>
            </a:r>
            <a:endParaRPr sz="1917">
              <a:solidFill>
                <a:srgbClr val="202124"/>
              </a:solidFill>
              <a:highlight>
                <a:srgbClr val="FFFFFF"/>
              </a:highlight>
            </a:endParaRPr>
          </a:p>
          <a:p>
            <a:pPr indent="0" lvl="0" marL="0" rtl="0" algn="l">
              <a:lnSpc>
                <a:spcPct val="107000"/>
              </a:lnSpc>
              <a:spcBef>
                <a:spcPts val="0"/>
              </a:spcBef>
              <a:spcAft>
                <a:spcPts val="0"/>
              </a:spcAft>
              <a:buNone/>
            </a:pPr>
            <a:r>
              <a:t/>
            </a:r>
            <a:endParaRPr sz="1100">
              <a:solidFill>
                <a:srgbClr val="202124"/>
              </a:solidFill>
              <a:latin typeface="Arial"/>
              <a:ea typeface="Arial"/>
              <a:cs typeface="Arial"/>
              <a:sym typeface="Arial"/>
            </a:endParaRPr>
          </a:p>
          <a:p>
            <a:pPr indent="0" lvl="0" marL="0" rtl="0" algn="l">
              <a:spcBef>
                <a:spcPts val="0"/>
              </a:spcBef>
              <a:spcAft>
                <a:spcPts val="1200"/>
              </a:spcAft>
              <a:buNone/>
            </a:pPr>
            <a:r>
              <a:t/>
            </a:r>
            <a:endParaRPr sz="1100">
              <a:solidFill>
                <a:srgbClr val="202124"/>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Conclusion</a:t>
            </a:r>
            <a:endParaRPr>
              <a:solidFill>
                <a:srgbClr val="FEB523"/>
              </a:solidFill>
            </a:endParaRPr>
          </a:p>
        </p:txBody>
      </p:sp>
      <p:sp>
        <p:nvSpPr>
          <p:cNvPr id="158" name="Google Shape;158;p26"/>
          <p:cNvSpPr txBox="1"/>
          <p:nvPr>
            <p:ph idx="1" type="body"/>
          </p:nvPr>
        </p:nvSpPr>
        <p:spPr>
          <a:xfrm>
            <a:off x="311700" y="1007225"/>
            <a:ext cx="8145000" cy="3189600"/>
          </a:xfrm>
          <a:prstGeom prst="rect">
            <a:avLst/>
          </a:prstGeom>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Clr>
                <a:srgbClr val="202124"/>
              </a:buClr>
              <a:buSzPts val="1800"/>
              <a:buChar char="●"/>
            </a:pPr>
            <a:r>
              <a:rPr lang="en">
                <a:solidFill>
                  <a:srgbClr val="202124"/>
                </a:solidFill>
                <a:highlight>
                  <a:srgbClr val="FFFFFF"/>
                </a:highlight>
              </a:rPr>
              <a:t>Gender is fairly distributed throughout the organization</a:t>
            </a:r>
            <a:endParaRPr>
              <a:solidFill>
                <a:srgbClr val="202124"/>
              </a:solidFill>
              <a:highlight>
                <a:srgbClr val="FFFFFF"/>
              </a:highlight>
            </a:endParaRPr>
          </a:p>
          <a:p>
            <a:pPr indent="-342900" lvl="0" marL="457200" marR="0" rtl="0" algn="l">
              <a:lnSpc>
                <a:spcPct val="150000"/>
              </a:lnSpc>
              <a:spcBef>
                <a:spcPts val="1000"/>
              </a:spcBef>
              <a:spcAft>
                <a:spcPts val="0"/>
              </a:spcAft>
              <a:buClr>
                <a:srgbClr val="202124"/>
              </a:buClr>
              <a:buSzPts val="1800"/>
              <a:buChar char="●"/>
            </a:pPr>
            <a:r>
              <a:rPr lang="en">
                <a:solidFill>
                  <a:srgbClr val="202124"/>
                </a:solidFill>
                <a:highlight>
                  <a:srgbClr val="FFFFFF"/>
                </a:highlight>
              </a:rPr>
              <a:t>Average salary is close for both gender categories but </a:t>
            </a:r>
            <a:r>
              <a:rPr lang="en">
                <a:solidFill>
                  <a:srgbClr val="202124"/>
                </a:solidFill>
                <a:highlight>
                  <a:srgbClr val="FFFFFF"/>
                </a:highlight>
              </a:rPr>
              <a:t>there are far more men than women earning between $110,000 - $120,000</a:t>
            </a:r>
            <a:endParaRPr>
              <a:solidFill>
                <a:srgbClr val="202124"/>
              </a:solidFill>
              <a:highlight>
                <a:srgbClr val="FFFFFF"/>
              </a:highlight>
            </a:endParaRPr>
          </a:p>
          <a:p>
            <a:pPr indent="-342900" lvl="0" marL="457200" marR="0" rtl="0" algn="l">
              <a:lnSpc>
                <a:spcPct val="150000"/>
              </a:lnSpc>
              <a:spcBef>
                <a:spcPts val="1000"/>
              </a:spcBef>
              <a:spcAft>
                <a:spcPts val="0"/>
              </a:spcAft>
              <a:buClr>
                <a:srgbClr val="202124"/>
              </a:buClr>
              <a:buSzPts val="1800"/>
              <a:buChar char="●"/>
            </a:pPr>
            <a:r>
              <a:rPr lang="en">
                <a:solidFill>
                  <a:srgbClr val="202124"/>
                </a:solidFill>
                <a:highlight>
                  <a:srgbClr val="FFFFFF"/>
                </a:highlight>
              </a:rPr>
              <a:t>Employees ratings are fairly distributed across the genders</a:t>
            </a:r>
            <a:endParaRPr>
              <a:solidFill>
                <a:srgbClr val="202124"/>
              </a:solidFill>
              <a:highlight>
                <a:srgbClr val="FFFFFF"/>
              </a:highlight>
            </a:endParaRPr>
          </a:p>
          <a:p>
            <a:pPr indent="-342900" lvl="0" marL="457200" marR="0" rtl="0" algn="l">
              <a:lnSpc>
                <a:spcPct val="150000"/>
              </a:lnSpc>
              <a:spcBef>
                <a:spcPts val="1000"/>
              </a:spcBef>
              <a:spcAft>
                <a:spcPts val="1000"/>
              </a:spcAft>
              <a:buClr>
                <a:srgbClr val="202124"/>
              </a:buClr>
              <a:buSzPts val="1800"/>
              <a:buChar char="●"/>
            </a:pPr>
            <a:r>
              <a:rPr lang="en">
                <a:solidFill>
                  <a:srgbClr val="202124"/>
                </a:solidFill>
                <a:highlight>
                  <a:srgbClr val="FFFFFF"/>
                </a:highlight>
              </a:rPr>
              <a:t>Majority of the employees earn salaries below the minimum requirement </a:t>
            </a:r>
            <a:endParaRPr sz="1100">
              <a:solidFill>
                <a:srgbClr val="202124"/>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Recommendations</a:t>
            </a:r>
            <a:endParaRPr>
              <a:solidFill>
                <a:srgbClr val="FEB523"/>
              </a:solidFill>
            </a:endParaRPr>
          </a:p>
        </p:txBody>
      </p:sp>
      <p:sp>
        <p:nvSpPr>
          <p:cNvPr id="164" name="Google Shape;164;p27"/>
          <p:cNvSpPr txBox="1"/>
          <p:nvPr>
            <p:ph idx="1" type="body"/>
          </p:nvPr>
        </p:nvSpPr>
        <p:spPr>
          <a:xfrm>
            <a:off x="311700" y="1007225"/>
            <a:ext cx="8151000" cy="3072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02124"/>
              </a:buClr>
              <a:buSzPts val="1800"/>
              <a:buChar char="●"/>
            </a:pPr>
            <a:r>
              <a:rPr lang="en">
                <a:solidFill>
                  <a:srgbClr val="202124"/>
                </a:solidFill>
                <a:highlight>
                  <a:srgbClr val="FFFFFF"/>
                </a:highlight>
              </a:rPr>
              <a:t>The salaries should be reviewed upwards for the entire organization to ensure the minimum salary requirement is met.</a:t>
            </a:r>
            <a:endParaRPr>
              <a:solidFill>
                <a:srgbClr val="202124"/>
              </a:solidFill>
              <a:highlight>
                <a:srgbClr val="FFFFFF"/>
              </a:highlight>
            </a:endParaRPr>
          </a:p>
          <a:p>
            <a:pPr indent="-342900" lvl="0" marL="457200" rtl="0" algn="l">
              <a:lnSpc>
                <a:spcPct val="200000"/>
              </a:lnSpc>
              <a:spcBef>
                <a:spcPts val="1000"/>
              </a:spcBef>
              <a:spcAft>
                <a:spcPts val="0"/>
              </a:spcAft>
              <a:buClr>
                <a:srgbClr val="202124"/>
              </a:buClr>
              <a:buSzPts val="1800"/>
              <a:buChar char="●"/>
            </a:pPr>
            <a:r>
              <a:rPr lang="en">
                <a:solidFill>
                  <a:srgbClr val="202124"/>
                </a:solidFill>
                <a:highlight>
                  <a:srgbClr val="FFFFFF"/>
                </a:highlight>
              </a:rPr>
              <a:t>Th</a:t>
            </a:r>
            <a:r>
              <a:rPr lang="en">
                <a:solidFill>
                  <a:srgbClr val="202124"/>
                </a:solidFill>
                <a:highlight>
                  <a:srgbClr val="FFFFFF"/>
                </a:highlight>
              </a:rPr>
              <a:t>e salary gap between men and women earning between $110,000 - $120,000 should be reviewed for fairness</a:t>
            </a:r>
            <a:endParaRPr>
              <a:solidFill>
                <a:srgbClr val="202124"/>
              </a:solidFill>
              <a:highlight>
                <a:srgbClr val="FFFFFF"/>
              </a:highlight>
            </a:endParaRPr>
          </a:p>
          <a:p>
            <a:pPr indent="-342900" lvl="0" marL="457200" rtl="0" algn="l">
              <a:lnSpc>
                <a:spcPct val="150000"/>
              </a:lnSpc>
              <a:spcBef>
                <a:spcPts val="0"/>
              </a:spcBef>
              <a:spcAft>
                <a:spcPts val="0"/>
              </a:spcAft>
              <a:buClr>
                <a:srgbClr val="202124"/>
              </a:buClr>
              <a:buSzPts val="1800"/>
              <a:buChar char="●"/>
            </a:pPr>
            <a:r>
              <a:rPr lang="en">
                <a:solidFill>
                  <a:srgbClr val="202124"/>
                </a:solidFill>
                <a:highlight>
                  <a:srgbClr val="FFFFFF"/>
                </a:highlight>
              </a:rPr>
              <a:t>Gender distribution should be improved on in Kaduna region and across Legal, Support, Sales, and Accounting departments. </a:t>
            </a:r>
            <a:endParaRPr>
              <a:solidFill>
                <a:srgbClr val="202124"/>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Additional Comments</a:t>
            </a:r>
            <a:endParaRPr>
              <a:solidFill>
                <a:srgbClr val="FEB523"/>
              </a:solidFill>
            </a:endParaRPr>
          </a:p>
        </p:txBody>
      </p:sp>
      <p:sp>
        <p:nvSpPr>
          <p:cNvPr id="170" name="Google Shape;170;p28"/>
          <p:cNvSpPr txBox="1"/>
          <p:nvPr>
            <p:ph idx="1" type="body"/>
          </p:nvPr>
        </p:nvSpPr>
        <p:spPr>
          <a:xfrm>
            <a:off x="311700" y="1007225"/>
            <a:ext cx="8381700" cy="353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02124"/>
              </a:buClr>
              <a:buSzPts val="1800"/>
              <a:buChar char="●"/>
            </a:pPr>
            <a:r>
              <a:rPr lang="en">
                <a:solidFill>
                  <a:srgbClr val="202124"/>
                </a:solidFill>
                <a:highlight>
                  <a:srgbClr val="FFFFFF"/>
                </a:highlight>
              </a:rPr>
              <a:t>The undisclosed gender category may affect the accuracy of this analysis since the focus of the analysis is on gender distribution and pay parity. However, the undisclosed gender category account for only about 4% of the employees.</a:t>
            </a:r>
            <a:endParaRPr sz="1100">
              <a:solidFill>
                <a:srgbClr val="202124"/>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152400" y="152400"/>
            <a:ext cx="8763000"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Case Study</a:t>
            </a:r>
            <a:endParaRPr>
              <a:solidFill>
                <a:srgbClr val="FEB523"/>
              </a:solidFill>
            </a:endParaRPr>
          </a:p>
        </p:txBody>
      </p:sp>
      <p:sp>
        <p:nvSpPr>
          <p:cNvPr id="76" name="Google Shape;76;p14"/>
          <p:cNvSpPr txBox="1"/>
          <p:nvPr>
            <p:ph idx="1" type="body"/>
          </p:nvPr>
        </p:nvSpPr>
        <p:spPr>
          <a:xfrm>
            <a:off x="311700" y="1007225"/>
            <a:ext cx="8527500" cy="3564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T</a:t>
            </a:r>
            <a:r>
              <a:rPr lang="en"/>
              <a:t>he Palmoria Group, a manufacturing company based in the Nigeria, is embroiled in issues bordering on gender inequality in its 3 regions. I was assigned the task to analyze the company’s HR data to identify key areas within the business that could spring up issues and come up with recommendations for management’s attention and compute the remunerations.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Executive Summary</a:t>
            </a:r>
            <a:endParaRPr>
              <a:solidFill>
                <a:srgbClr val="FEB523"/>
              </a:solidFill>
            </a:endParaRPr>
          </a:p>
        </p:txBody>
      </p:sp>
      <p:sp>
        <p:nvSpPr>
          <p:cNvPr id="82" name="Google Shape;82;p15"/>
          <p:cNvSpPr txBox="1"/>
          <p:nvPr>
            <p:ph idx="1" type="body"/>
          </p:nvPr>
        </p:nvSpPr>
        <p:spPr>
          <a:xfrm>
            <a:off x="311700" y="1007225"/>
            <a:ext cx="8527500" cy="3564900"/>
          </a:xfrm>
          <a:prstGeom prst="rect">
            <a:avLst/>
          </a:prstGeom>
        </p:spPr>
        <p:txBody>
          <a:bodyPr anchorCtr="0" anchor="t" bIns="91425" lIns="91425" spcFirstLastPara="1" rIns="91425" wrap="square" tIns="91425">
            <a:normAutofit fontScale="32500" lnSpcReduction="10000"/>
          </a:bodyPr>
          <a:lstStyle/>
          <a:p>
            <a:pPr indent="-311150" lvl="0" marL="457200" rtl="0" algn="l">
              <a:lnSpc>
                <a:spcPct val="200000"/>
              </a:lnSpc>
              <a:spcBef>
                <a:spcPts val="1200"/>
              </a:spcBef>
              <a:spcAft>
                <a:spcPts val="0"/>
              </a:spcAft>
              <a:buSzPct val="100000"/>
              <a:buChar char="●"/>
            </a:pPr>
            <a:r>
              <a:rPr lang="en" sz="4000"/>
              <a:t>Gender is fairly distributed throughout the organization</a:t>
            </a:r>
            <a:endParaRPr sz="4000"/>
          </a:p>
          <a:p>
            <a:pPr indent="-311150" lvl="0" marL="457200" rtl="0" algn="l">
              <a:lnSpc>
                <a:spcPct val="200000"/>
              </a:lnSpc>
              <a:spcBef>
                <a:spcPts val="0"/>
              </a:spcBef>
              <a:spcAft>
                <a:spcPts val="0"/>
              </a:spcAft>
              <a:buSzPct val="100000"/>
              <a:buChar char="●"/>
            </a:pPr>
            <a:r>
              <a:rPr lang="en" sz="4000"/>
              <a:t>Average salary is close for both gender categories but there are far more men than women earning between $110,000 - $120,000</a:t>
            </a:r>
            <a:endParaRPr sz="4000"/>
          </a:p>
          <a:p>
            <a:pPr indent="-311150" lvl="0" marL="457200" rtl="0" algn="l">
              <a:lnSpc>
                <a:spcPct val="200000"/>
              </a:lnSpc>
              <a:spcBef>
                <a:spcPts val="0"/>
              </a:spcBef>
              <a:spcAft>
                <a:spcPts val="0"/>
              </a:spcAft>
              <a:buSzPct val="100000"/>
              <a:buChar char="●"/>
            </a:pPr>
            <a:r>
              <a:rPr lang="en" sz="4000"/>
              <a:t>Employees ratings are fairly distributed across the genders</a:t>
            </a:r>
            <a:endParaRPr sz="4000"/>
          </a:p>
          <a:p>
            <a:pPr indent="-311150" lvl="0" marL="457200" rtl="0" algn="just">
              <a:lnSpc>
                <a:spcPct val="200000"/>
              </a:lnSpc>
              <a:spcBef>
                <a:spcPts val="0"/>
              </a:spcBef>
              <a:spcAft>
                <a:spcPts val="0"/>
              </a:spcAft>
              <a:buSzPct val="100000"/>
              <a:buChar char="●"/>
            </a:pPr>
            <a:r>
              <a:rPr lang="en" sz="4000"/>
              <a:t>Majority of the employees earn salaries below the minimum requirement</a:t>
            </a:r>
            <a:endParaRPr sz="4000"/>
          </a:p>
          <a:p>
            <a:pPr indent="-311150" lvl="0" marL="457200" rtl="0" algn="just">
              <a:lnSpc>
                <a:spcPct val="200000"/>
              </a:lnSpc>
              <a:spcBef>
                <a:spcPts val="0"/>
              </a:spcBef>
              <a:spcAft>
                <a:spcPts val="0"/>
              </a:spcAft>
              <a:buSzPct val="100000"/>
              <a:buChar char="●"/>
            </a:pPr>
            <a:r>
              <a:rPr lang="en" sz="4000"/>
              <a:t>The undisclosed gender category may affect the accuracy of this analysis since the focus of the analysis is on gender distribution and pay parity. However, the undisclosed gender category account for only about 4% of the total employees.</a:t>
            </a:r>
            <a:endParaRPr sz="4000">
              <a:solidFill>
                <a:srgbClr val="202124"/>
              </a:solidFill>
              <a:highlight>
                <a:srgbClr val="FFFFFF"/>
              </a:highlight>
              <a:latin typeface="Arial"/>
              <a:ea typeface="Arial"/>
              <a:cs typeface="Arial"/>
              <a:sym typeface="Arial"/>
            </a:endParaRPr>
          </a:p>
          <a:p>
            <a:pPr indent="0" lvl="0" marL="0" rtl="0" algn="just">
              <a:spcBef>
                <a:spcPts val="120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Gender Distribution - Overall </a:t>
            </a:r>
            <a:endParaRPr sz="2266">
              <a:solidFill>
                <a:srgbClr val="FEB523"/>
              </a:solidFill>
            </a:endParaRPr>
          </a:p>
        </p:txBody>
      </p:sp>
      <p:sp>
        <p:nvSpPr>
          <p:cNvPr id="88" name="Google Shape;88;p16"/>
          <p:cNvSpPr txBox="1"/>
          <p:nvPr>
            <p:ph idx="1" type="body"/>
          </p:nvPr>
        </p:nvSpPr>
        <p:spPr>
          <a:xfrm>
            <a:off x="311700" y="1007225"/>
            <a:ext cx="3650700" cy="3561900"/>
          </a:xfrm>
          <a:prstGeom prst="rect">
            <a:avLst/>
          </a:prstGeom>
        </p:spPr>
        <p:txBody>
          <a:bodyPr anchorCtr="0" anchor="t" bIns="91425" lIns="91425" spcFirstLastPara="1" rIns="91425" wrap="square" tIns="91425">
            <a:normAutofit/>
          </a:bodyPr>
          <a:lstStyle/>
          <a:p>
            <a:pPr indent="-342900" lvl="0" marL="457200" marR="0" rtl="0" algn="l">
              <a:lnSpc>
                <a:spcPct val="150000"/>
              </a:lnSpc>
              <a:spcBef>
                <a:spcPts val="0"/>
              </a:spcBef>
              <a:spcAft>
                <a:spcPts val="0"/>
              </a:spcAft>
              <a:buClr>
                <a:srgbClr val="202124"/>
              </a:buClr>
              <a:buSzPts val="1800"/>
              <a:buChar char="●"/>
            </a:pPr>
            <a:r>
              <a:rPr lang="en">
                <a:solidFill>
                  <a:srgbClr val="202124"/>
                </a:solidFill>
                <a:highlight>
                  <a:srgbClr val="FFFFFF"/>
                </a:highlight>
              </a:rPr>
              <a:t>Gender is fairly distributed throughout the company with male population being 3% higher than female. </a:t>
            </a:r>
            <a:endParaRPr>
              <a:solidFill>
                <a:srgbClr val="202124"/>
              </a:solidFill>
              <a:highlight>
                <a:srgbClr val="FFFFFF"/>
              </a:highlight>
            </a:endParaRPr>
          </a:p>
          <a:p>
            <a:pPr indent="-342900" lvl="0" marL="457200" marR="0" rtl="0" algn="l">
              <a:lnSpc>
                <a:spcPct val="150000"/>
              </a:lnSpc>
              <a:spcBef>
                <a:spcPts val="1000"/>
              </a:spcBef>
              <a:spcAft>
                <a:spcPts val="0"/>
              </a:spcAft>
              <a:buClr>
                <a:srgbClr val="202124"/>
              </a:buClr>
              <a:buSzPts val="1800"/>
              <a:buChar char="●"/>
            </a:pPr>
            <a:r>
              <a:rPr lang="en">
                <a:solidFill>
                  <a:srgbClr val="202124"/>
                </a:solidFill>
                <a:highlight>
                  <a:srgbClr val="FFFFFF"/>
                </a:highlight>
              </a:rPr>
              <a:t>4% of the employees didn’t disclose their gender.</a:t>
            </a:r>
            <a:endParaRPr>
              <a:solidFill>
                <a:srgbClr val="202124"/>
              </a:solidFill>
            </a:endParaRPr>
          </a:p>
          <a:p>
            <a:pPr indent="0" lvl="0" marL="0" rtl="0" algn="l">
              <a:lnSpc>
                <a:spcPct val="150000"/>
              </a:lnSpc>
              <a:spcBef>
                <a:spcPts val="1000"/>
              </a:spcBef>
              <a:spcAft>
                <a:spcPts val="1200"/>
              </a:spcAft>
              <a:buSzPts val="1018"/>
              <a:buNone/>
            </a:pPr>
            <a:r>
              <a:t/>
            </a:r>
            <a:endParaRPr sz="1400">
              <a:solidFill>
                <a:srgbClr val="202124"/>
              </a:solidFill>
              <a:highlight>
                <a:srgbClr val="FFFFFF"/>
              </a:highlight>
            </a:endParaRPr>
          </a:p>
        </p:txBody>
      </p:sp>
      <p:pic>
        <p:nvPicPr>
          <p:cNvPr id="89" name="Google Shape;89;p16"/>
          <p:cNvPicPr preferRelativeResize="0"/>
          <p:nvPr/>
        </p:nvPicPr>
        <p:blipFill>
          <a:blip r:embed="rId3">
            <a:alphaModFix/>
          </a:blip>
          <a:stretch>
            <a:fillRect/>
          </a:stretch>
        </p:blipFill>
        <p:spPr>
          <a:xfrm>
            <a:off x="4033025" y="854225"/>
            <a:ext cx="4578524" cy="3435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Gender Distribution - Regions</a:t>
            </a:r>
            <a:endParaRPr>
              <a:solidFill>
                <a:srgbClr val="FEB523"/>
              </a:solidFill>
            </a:endParaRPr>
          </a:p>
        </p:txBody>
      </p:sp>
      <p:sp>
        <p:nvSpPr>
          <p:cNvPr id="95" name="Google Shape;95;p17"/>
          <p:cNvSpPr txBox="1"/>
          <p:nvPr>
            <p:ph idx="1" type="body"/>
          </p:nvPr>
        </p:nvSpPr>
        <p:spPr>
          <a:xfrm>
            <a:off x="311700" y="1007225"/>
            <a:ext cx="3650700" cy="35619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50000"/>
              </a:lnSpc>
              <a:spcBef>
                <a:spcPts val="0"/>
              </a:spcBef>
              <a:spcAft>
                <a:spcPts val="0"/>
              </a:spcAft>
              <a:buClr>
                <a:srgbClr val="202124"/>
              </a:buClr>
              <a:buSzPct val="100000"/>
              <a:buChar char="●"/>
            </a:pPr>
            <a:r>
              <a:rPr lang="en">
                <a:solidFill>
                  <a:srgbClr val="202124"/>
                </a:solidFill>
                <a:highlight>
                  <a:srgbClr val="FFFFFF"/>
                </a:highlight>
              </a:rPr>
              <a:t>Abuja region has a balanced gender distribution for both genders at 16% each. </a:t>
            </a:r>
            <a:endParaRPr>
              <a:solidFill>
                <a:srgbClr val="202124"/>
              </a:solidFill>
              <a:highlight>
                <a:srgbClr val="FFFFFF"/>
              </a:highlight>
            </a:endParaRPr>
          </a:p>
          <a:p>
            <a:pPr indent="-334327" lvl="0" marL="457200" marR="0" rtl="0" algn="l">
              <a:lnSpc>
                <a:spcPct val="150000"/>
              </a:lnSpc>
              <a:spcBef>
                <a:spcPts val="1000"/>
              </a:spcBef>
              <a:spcAft>
                <a:spcPts val="0"/>
              </a:spcAft>
              <a:buClr>
                <a:srgbClr val="202124"/>
              </a:buClr>
              <a:buSzPct val="100000"/>
              <a:buChar char="●"/>
            </a:pPr>
            <a:r>
              <a:rPr lang="en">
                <a:solidFill>
                  <a:srgbClr val="202124"/>
                </a:solidFill>
                <a:highlight>
                  <a:srgbClr val="FFFFFF"/>
                </a:highlight>
              </a:rPr>
              <a:t>Lagos has 3 more males than females. </a:t>
            </a:r>
            <a:endParaRPr>
              <a:solidFill>
                <a:srgbClr val="202124"/>
              </a:solidFill>
              <a:highlight>
                <a:srgbClr val="FFFFFF"/>
              </a:highlight>
            </a:endParaRPr>
          </a:p>
          <a:p>
            <a:pPr indent="-334327" lvl="0" marL="457200" marR="0" rtl="0" algn="l">
              <a:lnSpc>
                <a:spcPct val="150000"/>
              </a:lnSpc>
              <a:spcBef>
                <a:spcPts val="1000"/>
              </a:spcBef>
              <a:spcAft>
                <a:spcPts val="0"/>
              </a:spcAft>
              <a:buClr>
                <a:srgbClr val="202124"/>
              </a:buClr>
              <a:buSzPct val="100000"/>
              <a:buChar char="●"/>
            </a:pPr>
            <a:r>
              <a:rPr lang="en">
                <a:solidFill>
                  <a:srgbClr val="202124"/>
                </a:solidFill>
                <a:highlight>
                  <a:srgbClr val="FFFFFF"/>
                </a:highlight>
              </a:rPr>
              <a:t>Kaduna region has the highest gender gap with 21 more males than females </a:t>
            </a:r>
            <a:endParaRPr>
              <a:solidFill>
                <a:srgbClr val="202124"/>
              </a:solidFill>
              <a:highlight>
                <a:srgbClr val="FFFFFF"/>
              </a:highlight>
            </a:endParaRPr>
          </a:p>
          <a:p>
            <a:pPr indent="0" lvl="0" marL="0" rtl="0" algn="l">
              <a:spcBef>
                <a:spcPts val="1000"/>
              </a:spcBef>
              <a:spcAft>
                <a:spcPts val="1200"/>
              </a:spcAft>
              <a:buNone/>
            </a:pPr>
            <a:r>
              <a:t/>
            </a:r>
            <a:endParaRPr sz="1100">
              <a:solidFill>
                <a:srgbClr val="202124"/>
              </a:solidFill>
              <a:highlight>
                <a:srgbClr val="FFFFFF"/>
              </a:highlight>
              <a:latin typeface="Arial"/>
              <a:ea typeface="Arial"/>
              <a:cs typeface="Arial"/>
              <a:sym typeface="Arial"/>
            </a:endParaRPr>
          </a:p>
        </p:txBody>
      </p:sp>
      <p:pic>
        <p:nvPicPr>
          <p:cNvPr id="96" name="Google Shape;96;p17"/>
          <p:cNvPicPr preferRelativeResize="0"/>
          <p:nvPr/>
        </p:nvPicPr>
        <p:blipFill>
          <a:blip r:embed="rId3">
            <a:alphaModFix/>
          </a:blip>
          <a:stretch>
            <a:fillRect/>
          </a:stretch>
        </p:blipFill>
        <p:spPr>
          <a:xfrm>
            <a:off x="4209550" y="1007225"/>
            <a:ext cx="4481174" cy="28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Gender Distribution - Departments</a:t>
            </a:r>
            <a:endParaRPr>
              <a:solidFill>
                <a:srgbClr val="FEB523"/>
              </a:solidFill>
            </a:endParaRPr>
          </a:p>
        </p:txBody>
      </p:sp>
      <p:sp>
        <p:nvSpPr>
          <p:cNvPr id="102" name="Google Shape;102;p18"/>
          <p:cNvSpPr txBox="1"/>
          <p:nvPr>
            <p:ph idx="1" type="body"/>
          </p:nvPr>
        </p:nvSpPr>
        <p:spPr>
          <a:xfrm>
            <a:off x="311700" y="1007225"/>
            <a:ext cx="3650700" cy="35619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Clr>
                <a:srgbClr val="202124"/>
              </a:buClr>
              <a:buSzPts val="1500"/>
              <a:buChar char="●"/>
            </a:pPr>
            <a:r>
              <a:rPr lang="en" sz="1500">
                <a:solidFill>
                  <a:srgbClr val="202124"/>
                </a:solidFill>
                <a:highlight>
                  <a:srgbClr val="FFFFFF"/>
                </a:highlight>
              </a:rPr>
              <a:t>Legal, Support, Accounting are the top 3 departments with most gaps</a:t>
            </a:r>
            <a:endParaRPr sz="1500">
              <a:solidFill>
                <a:srgbClr val="202124"/>
              </a:solidFill>
              <a:highlight>
                <a:srgbClr val="FFFFFF"/>
              </a:highlight>
            </a:endParaRPr>
          </a:p>
          <a:p>
            <a:pPr indent="-323850" lvl="0" marL="457200" marR="0" rtl="0" algn="l">
              <a:lnSpc>
                <a:spcPct val="150000"/>
              </a:lnSpc>
              <a:spcBef>
                <a:spcPts val="1000"/>
              </a:spcBef>
              <a:spcAft>
                <a:spcPts val="0"/>
              </a:spcAft>
              <a:buClr>
                <a:srgbClr val="202124"/>
              </a:buClr>
              <a:buSzPts val="1500"/>
              <a:buChar char="●"/>
            </a:pPr>
            <a:r>
              <a:rPr lang="en" sz="1500">
                <a:solidFill>
                  <a:srgbClr val="202124"/>
                </a:solidFill>
                <a:highlight>
                  <a:srgbClr val="FFFFFF"/>
                </a:highlight>
              </a:rPr>
              <a:t>Marketing and Engineering department are the most balanced with equal number for both genders </a:t>
            </a:r>
            <a:endParaRPr sz="1500">
              <a:solidFill>
                <a:srgbClr val="202124"/>
              </a:solidFill>
              <a:latin typeface="Arial"/>
              <a:ea typeface="Arial"/>
              <a:cs typeface="Arial"/>
              <a:sym typeface="Arial"/>
            </a:endParaRPr>
          </a:p>
          <a:p>
            <a:pPr indent="0" lvl="0" marL="0" rtl="0" algn="l">
              <a:spcBef>
                <a:spcPts val="1000"/>
              </a:spcBef>
              <a:spcAft>
                <a:spcPts val="1200"/>
              </a:spcAft>
              <a:buNone/>
            </a:pPr>
            <a:r>
              <a:t/>
            </a:r>
            <a:endParaRPr sz="1500">
              <a:solidFill>
                <a:srgbClr val="202124"/>
              </a:solidFill>
              <a:highlight>
                <a:srgbClr val="FFFFFF"/>
              </a:highlight>
              <a:latin typeface="Arial"/>
              <a:ea typeface="Arial"/>
              <a:cs typeface="Arial"/>
              <a:sym typeface="Arial"/>
            </a:endParaRPr>
          </a:p>
        </p:txBody>
      </p:sp>
      <p:pic>
        <p:nvPicPr>
          <p:cNvPr id="103" name="Google Shape;103;p18"/>
          <p:cNvPicPr preferRelativeResize="0"/>
          <p:nvPr/>
        </p:nvPicPr>
        <p:blipFill>
          <a:blip r:embed="rId3">
            <a:alphaModFix/>
          </a:blip>
          <a:stretch>
            <a:fillRect/>
          </a:stretch>
        </p:blipFill>
        <p:spPr>
          <a:xfrm>
            <a:off x="4338850" y="868850"/>
            <a:ext cx="4259950" cy="3838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Performance Ratings</a:t>
            </a:r>
            <a:endParaRPr>
              <a:solidFill>
                <a:srgbClr val="FEB523"/>
              </a:solidFill>
            </a:endParaRPr>
          </a:p>
        </p:txBody>
      </p:sp>
      <p:sp>
        <p:nvSpPr>
          <p:cNvPr id="109" name="Google Shape;109;p19"/>
          <p:cNvSpPr txBox="1"/>
          <p:nvPr>
            <p:ph idx="1" type="body"/>
          </p:nvPr>
        </p:nvSpPr>
        <p:spPr>
          <a:xfrm>
            <a:off x="311700" y="1007225"/>
            <a:ext cx="3269700" cy="3561900"/>
          </a:xfrm>
          <a:prstGeom prst="rect">
            <a:avLst/>
          </a:prstGeom>
        </p:spPr>
        <p:txBody>
          <a:bodyPr anchorCtr="0" anchor="t" bIns="91425" lIns="91425" spcFirstLastPara="1" rIns="91425" wrap="square" tIns="91425">
            <a:normAutofit/>
          </a:bodyPr>
          <a:lstStyle/>
          <a:p>
            <a:pPr indent="-298450" lvl="0" marL="285750" rtl="0" algn="l">
              <a:spcBef>
                <a:spcPts val="0"/>
              </a:spcBef>
              <a:spcAft>
                <a:spcPts val="0"/>
              </a:spcAft>
              <a:buClr>
                <a:srgbClr val="202124"/>
              </a:buClr>
              <a:buSzPts val="1100"/>
              <a:buFont typeface="Arial"/>
              <a:buChar char="●"/>
            </a:pPr>
            <a:r>
              <a:rPr lang="en">
                <a:solidFill>
                  <a:srgbClr val="202124"/>
                </a:solidFill>
                <a:highlight>
                  <a:srgbClr val="FFFFFF"/>
                </a:highlight>
              </a:rPr>
              <a:t>Both genders are fairly represented across the rating categories. </a:t>
            </a:r>
            <a:endParaRPr sz="1100">
              <a:solidFill>
                <a:srgbClr val="202124"/>
              </a:solidFill>
              <a:latin typeface="Arial"/>
              <a:ea typeface="Arial"/>
              <a:cs typeface="Arial"/>
              <a:sym typeface="Arial"/>
            </a:endParaRPr>
          </a:p>
          <a:p>
            <a:pPr indent="0" lvl="0" marL="0" rtl="0" algn="l">
              <a:spcBef>
                <a:spcPts val="1200"/>
              </a:spcBef>
              <a:spcAft>
                <a:spcPts val="1200"/>
              </a:spcAft>
              <a:buNone/>
            </a:pPr>
            <a:r>
              <a:t/>
            </a:r>
            <a:endParaRPr sz="1100">
              <a:solidFill>
                <a:srgbClr val="202124"/>
              </a:solidFill>
              <a:highlight>
                <a:srgbClr val="FFFFFF"/>
              </a:highlight>
              <a:latin typeface="Arial"/>
              <a:ea typeface="Arial"/>
              <a:cs typeface="Arial"/>
              <a:sym typeface="Arial"/>
            </a:endParaRPr>
          </a:p>
        </p:txBody>
      </p:sp>
      <p:pic>
        <p:nvPicPr>
          <p:cNvPr id="110" name="Google Shape;110;p19"/>
          <p:cNvPicPr preferRelativeResize="0"/>
          <p:nvPr/>
        </p:nvPicPr>
        <p:blipFill>
          <a:blip r:embed="rId3">
            <a:alphaModFix/>
          </a:blip>
          <a:stretch>
            <a:fillRect/>
          </a:stretch>
        </p:blipFill>
        <p:spPr>
          <a:xfrm>
            <a:off x="3327150" y="959327"/>
            <a:ext cx="5247599" cy="322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Average Salary By Gender</a:t>
            </a:r>
            <a:endParaRPr>
              <a:solidFill>
                <a:srgbClr val="FEB523"/>
              </a:solidFill>
            </a:endParaRPr>
          </a:p>
        </p:txBody>
      </p:sp>
      <p:sp>
        <p:nvSpPr>
          <p:cNvPr id="116" name="Google Shape;116;p20"/>
          <p:cNvSpPr txBox="1"/>
          <p:nvPr>
            <p:ph idx="1" type="body"/>
          </p:nvPr>
        </p:nvSpPr>
        <p:spPr>
          <a:xfrm>
            <a:off x="311700" y="1007225"/>
            <a:ext cx="2956800" cy="35619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50000"/>
              </a:lnSpc>
              <a:spcBef>
                <a:spcPts val="0"/>
              </a:spcBef>
              <a:spcAft>
                <a:spcPts val="0"/>
              </a:spcAft>
              <a:buClr>
                <a:srgbClr val="202124"/>
              </a:buClr>
              <a:buSzPct val="100000"/>
              <a:buChar char="●"/>
            </a:pPr>
            <a:r>
              <a:rPr lang="en">
                <a:solidFill>
                  <a:srgbClr val="202124"/>
                </a:solidFill>
                <a:highlight>
                  <a:srgbClr val="FFFFFF"/>
                </a:highlight>
              </a:rPr>
              <a:t>The average salaries for both genders are close at $75k for male and $73k for female. The undisclosed gender group has the highest average salary at $79k. </a:t>
            </a:r>
            <a:endParaRPr>
              <a:solidFill>
                <a:srgbClr val="202124"/>
              </a:solidFill>
              <a:highlight>
                <a:srgbClr val="FFFFFF"/>
              </a:highlight>
            </a:endParaRPr>
          </a:p>
          <a:p>
            <a:pPr indent="0" lvl="0" marL="0" rtl="0" algn="l">
              <a:lnSpc>
                <a:spcPct val="107000"/>
              </a:lnSpc>
              <a:spcBef>
                <a:spcPts val="1000"/>
              </a:spcBef>
              <a:spcAft>
                <a:spcPts val="0"/>
              </a:spcAft>
              <a:buNone/>
            </a:pPr>
            <a:r>
              <a:t/>
            </a:r>
            <a:endParaRPr sz="1100">
              <a:solidFill>
                <a:srgbClr val="202124"/>
              </a:solidFill>
              <a:latin typeface="Arial"/>
              <a:ea typeface="Arial"/>
              <a:cs typeface="Arial"/>
              <a:sym typeface="Arial"/>
            </a:endParaRPr>
          </a:p>
          <a:p>
            <a:pPr indent="0" lvl="0" marL="0" rtl="0" algn="l">
              <a:spcBef>
                <a:spcPts val="0"/>
              </a:spcBef>
              <a:spcAft>
                <a:spcPts val="1200"/>
              </a:spcAft>
              <a:buNone/>
            </a:pPr>
            <a:r>
              <a:t/>
            </a:r>
            <a:endParaRPr sz="1100">
              <a:solidFill>
                <a:srgbClr val="202124"/>
              </a:solidFill>
              <a:highlight>
                <a:srgbClr val="FFFFFF"/>
              </a:highlight>
              <a:latin typeface="Arial"/>
              <a:ea typeface="Arial"/>
              <a:cs typeface="Arial"/>
              <a:sym typeface="Arial"/>
            </a:endParaRPr>
          </a:p>
        </p:txBody>
      </p:sp>
      <p:pic>
        <p:nvPicPr>
          <p:cNvPr id="117" name="Google Shape;117;p20"/>
          <p:cNvPicPr preferRelativeResize="0"/>
          <p:nvPr/>
        </p:nvPicPr>
        <p:blipFill>
          <a:blip r:embed="rId3">
            <a:alphaModFix/>
          </a:blip>
          <a:stretch>
            <a:fillRect/>
          </a:stretch>
        </p:blipFill>
        <p:spPr>
          <a:xfrm>
            <a:off x="3435950" y="885713"/>
            <a:ext cx="5396349" cy="337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18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EB523"/>
                </a:solidFill>
              </a:rPr>
              <a:t>Average Salary - Regions &amp; Departments</a:t>
            </a:r>
            <a:endParaRPr>
              <a:solidFill>
                <a:srgbClr val="FEB523"/>
              </a:solidFill>
            </a:endParaRPr>
          </a:p>
        </p:txBody>
      </p:sp>
      <p:pic>
        <p:nvPicPr>
          <p:cNvPr id="123" name="Google Shape;123;p21"/>
          <p:cNvPicPr preferRelativeResize="0"/>
          <p:nvPr/>
        </p:nvPicPr>
        <p:blipFill>
          <a:blip r:embed="rId3">
            <a:alphaModFix/>
          </a:blip>
          <a:stretch>
            <a:fillRect/>
          </a:stretch>
        </p:blipFill>
        <p:spPr>
          <a:xfrm>
            <a:off x="311700" y="1149225"/>
            <a:ext cx="4600625" cy="3000275"/>
          </a:xfrm>
          <a:prstGeom prst="rect">
            <a:avLst/>
          </a:prstGeom>
          <a:noFill/>
          <a:ln>
            <a:noFill/>
          </a:ln>
        </p:spPr>
      </p:pic>
      <p:pic>
        <p:nvPicPr>
          <p:cNvPr id="124" name="Google Shape;124;p21"/>
          <p:cNvPicPr preferRelativeResize="0"/>
          <p:nvPr/>
        </p:nvPicPr>
        <p:blipFill>
          <a:blip r:embed="rId4">
            <a:alphaModFix/>
          </a:blip>
          <a:stretch>
            <a:fillRect/>
          </a:stretch>
        </p:blipFill>
        <p:spPr>
          <a:xfrm>
            <a:off x="4837650" y="897275"/>
            <a:ext cx="3583882" cy="391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