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58" r:id="rId5"/>
    <p:sldId id="260" r:id="rId6"/>
    <p:sldId id="264" r:id="rId7"/>
    <p:sldId id="261" r:id="rId8"/>
    <p:sldId id="262" r:id="rId9"/>
    <p:sldId id="263"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4660"/>
  </p:normalViewPr>
  <p:slideViewPr>
    <p:cSldViewPr snapToGrid="0">
      <p:cViewPr varScale="1">
        <p:scale>
          <a:sx n="102" d="100"/>
          <a:sy n="102"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RODRIGUEZ FORERO" userId="a204ec64d81d0863" providerId="LiveId" clId="{8692C7A8-876A-994B-A498-D839AC062295}"/>
    <pc:docChg chg="custSel modSld">
      <pc:chgData name="JOHN RODRIGUEZ FORERO" userId="a204ec64d81d0863" providerId="LiveId" clId="{8692C7A8-876A-994B-A498-D839AC062295}" dt="2019-10-12T22:23:57.383" v="49" actId="20577"/>
      <pc:docMkLst>
        <pc:docMk/>
      </pc:docMkLst>
      <pc:sldChg chg="modSp">
        <pc:chgData name="JOHN RODRIGUEZ FORERO" userId="a204ec64d81d0863" providerId="LiveId" clId="{8692C7A8-876A-994B-A498-D839AC062295}" dt="2019-10-12T22:23:57.383" v="49" actId="20577"/>
        <pc:sldMkLst>
          <pc:docMk/>
          <pc:sldMk cId="2656455071" sldId="256"/>
        </pc:sldMkLst>
        <pc:spChg chg="mod">
          <ac:chgData name="JOHN RODRIGUEZ FORERO" userId="a204ec64d81d0863" providerId="LiveId" clId="{8692C7A8-876A-994B-A498-D839AC062295}" dt="2019-10-12T22:23:57.383" v="49" actId="20577"/>
          <ac:spMkLst>
            <pc:docMk/>
            <pc:sldMk cId="2656455071" sldId="256"/>
            <ac:spMk id="3" creationId="{416AE19E-D09D-48BF-8E65-4B07423D25C0}"/>
          </ac:spMkLst>
        </pc:spChg>
      </pc:sldChg>
      <pc:sldChg chg="modSp">
        <pc:chgData name="JOHN RODRIGUEZ FORERO" userId="a204ec64d81d0863" providerId="LiveId" clId="{8692C7A8-876A-994B-A498-D839AC062295}" dt="2019-10-12T22:22:05.135" v="26" actId="20577"/>
        <pc:sldMkLst>
          <pc:docMk/>
          <pc:sldMk cId="4079947356" sldId="258"/>
        </pc:sldMkLst>
        <pc:spChg chg="mod">
          <ac:chgData name="JOHN RODRIGUEZ FORERO" userId="a204ec64d81d0863" providerId="LiveId" clId="{8692C7A8-876A-994B-A498-D839AC062295}" dt="2019-10-12T22:22:05.135" v="26" actId="20577"/>
          <ac:spMkLst>
            <pc:docMk/>
            <pc:sldMk cId="4079947356" sldId="258"/>
            <ac:spMk id="7" creationId="{91FB25D9-30FE-4009-A340-75BB7ACF4219}"/>
          </ac:spMkLst>
        </pc:spChg>
      </pc:sldChg>
      <pc:sldChg chg="modSp">
        <pc:chgData name="JOHN RODRIGUEZ FORERO" userId="a204ec64d81d0863" providerId="LiveId" clId="{8692C7A8-876A-994B-A498-D839AC062295}" dt="2019-10-12T22:21:42.473" v="24" actId="20577"/>
        <pc:sldMkLst>
          <pc:docMk/>
          <pc:sldMk cId="1636209772" sldId="259"/>
        </pc:sldMkLst>
        <pc:spChg chg="mod">
          <ac:chgData name="JOHN RODRIGUEZ FORERO" userId="a204ec64d81d0863" providerId="LiveId" clId="{8692C7A8-876A-994B-A498-D839AC062295}" dt="2019-10-12T22:21:42.473" v="24" actId="20577"/>
          <ac:spMkLst>
            <pc:docMk/>
            <pc:sldMk cId="1636209772" sldId="259"/>
            <ac:spMk id="33" creationId="{3935108A-B52A-4FA3-8ECB-24DB1CFDFF05}"/>
          </ac:spMkLst>
        </pc:spChg>
      </pc:sldChg>
      <pc:sldChg chg="modSp">
        <pc:chgData name="JOHN RODRIGUEZ FORERO" userId="a204ec64d81d0863" providerId="LiveId" clId="{8692C7A8-876A-994B-A498-D839AC062295}" dt="2019-10-12T22:22:29.414" v="27" actId="20577"/>
        <pc:sldMkLst>
          <pc:docMk/>
          <pc:sldMk cId="4179450566" sldId="260"/>
        </pc:sldMkLst>
        <pc:spChg chg="mod">
          <ac:chgData name="JOHN RODRIGUEZ FORERO" userId="a204ec64d81d0863" providerId="LiveId" clId="{8692C7A8-876A-994B-A498-D839AC062295}" dt="2019-10-12T22:22:29.414" v="27" actId="20577"/>
          <ac:spMkLst>
            <pc:docMk/>
            <pc:sldMk cId="4179450566" sldId="260"/>
            <ac:spMk id="7" creationId="{91FB25D9-30FE-4009-A340-75BB7ACF4219}"/>
          </ac:spMkLst>
        </pc:spChg>
      </pc:sldChg>
      <pc:sldChg chg="modSp">
        <pc:chgData name="JOHN RODRIGUEZ FORERO" userId="a204ec64d81d0863" providerId="LiveId" clId="{8692C7A8-876A-994B-A498-D839AC062295}" dt="2019-10-12T22:22:56.828" v="30" actId="20577"/>
        <pc:sldMkLst>
          <pc:docMk/>
          <pc:sldMk cId="3485152125" sldId="261"/>
        </pc:sldMkLst>
        <pc:spChg chg="mod">
          <ac:chgData name="JOHN RODRIGUEZ FORERO" userId="a204ec64d81d0863" providerId="LiveId" clId="{8692C7A8-876A-994B-A498-D839AC062295}" dt="2019-10-12T22:22:48.437" v="29" actId="20577"/>
          <ac:spMkLst>
            <pc:docMk/>
            <pc:sldMk cId="3485152125" sldId="261"/>
            <ac:spMk id="2" creationId="{847B2002-85EF-4E53-BF50-1164BFEF0883}"/>
          </ac:spMkLst>
        </pc:spChg>
        <pc:spChg chg="mod">
          <ac:chgData name="JOHN RODRIGUEZ FORERO" userId="a204ec64d81d0863" providerId="LiveId" clId="{8692C7A8-876A-994B-A498-D839AC062295}" dt="2019-10-12T22:22:56.828" v="30" actId="20577"/>
          <ac:spMkLst>
            <pc:docMk/>
            <pc:sldMk cId="3485152125" sldId="261"/>
            <ac:spMk id="7" creationId="{91FB25D9-30FE-4009-A340-75BB7ACF4219}"/>
          </ac:spMkLst>
        </pc:spChg>
      </pc:sldChg>
      <pc:sldChg chg="modSp">
        <pc:chgData name="JOHN RODRIGUEZ FORERO" userId="a204ec64d81d0863" providerId="LiveId" clId="{8692C7A8-876A-994B-A498-D839AC062295}" dt="2019-10-12T22:22:33.714" v="28" actId="20577"/>
        <pc:sldMkLst>
          <pc:docMk/>
          <pc:sldMk cId="846442801" sldId="264"/>
        </pc:sldMkLst>
        <pc:spChg chg="mod">
          <ac:chgData name="JOHN RODRIGUEZ FORERO" userId="a204ec64d81d0863" providerId="LiveId" clId="{8692C7A8-876A-994B-A498-D839AC062295}" dt="2019-10-12T22:22:33.714" v="28" actId="20577"/>
          <ac:spMkLst>
            <pc:docMk/>
            <pc:sldMk cId="846442801" sldId="264"/>
            <ac:spMk id="2" creationId="{847B2002-85EF-4E53-BF50-1164BFEF088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3B3C45F-FA15-4CC3-A140-296AD9F012C3}" type="datetimeFigureOut">
              <a:rPr lang="en-CA" smtClean="0"/>
              <a:t>2019-10-12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‹Nº›</a:t>
            </a:fld>
            <a:endParaRPr lang="en-CA"/>
          </a:p>
        </p:txBody>
      </p:sp>
    </p:spTree>
    <p:extLst>
      <p:ext uri="{BB962C8B-B14F-4D97-AF65-F5344CB8AC3E}">
        <p14:creationId xmlns:p14="http://schemas.microsoft.com/office/powerpoint/2010/main" val="169511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3B3C45F-FA15-4CC3-A140-296AD9F012C3}" type="datetimeFigureOut">
              <a:rPr lang="en-CA" smtClean="0"/>
              <a:t>2019-10-12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79C5EC-18BC-4A24-B361-A108AE58E0DA}" type="slidenum">
              <a:rPr lang="en-CA" smtClean="0"/>
              <a:t>‹Nº›</a:t>
            </a:fld>
            <a:endParaRPr lang="en-CA"/>
          </a:p>
        </p:txBody>
      </p:sp>
    </p:spTree>
    <p:extLst>
      <p:ext uri="{BB962C8B-B14F-4D97-AF65-F5344CB8AC3E}">
        <p14:creationId xmlns:p14="http://schemas.microsoft.com/office/powerpoint/2010/main" val="397539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3B3C45F-FA15-4CC3-A140-296AD9F012C3}" type="datetimeFigureOut">
              <a:rPr lang="en-CA" smtClean="0"/>
              <a:t>2019-10-12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‹Nº›</a:t>
            </a:fld>
            <a:endParaRPr lang="en-CA"/>
          </a:p>
        </p:txBody>
      </p:sp>
    </p:spTree>
    <p:extLst>
      <p:ext uri="{BB962C8B-B14F-4D97-AF65-F5344CB8AC3E}">
        <p14:creationId xmlns:p14="http://schemas.microsoft.com/office/powerpoint/2010/main" val="277818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13B3C45F-FA15-4CC3-A140-296AD9F012C3}" type="datetimeFigureOut">
              <a:rPr lang="en-CA" smtClean="0"/>
              <a:t>2019-10-12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‹Nº›</a:t>
            </a:fld>
            <a:endParaRPr lang="en-CA"/>
          </a:p>
        </p:txBody>
      </p:sp>
    </p:spTree>
    <p:extLst>
      <p:ext uri="{BB962C8B-B14F-4D97-AF65-F5344CB8AC3E}">
        <p14:creationId xmlns:p14="http://schemas.microsoft.com/office/powerpoint/2010/main" val="321234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13B3C45F-FA15-4CC3-A140-296AD9F012C3}" type="datetimeFigureOut">
              <a:rPr lang="en-CA" smtClean="0"/>
              <a:t>2019-10-12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‹Nº›</a:t>
            </a:fld>
            <a:endParaRPr lang="en-CA"/>
          </a:p>
        </p:txBody>
      </p:sp>
    </p:spTree>
    <p:extLst>
      <p:ext uri="{BB962C8B-B14F-4D97-AF65-F5344CB8AC3E}">
        <p14:creationId xmlns:p14="http://schemas.microsoft.com/office/powerpoint/2010/main" val="2274366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3B3C45F-FA15-4CC3-A140-296AD9F012C3}" type="datetimeFigureOut">
              <a:rPr lang="en-CA" smtClean="0"/>
              <a:t>2019-10-12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‹Nº›</a:t>
            </a:fld>
            <a:endParaRPr lang="en-CA"/>
          </a:p>
        </p:txBody>
      </p:sp>
    </p:spTree>
    <p:extLst>
      <p:ext uri="{BB962C8B-B14F-4D97-AF65-F5344CB8AC3E}">
        <p14:creationId xmlns:p14="http://schemas.microsoft.com/office/powerpoint/2010/main" val="3335496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3B3C45F-FA15-4CC3-A140-296AD9F012C3}" type="datetimeFigureOut">
              <a:rPr lang="en-CA" smtClean="0"/>
              <a:t>2019-10-12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‹Nº›</a:t>
            </a:fld>
            <a:endParaRPr lang="en-CA"/>
          </a:p>
        </p:txBody>
      </p:sp>
    </p:spTree>
    <p:extLst>
      <p:ext uri="{BB962C8B-B14F-4D97-AF65-F5344CB8AC3E}">
        <p14:creationId xmlns:p14="http://schemas.microsoft.com/office/powerpoint/2010/main" val="961499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3B3C45F-FA15-4CC3-A140-296AD9F012C3}" type="datetimeFigureOut">
              <a:rPr lang="en-CA" smtClean="0"/>
              <a:t>2019-10-12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‹Nº›</a:t>
            </a:fld>
            <a:endParaRPr lang="en-CA"/>
          </a:p>
        </p:txBody>
      </p:sp>
    </p:spTree>
    <p:extLst>
      <p:ext uri="{BB962C8B-B14F-4D97-AF65-F5344CB8AC3E}">
        <p14:creationId xmlns:p14="http://schemas.microsoft.com/office/powerpoint/2010/main" val="86436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3B3C45F-FA15-4CC3-A140-296AD9F012C3}" type="datetimeFigureOut">
              <a:rPr lang="en-CA" smtClean="0"/>
              <a:t>2019-10-12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‹Nº›</a:t>
            </a:fld>
            <a:endParaRPr lang="en-CA"/>
          </a:p>
        </p:txBody>
      </p:sp>
    </p:spTree>
    <p:extLst>
      <p:ext uri="{BB962C8B-B14F-4D97-AF65-F5344CB8AC3E}">
        <p14:creationId xmlns:p14="http://schemas.microsoft.com/office/powerpoint/2010/main" val="415476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3B3C45F-FA15-4CC3-A140-296AD9F012C3}" type="datetimeFigureOut">
              <a:rPr lang="en-CA" smtClean="0"/>
              <a:t>2019-10-12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‹Nº›</a:t>
            </a:fld>
            <a:endParaRPr lang="en-CA"/>
          </a:p>
        </p:txBody>
      </p:sp>
    </p:spTree>
    <p:extLst>
      <p:ext uri="{BB962C8B-B14F-4D97-AF65-F5344CB8AC3E}">
        <p14:creationId xmlns:p14="http://schemas.microsoft.com/office/powerpoint/2010/main" val="407888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3B3C45F-FA15-4CC3-A140-296AD9F012C3}" type="datetimeFigureOut">
              <a:rPr lang="en-CA" smtClean="0"/>
              <a:t>2019-10-12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‹Nº›</a:t>
            </a:fld>
            <a:endParaRPr lang="en-CA"/>
          </a:p>
        </p:txBody>
      </p:sp>
    </p:spTree>
    <p:extLst>
      <p:ext uri="{BB962C8B-B14F-4D97-AF65-F5344CB8AC3E}">
        <p14:creationId xmlns:p14="http://schemas.microsoft.com/office/powerpoint/2010/main" val="378481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3B3C45F-FA15-4CC3-A140-296AD9F012C3}" type="datetimeFigureOut">
              <a:rPr lang="en-CA" smtClean="0"/>
              <a:t>2019-10-12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79C5EC-18BC-4A24-B361-A108AE58E0DA}" type="slidenum">
              <a:rPr lang="en-CA" smtClean="0"/>
              <a:t>‹Nº›</a:t>
            </a:fld>
            <a:endParaRPr lang="en-CA"/>
          </a:p>
        </p:txBody>
      </p:sp>
    </p:spTree>
    <p:extLst>
      <p:ext uri="{BB962C8B-B14F-4D97-AF65-F5344CB8AC3E}">
        <p14:creationId xmlns:p14="http://schemas.microsoft.com/office/powerpoint/2010/main" val="5299765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3B3C45F-FA15-4CC3-A140-296AD9F012C3}" type="datetimeFigureOut">
              <a:rPr lang="en-CA" smtClean="0"/>
              <a:t>2019-10-12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A79C5EC-18BC-4A24-B361-A108AE58E0DA}" type="slidenum">
              <a:rPr lang="en-CA" smtClean="0"/>
              <a:t>‹Nº›</a:t>
            </a:fld>
            <a:endParaRPr lang="en-CA"/>
          </a:p>
        </p:txBody>
      </p:sp>
    </p:spTree>
    <p:extLst>
      <p:ext uri="{BB962C8B-B14F-4D97-AF65-F5344CB8AC3E}">
        <p14:creationId xmlns:p14="http://schemas.microsoft.com/office/powerpoint/2010/main" val="235932702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3B3C45F-FA15-4CC3-A140-296AD9F012C3}" type="datetimeFigureOut">
              <a:rPr lang="en-CA" smtClean="0"/>
              <a:t>2019-10-12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A79C5EC-18BC-4A24-B361-A108AE58E0DA}" type="slidenum">
              <a:rPr lang="en-CA" smtClean="0"/>
              <a:t>‹Nº›</a:t>
            </a:fld>
            <a:endParaRPr lang="en-CA"/>
          </a:p>
        </p:txBody>
      </p:sp>
    </p:spTree>
    <p:extLst>
      <p:ext uri="{BB962C8B-B14F-4D97-AF65-F5344CB8AC3E}">
        <p14:creationId xmlns:p14="http://schemas.microsoft.com/office/powerpoint/2010/main" val="21912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B3C45F-FA15-4CC3-A140-296AD9F012C3}" type="datetimeFigureOut">
              <a:rPr lang="en-CA" smtClean="0"/>
              <a:t>2019-10-12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A79C5EC-18BC-4A24-B361-A108AE58E0DA}" type="slidenum">
              <a:rPr lang="en-CA" smtClean="0"/>
              <a:t>‹Nº›</a:t>
            </a:fld>
            <a:endParaRPr lang="en-CA"/>
          </a:p>
        </p:txBody>
      </p:sp>
    </p:spTree>
    <p:extLst>
      <p:ext uri="{BB962C8B-B14F-4D97-AF65-F5344CB8AC3E}">
        <p14:creationId xmlns:p14="http://schemas.microsoft.com/office/powerpoint/2010/main" val="188374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3B3C45F-FA15-4CC3-A140-296AD9F012C3}" type="datetimeFigureOut">
              <a:rPr lang="en-CA" smtClean="0"/>
              <a:t>2019-10-12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79C5EC-18BC-4A24-B361-A108AE58E0DA}" type="slidenum">
              <a:rPr lang="en-CA" smtClean="0"/>
              <a:t>‹Nº›</a:t>
            </a:fld>
            <a:endParaRPr lang="en-CA"/>
          </a:p>
        </p:txBody>
      </p:sp>
    </p:spTree>
    <p:extLst>
      <p:ext uri="{BB962C8B-B14F-4D97-AF65-F5344CB8AC3E}">
        <p14:creationId xmlns:p14="http://schemas.microsoft.com/office/powerpoint/2010/main" val="223633239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13B3C45F-FA15-4CC3-A140-296AD9F012C3}" type="datetimeFigureOut">
              <a:rPr lang="en-CA" smtClean="0"/>
              <a:t>2019-10-12</a:t>
            </a:fld>
            <a:endParaRPr lang="en-CA"/>
          </a:p>
        </p:txBody>
      </p:sp>
      <p:sp>
        <p:nvSpPr>
          <p:cNvPr id="6" name="Footer Placeholder 5"/>
          <p:cNvSpPr>
            <a:spLocks noGrp="1"/>
          </p:cNvSpPr>
          <p:nvPr>
            <p:ph type="ftr" sz="quarter" idx="11"/>
          </p:nvPr>
        </p:nvSpPr>
        <p:spPr>
          <a:xfrm>
            <a:off x="1141412" y="5883275"/>
            <a:ext cx="5105400" cy="365125"/>
          </a:xfrm>
        </p:spPr>
        <p:txBody>
          <a:bodyPr/>
          <a:lstStyle/>
          <a:p>
            <a:endParaRPr lang="en-CA"/>
          </a:p>
        </p:txBody>
      </p:sp>
      <p:sp>
        <p:nvSpPr>
          <p:cNvPr id="7" name="Slide Number Placeholder 6"/>
          <p:cNvSpPr>
            <a:spLocks noGrp="1"/>
          </p:cNvSpPr>
          <p:nvPr>
            <p:ph type="sldNum" sz="quarter" idx="12"/>
          </p:nvPr>
        </p:nvSpPr>
        <p:spPr>
          <a:xfrm>
            <a:off x="10742612" y="5883275"/>
            <a:ext cx="322567" cy="365125"/>
          </a:xfrm>
        </p:spPr>
        <p:txBody>
          <a:bodyPr/>
          <a:lstStyle/>
          <a:p>
            <a:fld id="{7A79C5EC-18BC-4A24-B361-A108AE58E0DA}" type="slidenum">
              <a:rPr lang="en-CA" smtClean="0"/>
              <a:t>‹Nº›</a:t>
            </a:fld>
            <a:endParaRPr lang="en-CA"/>
          </a:p>
        </p:txBody>
      </p:sp>
    </p:spTree>
    <p:extLst>
      <p:ext uri="{BB962C8B-B14F-4D97-AF65-F5344CB8AC3E}">
        <p14:creationId xmlns:p14="http://schemas.microsoft.com/office/powerpoint/2010/main" val="3285592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3B3C45F-FA15-4CC3-A140-296AD9F012C3}" type="datetimeFigureOut">
              <a:rPr lang="en-CA" smtClean="0"/>
              <a:t>2019-10-12</a:t>
            </a:fld>
            <a:endParaRPr lang="en-CA"/>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CA"/>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A79C5EC-18BC-4A24-B361-A108AE58E0DA}" type="slidenum">
              <a:rPr lang="en-CA" smtClean="0"/>
              <a:t>‹Nº›</a:t>
            </a:fld>
            <a:endParaRPr lang="en-CA"/>
          </a:p>
        </p:txBody>
      </p:sp>
    </p:spTree>
    <p:extLst>
      <p:ext uri="{BB962C8B-B14F-4D97-AF65-F5344CB8AC3E}">
        <p14:creationId xmlns:p14="http://schemas.microsoft.com/office/powerpoint/2010/main" val="341157622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1751012" y="4006356"/>
            <a:ext cx="8676222" cy="1066801"/>
          </a:xfrm>
        </p:spPr>
        <p:txBody>
          <a:bodyPr>
            <a:normAutofit/>
          </a:bodyPr>
          <a:lstStyle/>
          <a:p>
            <a:pPr>
              <a:lnSpc>
                <a:spcPct val="90000"/>
              </a:lnSpc>
            </a:pPr>
            <a:r>
              <a:rPr lang="fr-FR" sz="3400" cap="none" dirty="0">
                <a:latin typeface="Ebrima" panose="02000000000000000000" pitchFamily="2" charset="0"/>
                <a:ea typeface="Ebrima" panose="02000000000000000000" pitchFamily="2" charset="0"/>
                <a:cs typeface="Ebrima" panose="02000000000000000000" pitchFamily="2" charset="0"/>
              </a:rPr>
              <a:t>Processus de développement du projet </a:t>
            </a:r>
            <a:r>
              <a:rPr lang="fr-FR" sz="3400" cap="none" dirty="0" err="1">
                <a:latin typeface="Ebrima" panose="02000000000000000000" pitchFamily="2" charset="0"/>
                <a:ea typeface="Ebrima" panose="02000000000000000000" pitchFamily="2" charset="0"/>
                <a:cs typeface="Ebrima" panose="02000000000000000000" pitchFamily="2" charset="0"/>
              </a:rPr>
              <a:t>CommunAction</a:t>
            </a:r>
            <a:endParaRPr lang="en-CA" sz="3400" cap="none" dirty="0">
              <a:latin typeface="Ebrima" panose="02000000000000000000" pitchFamily="2" charset="0"/>
              <a:ea typeface="Ebrima" panose="02000000000000000000" pitchFamily="2" charset="0"/>
              <a:cs typeface="Ebrima" panose="02000000000000000000" pitchFamily="2" charset="0"/>
            </a:endParaRPr>
          </a:p>
        </p:txBody>
      </p:sp>
      <p:sp>
        <p:nvSpPr>
          <p:cNvPr id="3" name="Sous-titre 2">
            <a:extLst>
              <a:ext uri="{FF2B5EF4-FFF2-40B4-BE49-F238E27FC236}">
                <a16:creationId xmlns:a16="http://schemas.microsoft.com/office/drawing/2014/main" id="{416AE19E-D09D-48BF-8E65-4B07423D25C0}"/>
              </a:ext>
            </a:extLst>
          </p:cNvPr>
          <p:cNvSpPr>
            <a:spLocks noGrp="1"/>
          </p:cNvSpPr>
          <p:nvPr>
            <p:ph type="subTitle" idx="1"/>
          </p:nvPr>
        </p:nvSpPr>
        <p:spPr>
          <a:xfrm>
            <a:off x="1751012" y="5232181"/>
            <a:ext cx="8676222" cy="1208374"/>
          </a:xfrm>
        </p:spPr>
        <p:txBody>
          <a:bodyPr>
            <a:normAutofit/>
          </a:bodyPr>
          <a:lstStyle/>
          <a:p>
            <a:pPr>
              <a:lnSpc>
                <a:spcPct val="90000"/>
              </a:lnSpc>
            </a:pPr>
            <a:r>
              <a:rPr lang="fr-CA" sz="1800" dirty="0">
                <a:latin typeface="Ebrima" panose="02000000000000000000" pitchFamily="2" charset="0"/>
                <a:ea typeface="Ebrima" panose="02000000000000000000" pitchFamily="2" charset="0"/>
                <a:cs typeface="Ebrima" panose="02000000000000000000" pitchFamily="2" charset="0"/>
              </a:rPr>
              <a:t>Présenté</a:t>
            </a:r>
            <a:r>
              <a:rPr lang="en-CA" sz="1800" dirty="0">
                <a:latin typeface="Ebrima" panose="02000000000000000000" pitchFamily="2" charset="0"/>
                <a:ea typeface="Ebrima" panose="02000000000000000000" pitchFamily="2" charset="0"/>
                <a:cs typeface="Ebrima" panose="02000000000000000000" pitchFamily="2" charset="0"/>
              </a:rPr>
              <a:t> par: </a:t>
            </a:r>
          </a:p>
          <a:p>
            <a:pPr>
              <a:lnSpc>
                <a:spcPct val="90000"/>
              </a:lnSpc>
            </a:pPr>
            <a:r>
              <a:rPr lang="en-CA" sz="1800" dirty="0">
                <a:latin typeface="Ebrima" panose="02000000000000000000" pitchFamily="2" charset="0"/>
                <a:ea typeface="Ebrima" panose="02000000000000000000" pitchFamily="2" charset="0"/>
                <a:cs typeface="Ebrima" panose="02000000000000000000" pitchFamily="2" charset="0"/>
              </a:rPr>
              <a:t>Samuel </a:t>
            </a:r>
            <a:r>
              <a:rPr lang="en-CA" sz="1800" dirty="0" err="1">
                <a:latin typeface="Ebrima" panose="02000000000000000000" pitchFamily="2" charset="0"/>
                <a:ea typeface="Ebrima" panose="02000000000000000000" pitchFamily="2" charset="0"/>
                <a:cs typeface="Ebrima" panose="02000000000000000000" pitchFamily="2" charset="0"/>
              </a:rPr>
              <a:t>desroises-théroux</a:t>
            </a:r>
            <a:r>
              <a:rPr lang="en-CA" sz="1800" dirty="0">
                <a:latin typeface="Ebrima" panose="02000000000000000000" pitchFamily="2" charset="0"/>
                <a:ea typeface="Ebrima" panose="02000000000000000000" pitchFamily="2" charset="0"/>
                <a:cs typeface="Ebrima" panose="02000000000000000000" pitchFamily="2" charset="0"/>
              </a:rPr>
              <a:t> </a:t>
            </a:r>
          </a:p>
          <a:p>
            <a:pPr>
              <a:lnSpc>
                <a:spcPct val="90000"/>
              </a:lnSpc>
            </a:pPr>
            <a:r>
              <a:rPr lang="en-CA" sz="1800" dirty="0">
                <a:latin typeface="Ebrima" panose="02000000000000000000" pitchFamily="2" charset="0"/>
                <a:ea typeface="Ebrima" panose="02000000000000000000" pitchFamily="2" charset="0"/>
                <a:cs typeface="Ebrima" panose="02000000000000000000" pitchFamily="2" charset="0"/>
              </a:rPr>
              <a:t>John Rodriguez </a:t>
            </a:r>
            <a:r>
              <a:rPr lang="en-CA" sz="1800" dirty="0" err="1">
                <a:latin typeface="Ebrima" panose="02000000000000000000" pitchFamily="2" charset="0"/>
                <a:ea typeface="Ebrima" panose="02000000000000000000" pitchFamily="2" charset="0"/>
                <a:cs typeface="Ebrima" panose="02000000000000000000" pitchFamily="2" charset="0"/>
              </a:rPr>
              <a:t>Forero</a:t>
            </a:r>
            <a:endParaRPr lang="en-CA" sz="1800" dirty="0">
              <a:latin typeface="Ebrima" panose="02000000000000000000" pitchFamily="2" charset="0"/>
              <a:ea typeface="Ebrima" panose="02000000000000000000" pitchFamily="2" charset="0"/>
              <a:cs typeface="Ebrima" panose="02000000000000000000" pitchFamily="2" charset="0"/>
            </a:endParaRPr>
          </a:p>
          <a:p>
            <a:pPr>
              <a:lnSpc>
                <a:spcPct val="90000"/>
              </a:lnSpc>
            </a:pPr>
            <a:endParaRPr lang="en-CA" sz="1800" dirty="0">
              <a:latin typeface="Ebrima" panose="02000000000000000000" pitchFamily="2" charset="0"/>
              <a:ea typeface="Ebrima" panose="02000000000000000000" pitchFamily="2" charset="0"/>
              <a:cs typeface="Ebrima" panose="02000000000000000000" pitchFamily="2" charset="0"/>
            </a:endParaRPr>
          </a:p>
        </p:txBody>
      </p:sp>
      <p:pic>
        <p:nvPicPr>
          <p:cNvPr id="5" name="Image 4">
            <a:extLst>
              <a:ext uri="{FF2B5EF4-FFF2-40B4-BE49-F238E27FC236}">
                <a16:creationId xmlns:a16="http://schemas.microsoft.com/office/drawing/2014/main" id="{8ADAC322-65B3-46FE-8895-FE260BE36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111" y="709332"/>
            <a:ext cx="9791777" cy="298649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65645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398712" y="444499"/>
            <a:ext cx="8002588" cy="592609"/>
          </a:xfrm>
        </p:spPr>
        <p:txBody>
          <a:bodyPr>
            <a:normAutofit fontScale="90000"/>
          </a:bodyPr>
          <a:lstStyle/>
          <a:p>
            <a:pPr>
              <a:lnSpc>
                <a:spcPct val="90000"/>
              </a:lnSpc>
            </a:pPr>
            <a:r>
              <a:rPr lang="fr-FR" sz="3100" u="sng" dirty="0">
                <a:effectLst/>
              </a:rPr>
              <a:t>PROBLÈMES ET SOLUTIONS LIÉS AU DÉVELOPPEMENT DE L’APPLICATION</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369332"/>
          </a:xfrm>
          <a:prstGeom prst="rect">
            <a:avLst/>
          </a:prstGeom>
          <a:noFill/>
        </p:spPr>
        <p:txBody>
          <a:bodyPr wrap="square" rtlCol="0">
            <a:spAutoFit/>
          </a:bodyPr>
          <a:lstStyle/>
          <a:p>
            <a:pPr lvl="0" algn="just"/>
            <a:r>
              <a:rPr lang="fr-FR" dirty="0"/>
              <a:t>TEXTE </a:t>
            </a:r>
          </a:p>
        </p:txBody>
      </p:sp>
    </p:spTree>
    <p:extLst>
      <p:ext uri="{BB962C8B-B14F-4D97-AF65-F5344CB8AC3E}">
        <p14:creationId xmlns:p14="http://schemas.microsoft.com/office/powerpoint/2010/main" val="3300978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dirty="0">
                <a:effectLst/>
              </a:rPr>
              <a:t>CONCLUSIONS ET PERSPECTIVES</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369332"/>
          </a:xfrm>
          <a:prstGeom prst="rect">
            <a:avLst/>
          </a:prstGeom>
          <a:noFill/>
        </p:spPr>
        <p:txBody>
          <a:bodyPr wrap="square" rtlCol="0">
            <a:spAutoFit/>
          </a:bodyPr>
          <a:lstStyle/>
          <a:p>
            <a:pPr lvl="0" algn="just"/>
            <a:r>
              <a:rPr lang="fr-FR" dirty="0"/>
              <a:t>TEXTE </a:t>
            </a:r>
            <a:endParaRPr lang="fr-CA" dirty="0"/>
          </a:p>
        </p:txBody>
      </p:sp>
    </p:spTree>
    <p:extLst>
      <p:ext uri="{BB962C8B-B14F-4D97-AF65-F5344CB8AC3E}">
        <p14:creationId xmlns:p14="http://schemas.microsoft.com/office/powerpoint/2010/main" val="1229103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dirty="0">
                <a:effectLst/>
              </a:rPr>
              <a:t>DEMOSTRATION</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369332"/>
          </a:xfrm>
          <a:prstGeom prst="rect">
            <a:avLst/>
          </a:prstGeom>
          <a:noFill/>
        </p:spPr>
        <p:txBody>
          <a:bodyPr wrap="square" rtlCol="0">
            <a:spAutoFit/>
          </a:bodyPr>
          <a:lstStyle/>
          <a:p>
            <a:pPr lvl="0" algn="just"/>
            <a:r>
              <a:rPr lang="fr-FR" dirty="0"/>
              <a:t>Link</a:t>
            </a:r>
            <a:endParaRPr lang="fr-CA" dirty="0"/>
          </a:p>
        </p:txBody>
      </p:sp>
    </p:spTree>
    <p:extLst>
      <p:ext uri="{BB962C8B-B14F-4D97-AF65-F5344CB8AC3E}">
        <p14:creationId xmlns:p14="http://schemas.microsoft.com/office/powerpoint/2010/main" val="338376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260351"/>
            <a:ext cx="7291388" cy="776758"/>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C’EST QUOI COMMUNACTION?</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11" name="ZoneTexte 10">
            <a:extLst>
              <a:ext uri="{FF2B5EF4-FFF2-40B4-BE49-F238E27FC236}">
                <a16:creationId xmlns:a16="http://schemas.microsoft.com/office/drawing/2014/main" id="{2A9D3AE3-8A5D-42DA-AE55-24657E616430}"/>
              </a:ext>
            </a:extLst>
          </p:cNvPr>
          <p:cNvSpPr txBox="1"/>
          <p:nvPr/>
        </p:nvSpPr>
        <p:spPr>
          <a:xfrm>
            <a:off x="908050" y="1279959"/>
            <a:ext cx="10375900" cy="2308324"/>
          </a:xfrm>
          <a:prstGeom prst="rect">
            <a:avLst/>
          </a:prstGeom>
          <a:noFill/>
        </p:spPr>
        <p:txBody>
          <a:bodyPr wrap="square" rtlCol="0">
            <a:spAutoFit/>
          </a:bodyPr>
          <a:lstStyle/>
          <a:p>
            <a:pPr algn="just"/>
            <a:r>
              <a:rPr lang="fr-FR" dirty="0">
                <a:ea typeface="Tahoma" panose="020B0604030504040204" pitchFamily="34" charset="0"/>
                <a:cs typeface="Tahoma" panose="020B0604030504040204" pitchFamily="34" charset="0"/>
              </a:rPr>
              <a:t>C'est une application web qui permet de faire du bénévolat et d'aider quelqu'un </a:t>
            </a:r>
            <a:r>
              <a:rPr lang="fr-FR" dirty="0"/>
              <a:t>qui a besoin d'une aide particulière, c’est-à-dire, selon une catégorie spécifique, un utilisateur souhaitant faire du bénévolat peut aider un autre utilisateur ayant besoin de ce type d’aide. Il faut juste de rédiger une publication et demander l’aide correspondante.</a:t>
            </a:r>
          </a:p>
          <a:p>
            <a:pPr algn="just"/>
            <a:endParaRPr lang="fr-FR" dirty="0">
              <a:ea typeface="Tahoma" panose="020B0604030504040204" pitchFamily="34" charset="0"/>
              <a:cs typeface="Tahoma" panose="020B0604030504040204" pitchFamily="34" charset="0"/>
            </a:endParaRPr>
          </a:p>
          <a:p>
            <a:pPr algn="just"/>
            <a:r>
              <a:rPr lang="fr-FR" dirty="0">
                <a:ea typeface="Tahoma" panose="020B0604030504040204" pitchFamily="34" charset="0"/>
                <a:cs typeface="Tahoma" panose="020B0604030504040204" pitchFamily="34" charset="0"/>
              </a:rPr>
              <a:t>Il s’agit d’un système de soutien communautaire dans lequel toutes les activités d’aide sont menées à titre gratuit et dans le but d’aider une personne.</a:t>
            </a:r>
            <a:endParaRPr lang="en-CA" dirty="0">
              <a:ea typeface="Tahoma" panose="020B0604030504040204" pitchFamily="34" charset="0"/>
              <a:cs typeface="Tahoma" panose="020B0604030504040204" pitchFamily="34" charset="0"/>
            </a:endParaRPr>
          </a:p>
          <a:p>
            <a:pPr algn="just"/>
            <a:endParaRPr lang="en-CA" dirty="0"/>
          </a:p>
        </p:txBody>
      </p:sp>
      <p:pic>
        <p:nvPicPr>
          <p:cNvPr id="14" name="Image 13">
            <a:extLst>
              <a:ext uri="{FF2B5EF4-FFF2-40B4-BE49-F238E27FC236}">
                <a16:creationId xmlns:a16="http://schemas.microsoft.com/office/drawing/2014/main" id="{A8283403-4B3E-4BDD-BA55-AED6BD30D24A}"/>
              </a:ext>
            </a:extLst>
          </p:cNvPr>
          <p:cNvPicPr>
            <a:picLocks noChangeAspect="1"/>
          </p:cNvPicPr>
          <p:nvPr/>
        </p:nvPicPr>
        <p:blipFill>
          <a:blip r:embed="rId4"/>
          <a:stretch>
            <a:fillRect/>
          </a:stretch>
        </p:blipFill>
        <p:spPr>
          <a:xfrm>
            <a:off x="562178" y="3625180"/>
            <a:ext cx="1454599" cy="1795853"/>
          </a:xfrm>
          <a:prstGeom prst="rect">
            <a:avLst/>
          </a:prstGeom>
        </p:spPr>
      </p:pic>
      <p:pic>
        <p:nvPicPr>
          <p:cNvPr id="15" name="Image 14">
            <a:extLst>
              <a:ext uri="{FF2B5EF4-FFF2-40B4-BE49-F238E27FC236}">
                <a16:creationId xmlns:a16="http://schemas.microsoft.com/office/drawing/2014/main" id="{708FD9AC-12FA-4620-9ABC-5C18D9646232}"/>
              </a:ext>
            </a:extLst>
          </p:cNvPr>
          <p:cNvPicPr>
            <a:picLocks noChangeAspect="1"/>
          </p:cNvPicPr>
          <p:nvPr/>
        </p:nvPicPr>
        <p:blipFill>
          <a:blip r:embed="rId5"/>
          <a:stretch>
            <a:fillRect/>
          </a:stretch>
        </p:blipFill>
        <p:spPr>
          <a:xfrm>
            <a:off x="2867181" y="3687799"/>
            <a:ext cx="1416654" cy="1625600"/>
          </a:xfrm>
          <a:prstGeom prst="rect">
            <a:avLst/>
          </a:prstGeom>
        </p:spPr>
      </p:pic>
      <p:pic>
        <p:nvPicPr>
          <p:cNvPr id="16" name="Image 15">
            <a:extLst>
              <a:ext uri="{FF2B5EF4-FFF2-40B4-BE49-F238E27FC236}">
                <a16:creationId xmlns:a16="http://schemas.microsoft.com/office/drawing/2014/main" id="{A34CEF4D-666E-41B4-B2D5-5690F6FD0343}"/>
              </a:ext>
            </a:extLst>
          </p:cNvPr>
          <p:cNvPicPr>
            <a:picLocks noChangeAspect="1"/>
          </p:cNvPicPr>
          <p:nvPr/>
        </p:nvPicPr>
        <p:blipFill>
          <a:blip r:embed="rId6"/>
          <a:stretch>
            <a:fillRect/>
          </a:stretch>
        </p:blipFill>
        <p:spPr>
          <a:xfrm>
            <a:off x="4038392" y="5242662"/>
            <a:ext cx="1776703" cy="1425761"/>
          </a:xfrm>
          <a:prstGeom prst="rect">
            <a:avLst/>
          </a:prstGeom>
        </p:spPr>
      </p:pic>
      <p:pic>
        <p:nvPicPr>
          <p:cNvPr id="17" name="Image 16">
            <a:extLst>
              <a:ext uri="{FF2B5EF4-FFF2-40B4-BE49-F238E27FC236}">
                <a16:creationId xmlns:a16="http://schemas.microsoft.com/office/drawing/2014/main" id="{EB473C96-26A7-448B-B5D7-06091DDF2585}"/>
              </a:ext>
            </a:extLst>
          </p:cNvPr>
          <p:cNvPicPr>
            <a:picLocks noChangeAspect="1"/>
          </p:cNvPicPr>
          <p:nvPr/>
        </p:nvPicPr>
        <p:blipFill>
          <a:blip r:embed="rId7"/>
          <a:stretch>
            <a:fillRect/>
          </a:stretch>
        </p:blipFill>
        <p:spPr>
          <a:xfrm>
            <a:off x="10748844" y="3297449"/>
            <a:ext cx="968222" cy="1931094"/>
          </a:xfrm>
          <a:prstGeom prst="rect">
            <a:avLst/>
          </a:prstGeom>
        </p:spPr>
      </p:pic>
      <p:pic>
        <p:nvPicPr>
          <p:cNvPr id="18" name="Image 17">
            <a:extLst>
              <a:ext uri="{FF2B5EF4-FFF2-40B4-BE49-F238E27FC236}">
                <a16:creationId xmlns:a16="http://schemas.microsoft.com/office/drawing/2014/main" id="{7FE01B9C-DE9C-4F06-8C6E-055C557AC176}"/>
              </a:ext>
            </a:extLst>
          </p:cNvPr>
          <p:cNvPicPr>
            <a:picLocks noChangeAspect="1"/>
          </p:cNvPicPr>
          <p:nvPr/>
        </p:nvPicPr>
        <p:blipFill>
          <a:blip r:embed="rId8"/>
          <a:stretch>
            <a:fillRect/>
          </a:stretch>
        </p:blipFill>
        <p:spPr>
          <a:xfrm>
            <a:off x="5526206" y="3517546"/>
            <a:ext cx="1453407" cy="1795853"/>
          </a:xfrm>
          <a:prstGeom prst="rect">
            <a:avLst/>
          </a:prstGeom>
        </p:spPr>
      </p:pic>
      <p:pic>
        <p:nvPicPr>
          <p:cNvPr id="19" name="Image 18">
            <a:extLst>
              <a:ext uri="{FF2B5EF4-FFF2-40B4-BE49-F238E27FC236}">
                <a16:creationId xmlns:a16="http://schemas.microsoft.com/office/drawing/2014/main" id="{79FBD1E3-F7CD-4456-8A6B-43D1423FAD9D}"/>
              </a:ext>
            </a:extLst>
          </p:cNvPr>
          <p:cNvPicPr>
            <a:picLocks noChangeAspect="1"/>
          </p:cNvPicPr>
          <p:nvPr/>
        </p:nvPicPr>
        <p:blipFill>
          <a:blip r:embed="rId9"/>
          <a:stretch>
            <a:fillRect/>
          </a:stretch>
        </p:blipFill>
        <p:spPr>
          <a:xfrm>
            <a:off x="1762593" y="5228543"/>
            <a:ext cx="1278871" cy="1449387"/>
          </a:xfrm>
          <a:prstGeom prst="rect">
            <a:avLst/>
          </a:prstGeom>
        </p:spPr>
      </p:pic>
      <p:pic>
        <p:nvPicPr>
          <p:cNvPr id="20" name="Image 19">
            <a:extLst>
              <a:ext uri="{FF2B5EF4-FFF2-40B4-BE49-F238E27FC236}">
                <a16:creationId xmlns:a16="http://schemas.microsoft.com/office/drawing/2014/main" id="{4051ADFE-A055-4A8D-8ED0-10FC57F922E8}"/>
              </a:ext>
            </a:extLst>
          </p:cNvPr>
          <p:cNvPicPr>
            <a:picLocks noChangeAspect="1"/>
          </p:cNvPicPr>
          <p:nvPr/>
        </p:nvPicPr>
        <p:blipFill>
          <a:blip r:embed="rId10"/>
          <a:stretch>
            <a:fillRect/>
          </a:stretch>
        </p:blipFill>
        <p:spPr>
          <a:xfrm>
            <a:off x="6861262" y="4910137"/>
            <a:ext cx="1810412" cy="1687512"/>
          </a:xfrm>
          <a:prstGeom prst="rect">
            <a:avLst/>
          </a:prstGeom>
        </p:spPr>
      </p:pic>
      <p:pic>
        <p:nvPicPr>
          <p:cNvPr id="21" name="Image 20">
            <a:extLst>
              <a:ext uri="{FF2B5EF4-FFF2-40B4-BE49-F238E27FC236}">
                <a16:creationId xmlns:a16="http://schemas.microsoft.com/office/drawing/2014/main" id="{7AD9136E-425C-4E23-9D49-D234E24E20AD}"/>
              </a:ext>
            </a:extLst>
          </p:cNvPr>
          <p:cNvPicPr>
            <a:picLocks noChangeAspect="1"/>
          </p:cNvPicPr>
          <p:nvPr/>
        </p:nvPicPr>
        <p:blipFill>
          <a:blip r:embed="rId11"/>
          <a:stretch>
            <a:fillRect/>
          </a:stretch>
        </p:blipFill>
        <p:spPr>
          <a:xfrm>
            <a:off x="8118286" y="3687799"/>
            <a:ext cx="1537885" cy="1657859"/>
          </a:xfrm>
          <a:prstGeom prst="rect">
            <a:avLst/>
          </a:prstGeom>
        </p:spPr>
      </p:pic>
      <p:pic>
        <p:nvPicPr>
          <p:cNvPr id="22" name="Image 21">
            <a:extLst>
              <a:ext uri="{FF2B5EF4-FFF2-40B4-BE49-F238E27FC236}">
                <a16:creationId xmlns:a16="http://schemas.microsoft.com/office/drawing/2014/main" id="{2EB9E1C1-6649-45EF-9546-D4FFA8FDFB96}"/>
              </a:ext>
            </a:extLst>
          </p:cNvPr>
          <p:cNvPicPr>
            <a:picLocks noChangeAspect="1"/>
          </p:cNvPicPr>
          <p:nvPr/>
        </p:nvPicPr>
        <p:blipFill>
          <a:blip r:embed="rId12"/>
          <a:stretch>
            <a:fillRect/>
          </a:stretch>
        </p:blipFill>
        <p:spPr>
          <a:xfrm>
            <a:off x="9418579" y="5159845"/>
            <a:ext cx="1671679" cy="1398054"/>
          </a:xfrm>
          <a:prstGeom prst="rect">
            <a:avLst/>
          </a:prstGeom>
        </p:spPr>
      </p:pic>
    </p:spTree>
    <p:extLst>
      <p:ext uri="{BB962C8B-B14F-4D97-AF65-F5344CB8AC3E}">
        <p14:creationId xmlns:p14="http://schemas.microsoft.com/office/powerpoint/2010/main" val="181897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260351"/>
            <a:ext cx="9221788" cy="776758"/>
          </a:xfrm>
        </p:spPr>
        <p:txBody>
          <a:bodyPr>
            <a:normAutofit fontScale="90000"/>
          </a:bodyPr>
          <a:lstStyle/>
          <a:p>
            <a:pPr>
              <a:lnSpc>
                <a:spcPct val="90000"/>
              </a:lnSpc>
            </a:pPr>
            <a:r>
              <a:rPr lang="fr-FR" sz="3400" u="sng" cap="none" dirty="0">
                <a:latin typeface="Ebrima" panose="02000000000000000000" pitchFamily="2" charset="0"/>
                <a:ea typeface="Ebrima" panose="02000000000000000000" pitchFamily="2" charset="0"/>
                <a:cs typeface="Ebrima" panose="02000000000000000000" pitchFamily="2" charset="0"/>
              </a:rPr>
              <a:t>IDENTIFICATION DES FONCTIONNALITÉS DU PAGE</a:t>
            </a:r>
            <a:endParaRPr lang="en-CA" sz="34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pic>
        <p:nvPicPr>
          <p:cNvPr id="5" name="Image 4">
            <a:extLst>
              <a:ext uri="{FF2B5EF4-FFF2-40B4-BE49-F238E27FC236}">
                <a16:creationId xmlns:a16="http://schemas.microsoft.com/office/drawing/2014/main" id="{5F93B43B-6A13-4679-9256-D33D7675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12678">
            <a:off x="10149076" y="1781552"/>
            <a:ext cx="1738124" cy="1294348"/>
          </a:xfrm>
          <a:prstGeom prst="rect">
            <a:avLst/>
          </a:prstGeom>
        </p:spPr>
      </p:pic>
      <p:pic>
        <p:nvPicPr>
          <p:cNvPr id="8" name="Image 7">
            <a:extLst>
              <a:ext uri="{FF2B5EF4-FFF2-40B4-BE49-F238E27FC236}">
                <a16:creationId xmlns:a16="http://schemas.microsoft.com/office/drawing/2014/main" id="{1678EAF0-D55A-4C9E-979D-A79B28F8BB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442954">
            <a:off x="140657" y="1775967"/>
            <a:ext cx="1750441" cy="1303520"/>
          </a:xfrm>
          <a:prstGeom prst="rect">
            <a:avLst/>
          </a:prstGeom>
        </p:spPr>
      </p:pic>
      <p:pic>
        <p:nvPicPr>
          <p:cNvPr id="10" name="Image 9">
            <a:extLst>
              <a:ext uri="{FF2B5EF4-FFF2-40B4-BE49-F238E27FC236}">
                <a16:creationId xmlns:a16="http://schemas.microsoft.com/office/drawing/2014/main" id="{0328837E-D733-42C0-AABA-65225BB0F6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3141" y="5308500"/>
            <a:ext cx="1866591" cy="1390015"/>
          </a:xfrm>
          <a:prstGeom prst="rect">
            <a:avLst/>
          </a:prstGeom>
        </p:spPr>
      </p:pic>
      <p:pic>
        <p:nvPicPr>
          <p:cNvPr id="12" name="Image 11">
            <a:extLst>
              <a:ext uri="{FF2B5EF4-FFF2-40B4-BE49-F238E27FC236}">
                <a16:creationId xmlns:a16="http://schemas.microsoft.com/office/drawing/2014/main" id="{6C63FD2B-36E5-47BE-A6BD-66A4167C7A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4231" y="3932937"/>
            <a:ext cx="1614497" cy="1485681"/>
          </a:xfrm>
          <a:prstGeom prst="rect">
            <a:avLst/>
          </a:prstGeom>
        </p:spPr>
      </p:pic>
      <p:pic>
        <p:nvPicPr>
          <p:cNvPr id="14" name="Image 13">
            <a:extLst>
              <a:ext uri="{FF2B5EF4-FFF2-40B4-BE49-F238E27FC236}">
                <a16:creationId xmlns:a16="http://schemas.microsoft.com/office/drawing/2014/main" id="{C2E6D974-8439-4A20-B673-B14110C19F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675743">
            <a:off x="10600471" y="2763715"/>
            <a:ext cx="1185518" cy="1485681"/>
          </a:xfrm>
          <a:prstGeom prst="rect">
            <a:avLst/>
          </a:prstGeom>
        </p:spPr>
      </p:pic>
      <p:pic>
        <p:nvPicPr>
          <p:cNvPr id="16" name="Image 15">
            <a:extLst>
              <a:ext uri="{FF2B5EF4-FFF2-40B4-BE49-F238E27FC236}">
                <a16:creationId xmlns:a16="http://schemas.microsoft.com/office/drawing/2014/main" id="{2E2A93CD-5150-4819-BE10-6868274EBB4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97104">
            <a:off x="9678615" y="4045217"/>
            <a:ext cx="1856919" cy="1708760"/>
          </a:xfrm>
          <a:prstGeom prst="rect">
            <a:avLst/>
          </a:prstGeom>
        </p:spPr>
      </p:pic>
      <p:pic>
        <p:nvPicPr>
          <p:cNvPr id="18" name="Image 17">
            <a:extLst>
              <a:ext uri="{FF2B5EF4-FFF2-40B4-BE49-F238E27FC236}">
                <a16:creationId xmlns:a16="http://schemas.microsoft.com/office/drawing/2014/main" id="{1A00E8A8-2B1D-48CA-BC45-287084143CA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84315" y="4632803"/>
            <a:ext cx="1617831" cy="1488749"/>
          </a:xfrm>
          <a:prstGeom prst="rect">
            <a:avLst/>
          </a:prstGeom>
        </p:spPr>
      </p:pic>
      <p:pic>
        <p:nvPicPr>
          <p:cNvPr id="20" name="Image 19">
            <a:extLst>
              <a:ext uri="{FF2B5EF4-FFF2-40B4-BE49-F238E27FC236}">
                <a16:creationId xmlns:a16="http://schemas.microsoft.com/office/drawing/2014/main" id="{7DD675E1-7B96-4DFE-9EA5-6294560FCBF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699955">
            <a:off x="6748288" y="5144881"/>
            <a:ext cx="1510537" cy="1390015"/>
          </a:xfrm>
          <a:prstGeom prst="rect">
            <a:avLst/>
          </a:prstGeom>
        </p:spPr>
      </p:pic>
      <p:pic>
        <p:nvPicPr>
          <p:cNvPr id="22" name="Image 21">
            <a:extLst>
              <a:ext uri="{FF2B5EF4-FFF2-40B4-BE49-F238E27FC236}">
                <a16:creationId xmlns:a16="http://schemas.microsoft.com/office/drawing/2014/main" id="{151E1314-759B-474B-BAF6-22FAB072BDC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20978584">
            <a:off x="4828852" y="5072383"/>
            <a:ext cx="2061302" cy="1535013"/>
          </a:xfrm>
          <a:prstGeom prst="rect">
            <a:avLst/>
          </a:prstGeom>
        </p:spPr>
      </p:pic>
      <p:pic>
        <p:nvPicPr>
          <p:cNvPr id="24" name="Image 23">
            <a:extLst>
              <a:ext uri="{FF2B5EF4-FFF2-40B4-BE49-F238E27FC236}">
                <a16:creationId xmlns:a16="http://schemas.microsoft.com/office/drawing/2014/main" id="{EDE8177F-D97D-4CED-BC15-8F2367A491A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710672">
            <a:off x="3089359" y="5236128"/>
            <a:ext cx="1866590" cy="1390014"/>
          </a:xfrm>
          <a:prstGeom prst="rect">
            <a:avLst/>
          </a:prstGeom>
        </p:spPr>
      </p:pic>
      <p:pic>
        <p:nvPicPr>
          <p:cNvPr id="26" name="Image 25">
            <a:extLst>
              <a:ext uri="{FF2B5EF4-FFF2-40B4-BE49-F238E27FC236}">
                <a16:creationId xmlns:a16="http://schemas.microsoft.com/office/drawing/2014/main" id="{760B0038-13A3-425B-9B79-95EEC3698A4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14400" y="5418618"/>
            <a:ext cx="1866590" cy="1390014"/>
          </a:xfrm>
          <a:prstGeom prst="rect">
            <a:avLst/>
          </a:prstGeom>
        </p:spPr>
      </p:pic>
      <p:pic>
        <p:nvPicPr>
          <p:cNvPr id="28" name="Image 27">
            <a:extLst>
              <a:ext uri="{FF2B5EF4-FFF2-40B4-BE49-F238E27FC236}">
                <a16:creationId xmlns:a16="http://schemas.microsoft.com/office/drawing/2014/main" id="{E3E46E22-63BB-4717-BA8B-DD9B268E570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20801564">
            <a:off x="189854" y="4723611"/>
            <a:ext cx="1866590" cy="1390014"/>
          </a:xfrm>
          <a:prstGeom prst="rect">
            <a:avLst/>
          </a:prstGeom>
        </p:spPr>
      </p:pic>
      <p:pic>
        <p:nvPicPr>
          <p:cNvPr id="30" name="Image 29">
            <a:extLst>
              <a:ext uri="{FF2B5EF4-FFF2-40B4-BE49-F238E27FC236}">
                <a16:creationId xmlns:a16="http://schemas.microsoft.com/office/drawing/2014/main" id="{F8493397-6232-4793-94D1-649F3BE1031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183342">
            <a:off x="154309" y="2567793"/>
            <a:ext cx="1866590" cy="1390014"/>
          </a:xfrm>
          <a:prstGeom prst="rect">
            <a:avLst/>
          </a:prstGeom>
        </p:spPr>
      </p:pic>
      <p:sp>
        <p:nvSpPr>
          <p:cNvPr id="33" name="Rectangle 32">
            <a:extLst>
              <a:ext uri="{FF2B5EF4-FFF2-40B4-BE49-F238E27FC236}">
                <a16:creationId xmlns:a16="http://schemas.microsoft.com/office/drawing/2014/main" id="{3935108A-B52A-4FA3-8ECB-24DB1CFDFF05}"/>
              </a:ext>
            </a:extLst>
          </p:cNvPr>
          <p:cNvSpPr/>
          <p:nvPr/>
        </p:nvSpPr>
        <p:spPr>
          <a:xfrm>
            <a:off x="2540000" y="1310284"/>
            <a:ext cx="6908104" cy="3693319"/>
          </a:xfrm>
          <a:prstGeom prst="rect">
            <a:avLst/>
          </a:prstGeom>
        </p:spPr>
        <p:txBody>
          <a:bodyPr wrap="square">
            <a:spAutoFit/>
          </a:bodyPr>
          <a:lstStyle/>
          <a:p>
            <a:pPr algn="just"/>
            <a:r>
              <a:rPr lang="fr-CA" dirty="0"/>
              <a:t>Nous avons utilisé un logiciel </a:t>
            </a:r>
            <a:r>
              <a:rPr lang="fr-CA" dirty="0" err="1"/>
              <a:t>Balsamiq</a:t>
            </a:r>
            <a:r>
              <a:rPr lang="fr-CA" dirty="0"/>
              <a:t> </a:t>
            </a:r>
            <a:r>
              <a:rPr lang="fr-FR" dirty="0"/>
              <a:t>pour établir </a:t>
            </a:r>
            <a:r>
              <a:rPr lang="fr-CA" dirty="0"/>
              <a:t>les fonctionnalités de l’application, ce qui nous a permis d’avoir une idée claire au début du projet, </a:t>
            </a:r>
            <a:r>
              <a:rPr lang="fr-FR" dirty="0"/>
              <a:t>de ce que nous voulions développer</a:t>
            </a:r>
            <a:r>
              <a:rPr lang="fr-CA" dirty="0"/>
              <a:t>. Les principales fonctionnalités étaient:</a:t>
            </a:r>
          </a:p>
          <a:p>
            <a:pPr algn="just"/>
            <a:endParaRPr lang="fr-CA" dirty="0"/>
          </a:p>
          <a:p>
            <a:pPr marL="285750" indent="-285750" algn="just">
              <a:buFont typeface="Arial" panose="020B0604020202020204" pitchFamily="34" charset="0"/>
              <a:buChar char="•"/>
            </a:pPr>
            <a:r>
              <a:rPr lang="fr-FR" dirty="0"/>
              <a:t>Se connecter et s'inscrire à l'application</a:t>
            </a:r>
          </a:p>
          <a:p>
            <a:pPr marL="285750" indent="-285750" algn="just">
              <a:buFont typeface="Arial" panose="020B0604020202020204" pitchFamily="34" charset="0"/>
              <a:buChar char="•"/>
            </a:pPr>
            <a:r>
              <a:rPr lang="fr-FR" dirty="0"/>
              <a:t>Faire une demande publique pour trouver un volontaire</a:t>
            </a:r>
          </a:p>
          <a:p>
            <a:pPr marL="285750" indent="-285750" algn="just">
              <a:buFont typeface="Arial" panose="020B0604020202020204" pitchFamily="34" charset="0"/>
              <a:buChar char="•"/>
            </a:pPr>
            <a:r>
              <a:rPr lang="fr-FR" dirty="0"/>
              <a:t>Faire une publication privée pour être un volontaire par rapport à une publication.</a:t>
            </a:r>
          </a:p>
          <a:p>
            <a:pPr marL="285750" indent="-285750" algn="just">
              <a:buFont typeface="Arial" panose="020B0604020202020204" pitchFamily="34" charset="0"/>
              <a:buChar char="•"/>
            </a:pPr>
            <a:r>
              <a:rPr lang="fr-FR" dirty="0"/>
              <a:t>Services de messagerie entre utilisateurs</a:t>
            </a:r>
          </a:p>
          <a:p>
            <a:pPr marL="285750" indent="-285750" algn="just">
              <a:buFont typeface="Arial" panose="020B0604020202020204" pitchFamily="34" charset="0"/>
              <a:buChar char="•"/>
            </a:pPr>
            <a:r>
              <a:rPr lang="fr-FR" dirty="0"/>
              <a:t>Habilités des utilisateurs</a:t>
            </a:r>
          </a:p>
          <a:p>
            <a:pPr marL="285750" indent="-285750" algn="just">
              <a:buFont typeface="Arial" panose="020B0604020202020204" pitchFamily="34" charset="0"/>
              <a:buChar char="•"/>
            </a:pPr>
            <a:r>
              <a:rPr lang="fr-FR" dirty="0"/>
              <a:t>Interface claire simple et conviviale</a:t>
            </a:r>
          </a:p>
          <a:p>
            <a:pPr algn="just"/>
            <a:endParaRPr lang="fr-CA" dirty="0"/>
          </a:p>
        </p:txBody>
      </p:sp>
    </p:spTree>
    <p:extLst>
      <p:ext uri="{BB962C8B-B14F-4D97-AF65-F5344CB8AC3E}">
        <p14:creationId xmlns:p14="http://schemas.microsoft.com/office/powerpoint/2010/main" val="163620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8618538" cy="592609"/>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PUBLIC CIBLÉ DE LA APLICATION </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1054100" y="1706426"/>
            <a:ext cx="10229850" cy="1200329"/>
          </a:xfrm>
          <a:prstGeom prst="rect">
            <a:avLst/>
          </a:prstGeom>
          <a:noFill/>
        </p:spPr>
        <p:txBody>
          <a:bodyPr wrap="square" rtlCol="0">
            <a:spAutoFit/>
          </a:bodyPr>
          <a:lstStyle/>
          <a:p>
            <a:pPr algn="just"/>
            <a:r>
              <a:rPr lang="fr-FR" dirty="0">
                <a:ea typeface="Tahoma" panose="020B0604030504040204" pitchFamily="34" charset="0"/>
                <a:cs typeface="Tahoma" panose="020B0604030504040204" pitchFamily="34" charset="0"/>
              </a:rPr>
              <a:t>L'application est destinée à tout le monde, mais au début,  pour la mettre en place, il serait important de la promouvoir auprès des personnes âgées et des organisations communautaires, puisque nous considérons que dans ce segment de la population, </a:t>
            </a:r>
            <a:r>
              <a:rPr lang="fr-FR" dirty="0" err="1">
                <a:ea typeface="Tahoma" panose="020B0604030504040204" pitchFamily="34" charset="0"/>
                <a:cs typeface="Tahoma" panose="020B0604030504040204" pitchFamily="34" charset="0"/>
              </a:rPr>
              <a:t>CommunAction</a:t>
            </a:r>
            <a:r>
              <a:rPr lang="fr-FR" dirty="0">
                <a:ea typeface="Tahoma" panose="020B0604030504040204" pitchFamily="34" charset="0"/>
                <a:cs typeface="Tahoma" panose="020B0604030504040204" pitchFamily="34" charset="0"/>
              </a:rPr>
              <a:t>  pourrait être très utile.</a:t>
            </a:r>
            <a:endParaRPr lang="en-CA" dirty="0"/>
          </a:p>
        </p:txBody>
      </p:sp>
      <p:pic>
        <p:nvPicPr>
          <p:cNvPr id="17" name="Image 16">
            <a:extLst>
              <a:ext uri="{FF2B5EF4-FFF2-40B4-BE49-F238E27FC236}">
                <a16:creationId xmlns:a16="http://schemas.microsoft.com/office/drawing/2014/main" id="{F52C5B31-4FFC-4B0A-A56C-7BAB614A6BAB}"/>
              </a:ext>
            </a:extLst>
          </p:cNvPr>
          <p:cNvPicPr>
            <a:picLocks noChangeAspect="1"/>
          </p:cNvPicPr>
          <p:nvPr/>
        </p:nvPicPr>
        <p:blipFill>
          <a:blip r:embed="rId3"/>
          <a:stretch>
            <a:fillRect/>
          </a:stretch>
        </p:blipFill>
        <p:spPr>
          <a:xfrm>
            <a:off x="1054100" y="3797301"/>
            <a:ext cx="4838700" cy="2279170"/>
          </a:xfrm>
          <a:prstGeom prst="rect">
            <a:avLst/>
          </a:prstGeom>
        </p:spPr>
      </p:pic>
      <p:pic>
        <p:nvPicPr>
          <p:cNvPr id="18" name="Image 17">
            <a:extLst>
              <a:ext uri="{FF2B5EF4-FFF2-40B4-BE49-F238E27FC236}">
                <a16:creationId xmlns:a16="http://schemas.microsoft.com/office/drawing/2014/main" id="{9608F96E-99F0-43CE-9CD2-AF6787836527}"/>
              </a:ext>
            </a:extLst>
          </p:cNvPr>
          <p:cNvPicPr>
            <a:picLocks noChangeAspect="1"/>
          </p:cNvPicPr>
          <p:nvPr/>
        </p:nvPicPr>
        <p:blipFill>
          <a:blip r:embed="rId4"/>
          <a:stretch>
            <a:fillRect/>
          </a:stretch>
        </p:blipFill>
        <p:spPr>
          <a:xfrm>
            <a:off x="6096000" y="3797301"/>
            <a:ext cx="5444685" cy="2279170"/>
          </a:xfrm>
          <a:prstGeom prst="rect">
            <a:avLst/>
          </a:prstGeom>
        </p:spPr>
      </p:pic>
    </p:spTree>
    <p:extLst>
      <p:ext uri="{BB962C8B-B14F-4D97-AF65-F5344CB8AC3E}">
        <p14:creationId xmlns:p14="http://schemas.microsoft.com/office/powerpoint/2010/main" val="407994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MODÉLISATION DES DONNÉES</a:t>
            </a:r>
            <a:endParaRPr lang="en-CA" sz="34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96900" y="1270403"/>
            <a:ext cx="10737850" cy="646331"/>
          </a:xfrm>
          <a:prstGeom prst="rect">
            <a:avLst/>
          </a:prstGeom>
          <a:noFill/>
        </p:spPr>
        <p:txBody>
          <a:bodyPr wrap="square" rtlCol="0">
            <a:spAutoFit/>
          </a:bodyPr>
          <a:lstStyle/>
          <a:p>
            <a:pPr lvl="0" algn="just"/>
            <a:r>
              <a:rPr lang="fr-CA" dirty="0"/>
              <a:t>Après la réalisation du processus de modélisation de données, diagramme entités-associations et la normalisation nous avons obtenu la basse de données suivante (</a:t>
            </a:r>
            <a:r>
              <a:rPr lang="fr-FR" dirty="0"/>
              <a:t>sous MySQL)</a:t>
            </a:r>
            <a:r>
              <a:rPr lang="fr-CA" dirty="0"/>
              <a:t>: </a:t>
            </a:r>
          </a:p>
        </p:txBody>
      </p:sp>
      <p:pic>
        <p:nvPicPr>
          <p:cNvPr id="4" name="Image 3">
            <a:extLst>
              <a:ext uri="{FF2B5EF4-FFF2-40B4-BE49-F238E27FC236}">
                <a16:creationId xmlns:a16="http://schemas.microsoft.com/office/drawing/2014/main" id="{89B2994E-5707-477E-9E1B-C7D1DE580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836" y="2298699"/>
            <a:ext cx="8802328" cy="4241225"/>
          </a:xfrm>
          <a:prstGeom prst="rect">
            <a:avLst/>
          </a:prstGeom>
        </p:spPr>
      </p:pic>
    </p:spTree>
    <p:extLst>
      <p:ext uri="{BB962C8B-B14F-4D97-AF65-F5344CB8AC3E}">
        <p14:creationId xmlns:p14="http://schemas.microsoft.com/office/powerpoint/2010/main" val="4179450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dirty="0">
                <a:effectLst/>
              </a:rPr>
              <a:t>LOGICIEL POUR LE TRAVAIL EN ÉQUIPE</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2308324"/>
          </a:xfrm>
          <a:prstGeom prst="rect">
            <a:avLst/>
          </a:prstGeom>
          <a:noFill/>
        </p:spPr>
        <p:txBody>
          <a:bodyPr wrap="square" rtlCol="0">
            <a:spAutoFit/>
          </a:bodyPr>
          <a:lstStyle/>
          <a:p>
            <a:pPr lvl="0" algn="just"/>
            <a:r>
              <a:rPr lang="fr-FR" dirty="0"/>
              <a:t>Pour travailler en équipe, nous utilisons le logiciel de gestion de versions Git, ce qui nous a permis de travailler très efficacement dans le développement de l'application. Ce logiciel est devenu indispensable pour permettre aux membres de l’équipe de travailler sur un même projet et donc sur le même code source.</a:t>
            </a:r>
          </a:p>
          <a:p>
            <a:pPr lvl="0" algn="just"/>
            <a:endParaRPr lang="fr-FR" dirty="0"/>
          </a:p>
          <a:p>
            <a:pPr lvl="0" algn="just"/>
            <a:r>
              <a:rPr lang="fr-FR" dirty="0"/>
              <a:t>Pour nous aider à accélérer le processus, nous avons utilisé l’outil git desktop qui rend le processus de gestion des versions et les modifications du code source du projet un peu moins complexes.</a:t>
            </a:r>
          </a:p>
        </p:txBody>
      </p:sp>
    </p:spTree>
    <p:extLst>
      <p:ext uri="{BB962C8B-B14F-4D97-AF65-F5344CB8AC3E}">
        <p14:creationId xmlns:p14="http://schemas.microsoft.com/office/powerpoint/2010/main" val="84644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CA" sz="3100" u="sng" dirty="0">
                <a:effectLst/>
              </a:rPr>
              <a:t>Programmation-objet en PHP</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1200329"/>
          </a:xfrm>
          <a:prstGeom prst="rect">
            <a:avLst/>
          </a:prstGeom>
          <a:noFill/>
        </p:spPr>
        <p:txBody>
          <a:bodyPr wrap="square" rtlCol="0">
            <a:spAutoFit/>
          </a:bodyPr>
          <a:lstStyle/>
          <a:p>
            <a:pPr lvl="0" algn="just"/>
            <a:r>
              <a:rPr lang="fr-FR" dirty="0"/>
              <a:t>Pour le développement du projet, nous avons utilisé le modèle DAO qui permet de faire le lien entre la couche d'accès aux données et la couche métier de notre application (classes). Il permet de mieux maîtriser les changements susceptibles d'être opérés sur le système de stockage des données. La composition est la suivante:</a:t>
            </a:r>
            <a:endParaRPr lang="fr-CA" dirty="0"/>
          </a:p>
        </p:txBody>
      </p:sp>
      <p:pic>
        <p:nvPicPr>
          <p:cNvPr id="3" name="Image 2">
            <a:extLst>
              <a:ext uri="{FF2B5EF4-FFF2-40B4-BE49-F238E27FC236}">
                <a16:creationId xmlns:a16="http://schemas.microsoft.com/office/drawing/2014/main" id="{97F33094-9E2D-4C56-8BE7-54D7198AED1F}"/>
              </a:ext>
            </a:extLst>
          </p:cNvPr>
          <p:cNvPicPr>
            <a:picLocks noChangeAspect="1"/>
          </p:cNvPicPr>
          <p:nvPr/>
        </p:nvPicPr>
        <p:blipFill>
          <a:blip r:embed="rId3"/>
          <a:stretch>
            <a:fillRect/>
          </a:stretch>
        </p:blipFill>
        <p:spPr>
          <a:xfrm>
            <a:off x="1004646" y="2354084"/>
            <a:ext cx="1724266" cy="4410691"/>
          </a:xfrm>
          <a:prstGeom prst="rect">
            <a:avLst/>
          </a:prstGeom>
        </p:spPr>
      </p:pic>
      <p:pic>
        <p:nvPicPr>
          <p:cNvPr id="5" name="Image 4">
            <a:extLst>
              <a:ext uri="{FF2B5EF4-FFF2-40B4-BE49-F238E27FC236}">
                <a16:creationId xmlns:a16="http://schemas.microsoft.com/office/drawing/2014/main" id="{29BB9359-B700-436B-8D94-1F18BFFA19FD}"/>
              </a:ext>
            </a:extLst>
          </p:cNvPr>
          <p:cNvPicPr>
            <a:picLocks noChangeAspect="1"/>
          </p:cNvPicPr>
          <p:nvPr/>
        </p:nvPicPr>
        <p:blipFill>
          <a:blip r:embed="rId4"/>
          <a:stretch>
            <a:fillRect/>
          </a:stretch>
        </p:blipFill>
        <p:spPr>
          <a:xfrm>
            <a:off x="3673125" y="2470731"/>
            <a:ext cx="4458322" cy="2962688"/>
          </a:xfrm>
          <a:prstGeom prst="rect">
            <a:avLst/>
          </a:prstGeom>
        </p:spPr>
      </p:pic>
      <p:pic>
        <p:nvPicPr>
          <p:cNvPr id="8" name="Image 7">
            <a:extLst>
              <a:ext uri="{FF2B5EF4-FFF2-40B4-BE49-F238E27FC236}">
                <a16:creationId xmlns:a16="http://schemas.microsoft.com/office/drawing/2014/main" id="{233D06FA-A3A1-4780-AB9F-DC30AE161E7D}"/>
              </a:ext>
            </a:extLst>
          </p:cNvPr>
          <p:cNvPicPr>
            <a:picLocks noChangeAspect="1"/>
          </p:cNvPicPr>
          <p:nvPr/>
        </p:nvPicPr>
        <p:blipFill>
          <a:blip r:embed="rId5"/>
          <a:stretch>
            <a:fillRect/>
          </a:stretch>
        </p:blipFill>
        <p:spPr>
          <a:xfrm>
            <a:off x="8923260" y="2144505"/>
            <a:ext cx="2286319" cy="4620270"/>
          </a:xfrm>
          <a:prstGeom prst="rect">
            <a:avLst/>
          </a:prstGeom>
        </p:spPr>
      </p:pic>
      <p:pic>
        <p:nvPicPr>
          <p:cNvPr id="9" name="Image 8">
            <a:extLst>
              <a:ext uri="{FF2B5EF4-FFF2-40B4-BE49-F238E27FC236}">
                <a16:creationId xmlns:a16="http://schemas.microsoft.com/office/drawing/2014/main" id="{D3AE46DF-FC3D-49E3-9EE6-F36690111EB2}"/>
              </a:ext>
            </a:extLst>
          </p:cNvPr>
          <p:cNvPicPr>
            <a:picLocks noChangeAspect="1"/>
          </p:cNvPicPr>
          <p:nvPr/>
        </p:nvPicPr>
        <p:blipFill>
          <a:blip r:embed="rId6"/>
          <a:stretch>
            <a:fillRect/>
          </a:stretch>
        </p:blipFill>
        <p:spPr>
          <a:xfrm>
            <a:off x="5154657" y="5819858"/>
            <a:ext cx="1342857" cy="657143"/>
          </a:xfrm>
          <a:prstGeom prst="rect">
            <a:avLst/>
          </a:prstGeom>
        </p:spPr>
      </p:pic>
    </p:spTree>
    <p:extLst>
      <p:ext uri="{BB962C8B-B14F-4D97-AF65-F5344CB8AC3E}">
        <p14:creationId xmlns:p14="http://schemas.microsoft.com/office/powerpoint/2010/main" val="348515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dirty="0">
                <a:effectLst/>
              </a:rPr>
              <a:t>UTILISATION DE CSS ET DE BOOTSTRAP</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369332"/>
          </a:xfrm>
          <a:prstGeom prst="rect">
            <a:avLst/>
          </a:prstGeom>
          <a:noFill/>
        </p:spPr>
        <p:txBody>
          <a:bodyPr wrap="square" rtlCol="0">
            <a:spAutoFit/>
          </a:bodyPr>
          <a:lstStyle/>
          <a:p>
            <a:pPr lvl="0" algn="just"/>
            <a:r>
              <a:rPr lang="fr-FR" dirty="0"/>
              <a:t>TEXTE</a:t>
            </a:r>
            <a:endParaRPr lang="fr-CA" dirty="0"/>
          </a:p>
        </p:txBody>
      </p:sp>
    </p:spTree>
    <p:extLst>
      <p:ext uri="{BB962C8B-B14F-4D97-AF65-F5344CB8AC3E}">
        <p14:creationId xmlns:p14="http://schemas.microsoft.com/office/powerpoint/2010/main" val="221975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dirty="0">
                <a:effectLst/>
              </a:rPr>
              <a:t>UTILISATION DE JAVASCRIPT ET AJAX</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369332"/>
          </a:xfrm>
          <a:prstGeom prst="rect">
            <a:avLst/>
          </a:prstGeom>
          <a:noFill/>
        </p:spPr>
        <p:txBody>
          <a:bodyPr wrap="square" rtlCol="0">
            <a:spAutoFit/>
          </a:bodyPr>
          <a:lstStyle/>
          <a:p>
            <a:pPr lvl="0" algn="just"/>
            <a:r>
              <a:rPr lang="fr-FR" dirty="0"/>
              <a:t>TEXTE</a:t>
            </a:r>
            <a:endParaRPr lang="fr-CA" dirty="0"/>
          </a:p>
        </p:txBody>
      </p:sp>
    </p:spTree>
    <p:extLst>
      <p:ext uri="{BB962C8B-B14F-4D97-AF65-F5344CB8AC3E}">
        <p14:creationId xmlns:p14="http://schemas.microsoft.com/office/powerpoint/2010/main" val="2785327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illage">
  <a:themeElements>
    <a:clrScheme name="Maillag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illag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illage">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234</TotalTime>
  <Words>457</Words>
  <Application>Microsoft Macintosh PowerPoint</Application>
  <PresentationFormat>Panorámica</PresentationFormat>
  <Paragraphs>37</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Century Gothic</vt:lpstr>
      <vt:lpstr>Ebrima</vt:lpstr>
      <vt:lpstr>Maillage</vt:lpstr>
      <vt:lpstr>Processus de développement du projet CommunAction</vt:lpstr>
      <vt:lpstr>C’EST QUOI COMMUNACTION?</vt:lpstr>
      <vt:lpstr>IDENTIFICATION DES FONCTIONNALITÉS DU PAGE</vt:lpstr>
      <vt:lpstr>PUBLIC CIBLÉ DE LA APLICATION </vt:lpstr>
      <vt:lpstr>MODÉLISATION DES DONNÉES</vt:lpstr>
      <vt:lpstr>LOGICIEL POUR LE TRAVAIL EN ÉQUIPE</vt:lpstr>
      <vt:lpstr>Programmation-objet en PHP</vt:lpstr>
      <vt:lpstr>UTILISATION DE CSS ET DE BOOTSTRAP</vt:lpstr>
      <vt:lpstr>UTILISATION DE JAVASCRIPT ET AJAX</vt:lpstr>
      <vt:lpstr>PROBLÈMES ET SOLUTIONS LIÉS AU DÉVELOPPEMENT DE L’APPLICATION</vt:lpstr>
      <vt:lpstr>CONCLUSIONS ET PERSPECTIVES</vt:lpstr>
      <vt:lpstr>DEMOSTRATION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Processus de développement du projet CommunAction</dc:title>
  <dc:creator>Quintero Patino Catalina</dc:creator>
  <cp:lastModifiedBy>JOHN RODRIGUEZ FORERO</cp:lastModifiedBy>
  <cp:revision>20</cp:revision>
  <dcterms:created xsi:type="dcterms:W3CDTF">2019-10-12T18:21:26Z</dcterms:created>
  <dcterms:modified xsi:type="dcterms:W3CDTF">2019-10-12T22:24:05Z</dcterms:modified>
</cp:coreProperties>
</file>