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handoutMasterIdLst>
    <p:handoutMasterId r:id="rId18"/>
  </p:handoutMasterIdLst>
  <p:sldIdLst>
    <p:sldId id="256" r:id="rId2"/>
    <p:sldId id="257" r:id="rId3"/>
    <p:sldId id="268" r:id="rId4"/>
    <p:sldId id="269" r:id="rId5"/>
    <p:sldId id="258" r:id="rId6"/>
    <p:sldId id="259" r:id="rId7"/>
    <p:sldId id="260" r:id="rId8"/>
    <p:sldId id="261" r:id="rId9"/>
    <p:sldId id="264" r:id="rId10"/>
    <p:sldId id="271" r:id="rId11"/>
    <p:sldId id="262" r:id="rId12"/>
    <p:sldId id="263"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019" autoAdjust="0"/>
  </p:normalViewPr>
  <p:slideViewPr>
    <p:cSldViewPr snapToGrid="0">
      <p:cViewPr>
        <p:scale>
          <a:sx n="66" d="100"/>
          <a:sy n="66" d="100"/>
        </p:scale>
        <p:origin x="1494" y="3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8644760A-0CED-4524-B0B6-28C2BD5D9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xmlns="" id="{51C3BB30-F71D-4779-A03A-DE3D020254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A3D528-FB5C-4D45-B05E-18CF8F8001C6}" type="datetimeFigureOut">
              <a:rPr lang="en-CA" smtClean="0"/>
              <a:t>28/10/2019</a:t>
            </a:fld>
            <a:endParaRPr lang="en-CA"/>
          </a:p>
        </p:txBody>
      </p:sp>
      <p:sp>
        <p:nvSpPr>
          <p:cNvPr id="4" name="Espace réservé du pied de page 3">
            <a:extLst>
              <a:ext uri="{FF2B5EF4-FFF2-40B4-BE49-F238E27FC236}">
                <a16:creationId xmlns:a16="http://schemas.microsoft.com/office/drawing/2014/main" xmlns="" id="{8B39467F-21FB-49F1-9E77-21A51F430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xmlns="" id="{218DCF81-67A6-4D3D-AE8E-A44BBF1A1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A5612-4E0F-4985-85AE-C8E4DCDB60DD}" type="slidenum">
              <a:rPr lang="en-CA" smtClean="0"/>
              <a:t>‹N°›</a:t>
            </a:fld>
            <a:endParaRPr lang="en-CA"/>
          </a:p>
        </p:txBody>
      </p:sp>
    </p:spTree>
    <p:extLst>
      <p:ext uri="{BB962C8B-B14F-4D97-AF65-F5344CB8AC3E}">
        <p14:creationId xmlns:p14="http://schemas.microsoft.com/office/powerpoint/2010/main" val="1782253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50BA-E74B-4074-B01F-20A4D35CD716}" type="datetimeFigureOut">
              <a:rPr lang="en-CA" smtClean="0"/>
              <a:t>28/10/2019</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469D4-D0FB-46F0-B698-EB03AAEACC1A}" type="slidenum">
              <a:rPr lang="en-CA" smtClean="0"/>
              <a:t>‹N°›</a:t>
            </a:fld>
            <a:endParaRPr lang="en-CA"/>
          </a:p>
        </p:txBody>
      </p:sp>
    </p:spTree>
    <p:extLst>
      <p:ext uri="{BB962C8B-B14F-4D97-AF65-F5344CB8AC3E}">
        <p14:creationId xmlns:p14="http://schemas.microsoft.com/office/powerpoint/2010/main" val="702011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a:t>
            </a:fld>
            <a:endParaRPr lang="en-CA"/>
          </a:p>
        </p:txBody>
      </p:sp>
    </p:spTree>
    <p:extLst>
      <p:ext uri="{BB962C8B-B14F-4D97-AF65-F5344CB8AC3E}">
        <p14:creationId xmlns:p14="http://schemas.microsoft.com/office/powerpoint/2010/main" val="47157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10</a:t>
            </a:fld>
            <a:endParaRPr lang="en-CA"/>
          </a:p>
        </p:txBody>
      </p:sp>
    </p:spTree>
    <p:extLst>
      <p:ext uri="{BB962C8B-B14F-4D97-AF65-F5344CB8AC3E}">
        <p14:creationId xmlns:p14="http://schemas.microsoft.com/office/powerpoint/2010/main" val="308995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11</a:t>
            </a:fld>
            <a:endParaRPr lang="en-CA"/>
          </a:p>
        </p:txBody>
      </p:sp>
    </p:spTree>
    <p:extLst>
      <p:ext uri="{BB962C8B-B14F-4D97-AF65-F5344CB8AC3E}">
        <p14:creationId xmlns:p14="http://schemas.microsoft.com/office/powerpoint/2010/main" val="250768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12</a:t>
            </a:fld>
            <a:endParaRPr lang="en-CA"/>
          </a:p>
        </p:txBody>
      </p:sp>
    </p:spTree>
    <p:extLst>
      <p:ext uri="{BB962C8B-B14F-4D97-AF65-F5344CB8AC3E}">
        <p14:creationId xmlns:p14="http://schemas.microsoft.com/office/powerpoint/2010/main" val="103289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 1-2</a:t>
            </a:r>
          </a:p>
          <a:p>
            <a:r>
              <a:rPr lang="fr-CA" dirty="0"/>
              <a:t>Samuel 3-4</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13</a:t>
            </a:fld>
            <a:endParaRPr lang="en-CA"/>
          </a:p>
        </p:txBody>
      </p:sp>
    </p:spTree>
    <p:extLst>
      <p:ext uri="{BB962C8B-B14F-4D97-AF65-F5344CB8AC3E}">
        <p14:creationId xmlns:p14="http://schemas.microsoft.com/office/powerpoint/2010/main" val="46658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a:t>John 4-5-6</a:t>
            </a:r>
            <a:endParaRPr lang="fr-CA" dirty="0"/>
          </a:p>
          <a:p>
            <a:r>
              <a:rPr lang="fr-CA" dirty="0"/>
              <a:t>Samuel 1-2-3</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14</a:t>
            </a:fld>
            <a:endParaRPr lang="en-CA"/>
          </a:p>
        </p:txBody>
      </p:sp>
    </p:spTree>
    <p:extLst>
      <p:ext uri="{BB962C8B-B14F-4D97-AF65-F5344CB8AC3E}">
        <p14:creationId xmlns:p14="http://schemas.microsoft.com/office/powerpoint/2010/main" val="62454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2</a:t>
            </a:fld>
            <a:endParaRPr lang="en-CA"/>
          </a:p>
        </p:txBody>
      </p:sp>
    </p:spTree>
    <p:extLst>
      <p:ext uri="{BB962C8B-B14F-4D97-AF65-F5344CB8AC3E}">
        <p14:creationId xmlns:p14="http://schemas.microsoft.com/office/powerpoint/2010/main" val="139740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3</a:t>
            </a:fld>
            <a:endParaRPr lang="en-CA"/>
          </a:p>
        </p:txBody>
      </p:sp>
    </p:spTree>
    <p:extLst>
      <p:ext uri="{BB962C8B-B14F-4D97-AF65-F5344CB8AC3E}">
        <p14:creationId xmlns:p14="http://schemas.microsoft.com/office/powerpoint/2010/main" val="11644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4</a:t>
            </a:fld>
            <a:endParaRPr lang="en-CA"/>
          </a:p>
        </p:txBody>
      </p:sp>
    </p:spTree>
    <p:extLst>
      <p:ext uri="{BB962C8B-B14F-4D97-AF65-F5344CB8AC3E}">
        <p14:creationId xmlns:p14="http://schemas.microsoft.com/office/powerpoint/2010/main" val="14007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5</a:t>
            </a:fld>
            <a:endParaRPr lang="en-CA"/>
          </a:p>
        </p:txBody>
      </p:sp>
    </p:spTree>
    <p:extLst>
      <p:ext uri="{BB962C8B-B14F-4D97-AF65-F5344CB8AC3E}">
        <p14:creationId xmlns:p14="http://schemas.microsoft.com/office/powerpoint/2010/main" val="25594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6</a:t>
            </a:fld>
            <a:endParaRPr lang="en-CA"/>
          </a:p>
        </p:txBody>
      </p:sp>
    </p:spTree>
    <p:extLst>
      <p:ext uri="{BB962C8B-B14F-4D97-AF65-F5344CB8AC3E}">
        <p14:creationId xmlns:p14="http://schemas.microsoft.com/office/powerpoint/2010/main" val="32656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7</a:t>
            </a:fld>
            <a:endParaRPr lang="en-CA"/>
          </a:p>
        </p:txBody>
      </p:sp>
    </p:spTree>
    <p:extLst>
      <p:ext uri="{BB962C8B-B14F-4D97-AF65-F5344CB8AC3E}">
        <p14:creationId xmlns:p14="http://schemas.microsoft.com/office/powerpoint/2010/main" val="329734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8</a:t>
            </a:fld>
            <a:endParaRPr lang="en-CA"/>
          </a:p>
        </p:txBody>
      </p:sp>
    </p:spTree>
    <p:extLst>
      <p:ext uri="{BB962C8B-B14F-4D97-AF65-F5344CB8AC3E}">
        <p14:creationId xmlns:p14="http://schemas.microsoft.com/office/powerpoint/2010/main" val="289296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9</a:t>
            </a:fld>
            <a:endParaRPr lang="en-CA"/>
          </a:p>
        </p:txBody>
      </p:sp>
    </p:spTree>
    <p:extLst>
      <p:ext uri="{BB962C8B-B14F-4D97-AF65-F5344CB8AC3E}">
        <p14:creationId xmlns:p14="http://schemas.microsoft.com/office/powerpoint/2010/main" val="256356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FAE9FF1-848B-4EFE-94B6-1800E1388CB9}"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7B7732-3F68-45A3-9AE1-62D1E189183F}" type="datetime1">
              <a:rPr lang="en-CA" smtClean="0"/>
              <a:t>28/10/2019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37C19F-BFF0-42EF-97DE-513A483C8084}"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C83E4B7D-B817-4FD1-BD89-89EA88D97723}"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798C252-E1F2-4BC4-8AF9-29BE0322A100}"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4AD3FBD-F92A-4527-9D27-5D88DFA0E997}"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719C4B-DF58-437C-B121-CF161EA58623}"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A81F3-8325-4B49-9D8B-9B9827336BD8}"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FDCD4-5269-4C1B-BB83-A5DFE248693A}"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879D38-739C-4925-B7A5-083048A51BCF}"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32453-2ABB-469E-84B1-2EF374E0A396}" type="datetime1">
              <a:rPr lang="en-CA" smtClean="0"/>
              <a:t>28/10/2019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63D3DA-4EB6-48C5-AC23-1AD4298DC266}" type="datetime1">
              <a:rPr lang="en-CA" smtClean="0"/>
              <a:t>28/10/2019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529976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0CBC6-8EEC-4C5B-855E-FC0AC3E2B999}" type="datetime1">
              <a:rPr lang="en-CA" smtClean="0"/>
              <a:t>28/10/2019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359327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C71B5-B980-4E9F-A4B7-6F039F2E9F91}" type="datetime1">
              <a:rPr lang="en-CA" smtClean="0"/>
              <a:t>28/10/2019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6990C-5B52-4FFB-85B6-3A3B8A858ACE}" type="datetime1">
              <a:rPr lang="en-CA" smtClean="0"/>
              <a:t>28/10/2019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64F24D-BB6D-4632-A551-F1BA07DCC583}" type="datetime1">
              <a:rPr lang="en-CA" smtClean="0"/>
              <a:t>28/10/2019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22363323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9CD94F31-78ED-4118-8A03-5ECFF722D99B}" type="datetime1">
              <a:rPr lang="en-CA" smtClean="0"/>
              <a:t>28/10/2019</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‹N°›</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69C0212-2374-4363-BC54-F8AF15393913}" type="datetime1">
              <a:rPr lang="en-CA" smtClean="0"/>
              <a:t>28/10/2019</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‹N°›</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xmlns=""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desrosiers-théroux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xmlns="" id="{8ADAC322-65B3-46FE-8895-FE260BE36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Espace réservé du numéro de diapositive 3">
            <a:extLst>
              <a:ext uri="{FF2B5EF4-FFF2-40B4-BE49-F238E27FC236}">
                <a16:creationId xmlns:a16="http://schemas.microsoft.com/office/drawing/2014/main" xmlns="" id="{59029A7C-5E43-4C5D-B890-CE77C4ADA613}"/>
              </a:ext>
            </a:extLst>
          </p:cNvPr>
          <p:cNvSpPr>
            <a:spLocks noGrp="1"/>
          </p:cNvSpPr>
          <p:nvPr>
            <p:ph type="sldNum" sz="quarter" idx="12"/>
          </p:nvPr>
        </p:nvSpPr>
        <p:spPr/>
        <p:txBody>
          <a:bodyPr/>
          <a:lstStyle/>
          <a:p>
            <a:fld id="{7A79C5EC-18BC-4A24-B361-A108AE58E0DA}" type="slidenum">
              <a:rPr lang="en-CA" smtClean="0"/>
              <a:t>1</a:t>
            </a:fld>
            <a:endParaRPr lang="en-CA"/>
          </a:p>
        </p:txBody>
      </p:sp>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8. Statistique du projet sur git</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4" name="Espace réservé du numéro de diapositive 3">
            <a:extLst>
              <a:ext uri="{FF2B5EF4-FFF2-40B4-BE49-F238E27FC236}">
                <a16:creationId xmlns:a16="http://schemas.microsoft.com/office/drawing/2014/main" xmlns="" id="{241321A1-5132-4284-A6AB-B4638E27C1F5}"/>
              </a:ext>
            </a:extLst>
          </p:cNvPr>
          <p:cNvSpPr>
            <a:spLocks noGrp="1"/>
          </p:cNvSpPr>
          <p:nvPr>
            <p:ph type="sldNum" sz="quarter" idx="12"/>
          </p:nvPr>
        </p:nvSpPr>
        <p:spPr/>
        <p:txBody>
          <a:bodyPr/>
          <a:lstStyle/>
          <a:p>
            <a:fld id="{7A79C5EC-18BC-4A24-B361-A108AE58E0DA}" type="slidenum">
              <a:rPr lang="en-CA" smtClean="0"/>
              <a:t>10</a:t>
            </a:fld>
            <a:endParaRPr lang="en-CA"/>
          </a:p>
        </p:txBody>
      </p:sp>
      <p:pic>
        <p:nvPicPr>
          <p:cNvPr id="5" name="Picture 4">
            <a:extLst>
              <a:ext uri="{FF2B5EF4-FFF2-40B4-BE49-F238E27FC236}">
                <a16:creationId xmlns:a16="http://schemas.microsoft.com/office/drawing/2014/main" xmlns="" id="{DA525F0A-B5E7-4093-88D2-9B5B8DAC59C8}"/>
              </a:ext>
            </a:extLst>
          </p:cNvPr>
          <p:cNvPicPr>
            <a:picLocks noChangeAspect="1"/>
          </p:cNvPicPr>
          <p:nvPr/>
        </p:nvPicPr>
        <p:blipFill>
          <a:blip r:embed="rId4"/>
          <a:stretch>
            <a:fillRect/>
          </a:stretch>
        </p:blipFill>
        <p:spPr>
          <a:xfrm>
            <a:off x="640757" y="4752002"/>
            <a:ext cx="7019925" cy="1752600"/>
          </a:xfrm>
          <a:prstGeom prst="rect">
            <a:avLst/>
          </a:prstGeom>
        </p:spPr>
      </p:pic>
      <p:sp>
        <p:nvSpPr>
          <p:cNvPr id="9" name="TextBox 8">
            <a:extLst>
              <a:ext uri="{FF2B5EF4-FFF2-40B4-BE49-F238E27FC236}">
                <a16:creationId xmlns:a16="http://schemas.microsoft.com/office/drawing/2014/main" xmlns="" id="{DD3B1A5F-2E83-4269-AF61-60B129670591}"/>
              </a:ext>
            </a:extLst>
          </p:cNvPr>
          <p:cNvSpPr txBox="1"/>
          <p:nvPr/>
        </p:nvSpPr>
        <p:spPr>
          <a:xfrm>
            <a:off x="541839" y="2046225"/>
            <a:ext cx="6088828" cy="1569660"/>
          </a:xfrm>
          <a:prstGeom prst="rect">
            <a:avLst/>
          </a:prstGeom>
          <a:noFill/>
        </p:spPr>
        <p:txBody>
          <a:bodyPr wrap="square" rtlCol="0">
            <a:spAutoFit/>
          </a:bodyPr>
          <a:lstStyle/>
          <a:p>
            <a:pPr marL="457200" indent="-457200" algn="ctr">
              <a:buFont typeface="Arial" panose="020B0604020202020204" pitchFamily="34" charset="0"/>
              <a:buChar char="•"/>
            </a:pPr>
            <a:r>
              <a:rPr lang="en-US" sz="3200" dirty="0"/>
              <a:t>318 commits</a:t>
            </a:r>
          </a:p>
          <a:p>
            <a:pPr marL="457200" indent="-457200" algn="ctr">
              <a:buFont typeface="Arial" panose="020B0604020202020204" pitchFamily="34" charset="0"/>
              <a:buChar char="•"/>
            </a:pPr>
            <a:r>
              <a:rPr lang="en-US" sz="3200" dirty="0"/>
              <a:t>16137 </a:t>
            </a:r>
            <a:r>
              <a:rPr lang="en-US" sz="3200" dirty="0" err="1"/>
              <a:t>ajouts</a:t>
            </a:r>
            <a:endParaRPr lang="en-US" sz="3200" dirty="0"/>
          </a:p>
          <a:p>
            <a:pPr marL="457200" indent="-457200" algn="ctr">
              <a:buFont typeface="Arial" panose="020B0604020202020204" pitchFamily="34" charset="0"/>
              <a:buChar char="•"/>
            </a:pPr>
            <a:r>
              <a:rPr lang="en-CA" sz="3200" dirty="0"/>
              <a:t>6092 suppressions</a:t>
            </a:r>
          </a:p>
        </p:txBody>
      </p:sp>
      <p:pic>
        <p:nvPicPr>
          <p:cNvPr id="10" name="Picture 9">
            <a:extLst>
              <a:ext uri="{FF2B5EF4-FFF2-40B4-BE49-F238E27FC236}">
                <a16:creationId xmlns:a16="http://schemas.microsoft.com/office/drawing/2014/main" xmlns="" id="{3A4F58E2-4B78-4A73-BB41-47559C13347D}"/>
              </a:ext>
            </a:extLst>
          </p:cNvPr>
          <p:cNvPicPr>
            <a:picLocks noChangeAspect="1"/>
          </p:cNvPicPr>
          <p:nvPr/>
        </p:nvPicPr>
        <p:blipFill>
          <a:blip r:embed="rId5"/>
          <a:stretch>
            <a:fillRect/>
          </a:stretch>
        </p:blipFill>
        <p:spPr>
          <a:xfrm>
            <a:off x="7066763" y="1127283"/>
            <a:ext cx="4888681" cy="3465475"/>
          </a:xfrm>
          <a:prstGeom prst="rect">
            <a:avLst/>
          </a:prstGeom>
        </p:spPr>
      </p:pic>
    </p:spTree>
    <p:extLst>
      <p:ext uri="{BB962C8B-B14F-4D97-AF65-F5344CB8AC3E}">
        <p14:creationId xmlns:p14="http://schemas.microsoft.com/office/powerpoint/2010/main" val="141811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9. 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53755"/>
            <a:ext cx="10737850" cy="1477328"/>
          </a:xfrm>
          <a:prstGeom prst="rect">
            <a:avLst/>
          </a:prstGeom>
          <a:noFill/>
        </p:spPr>
        <p:txBody>
          <a:bodyPr wrap="square" rtlCol="0">
            <a:spAutoFit/>
          </a:bodyPr>
          <a:lstStyle/>
          <a:p>
            <a:pPr lvl="0" algn="just"/>
            <a:r>
              <a:rPr lang="fr-FR" dirty="0"/>
              <a:t>Afin de donner l'apparence souhaitée de notre page, nous utilisons le langage CSS et la bibliothèque Bootstrap.</a:t>
            </a:r>
          </a:p>
          <a:p>
            <a:pPr lvl="0" algn="just"/>
            <a:endParaRPr lang="fr-FR" dirty="0"/>
          </a:p>
          <a:p>
            <a:pPr algn="just"/>
            <a:r>
              <a:rPr lang="fr-CA" dirty="0"/>
              <a:t>Voici quelques exemples:</a:t>
            </a:r>
          </a:p>
          <a:p>
            <a:pPr lvl="0" algn="just"/>
            <a:endParaRPr lang="fr-CA" dirty="0"/>
          </a:p>
        </p:txBody>
      </p:sp>
      <p:sp>
        <p:nvSpPr>
          <p:cNvPr id="3" name="Espace réservé du numéro de diapositive 2">
            <a:extLst>
              <a:ext uri="{FF2B5EF4-FFF2-40B4-BE49-F238E27FC236}">
                <a16:creationId xmlns:a16="http://schemas.microsoft.com/office/drawing/2014/main" xmlns="" id="{DF6F4BED-0A26-49F2-9241-EFABF77C7EF1}"/>
              </a:ext>
            </a:extLst>
          </p:cNvPr>
          <p:cNvSpPr>
            <a:spLocks noGrp="1"/>
          </p:cNvSpPr>
          <p:nvPr>
            <p:ph type="sldNum" sz="quarter" idx="12"/>
          </p:nvPr>
        </p:nvSpPr>
        <p:spPr/>
        <p:txBody>
          <a:bodyPr/>
          <a:lstStyle/>
          <a:p>
            <a:fld id="{7A79C5EC-18BC-4A24-B361-A108AE58E0DA}" type="slidenum">
              <a:rPr lang="en-CA" smtClean="0"/>
              <a:t>11</a:t>
            </a:fld>
            <a:endParaRPr lang="en-CA"/>
          </a:p>
        </p:txBody>
      </p:sp>
      <p:pic>
        <p:nvPicPr>
          <p:cNvPr id="13" name="Picture 12" descr="A screenshot of a cell phone&#10;&#10;Description automatically generated">
            <a:extLst>
              <a:ext uri="{FF2B5EF4-FFF2-40B4-BE49-F238E27FC236}">
                <a16:creationId xmlns:a16="http://schemas.microsoft.com/office/drawing/2014/main" xmlns="" id="{FB017821-4565-4B28-974C-E6532D1E15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74729"/>
            <a:ext cx="8161217" cy="416030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xmlns="" id="{D3B360F5-3A66-4DBB-AFD2-3081ADA70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07" y="1356522"/>
            <a:ext cx="7442989" cy="3054164"/>
          </a:xfrm>
          <a:prstGeom prst="rect">
            <a:avLst/>
          </a:prstGeom>
        </p:spPr>
      </p:pic>
    </p:spTree>
    <p:extLst>
      <p:ext uri="{BB962C8B-B14F-4D97-AF65-F5344CB8AC3E}">
        <p14:creationId xmlns:p14="http://schemas.microsoft.com/office/powerpoint/2010/main" val="221975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10. UTILISATION DE JAVASCRIPT ET DE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Afin de rendre l’application plus interactive, nous avons utilisé JavaScript et AJAX pour afficher certains éléments de la page de manière plus interactive. </a:t>
            </a:r>
          </a:p>
          <a:p>
            <a:pPr lvl="0" algn="just"/>
            <a:endParaRPr lang="fr-CA" dirty="0"/>
          </a:p>
          <a:p>
            <a:pPr lvl="0" algn="just"/>
            <a:r>
              <a:rPr lang="fr-CA" dirty="0"/>
              <a:t>Voici quelques exemples:</a:t>
            </a:r>
          </a:p>
        </p:txBody>
      </p:sp>
      <p:sp>
        <p:nvSpPr>
          <p:cNvPr id="3" name="Espace réservé du numéro de diapositive 2">
            <a:extLst>
              <a:ext uri="{FF2B5EF4-FFF2-40B4-BE49-F238E27FC236}">
                <a16:creationId xmlns:a16="http://schemas.microsoft.com/office/drawing/2014/main" xmlns="" id="{82FEFFD9-9FD6-4C3B-B093-BBE03C4FF225}"/>
              </a:ext>
            </a:extLst>
          </p:cNvPr>
          <p:cNvSpPr>
            <a:spLocks noGrp="1"/>
          </p:cNvSpPr>
          <p:nvPr>
            <p:ph type="sldNum" sz="quarter" idx="12"/>
          </p:nvPr>
        </p:nvSpPr>
        <p:spPr/>
        <p:txBody>
          <a:bodyPr/>
          <a:lstStyle/>
          <a:p>
            <a:fld id="{7A79C5EC-18BC-4A24-B361-A108AE58E0DA}" type="slidenum">
              <a:rPr lang="en-CA" smtClean="0"/>
              <a:t>12</a:t>
            </a:fld>
            <a:endParaRPr lang="en-CA"/>
          </a:p>
        </p:txBody>
      </p:sp>
      <p:pic>
        <p:nvPicPr>
          <p:cNvPr id="11" name="Picture 10" descr="A screenshot of a cell phone&#10;&#10;Description automatically generated">
            <a:extLst>
              <a:ext uri="{FF2B5EF4-FFF2-40B4-BE49-F238E27FC236}">
                <a16:creationId xmlns:a16="http://schemas.microsoft.com/office/drawing/2014/main" xmlns="" id="{030CE460-9A94-4AA1-B618-16C5AACBB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5002"/>
            <a:ext cx="7621334" cy="389964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xmlns="" id="{E4CFDCF6-7710-455C-AA37-A3651D0C77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3125" y="1525147"/>
            <a:ext cx="5767275" cy="3614067"/>
          </a:xfrm>
          <a:prstGeom prst="rect">
            <a:avLst/>
          </a:prstGeom>
        </p:spPr>
      </p:pic>
    </p:spTree>
    <p:extLst>
      <p:ext uri="{BB962C8B-B14F-4D97-AF65-F5344CB8AC3E}">
        <p14:creationId xmlns:p14="http://schemas.microsoft.com/office/powerpoint/2010/main" val="278532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11. 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Pendant le développement de l'application, nous avons rencontré les problèmes suivants:</a:t>
            </a:r>
          </a:p>
        </p:txBody>
      </p:sp>
      <p:graphicFrame>
        <p:nvGraphicFramePr>
          <p:cNvPr id="8" name="Tableau 7">
            <a:extLst>
              <a:ext uri="{FF2B5EF4-FFF2-40B4-BE49-F238E27FC236}">
                <a16:creationId xmlns:a16="http://schemas.microsoft.com/office/drawing/2014/main" xmlns="" id="{1747A867-5854-4EE2-A496-9D1D0FB7CC63}"/>
              </a:ext>
            </a:extLst>
          </p:cNvPr>
          <p:cNvGraphicFramePr>
            <a:graphicFrameLocks noGrp="1"/>
          </p:cNvGraphicFramePr>
          <p:nvPr>
            <p:extLst>
              <p:ext uri="{D42A27DB-BD31-4B8C-83A1-F6EECF244321}">
                <p14:modId xmlns:p14="http://schemas.microsoft.com/office/powerpoint/2010/main" val="2073383095"/>
              </p:ext>
            </p:extLst>
          </p:nvPr>
        </p:nvGraphicFramePr>
        <p:xfrm>
          <a:off x="584200" y="1945640"/>
          <a:ext cx="11015922" cy="3210560"/>
        </p:xfrm>
        <a:graphic>
          <a:graphicData uri="http://schemas.openxmlformats.org/drawingml/2006/table">
            <a:tbl>
              <a:tblPr firstRow="1" bandRow="1">
                <a:tableStyleId>{5C22544A-7EE6-4342-B048-85BDC9FD1C3A}</a:tableStyleId>
              </a:tblPr>
              <a:tblGrid>
                <a:gridCol w="4561958">
                  <a:extLst>
                    <a:ext uri="{9D8B030D-6E8A-4147-A177-3AD203B41FA5}">
                      <a16:colId xmlns:a16="http://schemas.microsoft.com/office/drawing/2014/main" xmlns="" val="4198972695"/>
                    </a:ext>
                  </a:extLst>
                </a:gridCol>
                <a:gridCol w="6453964">
                  <a:extLst>
                    <a:ext uri="{9D8B030D-6E8A-4147-A177-3AD203B41FA5}">
                      <a16:colId xmlns:a16="http://schemas.microsoft.com/office/drawing/2014/main" xmlns="" val="2878343701"/>
                    </a:ext>
                  </a:extLst>
                </a:gridCol>
              </a:tblGrid>
              <a:tr h="370840">
                <a:tc>
                  <a:txBody>
                    <a:bodyPr/>
                    <a:lstStyle/>
                    <a:p>
                      <a:r>
                        <a:rPr lang="fr-CA" noProof="0" dirty="0"/>
                        <a:t>Problème</a:t>
                      </a:r>
                    </a:p>
                  </a:txBody>
                  <a:tcPr/>
                </a:tc>
                <a:tc>
                  <a:txBody>
                    <a:bodyPr/>
                    <a:lstStyle/>
                    <a:p>
                      <a:r>
                        <a:rPr lang="fr-CA" noProof="0" dirty="0"/>
                        <a:t>Solution</a:t>
                      </a:r>
                    </a:p>
                  </a:txBody>
                  <a:tcPr/>
                </a:tc>
                <a:extLst>
                  <a:ext uri="{0D108BD9-81ED-4DB2-BD59-A6C34878D82A}">
                    <a16:rowId xmlns:a16="http://schemas.microsoft.com/office/drawing/2014/main" xmlns="" val="4289731011"/>
                  </a:ext>
                </a:extLst>
              </a:tr>
              <a:tr h="370840">
                <a:tc>
                  <a:txBody>
                    <a:bodyPr/>
                    <a:lstStyle/>
                    <a:p>
                      <a:pPr marL="285750" indent="-285750">
                        <a:buFont typeface="Arial" panose="020B0604020202020204" pitchFamily="34" charset="0"/>
                        <a:buChar char="•"/>
                      </a:pPr>
                      <a:r>
                        <a:rPr lang="fr-CA" noProof="0" dirty="0"/>
                        <a:t>Absence</a:t>
                      </a:r>
                      <a:r>
                        <a:rPr lang="es-CO" dirty="0"/>
                        <a:t> de </a:t>
                      </a:r>
                      <a:r>
                        <a:rPr lang="fr-FR" dirty="0"/>
                        <a:t>débogueur</a:t>
                      </a:r>
                      <a:endParaRPr lang="es-CO" dirty="0"/>
                    </a:p>
                  </a:txBody>
                  <a:tcPr/>
                </a:tc>
                <a:tc>
                  <a:txBody>
                    <a:bodyPr/>
                    <a:lstStyle/>
                    <a:p>
                      <a:pPr marL="285750" indent="-285750">
                        <a:buFont typeface="Arial" panose="020B0604020202020204" pitchFamily="34" charset="0"/>
                        <a:buChar char="•"/>
                      </a:pPr>
                      <a:r>
                        <a:rPr lang="fr-FR" dirty="0"/>
                        <a:t>Patience et interprétation des erreurs affichées à l'écran</a:t>
                      </a:r>
                      <a:r>
                        <a:rPr lang="en-CA" dirty="0"/>
                        <a:t>. </a:t>
                      </a:r>
                    </a:p>
                    <a:p>
                      <a:pPr marL="285750" indent="-285750">
                        <a:buFont typeface="Arial" panose="020B0604020202020204" pitchFamily="34" charset="0"/>
                        <a:buChar char="•"/>
                      </a:pPr>
                      <a:r>
                        <a:rPr lang="fr-FR" dirty="0"/>
                        <a:t>Impressions à l'écran avec « </a:t>
                      </a:r>
                      <a:r>
                        <a:rPr lang="fr-FR" dirty="0" err="1"/>
                        <a:t>echo</a:t>
                      </a:r>
                      <a:r>
                        <a:rPr lang="fr-FR" dirty="0"/>
                        <a:t> » pour identifier les processus d'exécution.</a:t>
                      </a:r>
                    </a:p>
                  </a:txBody>
                  <a:tcPr/>
                </a:tc>
                <a:extLst>
                  <a:ext uri="{0D108BD9-81ED-4DB2-BD59-A6C34878D82A}">
                    <a16:rowId xmlns:a16="http://schemas.microsoft.com/office/drawing/2014/main" xmlns="" val="2808465594"/>
                  </a:ext>
                </a:extLst>
              </a:tr>
              <a:tr h="370840">
                <a:tc>
                  <a:txBody>
                    <a:bodyPr/>
                    <a:lstStyle/>
                    <a:p>
                      <a:pPr marL="285750" indent="-285750">
                        <a:buFont typeface="Arial" panose="020B0604020202020204" pitchFamily="34" charset="0"/>
                        <a:buChar char="•"/>
                      </a:pPr>
                      <a:r>
                        <a:rPr lang="fr-FR" dirty="0"/>
                        <a:t>Recherche sur des sujets inconnus</a:t>
                      </a:r>
                    </a:p>
                  </a:txBody>
                  <a:tcPr/>
                </a:tc>
                <a:tc>
                  <a:txBody>
                    <a:bodyPr/>
                    <a:lstStyle/>
                    <a:p>
                      <a:pPr marL="285750" indent="-285750">
                        <a:buFont typeface="Arial" panose="020B0604020202020204" pitchFamily="34" charset="0"/>
                        <a:buChar char="•"/>
                      </a:pPr>
                      <a:r>
                        <a:rPr lang="fr-FR" dirty="0"/>
                        <a:t>Recherche en ligne en français, anglais et espagnol (pages de programmation, vidéos YouTube, etc.)</a:t>
                      </a:r>
                    </a:p>
                  </a:txBody>
                  <a:tcPr/>
                </a:tc>
                <a:extLst>
                  <a:ext uri="{0D108BD9-81ED-4DB2-BD59-A6C34878D82A}">
                    <a16:rowId xmlns:a16="http://schemas.microsoft.com/office/drawing/2014/main" xmlns="" val="3055264572"/>
                  </a:ext>
                </a:extLst>
              </a:tr>
              <a:tr h="370840">
                <a:tc>
                  <a:txBody>
                    <a:bodyPr/>
                    <a:lstStyle/>
                    <a:p>
                      <a:pPr marL="285750" indent="-285750">
                        <a:buFont typeface="Arial" panose="020B0604020202020204" pitchFamily="34" charset="0"/>
                        <a:buChar char="•"/>
                      </a:pPr>
                      <a:r>
                        <a:rPr lang="es-CO" dirty="0"/>
                        <a:t>Long </a:t>
                      </a:r>
                      <a:r>
                        <a:rPr lang="fr-CA" noProof="0" dirty="0"/>
                        <a:t>temps</a:t>
                      </a:r>
                      <a:r>
                        <a:rPr lang="es-CO" dirty="0"/>
                        <a:t> de </a:t>
                      </a:r>
                      <a:r>
                        <a:rPr lang="fr-CA" noProof="0" dirty="0"/>
                        <a:t>recherche</a:t>
                      </a:r>
                    </a:p>
                  </a:txBody>
                  <a:tcPr/>
                </a:tc>
                <a:tc>
                  <a:txBody>
                    <a:bodyPr/>
                    <a:lstStyle/>
                    <a:p>
                      <a:pPr marL="285750" indent="-285750">
                        <a:buFont typeface="Arial" panose="020B0604020202020204" pitchFamily="34" charset="0"/>
                        <a:buChar char="•"/>
                      </a:pPr>
                      <a:r>
                        <a:rPr lang="fr-FR" dirty="0"/>
                        <a:t>Patience et mieux ciblé notre recherche.</a:t>
                      </a:r>
                    </a:p>
                  </a:txBody>
                  <a:tcPr/>
                </a:tc>
                <a:extLst>
                  <a:ext uri="{0D108BD9-81ED-4DB2-BD59-A6C34878D82A}">
                    <a16:rowId xmlns:a16="http://schemas.microsoft.com/office/drawing/2014/main" xmlns="" val="989331345"/>
                  </a:ext>
                </a:extLst>
              </a:tr>
              <a:tr h="370840">
                <a:tc>
                  <a:txBody>
                    <a:bodyPr/>
                    <a:lstStyle/>
                    <a:p>
                      <a:pPr marL="285750" indent="-285750">
                        <a:buFont typeface="Arial" panose="020B0604020202020204" pitchFamily="34" charset="0"/>
                        <a:buChar char="•"/>
                      </a:pPr>
                      <a:r>
                        <a:rPr lang="fr-FR" dirty="0"/>
                        <a:t>Deux membres de l'équipe ont abandonné le cours</a:t>
                      </a:r>
                    </a:p>
                  </a:txBody>
                  <a:tcPr/>
                </a:tc>
                <a:tc>
                  <a:txBody>
                    <a:bodyPr/>
                    <a:lstStyle/>
                    <a:p>
                      <a:pPr marL="285750" indent="-285750">
                        <a:buFont typeface="Arial" panose="020B0604020202020204" pitchFamily="34" charset="0"/>
                        <a:buChar char="•"/>
                      </a:pPr>
                      <a:r>
                        <a:rPr lang="fr-FR" dirty="0"/>
                        <a:t>Nouvelle désignation des tâches et augmentation de la vitesse de travail.</a:t>
                      </a:r>
                    </a:p>
                  </a:txBody>
                  <a:tcPr/>
                </a:tc>
                <a:extLst>
                  <a:ext uri="{0D108BD9-81ED-4DB2-BD59-A6C34878D82A}">
                    <a16:rowId xmlns:a16="http://schemas.microsoft.com/office/drawing/2014/main" xmlns="" val="3726166962"/>
                  </a:ext>
                </a:extLst>
              </a:tr>
            </a:tbl>
          </a:graphicData>
        </a:graphic>
      </p:graphicFrame>
      <p:sp>
        <p:nvSpPr>
          <p:cNvPr id="9" name="Espace réservé du numéro de diapositive 8">
            <a:extLst>
              <a:ext uri="{FF2B5EF4-FFF2-40B4-BE49-F238E27FC236}">
                <a16:creationId xmlns:a16="http://schemas.microsoft.com/office/drawing/2014/main" xmlns="" id="{D19D4068-8C69-4A18-A3F3-ECB46A0A7401}"/>
              </a:ext>
            </a:extLst>
          </p:cNvPr>
          <p:cNvSpPr>
            <a:spLocks noGrp="1"/>
          </p:cNvSpPr>
          <p:nvPr>
            <p:ph type="sldNum" sz="quarter" idx="12"/>
          </p:nvPr>
        </p:nvSpPr>
        <p:spPr/>
        <p:txBody>
          <a:bodyPr/>
          <a:lstStyle/>
          <a:p>
            <a:fld id="{7A79C5EC-18BC-4A24-B361-A108AE58E0DA}" type="slidenum">
              <a:rPr lang="en-CA" smtClean="0"/>
              <a:t>13</a:t>
            </a:fld>
            <a:endParaRPr lang="en-CA"/>
          </a:p>
        </p:txBody>
      </p:sp>
    </p:spTree>
    <p:extLst>
      <p:ext uri="{BB962C8B-B14F-4D97-AF65-F5344CB8AC3E}">
        <p14:creationId xmlns:p14="http://schemas.microsoft.com/office/powerpoint/2010/main" val="33009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12. 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53755"/>
            <a:ext cx="10737850" cy="5909310"/>
          </a:xfrm>
          <a:prstGeom prst="rect">
            <a:avLst/>
          </a:prstGeom>
          <a:noFill/>
        </p:spPr>
        <p:txBody>
          <a:bodyPr wrap="square" rtlCol="0">
            <a:spAutoFit/>
          </a:bodyPr>
          <a:lstStyle/>
          <a:p>
            <a:pPr marL="285750" lvl="0" indent="-285750" algn="just">
              <a:buFont typeface="Arial" panose="020B0604020202020204" pitchFamily="34" charset="0"/>
              <a:buChar char="•"/>
            </a:pPr>
            <a:r>
              <a:rPr lang="fr-FR" dirty="0"/>
              <a:t>Développer cette application nous a donné l'occasion d'apprendre de nombreux concepts sur PHP et JavaScript.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Il était très intéressant d'avoir une première approche de la manière de travailler sur le marché du travail.</a:t>
            </a:r>
          </a:p>
          <a:p>
            <a:pPr lvl="0" algn="just"/>
            <a:endParaRPr lang="fr-FR" dirty="0"/>
          </a:p>
          <a:p>
            <a:pPr marL="285750" lvl="0" indent="-285750" algn="just">
              <a:buFont typeface="Arial" panose="020B0604020202020204" pitchFamily="34" charset="0"/>
              <a:buChar char="•"/>
            </a:pPr>
            <a:r>
              <a:rPr lang="fr-FR" dirty="0"/>
              <a:t>Nous avons pu constater l’importance du travail d’équipe et la communication pour le développement d’un projet. Et de bien utiliser les outils qui nous sont offerts pour la collaboration entre les membres d’une équipe.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L'absence de débogueur rend très difficile la programmation d'applications Web si vous êtes débutant. La communication entre les différents langages de programmation peut aussi nous compliquer la tâche.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Nous voulons continuer à améliorer l'application pour la mettre en ligne</a:t>
            </a:r>
            <a:r>
              <a:rPr lang="fr-FR" dirty="0" smtClean="0"/>
              <a: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CA" dirty="0"/>
              <a:t>Les principales sources de revenus potentielles sont la vente de publicité et certaines associations avec des organismes communautaires.</a:t>
            </a:r>
            <a:endParaRPr lang="fr-FR" dirty="0" smtClean="0"/>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CA" dirty="0"/>
          </a:p>
        </p:txBody>
      </p:sp>
      <p:sp>
        <p:nvSpPr>
          <p:cNvPr id="3" name="Espace réservé du numéro de diapositive 2">
            <a:extLst>
              <a:ext uri="{FF2B5EF4-FFF2-40B4-BE49-F238E27FC236}">
                <a16:creationId xmlns:a16="http://schemas.microsoft.com/office/drawing/2014/main" xmlns="" id="{92744A74-79D9-4D3F-9BD2-1896BFDEE026}"/>
              </a:ext>
            </a:extLst>
          </p:cNvPr>
          <p:cNvSpPr>
            <a:spLocks noGrp="1"/>
          </p:cNvSpPr>
          <p:nvPr>
            <p:ph type="sldNum" sz="quarter" idx="12"/>
          </p:nvPr>
        </p:nvSpPr>
        <p:spPr/>
        <p:txBody>
          <a:bodyPr/>
          <a:lstStyle/>
          <a:p>
            <a:fld id="{7A79C5EC-18BC-4A24-B361-A108AE58E0DA}" type="slidenum">
              <a:rPr lang="en-CA" smtClean="0"/>
              <a:t>14</a:t>
            </a:fld>
            <a:endParaRPr lang="en-CA"/>
          </a:p>
        </p:txBody>
      </p:sp>
    </p:spTree>
    <p:extLst>
      <p:ext uri="{BB962C8B-B14F-4D97-AF65-F5344CB8AC3E}">
        <p14:creationId xmlns:p14="http://schemas.microsoft.com/office/powerpoint/2010/main" val="122910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13. 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
        <p:nvSpPr>
          <p:cNvPr id="3" name="Espace réservé du numéro de diapositive 2">
            <a:extLst>
              <a:ext uri="{FF2B5EF4-FFF2-40B4-BE49-F238E27FC236}">
                <a16:creationId xmlns:a16="http://schemas.microsoft.com/office/drawing/2014/main" xmlns="" id="{71116F50-7596-4FBB-A012-D38ADA80BE75}"/>
              </a:ext>
            </a:extLst>
          </p:cNvPr>
          <p:cNvSpPr>
            <a:spLocks noGrp="1"/>
          </p:cNvSpPr>
          <p:nvPr>
            <p:ph type="sldNum" sz="quarter" idx="12"/>
          </p:nvPr>
        </p:nvSpPr>
        <p:spPr/>
        <p:txBody>
          <a:bodyPr/>
          <a:lstStyle/>
          <a:p>
            <a:fld id="{7A79C5EC-18BC-4A24-B361-A108AE58E0DA}" type="slidenum">
              <a:rPr lang="en-CA" smtClean="0"/>
              <a:t>15</a:t>
            </a:fld>
            <a:endParaRPr lang="en-CA"/>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PLAN DE PRÉSENTATION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xmlns="" id="{2A9D3AE3-8A5D-42DA-AE55-24657E616430}"/>
              </a:ext>
            </a:extLst>
          </p:cNvPr>
          <p:cNvSpPr txBox="1"/>
          <p:nvPr/>
        </p:nvSpPr>
        <p:spPr>
          <a:xfrm>
            <a:off x="908050" y="1279959"/>
            <a:ext cx="10375900" cy="7848302"/>
          </a:xfrm>
          <a:prstGeom prst="rect">
            <a:avLst/>
          </a:prstGeom>
          <a:noFill/>
        </p:spPr>
        <p:txBody>
          <a:bodyPr wrap="square" rtlCol="0">
            <a:spAutoFit/>
          </a:bodyPr>
          <a:lstStyle/>
          <a:p>
            <a:pPr algn="just"/>
            <a:r>
              <a:rPr lang="fr-FR" sz="2400" dirty="0">
                <a:ea typeface="Tahoma" panose="020B0604030504040204" pitchFamily="34" charset="0"/>
                <a:cs typeface="Tahoma" panose="020B0604030504040204" pitchFamily="34" charset="0"/>
              </a:rPr>
              <a:t>La présentation est divisée dans les </a:t>
            </a:r>
            <a:r>
              <a:rPr lang="fr-FR" sz="2400" b="1" dirty="0">
                <a:ea typeface="Tahoma" panose="020B0604030504040204" pitchFamily="34" charset="0"/>
                <a:cs typeface="Tahoma" panose="020B0604030504040204" pitchFamily="34" charset="0"/>
              </a:rPr>
              <a:t>sujets suivants </a:t>
            </a:r>
            <a:r>
              <a:rPr lang="fr-FR" sz="2400" dirty="0">
                <a:ea typeface="Tahoma" panose="020B0604030504040204" pitchFamily="34" charset="0"/>
                <a:cs typeface="Tahoma" panose="020B0604030504040204" pitchFamily="34" charset="0"/>
              </a:rPr>
              <a:t>:</a:t>
            </a:r>
          </a:p>
          <a:p>
            <a:pPr algn="just"/>
            <a:endParaRPr lang="fr-FR" sz="2400" dirty="0">
              <a:ea typeface="Tahoma" panose="020B0604030504040204" pitchFamily="34" charset="0"/>
              <a:cs typeface="Tahoma" panose="020B0604030504040204" pitchFamily="34" charset="0"/>
            </a:endParaRPr>
          </a:p>
          <a:p>
            <a:pPr marL="457200" indent="-457200" algn="just">
              <a:buFont typeface="+mj-lt"/>
              <a:buAutoNum type="arabicPeriod"/>
            </a:pPr>
            <a:r>
              <a:rPr lang="fr-FR" sz="2400" dirty="0">
                <a:ea typeface="Tahoma" panose="020B0604030504040204" pitchFamily="34" charset="0"/>
                <a:cs typeface="Tahoma" panose="020B0604030504040204" pitchFamily="34" charset="0"/>
              </a:rPr>
              <a:t>Description de l'application WEB</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Contexte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Identification des fonctionnalités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Public ciblé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Modélisation de données</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Outil de travail d'équipe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Architecture d'application WEB</a:t>
            </a:r>
          </a:p>
          <a:p>
            <a:pPr marL="457200" indent="-457200" algn="just">
              <a:buFont typeface="+mj-lt"/>
              <a:buAutoNum type="arabicPeriod"/>
            </a:pPr>
            <a:r>
              <a:rPr lang="fr-FR" sz="2400" dirty="0"/>
              <a:t>Utilisation de </a:t>
            </a:r>
            <a:r>
              <a:rPr lang="fr-FR" sz="2400" dirty="0" err="1"/>
              <a:t>css</a:t>
            </a:r>
            <a:r>
              <a:rPr lang="fr-FR" sz="2400" dirty="0"/>
              <a:t> et de </a:t>
            </a:r>
            <a:r>
              <a:rPr lang="fr-FR" sz="2400" dirty="0" err="1"/>
              <a:t>bootstrap</a:t>
            </a:r>
            <a:r>
              <a:rPr lang="fr-FR" sz="2400" dirty="0">
                <a:ea typeface="Tahoma" panose="020B0604030504040204" pitchFamily="34" charset="0"/>
                <a:cs typeface="Tahoma" panose="020B0604030504040204" pitchFamily="34" charset="0"/>
              </a:rPr>
              <a:t> – Exemples</a:t>
            </a:r>
          </a:p>
          <a:p>
            <a:pPr marL="457200" indent="-457200" algn="just">
              <a:buFont typeface="+mj-lt"/>
              <a:buAutoNum type="arabicPeriod"/>
            </a:pPr>
            <a:r>
              <a:rPr lang="fr-FR" sz="2400" dirty="0"/>
              <a:t>Utilisation de javascript et ajax – Exemples</a:t>
            </a:r>
          </a:p>
          <a:p>
            <a:pPr marL="457200" indent="-457200" algn="just">
              <a:buFont typeface="+mj-lt"/>
              <a:buAutoNum type="arabicPeriod"/>
            </a:pPr>
            <a:r>
              <a:rPr lang="fr-FR" sz="2400" dirty="0"/>
              <a:t>Problèmes et solutions liés au développement de l’application</a:t>
            </a:r>
          </a:p>
          <a:p>
            <a:pPr marL="457200" indent="-457200" algn="just">
              <a:buFont typeface="+mj-lt"/>
              <a:buAutoNum type="arabicPeriod"/>
            </a:pPr>
            <a:r>
              <a:rPr lang="fr-FR" sz="2400" dirty="0"/>
              <a:t>Conclusions et perspectives</a:t>
            </a:r>
          </a:p>
          <a:p>
            <a:pPr marL="457200" indent="-457200" algn="just">
              <a:buFont typeface="+mj-lt"/>
              <a:buAutoNum type="arabicPeriod"/>
            </a:pPr>
            <a:r>
              <a:rPr lang="fr-FR" sz="2400" dirty="0"/>
              <a:t>Démonstration</a:t>
            </a:r>
          </a:p>
          <a:p>
            <a:pPr marL="285750" indent="-285750" algn="just">
              <a:buFontTx/>
              <a:buChar char="-"/>
            </a:pPr>
            <a:endParaRPr lang="fr-FR" sz="2400" dirty="0"/>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en-CA" sz="2400" dirty="0"/>
          </a:p>
        </p:txBody>
      </p:sp>
      <p:sp>
        <p:nvSpPr>
          <p:cNvPr id="3" name="Espace réservé du numéro de diapositive 2">
            <a:extLst>
              <a:ext uri="{FF2B5EF4-FFF2-40B4-BE49-F238E27FC236}">
                <a16:creationId xmlns:a16="http://schemas.microsoft.com/office/drawing/2014/main" xmlns="" id="{82BE3105-284A-4361-9E53-019FD39FBCAD}"/>
              </a:ext>
            </a:extLst>
          </p:cNvPr>
          <p:cNvSpPr>
            <a:spLocks noGrp="1"/>
          </p:cNvSpPr>
          <p:nvPr>
            <p:ph type="sldNum" sz="quarter" idx="12"/>
          </p:nvPr>
        </p:nvSpPr>
        <p:spPr/>
        <p:txBody>
          <a:bodyPr/>
          <a:lstStyle/>
          <a:p>
            <a:fld id="{7A79C5EC-18BC-4A24-B361-A108AE58E0DA}" type="slidenum">
              <a:rPr lang="en-CA" smtClean="0"/>
              <a:t>2</a:t>
            </a:fld>
            <a:endParaRPr lang="en-CA"/>
          </a:p>
        </p:txBody>
      </p:sp>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1. 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xmlns="" id="{2A9D3AE3-8A5D-42DA-AE55-24657E616430}"/>
              </a:ext>
            </a:extLst>
          </p:cNvPr>
          <p:cNvSpPr txBox="1"/>
          <p:nvPr/>
        </p:nvSpPr>
        <p:spPr>
          <a:xfrm>
            <a:off x="908050" y="1279959"/>
            <a:ext cx="10375900" cy="2308324"/>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a:t>
            </a:r>
            <a:r>
              <a:rPr lang="fr-FR" b="1" dirty="0">
                <a:ea typeface="Tahoma" panose="020B0604030504040204" pitchFamily="34" charset="0"/>
                <a:cs typeface="Tahoma" panose="020B0604030504040204" pitchFamily="34" charset="0"/>
              </a:rPr>
              <a:t>venir en aide, en tant que bénévole, à des gens </a:t>
            </a:r>
            <a:r>
              <a:rPr lang="fr-FR" dirty="0"/>
              <a:t>qui ont besoin d'une aide particulière. Il suffit simplement de compléter une demande en inscrivant une description et une date où l’on veut le service et attendre de recevoir </a:t>
            </a:r>
            <a:r>
              <a:rPr lang="fr-FR" b="1" dirty="0"/>
              <a:t>une offre pour la demande.</a:t>
            </a:r>
            <a:endParaRPr lang="fr-FR" dirty="0"/>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services donnés sont gratuits et dans le simple but d’aider une personne en besoin.</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xmlns="" id="{A8283403-4B3E-4BDD-BA55-AED6BD30D24A}"/>
              </a:ext>
            </a:extLst>
          </p:cNvPr>
          <p:cNvPicPr>
            <a:picLocks noChangeAspect="1"/>
          </p:cNvPicPr>
          <p:nvPr/>
        </p:nvPicPr>
        <p:blipFill>
          <a:blip r:embed="rId5"/>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xmlns="" id="{708FD9AC-12FA-4620-9ABC-5C18D9646232}"/>
              </a:ext>
            </a:extLst>
          </p:cNvPr>
          <p:cNvPicPr>
            <a:picLocks noChangeAspect="1"/>
          </p:cNvPicPr>
          <p:nvPr/>
        </p:nvPicPr>
        <p:blipFill>
          <a:blip r:embed="rId6"/>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xmlns="" id="{A34CEF4D-666E-41B4-B2D5-5690F6FD0343}"/>
              </a:ext>
            </a:extLst>
          </p:cNvPr>
          <p:cNvPicPr>
            <a:picLocks noChangeAspect="1"/>
          </p:cNvPicPr>
          <p:nvPr/>
        </p:nvPicPr>
        <p:blipFill>
          <a:blip r:embed="rId7"/>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xmlns="" id="{EB473C96-26A7-448B-B5D7-06091DDF2585}"/>
              </a:ext>
            </a:extLst>
          </p:cNvPr>
          <p:cNvPicPr>
            <a:picLocks noChangeAspect="1"/>
          </p:cNvPicPr>
          <p:nvPr/>
        </p:nvPicPr>
        <p:blipFill>
          <a:blip r:embed="rId8"/>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xmlns="" id="{7FE01B9C-DE9C-4F06-8C6E-055C557AC176}"/>
              </a:ext>
            </a:extLst>
          </p:cNvPr>
          <p:cNvPicPr>
            <a:picLocks noChangeAspect="1"/>
          </p:cNvPicPr>
          <p:nvPr/>
        </p:nvPicPr>
        <p:blipFill>
          <a:blip r:embed="rId9"/>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xmlns="" id="{79FBD1E3-F7CD-4456-8A6B-43D1423FAD9D}"/>
              </a:ext>
            </a:extLst>
          </p:cNvPr>
          <p:cNvPicPr>
            <a:picLocks noChangeAspect="1"/>
          </p:cNvPicPr>
          <p:nvPr/>
        </p:nvPicPr>
        <p:blipFill>
          <a:blip r:embed="rId10"/>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xmlns="" id="{4051ADFE-A055-4A8D-8ED0-10FC57F922E8}"/>
              </a:ext>
            </a:extLst>
          </p:cNvPr>
          <p:cNvPicPr>
            <a:picLocks noChangeAspect="1"/>
          </p:cNvPicPr>
          <p:nvPr/>
        </p:nvPicPr>
        <p:blipFill>
          <a:blip r:embed="rId11"/>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xmlns="" id="{7AD9136E-425C-4E23-9D49-D234E24E20AD}"/>
              </a:ext>
            </a:extLst>
          </p:cNvPr>
          <p:cNvPicPr>
            <a:picLocks noChangeAspect="1"/>
          </p:cNvPicPr>
          <p:nvPr/>
        </p:nvPicPr>
        <p:blipFill>
          <a:blip r:embed="rId12"/>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xmlns="" id="{2EB9E1C1-6649-45EF-9546-D4FFA8FDFB96}"/>
              </a:ext>
            </a:extLst>
          </p:cNvPr>
          <p:cNvPicPr>
            <a:picLocks noChangeAspect="1"/>
          </p:cNvPicPr>
          <p:nvPr/>
        </p:nvPicPr>
        <p:blipFill>
          <a:blip r:embed="rId13"/>
          <a:stretch>
            <a:fillRect/>
          </a:stretch>
        </p:blipFill>
        <p:spPr>
          <a:xfrm>
            <a:off x="9418579" y="5159845"/>
            <a:ext cx="1671679" cy="1398054"/>
          </a:xfrm>
          <a:prstGeom prst="rect">
            <a:avLst/>
          </a:prstGeom>
        </p:spPr>
      </p:pic>
      <p:sp>
        <p:nvSpPr>
          <p:cNvPr id="3" name="Espace réservé du numéro de diapositive 2">
            <a:extLst>
              <a:ext uri="{FF2B5EF4-FFF2-40B4-BE49-F238E27FC236}">
                <a16:creationId xmlns:a16="http://schemas.microsoft.com/office/drawing/2014/main" xmlns="" id="{732E5B10-6120-4129-843F-A5755C782E37}"/>
              </a:ext>
            </a:extLst>
          </p:cNvPr>
          <p:cNvSpPr>
            <a:spLocks noGrp="1"/>
          </p:cNvSpPr>
          <p:nvPr>
            <p:ph type="sldNum" sz="quarter" idx="12"/>
          </p:nvPr>
        </p:nvSpPr>
        <p:spPr/>
        <p:txBody>
          <a:bodyPr/>
          <a:lstStyle/>
          <a:p>
            <a:fld id="{7A79C5EC-18BC-4A24-B361-A108AE58E0DA}" type="slidenum">
              <a:rPr lang="en-CA" smtClean="0"/>
              <a:t>3</a:t>
            </a:fld>
            <a:endParaRPr lang="en-CA"/>
          </a:p>
        </p:txBody>
      </p:sp>
    </p:spTree>
    <p:extLst>
      <p:ext uri="{BB962C8B-B14F-4D97-AF65-F5344CB8AC3E}">
        <p14:creationId xmlns:p14="http://schemas.microsoft.com/office/powerpoint/2010/main" val="17804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2. CONTEXTE</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xmlns="" id="{2A9D3AE3-8A5D-42DA-AE55-24657E616430}"/>
              </a:ext>
            </a:extLst>
          </p:cNvPr>
          <p:cNvSpPr txBox="1"/>
          <p:nvPr/>
        </p:nvSpPr>
        <p:spPr>
          <a:xfrm>
            <a:off x="908050" y="1279959"/>
            <a:ext cx="10375900" cy="3416320"/>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Dans la société, il y a des gens qui, pour une raison quelconque, n'ont pas de famille ou d'amis proches qui peuvent les aider à résoudre certaines situations de la vie quotidienne, de la même manière, beaucoup de gens dans la société ont une grande vocation à aider les autres, mais parfois, </a:t>
            </a:r>
            <a:r>
              <a:rPr lang="fr-FR" dirty="0"/>
              <a:t>ils ne trouvent pas les opportunités pour aider quelqu’un.</a:t>
            </a:r>
          </a:p>
          <a:p>
            <a:pPr algn="just"/>
            <a:endParaRPr lang="fr-FR" dirty="0"/>
          </a:p>
          <a:p>
            <a:pPr algn="just"/>
            <a:r>
              <a:rPr lang="fr-FR" dirty="0">
                <a:ea typeface="Tahoma" panose="020B0604030504040204" pitchFamily="34" charset="0"/>
                <a:cs typeface="Tahoma" panose="020B0604030504040204" pitchFamily="34" charset="0"/>
              </a:rPr>
              <a:t>C'est à cause de ce qui précède que, dans le but de pouvoir donner un coup de main à ces personnes qui ont besoin d’un bénévole, l'idée de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est née.</a:t>
            </a:r>
          </a:p>
          <a:p>
            <a:pPr algn="just"/>
            <a:endParaRPr lang="fr-FR" dirty="0"/>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en-CA" dirty="0"/>
          </a:p>
        </p:txBody>
      </p:sp>
      <p:sp>
        <p:nvSpPr>
          <p:cNvPr id="3" name="Espace réservé du numéro de diapositive 2">
            <a:extLst>
              <a:ext uri="{FF2B5EF4-FFF2-40B4-BE49-F238E27FC236}">
                <a16:creationId xmlns:a16="http://schemas.microsoft.com/office/drawing/2014/main" xmlns="" id="{732E5B10-6120-4129-843F-A5755C782E37}"/>
              </a:ext>
            </a:extLst>
          </p:cNvPr>
          <p:cNvSpPr>
            <a:spLocks noGrp="1"/>
          </p:cNvSpPr>
          <p:nvPr>
            <p:ph type="sldNum" sz="quarter" idx="12"/>
          </p:nvPr>
        </p:nvSpPr>
        <p:spPr>
          <a:xfrm>
            <a:off x="10514012" y="5883275"/>
            <a:ext cx="551167" cy="365125"/>
          </a:xfrm>
        </p:spPr>
        <p:txBody>
          <a:bodyPr/>
          <a:lstStyle/>
          <a:p>
            <a:fld id="{7A79C5EC-18BC-4A24-B361-A108AE58E0DA}" type="slidenum">
              <a:rPr lang="en-CA" smtClean="0"/>
              <a:t>4</a:t>
            </a:fld>
            <a:endParaRPr lang="en-CA"/>
          </a:p>
        </p:txBody>
      </p:sp>
      <p:pic>
        <p:nvPicPr>
          <p:cNvPr id="5" name="Image 4">
            <a:extLst>
              <a:ext uri="{FF2B5EF4-FFF2-40B4-BE49-F238E27FC236}">
                <a16:creationId xmlns:a16="http://schemas.microsoft.com/office/drawing/2014/main" xmlns="" id="{1A052849-2A0C-4AAB-AF45-5D8912694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632" y="3932829"/>
            <a:ext cx="3486947" cy="2012600"/>
          </a:xfrm>
          <a:prstGeom prst="rect">
            <a:avLst/>
          </a:prstGeom>
        </p:spPr>
      </p:pic>
    </p:spTree>
    <p:extLst>
      <p:ext uri="{BB962C8B-B14F-4D97-AF65-F5344CB8AC3E}">
        <p14:creationId xmlns:p14="http://schemas.microsoft.com/office/powerpoint/2010/main" val="26046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3. PUBLIC CIBLE DE L’APPLICATION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a:t>
            </a:r>
            <a:r>
              <a:rPr lang="fr-FR" b="1" dirty="0">
                <a:ea typeface="Tahoma" panose="020B0604030504040204" pitchFamily="34" charset="0"/>
                <a:cs typeface="Tahoma" panose="020B0604030504040204" pitchFamily="34" charset="0"/>
              </a:rPr>
              <a:t>à tout le monde</a:t>
            </a:r>
            <a:r>
              <a:rPr lang="fr-FR" dirty="0">
                <a:ea typeface="Tahoma" panose="020B0604030504040204" pitchFamily="34" charset="0"/>
                <a:cs typeface="Tahoma" panose="020B0604030504040204" pitchFamily="34" charset="0"/>
              </a:rPr>
              <a:t>, mais au début,  pour la mettre en place, il serait important de la promouvoir auprès </a:t>
            </a:r>
            <a:r>
              <a:rPr lang="fr-FR" b="1" dirty="0">
                <a:ea typeface="Tahoma" panose="020B0604030504040204" pitchFamily="34" charset="0"/>
                <a:cs typeface="Tahoma" panose="020B0604030504040204" pitchFamily="34" charset="0"/>
              </a:rPr>
              <a:t>des personnes âgées </a:t>
            </a:r>
            <a:r>
              <a:rPr lang="fr-FR" dirty="0">
                <a:ea typeface="Tahoma" panose="020B0604030504040204" pitchFamily="34" charset="0"/>
                <a:cs typeface="Tahoma" panose="020B0604030504040204" pitchFamily="34" charset="0"/>
              </a:rPr>
              <a:t>et </a:t>
            </a:r>
            <a:r>
              <a:rPr lang="fr-FR" b="1" dirty="0">
                <a:ea typeface="Tahoma" panose="020B0604030504040204" pitchFamily="34" charset="0"/>
                <a:cs typeface="Tahoma" panose="020B0604030504040204" pitchFamily="34" charset="0"/>
              </a:rPr>
              <a:t>des organisations communautaires</a:t>
            </a:r>
            <a:r>
              <a:rPr lang="fr-FR" dirty="0">
                <a:ea typeface="Tahoma" panose="020B0604030504040204" pitchFamily="34" charset="0"/>
                <a:cs typeface="Tahoma" panose="020B0604030504040204" pitchFamily="34" charset="0"/>
              </a:rPr>
              <a:t>,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xmlns="" id="{F52C5B31-4FFC-4B0A-A56C-7BAB614A6BAB}"/>
              </a:ext>
            </a:extLst>
          </p:cNvPr>
          <p:cNvPicPr>
            <a:picLocks noChangeAspect="1"/>
          </p:cNvPicPr>
          <p:nvPr/>
        </p:nvPicPr>
        <p:blipFill>
          <a:blip r:embed="rId4"/>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xmlns="" id="{9608F96E-99F0-43CE-9CD2-AF6787836527}"/>
              </a:ext>
            </a:extLst>
          </p:cNvPr>
          <p:cNvPicPr>
            <a:picLocks noChangeAspect="1"/>
          </p:cNvPicPr>
          <p:nvPr/>
        </p:nvPicPr>
        <p:blipFill>
          <a:blip r:embed="rId5"/>
          <a:stretch>
            <a:fillRect/>
          </a:stretch>
        </p:blipFill>
        <p:spPr>
          <a:xfrm>
            <a:off x="6096000" y="3797301"/>
            <a:ext cx="5444685" cy="2279170"/>
          </a:xfrm>
          <a:prstGeom prst="rect">
            <a:avLst/>
          </a:prstGeom>
        </p:spPr>
      </p:pic>
      <p:sp>
        <p:nvSpPr>
          <p:cNvPr id="3" name="Espace réservé du numéro de diapositive 2">
            <a:extLst>
              <a:ext uri="{FF2B5EF4-FFF2-40B4-BE49-F238E27FC236}">
                <a16:creationId xmlns:a16="http://schemas.microsoft.com/office/drawing/2014/main" xmlns="" id="{BC62C326-C9BA-4DCF-9F98-A0D0CD1BAED1}"/>
              </a:ext>
            </a:extLst>
          </p:cNvPr>
          <p:cNvSpPr>
            <a:spLocks noGrp="1"/>
          </p:cNvSpPr>
          <p:nvPr>
            <p:ph type="sldNum" sz="quarter" idx="12"/>
          </p:nvPr>
        </p:nvSpPr>
        <p:spPr/>
        <p:txBody>
          <a:bodyPr/>
          <a:lstStyle/>
          <a:p>
            <a:fld id="{7A79C5EC-18BC-4A24-B361-A108AE58E0DA}" type="slidenum">
              <a:rPr lang="en-CA" smtClean="0"/>
              <a:t>5</a:t>
            </a:fld>
            <a:endParaRPr lang="en-CA"/>
          </a:p>
        </p:txBody>
      </p:sp>
    </p:spTree>
    <p:extLst>
      <p:ext uri="{BB962C8B-B14F-4D97-AF65-F5344CB8AC3E}">
        <p14:creationId xmlns:p14="http://schemas.microsoft.com/office/powerpoint/2010/main" val="407994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424223" y="260351"/>
            <a:ext cx="9655862"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4. 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xmlns="" id="{5F93B43B-6A13-4679-9256-D33D767508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xmlns="" id="{1678EAF0-D55A-4C9E-979D-A79B28F8BB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xmlns="" id="{0328837E-D733-42C0-AABA-65225BB0F6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xmlns="" id="{6C63FD2B-36E5-47BE-A6BD-66A4167C7A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xmlns="" id="{C2E6D974-8439-4A20-B673-B14110C19F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xmlns="" id="{2E2A93CD-5150-4819-BE10-6868274EBB4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xmlns="" id="{1A00E8A8-2B1D-48CA-BC45-287084143C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xmlns="" id="{7DD675E1-7B96-4DFE-9EA5-6294560FCBF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xmlns="" id="{151E1314-759B-474B-BAF6-22FAB072BD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xmlns="" id="{EDE8177F-D97D-4CED-BC15-8F2367A491A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xmlns="" id="{760B0038-13A3-425B-9B79-95EEC3698A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xmlns="" id="{E3E46E22-63BB-4717-BA8B-DD9B268E570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xmlns="" id="{F8493397-6232-4793-94D1-649F3BE103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xmlns="" id="{3935108A-B52A-4FA3-8ECB-24DB1CFDFF05}"/>
              </a:ext>
            </a:extLst>
          </p:cNvPr>
          <p:cNvSpPr/>
          <p:nvPr/>
        </p:nvSpPr>
        <p:spPr>
          <a:xfrm>
            <a:off x="2540000" y="1310284"/>
            <a:ext cx="6908104" cy="3970318"/>
          </a:xfrm>
          <a:prstGeom prst="rect">
            <a:avLst/>
          </a:prstGeom>
        </p:spPr>
        <p:txBody>
          <a:bodyPr wrap="square">
            <a:spAutoFit/>
          </a:bodyPr>
          <a:lstStyle/>
          <a:p>
            <a:pPr algn="just"/>
            <a:r>
              <a:rPr lang="fr-CA" dirty="0"/>
              <a:t>Nous avons utilisé le logiciel </a:t>
            </a:r>
            <a:r>
              <a:rPr lang="fr-CA" b="1" dirty="0" err="1"/>
              <a:t>Balsamiq</a:t>
            </a:r>
            <a:r>
              <a:rPr lang="fr-CA" dirty="0"/>
              <a:t> produire la maquette du site et ainsi</a:t>
            </a:r>
            <a:r>
              <a:rPr lang="fr-FR" dirty="0"/>
              <a:t> établir </a:t>
            </a:r>
            <a:r>
              <a:rPr lang="fr-CA" dirty="0"/>
              <a:t>les fonctionnalités de l’application, ce qui nous a permis d’avoir une idée claire au début du projet, </a:t>
            </a:r>
            <a:r>
              <a:rPr lang="fr-FR" dirty="0"/>
              <a:t>de ce que nous voulions développer</a:t>
            </a:r>
            <a:r>
              <a:rPr lang="fr-CA" dirty="0"/>
              <a:t>. Les principales fonctionnalités sont:</a:t>
            </a:r>
          </a:p>
          <a:p>
            <a:pPr algn="just"/>
            <a:endParaRPr lang="fr-CA" dirty="0"/>
          </a:p>
          <a:p>
            <a:pPr marL="342900" indent="-342900" algn="just">
              <a:buFont typeface="+mj-lt"/>
              <a:buAutoNum type="arabicPeriod"/>
            </a:pPr>
            <a:r>
              <a:rPr lang="fr-FR" dirty="0"/>
              <a:t>Se connecter et s'inscrire à l'application</a:t>
            </a:r>
          </a:p>
          <a:p>
            <a:pPr marL="342900" indent="-342900" algn="just">
              <a:buFont typeface="+mj-lt"/>
              <a:buAutoNum type="arabicPeriod"/>
            </a:pPr>
            <a:r>
              <a:rPr lang="fr-FR" dirty="0"/>
              <a:t>Faire une demande publique pour trouver un volontaire</a:t>
            </a:r>
          </a:p>
          <a:p>
            <a:pPr marL="342900" indent="-342900" algn="just">
              <a:buFont typeface="+mj-lt"/>
              <a:buAutoNum type="arabicPeriod"/>
            </a:pPr>
            <a:r>
              <a:rPr lang="fr-FR" dirty="0"/>
              <a:t>Faire une publication privée pour être un volontaire par rapport à une publication.</a:t>
            </a:r>
          </a:p>
          <a:p>
            <a:pPr marL="342900" indent="-342900" algn="just">
              <a:buFont typeface="+mj-lt"/>
              <a:buAutoNum type="arabicPeriod"/>
            </a:pPr>
            <a:r>
              <a:rPr lang="fr-FR" dirty="0"/>
              <a:t>Services de messagerie entre utilisateurs</a:t>
            </a:r>
          </a:p>
          <a:p>
            <a:pPr marL="342900" indent="-342900" algn="just">
              <a:buFont typeface="+mj-lt"/>
              <a:buAutoNum type="arabicPeriod"/>
            </a:pPr>
            <a:r>
              <a:rPr lang="fr-FR" dirty="0"/>
              <a:t>Habilités des utilisateurs</a:t>
            </a:r>
          </a:p>
          <a:p>
            <a:pPr marL="342900" indent="-342900" algn="just">
              <a:buFont typeface="+mj-lt"/>
              <a:buAutoNum type="arabicPeriod"/>
            </a:pPr>
            <a:r>
              <a:rPr lang="fr-FR" dirty="0"/>
              <a:t>Interface claire simple et conviviale</a:t>
            </a:r>
          </a:p>
          <a:p>
            <a:pPr algn="just"/>
            <a:endParaRPr lang="fr-CA" dirty="0"/>
          </a:p>
        </p:txBody>
      </p:sp>
      <p:sp>
        <p:nvSpPr>
          <p:cNvPr id="3" name="Espace réservé du numéro de diapositive 2">
            <a:extLst>
              <a:ext uri="{FF2B5EF4-FFF2-40B4-BE49-F238E27FC236}">
                <a16:creationId xmlns:a16="http://schemas.microsoft.com/office/drawing/2014/main" xmlns="" id="{D87DD88E-0C01-4825-A360-95CA1067C517}"/>
              </a:ext>
            </a:extLst>
          </p:cNvPr>
          <p:cNvSpPr>
            <a:spLocks noGrp="1"/>
          </p:cNvSpPr>
          <p:nvPr>
            <p:ph type="sldNum" sz="quarter" idx="12"/>
          </p:nvPr>
        </p:nvSpPr>
        <p:spPr/>
        <p:txBody>
          <a:bodyPr/>
          <a:lstStyle/>
          <a:p>
            <a:fld id="{7A79C5EC-18BC-4A24-B361-A108AE58E0DA}" type="slidenum">
              <a:rPr lang="en-CA" smtClean="0"/>
              <a:t>6</a:t>
            </a:fld>
            <a:endParaRPr lang="en-CA"/>
          </a:p>
        </p:txBody>
      </p:sp>
    </p:spTree>
    <p:extLst>
      <p:ext uri="{BB962C8B-B14F-4D97-AF65-F5344CB8AC3E}">
        <p14:creationId xmlns:p14="http://schemas.microsoft.com/office/powerpoint/2010/main" val="163620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5. 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xmlns="" id="{89B2994E-5707-477E-9E1B-C7D1DE580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
        <p:nvSpPr>
          <p:cNvPr id="3" name="Espace réservé du numéro de diapositive 2">
            <a:extLst>
              <a:ext uri="{FF2B5EF4-FFF2-40B4-BE49-F238E27FC236}">
                <a16:creationId xmlns:a16="http://schemas.microsoft.com/office/drawing/2014/main" xmlns="" id="{BD5E13AC-C742-465A-9068-304287B963A9}"/>
              </a:ext>
            </a:extLst>
          </p:cNvPr>
          <p:cNvSpPr>
            <a:spLocks noGrp="1"/>
          </p:cNvSpPr>
          <p:nvPr>
            <p:ph type="sldNum" sz="quarter" idx="12"/>
          </p:nvPr>
        </p:nvSpPr>
        <p:spPr/>
        <p:txBody>
          <a:bodyPr/>
          <a:lstStyle/>
          <a:p>
            <a:fld id="{7A79C5EC-18BC-4A24-B361-A108AE58E0DA}" type="slidenum">
              <a:rPr lang="en-CA" smtClean="0"/>
              <a:t>7</a:t>
            </a:fld>
            <a:endParaRPr lang="en-CA"/>
          </a:p>
        </p:txBody>
      </p:sp>
    </p:spTree>
    <p:extLst>
      <p:ext uri="{BB962C8B-B14F-4D97-AF65-F5344CB8AC3E}">
        <p14:creationId xmlns:p14="http://schemas.microsoft.com/office/powerpoint/2010/main" val="4179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fontScale="90000"/>
          </a:bodyPr>
          <a:lstStyle/>
          <a:p>
            <a:pPr algn="just"/>
            <a:r>
              <a:rPr lang="fr-FR" sz="3200" dirty="0">
                <a:ea typeface="Tahoma" panose="020B0604030504040204" pitchFamily="34" charset="0"/>
                <a:cs typeface="Tahoma" panose="020B0604030504040204" pitchFamily="34" charset="0"/>
              </a:rPr>
              <a:t>6. Architecture </a:t>
            </a:r>
            <a:r>
              <a:rPr lang="fr-FR" sz="3200" dirty="0" err="1">
                <a:ea typeface="Tahoma" panose="020B0604030504040204" pitchFamily="34" charset="0"/>
                <a:cs typeface="Tahoma" panose="020B0604030504040204" pitchFamily="34" charset="0"/>
              </a:rPr>
              <a:t>dE</a:t>
            </a:r>
            <a:r>
              <a:rPr lang="fr-FR" sz="3200" dirty="0">
                <a:ea typeface="Tahoma" panose="020B0604030504040204" pitchFamily="34" charset="0"/>
                <a:cs typeface="Tahoma" panose="020B0604030504040204" pitchFamily="34" charset="0"/>
              </a:rPr>
              <a:t> L’application WEB </a:t>
            </a: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089957"/>
            <a:ext cx="10737850" cy="1200329"/>
          </a:xfrm>
          <a:prstGeom prst="rect">
            <a:avLst/>
          </a:prstGeom>
          <a:noFill/>
        </p:spPr>
        <p:txBody>
          <a:bodyPr wrap="square" rtlCol="0">
            <a:spAutoFit/>
          </a:bodyPr>
          <a:lstStyle/>
          <a:p>
            <a:pPr lvl="0" algn="just"/>
            <a:r>
              <a:rPr lang="fr-FR" dirty="0"/>
              <a:t>Pour le développement du projet, nous avons utilisé le pattern MVC qui permet de bien organiser le code source du Projet. Il nous a aidé á savoir quels fichiers créer, mais surtout à définir leur rôle. Le but de MVC est justement de séparer la logique du code en trois parties. La composition est la suivante:</a:t>
            </a:r>
            <a:endParaRPr lang="fr-CA" dirty="0"/>
          </a:p>
        </p:txBody>
      </p:sp>
      <p:pic>
        <p:nvPicPr>
          <p:cNvPr id="9" name="Image 8">
            <a:extLst>
              <a:ext uri="{FF2B5EF4-FFF2-40B4-BE49-F238E27FC236}">
                <a16:creationId xmlns:a16="http://schemas.microsoft.com/office/drawing/2014/main" xmlns="" id="{D3AE46DF-FC3D-49E3-9EE6-F36690111EB2}"/>
              </a:ext>
            </a:extLst>
          </p:cNvPr>
          <p:cNvPicPr>
            <a:picLocks noChangeAspect="1"/>
          </p:cNvPicPr>
          <p:nvPr/>
        </p:nvPicPr>
        <p:blipFill>
          <a:blip r:embed="rId4"/>
          <a:stretch>
            <a:fillRect/>
          </a:stretch>
        </p:blipFill>
        <p:spPr>
          <a:xfrm>
            <a:off x="5154657" y="5819858"/>
            <a:ext cx="1342857" cy="657143"/>
          </a:xfrm>
          <a:prstGeom prst="rect">
            <a:avLst/>
          </a:prstGeom>
        </p:spPr>
      </p:pic>
      <p:grpSp>
        <p:nvGrpSpPr>
          <p:cNvPr id="13" name="Groupe 12">
            <a:extLst>
              <a:ext uri="{FF2B5EF4-FFF2-40B4-BE49-F238E27FC236}">
                <a16:creationId xmlns:a16="http://schemas.microsoft.com/office/drawing/2014/main" xmlns="" id="{49C3330A-5332-4AD7-B1B9-DC31A2540CED}"/>
              </a:ext>
            </a:extLst>
          </p:cNvPr>
          <p:cNvGrpSpPr/>
          <p:nvPr/>
        </p:nvGrpSpPr>
        <p:grpSpPr>
          <a:xfrm>
            <a:off x="1004646" y="2354084"/>
            <a:ext cx="1734899" cy="4410691"/>
            <a:chOff x="1004646" y="2354084"/>
            <a:chExt cx="1734899" cy="4410691"/>
          </a:xfrm>
        </p:grpSpPr>
        <p:pic>
          <p:nvPicPr>
            <p:cNvPr id="3" name="Image 2">
              <a:extLst>
                <a:ext uri="{FF2B5EF4-FFF2-40B4-BE49-F238E27FC236}">
                  <a16:creationId xmlns:a16="http://schemas.microsoft.com/office/drawing/2014/main" xmlns="" id="{97F33094-9E2D-4C56-8BE7-54D7198AED1F}"/>
                </a:ext>
              </a:extLst>
            </p:cNvPr>
            <p:cNvPicPr>
              <a:picLocks noChangeAspect="1"/>
            </p:cNvPicPr>
            <p:nvPr/>
          </p:nvPicPr>
          <p:blipFill>
            <a:blip r:embed="rId5"/>
            <a:stretch>
              <a:fillRect/>
            </a:stretch>
          </p:blipFill>
          <p:spPr>
            <a:xfrm>
              <a:off x="1004646" y="2354084"/>
              <a:ext cx="1724266" cy="4410691"/>
            </a:xfrm>
            <a:prstGeom prst="rect">
              <a:avLst/>
            </a:prstGeom>
          </p:spPr>
        </p:pic>
        <p:sp>
          <p:nvSpPr>
            <p:cNvPr id="4" name="ZoneTexte 3">
              <a:extLst>
                <a:ext uri="{FF2B5EF4-FFF2-40B4-BE49-F238E27FC236}">
                  <a16:creationId xmlns:a16="http://schemas.microsoft.com/office/drawing/2014/main" xmlns="" id="{8D90AE1B-4BC2-4382-9C0A-053629D75DEC}"/>
                </a:ext>
              </a:extLst>
            </p:cNvPr>
            <p:cNvSpPr txBox="1"/>
            <p:nvPr/>
          </p:nvSpPr>
          <p:spPr>
            <a:xfrm>
              <a:off x="1639593" y="2431588"/>
              <a:ext cx="1099952" cy="276999"/>
            </a:xfrm>
            <a:prstGeom prst="rect">
              <a:avLst/>
            </a:prstGeom>
            <a:noFill/>
          </p:spPr>
          <p:txBody>
            <a:bodyPr wrap="square" rtlCol="0">
              <a:spAutoFit/>
            </a:bodyPr>
            <a:lstStyle/>
            <a:p>
              <a:r>
                <a:rPr lang="fr-CA" sz="1200" dirty="0">
                  <a:solidFill>
                    <a:schemeClr val="bg1"/>
                  </a:solidFill>
                </a:rPr>
                <a:t>(19 Fichiers)</a:t>
              </a:r>
            </a:p>
          </p:txBody>
        </p:sp>
      </p:grpSp>
      <p:grpSp>
        <p:nvGrpSpPr>
          <p:cNvPr id="15" name="Groupe 14">
            <a:extLst>
              <a:ext uri="{FF2B5EF4-FFF2-40B4-BE49-F238E27FC236}">
                <a16:creationId xmlns:a16="http://schemas.microsoft.com/office/drawing/2014/main" xmlns="" id="{B34CC806-0B3A-4B6D-9004-AEE474EC2AC9}"/>
              </a:ext>
            </a:extLst>
          </p:cNvPr>
          <p:cNvGrpSpPr/>
          <p:nvPr/>
        </p:nvGrpSpPr>
        <p:grpSpPr>
          <a:xfrm>
            <a:off x="8923260" y="2144505"/>
            <a:ext cx="2331080" cy="4620270"/>
            <a:chOff x="8923260" y="2144505"/>
            <a:chExt cx="2331080" cy="4620270"/>
          </a:xfrm>
        </p:grpSpPr>
        <p:pic>
          <p:nvPicPr>
            <p:cNvPr id="8" name="Image 7">
              <a:extLst>
                <a:ext uri="{FF2B5EF4-FFF2-40B4-BE49-F238E27FC236}">
                  <a16:creationId xmlns:a16="http://schemas.microsoft.com/office/drawing/2014/main" xmlns="" id="{233D06FA-A3A1-4780-AB9F-DC30AE161E7D}"/>
                </a:ext>
              </a:extLst>
            </p:cNvPr>
            <p:cNvPicPr>
              <a:picLocks noChangeAspect="1"/>
            </p:cNvPicPr>
            <p:nvPr/>
          </p:nvPicPr>
          <p:blipFill>
            <a:blip r:embed="rId6"/>
            <a:stretch>
              <a:fillRect/>
            </a:stretch>
          </p:blipFill>
          <p:spPr>
            <a:xfrm>
              <a:off x="8923260" y="2144505"/>
              <a:ext cx="2286319" cy="4620270"/>
            </a:xfrm>
            <a:prstGeom prst="rect">
              <a:avLst/>
            </a:prstGeom>
          </p:spPr>
        </p:pic>
        <p:sp>
          <p:nvSpPr>
            <p:cNvPr id="10" name="ZoneTexte 9">
              <a:extLst>
                <a:ext uri="{FF2B5EF4-FFF2-40B4-BE49-F238E27FC236}">
                  <a16:creationId xmlns:a16="http://schemas.microsoft.com/office/drawing/2014/main" xmlns="" id="{9B8DD328-73F3-4B85-9D6D-36620A1A621B}"/>
                </a:ext>
              </a:extLst>
            </p:cNvPr>
            <p:cNvSpPr txBox="1"/>
            <p:nvPr/>
          </p:nvSpPr>
          <p:spPr>
            <a:xfrm>
              <a:off x="10154388" y="2271822"/>
              <a:ext cx="1099952" cy="276999"/>
            </a:xfrm>
            <a:prstGeom prst="rect">
              <a:avLst/>
            </a:prstGeom>
            <a:noFill/>
          </p:spPr>
          <p:txBody>
            <a:bodyPr wrap="square" rtlCol="0">
              <a:spAutoFit/>
            </a:bodyPr>
            <a:lstStyle/>
            <a:p>
              <a:r>
                <a:rPr lang="fr-CA" sz="1200" dirty="0">
                  <a:solidFill>
                    <a:schemeClr val="bg1"/>
                  </a:solidFill>
                </a:rPr>
                <a:t>(20 Fichiers)</a:t>
              </a:r>
            </a:p>
          </p:txBody>
        </p:sp>
      </p:grpSp>
      <p:grpSp>
        <p:nvGrpSpPr>
          <p:cNvPr id="14" name="Groupe 13">
            <a:extLst>
              <a:ext uri="{FF2B5EF4-FFF2-40B4-BE49-F238E27FC236}">
                <a16:creationId xmlns:a16="http://schemas.microsoft.com/office/drawing/2014/main" xmlns="" id="{F984B755-A951-4CA4-A775-137CBB4C68FE}"/>
              </a:ext>
            </a:extLst>
          </p:cNvPr>
          <p:cNvGrpSpPr/>
          <p:nvPr/>
        </p:nvGrpSpPr>
        <p:grpSpPr>
          <a:xfrm>
            <a:off x="3673125" y="2470731"/>
            <a:ext cx="4458322" cy="2962688"/>
            <a:chOff x="3673125" y="2470731"/>
            <a:chExt cx="4458322" cy="2962688"/>
          </a:xfrm>
        </p:grpSpPr>
        <p:pic>
          <p:nvPicPr>
            <p:cNvPr id="5" name="Image 4">
              <a:extLst>
                <a:ext uri="{FF2B5EF4-FFF2-40B4-BE49-F238E27FC236}">
                  <a16:creationId xmlns:a16="http://schemas.microsoft.com/office/drawing/2014/main" xmlns="" id="{29BB9359-B700-436B-8D94-1F18BFFA19FD}"/>
                </a:ext>
              </a:extLst>
            </p:cNvPr>
            <p:cNvPicPr>
              <a:picLocks noChangeAspect="1"/>
            </p:cNvPicPr>
            <p:nvPr/>
          </p:nvPicPr>
          <p:blipFill>
            <a:blip r:embed="rId7"/>
            <a:stretch>
              <a:fillRect/>
            </a:stretch>
          </p:blipFill>
          <p:spPr>
            <a:xfrm>
              <a:off x="3673125" y="2470731"/>
              <a:ext cx="4458322" cy="2962688"/>
            </a:xfrm>
            <a:prstGeom prst="rect">
              <a:avLst/>
            </a:prstGeom>
          </p:spPr>
        </p:pic>
        <p:sp>
          <p:nvSpPr>
            <p:cNvPr id="11" name="ZoneTexte 10">
              <a:extLst>
                <a:ext uri="{FF2B5EF4-FFF2-40B4-BE49-F238E27FC236}">
                  <a16:creationId xmlns:a16="http://schemas.microsoft.com/office/drawing/2014/main" xmlns="" id="{5D0A5BC2-213F-4DC4-AEFB-26D78C7744C9}"/>
                </a:ext>
              </a:extLst>
            </p:cNvPr>
            <p:cNvSpPr txBox="1"/>
            <p:nvPr/>
          </p:nvSpPr>
          <p:spPr>
            <a:xfrm>
              <a:off x="6293527" y="2612656"/>
              <a:ext cx="1099952" cy="276999"/>
            </a:xfrm>
            <a:prstGeom prst="rect">
              <a:avLst/>
            </a:prstGeom>
            <a:noFill/>
          </p:spPr>
          <p:txBody>
            <a:bodyPr wrap="square" rtlCol="0">
              <a:spAutoFit/>
            </a:bodyPr>
            <a:lstStyle/>
            <a:p>
              <a:r>
                <a:rPr lang="fr-CA" sz="1200" dirty="0">
                  <a:solidFill>
                    <a:schemeClr val="bg1"/>
                  </a:solidFill>
                </a:rPr>
                <a:t>(18 Fichiers)</a:t>
              </a:r>
            </a:p>
          </p:txBody>
        </p:sp>
      </p:grpSp>
      <p:sp>
        <p:nvSpPr>
          <p:cNvPr id="12" name="Espace réservé du numéro de diapositive 11">
            <a:extLst>
              <a:ext uri="{FF2B5EF4-FFF2-40B4-BE49-F238E27FC236}">
                <a16:creationId xmlns:a16="http://schemas.microsoft.com/office/drawing/2014/main" xmlns="" id="{6C94EE64-C361-47CA-9EB1-2A761E13F250}"/>
              </a:ext>
            </a:extLst>
          </p:cNvPr>
          <p:cNvSpPr>
            <a:spLocks noGrp="1"/>
          </p:cNvSpPr>
          <p:nvPr>
            <p:ph type="sldNum" sz="quarter" idx="12"/>
          </p:nvPr>
        </p:nvSpPr>
        <p:spPr/>
        <p:txBody>
          <a:bodyPr/>
          <a:lstStyle/>
          <a:p>
            <a:fld id="{7A79C5EC-18BC-4A24-B361-A108AE58E0DA}" type="slidenum">
              <a:rPr lang="en-CA" smtClean="0"/>
              <a:t>8</a:t>
            </a:fld>
            <a:endParaRPr lang="en-CA"/>
          </a:p>
        </p:txBody>
      </p:sp>
    </p:spTree>
    <p:extLst>
      <p:ext uri="{BB962C8B-B14F-4D97-AF65-F5344CB8AC3E}">
        <p14:creationId xmlns:p14="http://schemas.microsoft.com/office/powerpoint/2010/main" val="348515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7. 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xmlns=""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xmlns="" id="{91FB25D9-30FE-4009-A340-75BB7ACF4219}"/>
              </a:ext>
            </a:extLst>
          </p:cNvPr>
          <p:cNvSpPr txBox="1"/>
          <p:nvPr/>
        </p:nvSpPr>
        <p:spPr>
          <a:xfrm>
            <a:off x="584200" y="1165330"/>
            <a:ext cx="10737850" cy="2308324"/>
          </a:xfrm>
          <a:prstGeom prst="rect">
            <a:avLst/>
          </a:prstGeom>
          <a:noFill/>
        </p:spPr>
        <p:txBody>
          <a:bodyPr wrap="square" rtlCol="0">
            <a:spAutoFit/>
          </a:bodyPr>
          <a:lstStyle/>
          <a:p>
            <a:pPr lvl="0" algn="just"/>
            <a:r>
              <a:rPr lang="fr-FR" dirty="0"/>
              <a:t>Pour travailler en équipe, nous avons utilisé le logiciel de Gestion de Versions GitHub,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 et/ou l’éditeur de code Visual Studio Code dans le quel Git est intégré.</a:t>
            </a:r>
          </a:p>
        </p:txBody>
      </p:sp>
      <p:pic>
        <p:nvPicPr>
          <p:cNvPr id="1026" name="Picture 2" descr="Resultado de imagen para github">
            <a:extLst>
              <a:ext uri="{FF2B5EF4-FFF2-40B4-BE49-F238E27FC236}">
                <a16:creationId xmlns:a16="http://schemas.microsoft.com/office/drawing/2014/main" xmlns="" id="{74B7BB97-537D-4187-9901-1E5D6CEFB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51" y="42352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xmlns="" id="{39041F21-8BEA-48AE-A47C-6A40B77A5B5B}"/>
              </a:ext>
            </a:extLst>
          </p:cNvPr>
          <p:cNvPicPr>
            <a:picLocks noChangeAspect="1"/>
          </p:cNvPicPr>
          <p:nvPr/>
        </p:nvPicPr>
        <p:blipFill>
          <a:blip r:embed="rId5"/>
          <a:stretch>
            <a:fillRect/>
          </a:stretch>
        </p:blipFill>
        <p:spPr>
          <a:xfrm>
            <a:off x="4601215" y="3601876"/>
            <a:ext cx="3438525" cy="2562225"/>
          </a:xfrm>
          <a:prstGeom prst="rect">
            <a:avLst/>
          </a:prstGeom>
        </p:spPr>
      </p:pic>
      <p:sp>
        <p:nvSpPr>
          <p:cNvPr id="4" name="Espace réservé du numéro de diapositive 3">
            <a:extLst>
              <a:ext uri="{FF2B5EF4-FFF2-40B4-BE49-F238E27FC236}">
                <a16:creationId xmlns:a16="http://schemas.microsoft.com/office/drawing/2014/main" xmlns="" id="{241321A1-5132-4284-A6AB-B4638E27C1F5}"/>
              </a:ext>
            </a:extLst>
          </p:cNvPr>
          <p:cNvSpPr>
            <a:spLocks noGrp="1"/>
          </p:cNvSpPr>
          <p:nvPr>
            <p:ph type="sldNum" sz="quarter" idx="12"/>
          </p:nvPr>
        </p:nvSpPr>
        <p:spPr/>
        <p:txBody>
          <a:bodyPr/>
          <a:lstStyle/>
          <a:p>
            <a:fld id="{7A79C5EC-18BC-4A24-B361-A108AE58E0DA}" type="slidenum">
              <a:rPr lang="en-CA" smtClean="0"/>
              <a:t>9</a:t>
            </a:fld>
            <a:endParaRPr lang="en-CA"/>
          </a:p>
        </p:txBody>
      </p:sp>
      <p:pic>
        <p:nvPicPr>
          <p:cNvPr id="8" name="Graphic 7">
            <a:extLst>
              <a:ext uri="{FF2B5EF4-FFF2-40B4-BE49-F238E27FC236}">
                <a16:creationId xmlns:a16="http://schemas.microsoft.com/office/drawing/2014/main" xmlns="" id="{9528501D-83DA-4E36-A503-02013B2D01C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626779" y="3663788"/>
            <a:ext cx="2438400" cy="2438400"/>
          </a:xfrm>
          <a:prstGeom prst="rect">
            <a:avLst/>
          </a:prstGeom>
        </p:spPr>
      </p:pic>
    </p:spTree>
    <p:extLst>
      <p:ext uri="{BB962C8B-B14F-4D97-AF65-F5344CB8AC3E}">
        <p14:creationId xmlns:p14="http://schemas.microsoft.com/office/powerpoint/2010/main" val="84644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1011</Words>
  <Application>Microsoft Office PowerPoint</Application>
  <PresentationFormat>Grand écran</PresentationFormat>
  <Paragraphs>141</Paragraphs>
  <Slides>15</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Century Gothic</vt:lpstr>
      <vt:lpstr>Ebrima</vt:lpstr>
      <vt:lpstr>Tahoma</vt:lpstr>
      <vt:lpstr>Maillage</vt:lpstr>
      <vt:lpstr>Processus de développement du projet CommunAction</vt:lpstr>
      <vt:lpstr>PLAN DE PRÉSENTATION</vt:lpstr>
      <vt:lpstr>1. C’EST QUOI COMMUNACTION?</vt:lpstr>
      <vt:lpstr>2. CONTEXTE</vt:lpstr>
      <vt:lpstr>3. PUBLIC CIBLE DE L’APPLICATION</vt:lpstr>
      <vt:lpstr>4. IDENTIFICATION DES FONCTIONNALITÉS DU PAGE</vt:lpstr>
      <vt:lpstr>5. MODÉLISATION DES DONNÉES</vt:lpstr>
      <vt:lpstr>6. Architecture dE L’application WEB </vt:lpstr>
      <vt:lpstr>7. LOGICIEL POUR LE TRAVAIL EN ÉQUIPE</vt:lpstr>
      <vt:lpstr>8. Statistique du projet sur git</vt:lpstr>
      <vt:lpstr>9. UTILISATION DE CSS ET DE BOOTSTRAP</vt:lpstr>
      <vt:lpstr>10. UTILISATION DE JAVASCRIPT ET DE AJAX</vt:lpstr>
      <vt:lpstr>11. PROBLÈMES ET SOLUTIONS LIÉS AU DÉVELOPPEMENT DE L’APPLICATION</vt:lpstr>
      <vt:lpstr>12. CONCLUSIONS ET PERSPECTIVES</vt:lpstr>
      <vt:lpstr>13. DEMOSTRATION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usager</cp:lastModifiedBy>
  <cp:revision>54</cp:revision>
  <dcterms:created xsi:type="dcterms:W3CDTF">2019-10-12T18:21:26Z</dcterms:created>
  <dcterms:modified xsi:type="dcterms:W3CDTF">2019-10-28T12:16:35Z</dcterms:modified>
</cp:coreProperties>
</file>