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handoutMasterIdLst>
    <p:handoutMasterId r:id="rId17"/>
  </p:handoutMasterIdLst>
  <p:sldIdLst>
    <p:sldId id="256" r:id="rId2"/>
    <p:sldId id="257" r:id="rId3"/>
    <p:sldId id="268" r:id="rId4"/>
    <p:sldId id="269" r:id="rId5"/>
    <p:sldId id="259" r:id="rId6"/>
    <p:sldId id="258" r:id="rId7"/>
    <p:sldId id="260" r:id="rId8"/>
    <p:sldId id="264" r:id="rId9"/>
    <p:sldId id="261" r:id="rId10"/>
    <p:sldId id="262" r:id="rId11"/>
    <p:sldId id="263" r:id="rId12"/>
    <p:sldId id="266" r:id="rId13"/>
    <p:sldId id="265"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9"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RODRIGUEZ FORERO" userId="a204ec64d81d0863" providerId="LiveId" clId="{8692C7A8-876A-994B-A498-D839AC062295}"/>
    <pc:docChg chg="custSel modSld">
      <pc:chgData name="JOHN RODRIGUEZ FORERO" userId="a204ec64d81d0863" providerId="LiveId" clId="{8692C7A8-876A-994B-A498-D839AC062295}" dt="2019-10-12T22:23:57.383" v="49" actId="20577"/>
      <pc:docMkLst>
        <pc:docMk/>
      </pc:docMkLst>
      <pc:sldChg chg="modSp">
        <pc:chgData name="JOHN RODRIGUEZ FORERO" userId="a204ec64d81d0863" providerId="LiveId" clId="{8692C7A8-876A-994B-A498-D839AC062295}" dt="2019-10-12T22:23:57.383" v="49" actId="20577"/>
        <pc:sldMkLst>
          <pc:docMk/>
          <pc:sldMk cId="2656455071" sldId="256"/>
        </pc:sldMkLst>
        <pc:spChg chg="mod">
          <ac:chgData name="JOHN RODRIGUEZ FORERO" userId="a204ec64d81d0863" providerId="LiveId" clId="{8692C7A8-876A-994B-A498-D839AC062295}" dt="2019-10-12T22:23:57.383" v="49" actId="20577"/>
          <ac:spMkLst>
            <pc:docMk/>
            <pc:sldMk cId="2656455071" sldId="256"/>
            <ac:spMk id="3" creationId="{416AE19E-D09D-48BF-8E65-4B07423D25C0}"/>
          </ac:spMkLst>
        </pc:spChg>
      </pc:sldChg>
      <pc:sldChg chg="modSp">
        <pc:chgData name="JOHN RODRIGUEZ FORERO" userId="a204ec64d81d0863" providerId="LiveId" clId="{8692C7A8-876A-994B-A498-D839AC062295}" dt="2019-10-12T22:22:05.135" v="26" actId="20577"/>
        <pc:sldMkLst>
          <pc:docMk/>
          <pc:sldMk cId="4079947356" sldId="258"/>
        </pc:sldMkLst>
        <pc:spChg chg="mod">
          <ac:chgData name="JOHN RODRIGUEZ FORERO" userId="a204ec64d81d0863" providerId="LiveId" clId="{8692C7A8-876A-994B-A498-D839AC062295}" dt="2019-10-12T22:22:05.135" v="26" actId="20577"/>
          <ac:spMkLst>
            <pc:docMk/>
            <pc:sldMk cId="4079947356" sldId="258"/>
            <ac:spMk id="7" creationId="{91FB25D9-30FE-4009-A340-75BB7ACF4219}"/>
          </ac:spMkLst>
        </pc:spChg>
      </pc:sldChg>
      <pc:sldChg chg="modSp">
        <pc:chgData name="JOHN RODRIGUEZ FORERO" userId="a204ec64d81d0863" providerId="LiveId" clId="{8692C7A8-876A-994B-A498-D839AC062295}" dt="2019-10-12T22:21:42.473" v="24" actId="20577"/>
        <pc:sldMkLst>
          <pc:docMk/>
          <pc:sldMk cId="1636209772" sldId="259"/>
        </pc:sldMkLst>
        <pc:spChg chg="mod">
          <ac:chgData name="JOHN RODRIGUEZ FORERO" userId="a204ec64d81d0863" providerId="LiveId" clId="{8692C7A8-876A-994B-A498-D839AC062295}" dt="2019-10-12T22:21:42.473" v="24" actId="20577"/>
          <ac:spMkLst>
            <pc:docMk/>
            <pc:sldMk cId="1636209772" sldId="259"/>
            <ac:spMk id="33" creationId="{3935108A-B52A-4FA3-8ECB-24DB1CFDFF05}"/>
          </ac:spMkLst>
        </pc:spChg>
      </pc:sldChg>
      <pc:sldChg chg="modSp">
        <pc:chgData name="JOHN RODRIGUEZ FORERO" userId="a204ec64d81d0863" providerId="LiveId" clId="{8692C7A8-876A-994B-A498-D839AC062295}" dt="2019-10-12T22:22:29.414" v="27" actId="20577"/>
        <pc:sldMkLst>
          <pc:docMk/>
          <pc:sldMk cId="4179450566" sldId="260"/>
        </pc:sldMkLst>
        <pc:spChg chg="mod">
          <ac:chgData name="JOHN RODRIGUEZ FORERO" userId="a204ec64d81d0863" providerId="LiveId" clId="{8692C7A8-876A-994B-A498-D839AC062295}" dt="2019-10-12T22:22:29.414" v="27" actId="20577"/>
          <ac:spMkLst>
            <pc:docMk/>
            <pc:sldMk cId="4179450566" sldId="260"/>
            <ac:spMk id="7" creationId="{91FB25D9-30FE-4009-A340-75BB7ACF4219}"/>
          </ac:spMkLst>
        </pc:spChg>
      </pc:sldChg>
      <pc:sldChg chg="modSp">
        <pc:chgData name="JOHN RODRIGUEZ FORERO" userId="a204ec64d81d0863" providerId="LiveId" clId="{8692C7A8-876A-994B-A498-D839AC062295}" dt="2019-10-12T22:22:56.828" v="30" actId="20577"/>
        <pc:sldMkLst>
          <pc:docMk/>
          <pc:sldMk cId="3485152125" sldId="261"/>
        </pc:sldMkLst>
        <pc:spChg chg="mod">
          <ac:chgData name="JOHN RODRIGUEZ FORERO" userId="a204ec64d81d0863" providerId="LiveId" clId="{8692C7A8-876A-994B-A498-D839AC062295}" dt="2019-10-12T22:22:48.437" v="29" actId="20577"/>
          <ac:spMkLst>
            <pc:docMk/>
            <pc:sldMk cId="3485152125" sldId="261"/>
            <ac:spMk id="2" creationId="{847B2002-85EF-4E53-BF50-1164BFEF0883}"/>
          </ac:spMkLst>
        </pc:spChg>
        <pc:spChg chg="mod">
          <ac:chgData name="JOHN RODRIGUEZ FORERO" userId="a204ec64d81d0863" providerId="LiveId" clId="{8692C7A8-876A-994B-A498-D839AC062295}" dt="2019-10-12T22:22:56.828" v="30" actId="20577"/>
          <ac:spMkLst>
            <pc:docMk/>
            <pc:sldMk cId="3485152125" sldId="261"/>
            <ac:spMk id="7" creationId="{91FB25D9-30FE-4009-A340-75BB7ACF4219}"/>
          </ac:spMkLst>
        </pc:spChg>
      </pc:sldChg>
      <pc:sldChg chg="modSp">
        <pc:chgData name="JOHN RODRIGUEZ FORERO" userId="a204ec64d81d0863" providerId="LiveId" clId="{8692C7A8-876A-994B-A498-D839AC062295}" dt="2019-10-12T22:22:33.714" v="28" actId="20577"/>
        <pc:sldMkLst>
          <pc:docMk/>
          <pc:sldMk cId="846442801" sldId="264"/>
        </pc:sldMkLst>
        <pc:spChg chg="mod">
          <ac:chgData name="JOHN RODRIGUEZ FORERO" userId="a204ec64d81d0863" providerId="LiveId" clId="{8692C7A8-876A-994B-A498-D839AC062295}" dt="2019-10-12T22:22:33.714" v="28" actId="20577"/>
          <ac:spMkLst>
            <pc:docMk/>
            <pc:sldMk cId="846442801" sldId="264"/>
            <ac:spMk id="2" creationId="{847B2002-85EF-4E53-BF50-1164BFEF088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644760A-0CED-4524-B0B6-28C2BD5D95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Espace réservé de la date 2">
            <a:extLst>
              <a:ext uri="{FF2B5EF4-FFF2-40B4-BE49-F238E27FC236}">
                <a16:creationId xmlns:a16="http://schemas.microsoft.com/office/drawing/2014/main" id="{51C3BB30-F71D-4779-A03A-DE3D020254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A3D528-FB5C-4D45-B05E-18CF8F8001C6}" type="datetimeFigureOut">
              <a:rPr lang="en-CA" smtClean="0"/>
              <a:t>2019-10-20</a:t>
            </a:fld>
            <a:endParaRPr lang="en-CA"/>
          </a:p>
        </p:txBody>
      </p:sp>
      <p:sp>
        <p:nvSpPr>
          <p:cNvPr id="4" name="Espace réservé du pied de page 3">
            <a:extLst>
              <a:ext uri="{FF2B5EF4-FFF2-40B4-BE49-F238E27FC236}">
                <a16:creationId xmlns:a16="http://schemas.microsoft.com/office/drawing/2014/main" id="{8B39467F-21FB-49F1-9E77-21A51F430FA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Espace réservé du numéro de diapositive 4">
            <a:extLst>
              <a:ext uri="{FF2B5EF4-FFF2-40B4-BE49-F238E27FC236}">
                <a16:creationId xmlns:a16="http://schemas.microsoft.com/office/drawing/2014/main" id="{218DCF81-67A6-4D3D-AE8E-A44BBF1A163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9A5612-4E0F-4985-85AE-C8E4DCDB60DD}" type="slidenum">
              <a:rPr lang="en-CA" smtClean="0"/>
              <a:t>‹N°›</a:t>
            </a:fld>
            <a:endParaRPr lang="en-CA"/>
          </a:p>
        </p:txBody>
      </p:sp>
    </p:spTree>
    <p:extLst>
      <p:ext uri="{BB962C8B-B14F-4D97-AF65-F5344CB8AC3E}">
        <p14:creationId xmlns:p14="http://schemas.microsoft.com/office/powerpoint/2010/main" val="17822539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4450BA-E74B-4074-B01F-20A4D35CD716}" type="datetimeFigureOut">
              <a:rPr lang="en-CA" smtClean="0"/>
              <a:t>2019-10-20</a:t>
            </a:fld>
            <a:endParaRPr lang="en-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469D4-D0FB-46F0-B698-EB03AAEACC1A}" type="slidenum">
              <a:rPr lang="en-CA" smtClean="0"/>
              <a:t>‹N°›</a:t>
            </a:fld>
            <a:endParaRPr lang="en-CA"/>
          </a:p>
        </p:txBody>
      </p:sp>
    </p:spTree>
    <p:extLst>
      <p:ext uri="{BB962C8B-B14F-4D97-AF65-F5344CB8AC3E}">
        <p14:creationId xmlns:p14="http://schemas.microsoft.com/office/powerpoint/2010/main" val="7020114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fr-FR"/>
              <a:t>Modifiez le style du titre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FAE9FF1-848B-4EFE-94B6-1800E1388CB9}" type="datetime1">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169511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E7B7732-3F68-45A3-9AE1-62D1E189183F}" type="datetime1">
              <a:rPr lang="en-CA" smtClean="0"/>
              <a:t>2019-10-20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3975392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337C19F-BFF0-42EF-97DE-513A483C8084}" type="datetime1">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277818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Cliquez pour modifier les styles du texte du masque</a:t>
            </a:r>
          </a:p>
        </p:txBody>
      </p:sp>
      <p:sp>
        <p:nvSpPr>
          <p:cNvPr id="4" name="Date Placeholder 3"/>
          <p:cNvSpPr>
            <a:spLocks noGrp="1"/>
          </p:cNvSpPr>
          <p:nvPr>
            <p:ph type="dt" sz="half" idx="10"/>
          </p:nvPr>
        </p:nvSpPr>
        <p:spPr/>
        <p:txBody>
          <a:bodyPr/>
          <a:lstStyle/>
          <a:p>
            <a:fld id="{C83E4B7D-B817-4FD1-BD89-89EA88D97723}" type="datetime1">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321234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Cliquez pour modifier les styles du texte du masque</a:t>
            </a:r>
          </a:p>
        </p:txBody>
      </p:sp>
      <p:sp>
        <p:nvSpPr>
          <p:cNvPr id="4" name="Date Placeholder 3"/>
          <p:cNvSpPr>
            <a:spLocks noGrp="1"/>
          </p:cNvSpPr>
          <p:nvPr>
            <p:ph type="dt" sz="half" idx="10"/>
          </p:nvPr>
        </p:nvSpPr>
        <p:spPr/>
        <p:txBody>
          <a:bodyPr/>
          <a:lstStyle/>
          <a:p>
            <a:fld id="{0798C252-E1F2-4BC4-8AF9-29BE0322A100}" type="datetime1">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2274366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fr-FR"/>
              <a:t>Modifiez le style du titre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4AD3FBD-F92A-4527-9D27-5D88DFA0E997}" type="datetime1">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3335496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D719C4B-DF58-437C-B121-CF161EA58623}" type="datetime1">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961499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B1A81F3-8325-4B49-9D8B-9B9827336BD8}" type="datetime1">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86436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CFFDCD4-5269-4C1B-BB83-A5DFE248693A}" type="datetime1">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4154762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879D38-739C-4925-B7A5-083048A51BCF}" type="datetime1">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4078881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fr-FR"/>
              <a:t>Modifiez le style du titre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CB32453-2ABB-469E-84B1-2EF374E0A396}" type="datetime1">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3784819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63D3DA-4EB6-48C5-AC23-1AD4298DC266}" type="datetime1">
              <a:rPr lang="en-CA" smtClean="0"/>
              <a:t>2019-10-20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52997654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0CBC6-8EEC-4C5B-855E-FC0AC3E2B999}" type="datetime1">
              <a:rPr lang="en-CA" smtClean="0"/>
              <a:t>2019-10-20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2359327028"/>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EEC71B5-B980-4E9F-A4B7-6F039F2E9F91}" type="datetime1">
              <a:rPr lang="en-CA" smtClean="0"/>
              <a:t>2019-10-20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219129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6990C-5B52-4FFB-85B6-3A3B8A858ACE}" type="datetime1">
              <a:rPr lang="en-CA" smtClean="0"/>
              <a:t>2019-10-20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1883740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A64F24D-BB6D-4632-A551-F1BA07DCC583}" type="datetime1">
              <a:rPr lang="en-CA" smtClean="0"/>
              <a:t>2019-10-20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2236332391"/>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6399212" y="5883275"/>
            <a:ext cx="914400" cy="365125"/>
          </a:xfrm>
        </p:spPr>
        <p:txBody>
          <a:bodyPr/>
          <a:lstStyle/>
          <a:p>
            <a:fld id="{9CD94F31-78ED-4118-8A03-5ECFF722D99B}" type="datetime1">
              <a:rPr lang="en-CA" smtClean="0"/>
              <a:t>2019-10-20</a:t>
            </a:fld>
            <a:endParaRPr lang="en-CA"/>
          </a:p>
        </p:txBody>
      </p:sp>
      <p:sp>
        <p:nvSpPr>
          <p:cNvPr id="6" name="Footer Placeholder 5"/>
          <p:cNvSpPr>
            <a:spLocks noGrp="1"/>
          </p:cNvSpPr>
          <p:nvPr>
            <p:ph type="ftr" sz="quarter" idx="11"/>
          </p:nvPr>
        </p:nvSpPr>
        <p:spPr>
          <a:xfrm>
            <a:off x="1141412" y="5883275"/>
            <a:ext cx="5105400" cy="365125"/>
          </a:xfrm>
        </p:spPr>
        <p:txBody>
          <a:bodyPr/>
          <a:lstStyle/>
          <a:p>
            <a:endParaRPr lang="en-CA"/>
          </a:p>
        </p:txBody>
      </p:sp>
      <p:sp>
        <p:nvSpPr>
          <p:cNvPr id="7" name="Slide Number Placeholder 6"/>
          <p:cNvSpPr>
            <a:spLocks noGrp="1"/>
          </p:cNvSpPr>
          <p:nvPr>
            <p:ph type="sldNum" sz="quarter" idx="12"/>
          </p:nvPr>
        </p:nvSpPr>
        <p:spPr>
          <a:xfrm>
            <a:off x="10742612" y="5883275"/>
            <a:ext cx="322567" cy="365125"/>
          </a:xfrm>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3285592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69C0212-2374-4363-BC54-F8AF15393913}" type="datetime1">
              <a:rPr lang="en-CA" smtClean="0"/>
              <a:t>2019-10-20</a:t>
            </a:fld>
            <a:endParaRPr lang="en-CA"/>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CA"/>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7A79C5EC-18BC-4A24-B361-A108AE58E0DA}" type="slidenum">
              <a:rPr lang="en-CA" smtClean="0"/>
              <a:t>‹N°›</a:t>
            </a:fld>
            <a:endParaRPr lang="en-CA"/>
          </a:p>
        </p:txBody>
      </p:sp>
    </p:spTree>
    <p:extLst>
      <p:ext uri="{BB962C8B-B14F-4D97-AF65-F5344CB8AC3E}">
        <p14:creationId xmlns:p14="http://schemas.microsoft.com/office/powerpoint/2010/main" val="3411576223"/>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1751012" y="4006356"/>
            <a:ext cx="8676222" cy="1066801"/>
          </a:xfrm>
        </p:spPr>
        <p:txBody>
          <a:bodyPr>
            <a:normAutofit/>
          </a:bodyPr>
          <a:lstStyle/>
          <a:p>
            <a:pPr>
              <a:lnSpc>
                <a:spcPct val="90000"/>
              </a:lnSpc>
            </a:pPr>
            <a:r>
              <a:rPr lang="fr-FR" sz="3400" cap="none" dirty="0">
                <a:latin typeface="Ebrima" panose="02000000000000000000" pitchFamily="2" charset="0"/>
                <a:ea typeface="Ebrima" panose="02000000000000000000" pitchFamily="2" charset="0"/>
                <a:cs typeface="Ebrima" panose="02000000000000000000" pitchFamily="2" charset="0"/>
              </a:rPr>
              <a:t>Processus de développement du projet </a:t>
            </a:r>
            <a:r>
              <a:rPr lang="fr-FR" sz="3400" cap="none" dirty="0" err="1">
                <a:latin typeface="Ebrima" panose="02000000000000000000" pitchFamily="2" charset="0"/>
                <a:ea typeface="Ebrima" panose="02000000000000000000" pitchFamily="2" charset="0"/>
                <a:cs typeface="Ebrima" panose="02000000000000000000" pitchFamily="2" charset="0"/>
              </a:rPr>
              <a:t>CommunAction</a:t>
            </a:r>
            <a:endParaRPr lang="en-CA" sz="3400" cap="none" dirty="0">
              <a:latin typeface="Ebrima" panose="02000000000000000000" pitchFamily="2" charset="0"/>
              <a:ea typeface="Ebrima" panose="02000000000000000000" pitchFamily="2" charset="0"/>
              <a:cs typeface="Ebrima" panose="02000000000000000000" pitchFamily="2" charset="0"/>
            </a:endParaRPr>
          </a:p>
        </p:txBody>
      </p:sp>
      <p:sp>
        <p:nvSpPr>
          <p:cNvPr id="3" name="Sous-titre 2">
            <a:extLst>
              <a:ext uri="{FF2B5EF4-FFF2-40B4-BE49-F238E27FC236}">
                <a16:creationId xmlns:a16="http://schemas.microsoft.com/office/drawing/2014/main" id="{416AE19E-D09D-48BF-8E65-4B07423D25C0}"/>
              </a:ext>
            </a:extLst>
          </p:cNvPr>
          <p:cNvSpPr>
            <a:spLocks noGrp="1"/>
          </p:cNvSpPr>
          <p:nvPr>
            <p:ph type="subTitle" idx="1"/>
          </p:nvPr>
        </p:nvSpPr>
        <p:spPr>
          <a:xfrm>
            <a:off x="1751012" y="5232181"/>
            <a:ext cx="8676222" cy="1208374"/>
          </a:xfrm>
        </p:spPr>
        <p:txBody>
          <a:bodyPr>
            <a:normAutofit/>
          </a:bodyPr>
          <a:lstStyle/>
          <a:p>
            <a:pPr>
              <a:lnSpc>
                <a:spcPct val="90000"/>
              </a:lnSpc>
            </a:pPr>
            <a:r>
              <a:rPr lang="fr-CA" sz="1800" dirty="0">
                <a:latin typeface="Ebrima" panose="02000000000000000000" pitchFamily="2" charset="0"/>
                <a:ea typeface="Ebrima" panose="02000000000000000000" pitchFamily="2" charset="0"/>
                <a:cs typeface="Ebrima" panose="02000000000000000000" pitchFamily="2" charset="0"/>
              </a:rPr>
              <a:t>Présenté</a:t>
            </a:r>
            <a:r>
              <a:rPr lang="en-CA" sz="1800" dirty="0">
                <a:latin typeface="Ebrima" panose="02000000000000000000" pitchFamily="2" charset="0"/>
                <a:ea typeface="Ebrima" panose="02000000000000000000" pitchFamily="2" charset="0"/>
                <a:cs typeface="Ebrima" panose="02000000000000000000" pitchFamily="2" charset="0"/>
              </a:rPr>
              <a:t> par: </a:t>
            </a:r>
          </a:p>
          <a:p>
            <a:pPr>
              <a:lnSpc>
                <a:spcPct val="90000"/>
              </a:lnSpc>
            </a:pPr>
            <a:r>
              <a:rPr lang="en-CA" sz="1800" dirty="0">
                <a:latin typeface="Ebrima" panose="02000000000000000000" pitchFamily="2" charset="0"/>
                <a:ea typeface="Ebrima" panose="02000000000000000000" pitchFamily="2" charset="0"/>
                <a:cs typeface="Ebrima" panose="02000000000000000000" pitchFamily="2" charset="0"/>
              </a:rPr>
              <a:t>Samuel </a:t>
            </a:r>
            <a:r>
              <a:rPr lang="en-CA" sz="1800" dirty="0" err="1">
                <a:latin typeface="Ebrima" panose="02000000000000000000" pitchFamily="2" charset="0"/>
                <a:ea typeface="Ebrima" panose="02000000000000000000" pitchFamily="2" charset="0"/>
                <a:cs typeface="Ebrima" panose="02000000000000000000" pitchFamily="2" charset="0"/>
              </a:rPr>
              <a:t>desroises-théroux</a:t>
            </a:r>
            <a:r>
              <a:rPr lang="en-CA" sz="1800" dirty="0">
                <a:latin typeface="Ebrima" panose="02000000000000000000" pitchFamily="2" charset="0"/>
                <a:ea typeface="Ebrima" panose="02000000000000000000" pitchFamily="2" charset="0"/>
                <a:cs typeface="Ebrima" panose="02000000000000000000" pitchFamily="2" charset="0"/>
              </a:rPr>
              <a:t> </a:t>
            </a:r>
          </a:p>
          <a:p>
            <a:pPr>
              <a:lnSpc>
                <a:spcPct val="90000"/>
              </a:lnSpc>
            </a:pPr>
            <a:r>
              <a:rPr lang="en-CA" sz="1800" dirty="0">
                <a:latin typeface="Ebrima" panose="02000000000000000000" pitchFamily="2" charset="0"/>
                <a:ea typeface="Ebrima" panose="02000000000000000000" pitchFamily="2" charset="0"/>
                <a:cs typeface="Ebrima" panose="02000000000000000000" pitchFamily="2" charset="0"/>
              </a:rPr>
              <a:t>John Rodriguez </a:t>
            </a:r>
            <a:r>
              <a:rPr lang="en-CA" sz="1800" dirty="0" err="1">
                <a:latin typeface="Ebrima" panose="02000000000000000000" pitchFamily="2" charset="0"/>
                <a:ea typeface="Ebrima" panose="02000000000000000000" pitchFamily="2" charset="0"/>
                <a:cs typeface="Ebrima" panose="02000000000000000000" pitchFamily="2" charset="0"/>
              </a:rPr>
              <a:t>Forero</a:t>
            </a:r>
            <a:endParaRPr lang="en-CA" sz="1800" dirty="0">
              <a:latin typeface="Ebrima" panose="02000000000000000000" pitchFamily="2" charset="0"/>
              <a:ea typeface="Ebrima" panose="02000000000000000000" pitchFamily="2" charset="0"/>
              <a:cs typeface="Ebrima" panose="02000000000000000000" pitchFamily="2" charset="0"/>
            </a:endParaRPr>
          </a:p>
          <a:p>
            <a:pPr>
              <a:lnSpc>
                <a:spcPct val="90000"/>
              </a:lnSpc>
            </a:pPr>
            <a:endParaRPr lang="en-CA" sz="1800" dirty="0">
              <a:latin typeface="Ebrima" panose="02000000000000000000" pitchFamily="2" charset="0"/>
              <a:ea typeface="Ebrima" panose="02000000000000000000" pitchFamily="2" charset="0"/>
              <a:cs typeface="Ebrima" panose="02000000000000000000" pitchFamily="2" charset="0"/>
            </a:endParaRPr>
          </a:p>
        </p:txBody>
      </p:sp>
      <p:pic>
        <p:nvPicPr>
          <p:cNvPr id="5" name="Image 4">
            <a:extLst>
              <a:ext uri="{FF2B5EF4-FFF2-40B4-BE49-F238E27FC236}">
                <a16:creationId xmlns:a16="http://schemas.microsoft.com/office/drawing/2014/main" id="{8ADAC322-65B3-46FE-8895-FE260BE36A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111" y="709332"/>
            <a:ext cx="9791777" cy="2986491"/>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4" name="Espace réservé du numéro de diapositive 3">
            <a:extLst>
              <a:ext uri="{FF2B5EF4-FFF2-40B4-BE49-F238E27FC236}">
                <a16:creationId xmlns:a16="http://schemas.microsoft.com/office/drawing/2014/main" id="{59029A7C-5E43-4C5D-B890-CE77C4ADA613}"/>
              </a:ext>
            </a:extLst>
          </p:cNvPr>
          <p:cNvSpPr>
            <a:spLocks noGrp="1"/>
          </p:cNvSpPr>
          <p:nvPr>
            <p:ph type="sldNum" sz="quarter" idx="12"/>
          </p:nvPr>
        </p:nvSpPr>
        <p:spPr/>
        <p:txBody>
          <a:bodyPr/>
          <a:lstStyle/>
          <a:p>
            <a:fld id="{7A79C5EC-18BC-4A24-B361-A108AE58E0DA}" type="slidenum">
              <a:rPr lang="en-CA" smtClean="0"/>
              <a:t>1</a:t>
            </a:fld>
            <a:endParaRPr lang="en-CA"/>
          </a:p>
        </p:txBody>
      </p:sp>
    </p:spTree>
    <p:extLst>
      <p:ext uri="{BB962C8B-B14F-4D97-AF65-F5344CB8AC3E}">
        <p14:creationId xmlns:p14="http://schemas.microsoft.com/office/powerpoint/2010/main" val="2656455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fontScale="90000"/>
          </a:bodyPr>
          <a:lstStyle/>
          <a:p>
            <a:pPr>
              <a:lnSpc>
                <a:spcPct val="90000"/>
              </a:lnSpc>
            </a:pPr>
            <a:r>
              <a:rPr lang="fr-FR" sz="3100" u="sng" dirty="0">
                <a:effectLst/>
              </a:rPr>
              <a:t>8. UTILISATION DE CSS ET DE BOOTSTRAP</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84200" y="1153755"/>
            <a:ext cx="10737850" cy="1477328"/>
          </a:xfrm>
          <a:prstGeom prst="rect">
            <a:avLst/>
          </a:prstGeom>
          <a:noFill/>
        </p:spPr>
        <p:txBody>
          <a:bodyPr wrap="square" rtlCol="0">
            <a:spAutoFit/>
          </a:bodyPr>
          <a:lstStyle/>
          <a:p>
            <a:pPr lvl="0" algn="just"/>
            <a:r>
              <a:rPr lang="fr-FR" dirty="0"/>
              <a:t>Afin de donner l'apparence souhaitée de notre page, nous utilisons le langage CSS et la bibliothèque Bootstrap.</a:t>
            </a:r>
          </a:p>
          <a:p>
            <a:pPr lvl="0" algn="just"/>
            <a:endParaRPr lang="fr-FR" dirty="0"/>
          </a:p>
          <a:p>
            <a:pPr algn="just"/>
            <a:r>
              <a:rPr lang="fr-CA" dirty="0"/>
              <a:t>Voici quelques exemples:</a:t>
            </a:r>
          </a:p>
          <a:p>
            <a:pPr lvl="0" algn="just"/>
            <a:endParaRPr lang="fr-CA" dirty="0"/>
          </a:p>
        </p:txBody>
      </p:sp>
      <p:sp>
        <p:nvSpPr>
          <p:cNvPr id="3" name="Espace réservé du numéro de diapositive 2">
            <a:extLst>
              <a:ext uri="{FF2B5EF4-FFF2-40B4-BE49-F238E27FC236}">
                <a16:creationId xmlns:a16="http://schemas.microsoft.com/office/drawing/2014/main" id="{DF6F4BED-0A26-49F2-9241-EFABF77C7EF1}"/>
              </a:ext>
            </a:extLst>
          </p:cNvPr>
          <p:cNvSpPr>
            <a:spLocks noGrp="1"/>
          </p:cNvSpPr>
          <p:nvPr>
            <p:ph type="sldNum" sz="quarter" idx="12"/>
          </p:nvPr>
        </p:nvSpPr>
        <p:spPr/>
        <p:txBody>
          <a:bodyPr/>
          <a:lstStyle/>
          <a:p>
            <a:fld id="{7A79C5EC-18BC-4A24-B361-A108AE58E0DA}" type="slidenum">
              <a:rPr lang="en-CA" smtClean="0"/>
              <a:t>10</a:t>
            </a:fld>
            <a:endParaRPr lang="en-CA"/>
          </a:p>
        </p:txBody>
      </p:sp>
    </p:spTree>
    <p:extLst>
      <p:ext uri="{BB962C8B-B14F-4D97-AF65-F5344CB8AC3E}">
        <p14:creationId xmlns:p14="http://schemas.microsoft.com/office/powerpoint/2010/main" val="2219750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a:bodyPr>
          <a:lstStyle/>
          <a:p>
            <a:pPr>
              <a:lnSpc>
                <a:spcPct val="90000"/>
              </a:lnSpc>
            </a:pPr>
            <a:r>
              <a:rPr lang="fr-FR" sz="3100" u="sng" dirty="0">
                <a:effectLst/>
              </a:rPr>
              <a:t>9. UTILISATION DE JAVASCRIPT ET AJAX</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84200" y="1153755"/>
            <a:ext cx="10737850" cy="1200329"/>
          </a:xfrm>
          <a:prstGeom prst="rect">
            <a:avLst/>
          </a:prstGeom>
          <a:noFill/>
        </p:spPr>
        <p:txBody>
          <a:bodyPr wrap="square" rtlCol="0">
            <a:spAutoFit/>
          </a:bodyPr>
          <a:lstStyle/>
          <a:p>
            <a:pPr lvl="0" algn="just"/>
            <a:r>
              <a:rPr lang="fr-FR" dirty="0"/>
              <a:t>Afin de rendre l’application plus interactive, nous avons utilisé JavaScript et AJAX pour afficher certains éléments de la page de manière plus interactive. </a:t>
            </a:r>
          </a:p>
          <a:p>
            <a:pPr lvl="0" algn="just"/>
            <a:endParaRPr lang="fr-CA" dirty="0"/>
          </a:p>
          <a:p>
            <a:pPr lvl="0" algn="just"/>
            <a:r>
              <a:rPr lang="fr-CA" dirty="0"/>
              <a:t>Voici quelques exemples:</a:t>
            </a:r>
          </a:p>
        </p:txBody>
      </p:sp>
      <p:sp>
        <p:nvSpPr>
          <p:cNvPr id="3" name="Espace réservé du numéro de diapositive 2">
            <a:extLst>
              <a:ext uri="{FF2B5EF4-FFF2-40B4-BE49-F238E27FC236}">
                <a16:creationId xmlns:a16="http://schemas.microsoft.com/office/drawing/2014/main" id="{82FEFFD9-9FD6-4C3B-B093-BBE03C4FF225}"/>
              </a:ext>
            </a:extLst>
          </p:cNvPr>
          <p:cNvSpPr>
            <a:spLocks noGrp="1"/>
          </p:cNvSpPr>
          <p:nvPr>
            <p:ph type="sldNum" sz="quarter" idx="12"/>
          </p:nvPr>
        </p:nvSpPr>
        <p:spPr/>
        <p:txBody>
          <a:bodyPr/>
          <a:lstStyle/>
          <a:p>
            <a:fld id="{7A79C5EC-18BC-4A24-B361-A108AE58E0DA}" type="slidenum">
              <a:rPr lang="en-CA" smtClean="0"/>
              <a:t>11</a:t>
            </a:fld>
            <a:endParaRPr lang="en-CA"/>
          </a:p>
        </p:txBody>
      </p:sp>
    </p:spTree>
    <p:extLst>
      <p:ext uri="{BB962C8B-B14F-4D97-AF65-F5344CB8AC3E}">
        <p14:creationId xmlns:p14="http://schemas.microsoft.com/office/powerpoint/2010/main" val="2785327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398712" y="444499"/>
            <a:ext cx="8002588" cy="592609"/>
          </a:xfrm>
        </p:spPr>
        <p:txBody>
          <a:bodyPr>
            <a:normAutofit fontScale="90000"/>
          </a:bodyPr>
          <a:lstStyle/>
          <a:p>
            <a:pPr>
              <a:lnSpc>
                <a:spcPct val="90000"/>
              </a:lnSpc>
            </a:pPr>
            <a:r>
              <a:rPr lang="fr-FR" sz="3100" u="sng" dirty="0">
                <a:effectLst/>
              </a:rPr>
              <a:t>10. PROBLÈMES ET SOLUTIONS LIÉS AU DÉVELOPPEMENT DE L’APPLICATION</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84200" y="1153755"/>
            <a:ext cx="10737850" cy="369332"/>
          </a:xfrm>
          <a:prstGeom prst="rect">
            <a:avLst/>
          </a:prstGeom>
          <a:noFill/>
        </p:spPr>
        <p:txBody>
          <a:bodyPr wrap="square" rtlCol="0">
            <a:spAutoFit/>
          </a:bodyPr>
          <a:lstStyle/>
          <a:p>
            <a:pPr lvl="0" algn="just"/>
            <a:r>
              <a:rPr lang="fr-FR" dirty="0"/>
              <a:t>Pendant le développement de l'application, nous trouvons les problèmes suivants:</a:t>
            </a:r>
          </a:p>
        </p:txBody>
      </p:sp>
      <p:graphicFrame>
        <p:nvGraphicFramePr>
          <p:cNvPr id="8" name="Tableau 7">
            <a:extLst>
              <a:ext uri="{FF2B5EF4-FFF2-40B4-BE49-F238E27FC236}">
                <a16:creationId xmlns:a16="http://schemas.microsoft.com/office/drawing/2014/main" id="{1747A867-5854-4EE2-A496-9D1D0FB7CC63}"/>
              </a:ext>
            </a:extLst>
          </p:cNvPr>
          <p:cNvGraphicFramePr>
            <a:graphicFrameLocks noGrp="1"/>
          </p:cNvGraphicFramePr>
          <p:nvPr>
            <p:extLst>
              <p:ext uri="{D42A27DB-BD31-4B8C-83A1-F6EECF244321}">
                <p14:modId xmlns:p14="http://schemas.microsoft.com/office/powerpoint/2010/main" val="919437863"/>
              </p:ext>
            </p:extLst>
          </p:nvPr>
        </p:nvGraphicFramePr>
        <p:xfrm>
          <a:off x="584200" y="1945640"/>
          <a:ext cx="11015922" cy="3210560"/>
        </p:xfrm>
        <a:graphic>
          <a:graphicData uri="http://schemas.openxmlformats.org/drawingml/2006/table">
            <a:tbl>
              <a:tblPr firstRow="1" bandRow="1">
                <a:tableStyleId>{5C22544A-7EE6-4342-B048-85BDC9FD1C3A}</a:tableStyleId>
              </a:tblPr>
              <a:tblGrid>
                <a:gridCol w="4561958">
                  <a:extLst>
                    <a:ext uri="{9D8B030D-6E8A-4147-A177-3AD203B41FA5}">
                      <a16:colId xmlns:a16="http://schemas.microsoft.com/office/drawing/2014/main" val="4198972695"/>
                    </a:ext>
                  </a:extLst>
                </a:gridCol>
                <a:gridCol w="6453964">
                  <a:extLst>
                    <a:ext uri="{9D8B030D-6E8A-4147-A177-3AD203B41FA5}">
                      <a16:colId xmlns:a16="http://schemas.microsoft.com/office/drawing/2014/main" val="2878343701"/>
                    </a:ext>
                  </a:extLst>
                </a:gridCol>
              </a:tblGrid>
              <a:tr h="370840">
                <a:tc>
                  <a:txBody>
                    <a:bodyPr/>
                    <a:lstStyle/>
                    <a:p>
                      <a:r>
                        <a:rPr lang="fr-CA" noProof="0" dirty="0"/>
                        <a:t>Problème</a:t>
                      </a:r>
                    </a:p>
                  </a:txBody>
                  <a:tcPr/>
                </a:tc>
                <a:tc>
                  <a:txBody>
                    <a:bodyPr/>
                    <a:lstStyle/>
                    <a:p>
                      <a:r>
                        <a:rPr lang="fr-CA" noProof="0" dirty="0"/>
                        <a:t>Solution</a:t>
                      </a:r>
                    </a:p>
                  </a:txBody>
                  <a:tcPr/>
                </a:tc>
                <a:extLst>
                  <a:ext uri="{0D108BD9-81ED-4DB2-BD59-A6C34878D82A}">
                    <a16:rowId xmlns:a16="http://schemas.microsoft.com/office/drawing/2014/main" val="4289731011"/>
                  </a:ext>
                </a:extLst>
              </a:tr>
              <a:tr h="370840">
                <a:tc>
                  <a:txBody>
                    <a:bodyPr/>
                    <a:lstStyle/>
                    <a:p>
                      <a:pPr marL="285750" indent="-285750">
                        <a:buFont typeface="Arial" panose="020B0604020202020204" pitchFamily="34" charset="0"/>
                        <a:buChar char="•"/>
                      </a:pPr>
                      <a:r>
                        <a:rPr lang="fr-CA" noProof="0" dirty="0"/>
                        <a:t>Absence</a:t>
                      </a:r>
                      <a:r>
                        <a:rPr lang="es-CO" dirty="0"/>
                        <a:t> de </a:t>
                      </a:r>
                      <a:r>
                        <a:rPr lang="fr-FR" dirty="0"/>
                        <a:t>débogueur</a:t>
                      </a:r>
                      <a:endParaRPr lang="es-CO" dirty="0"/>
                    </a:p>
                  </a:txBody>
                  <a:tcPr/>
                </a:tc>
                <a:tc>
                  <a:txBody>
                    <a:bodyPr/>
                    <a:lstStyle/>
                    <a:p>
                      <a:pPr marL="285750" indent="-285750">
                        <a:buFont typeface="Arial" panose="020B0604020202020204" pitchFamily="34" charset="0"/>
                        <a:buChar char="•"/>
                      </a:pPr>
                      <a:r>
                        <a:rPr lang="fr-FR" dirty="0"/>
                        <a:t>Patience et interprétation des erreurs affichées à l'écran</a:t>
                      </a:r>
                      <a:r>
                        <a:rPr lang="en-CA" dirty="0"/>
                        <a:t>. </a:t>
                      </a:r>
                    </a:p>
                    <a:p>
                      <a:pPr marL="285750" indent="-285750">
                        <a:buFont typeface="Arial" panose="020B0604020202020204" pitchFamily="34" charset="0"/>
                        <a:buChar char="•"/>
                      </a:pPr>
                      <a:r>
                        <a:rPr lang="fr-FR" dirty="0"/>
                        <a:t>Impressions à l'écran avec « </a:t>
                      </a:r>
                      <a:r>
                        <a:rPr lang="fr-FR" dirty="0" err="1"/>
                        <a:t>echo</a:t>
                      </a:r>
                      <a:r>
                        <a:rPr lang="fr-FR" dirty="0"/>
                        <a:t> » pour identifier les processus d'exécution.</a:t>
                      </a:r>
                    </a:p>
                  </a:txBody>
                  <a:tcPr/>
                </a:tc>
                <a:extLst>
                  <a:ext uri="{0D108BD9-81ED-4DB2-BD59-A6C34878D82A}">
                    <a16:rowId xmlns:a16="http://schemas.microsoft.com/office/drawing/2014/main" val="2808465594"/>
                  </a:ext>
                </a:extLst>
              </a:tr>
              <a:tr h="370840">
                <a:tc>
                  <a:txBody>
                    <a:bodyPr/>
                    <a:lstStyle/>
                    <a:p>
                      <a:pPr marL="285750" indent="-285750">
                        <a:buFont typeface="Arial" panose="020B0604020202020204" pitchFamily="34" charset="0"/>
                        <a:buChar char="•"/>
                      </a:pPr>
                      <a:r>
                        <a:rPr lang="fr-FR" dirty="0"/>
                        <a:t>Recherche sur des sujets inconnus</a:t>
                      </a:r>
                    </a:p>
                  </a:txBody>
                  <a:tcPr/>
                </a:tc>
                <a:tc>
                  <a:txBody>
                    <a:bodyPr/>
                    <a:lstStyle/>
                    <a:p>
                      <a:pPr marL="285750" indent="-285750">
                        <a:buFont typeface="Arial" panose="020B0604020202020204" pitchFamily="34" charset="0"/>
                        <a:buChar char="•"/>
                      </a:pPr>
                      <a:r>
                        <a:rPr lang="fr-FR" dirty="0"/>
                        <a:t>Recherche en ligne en français, anglais et espagnol (pages de programmation, vidéos YouTube, etc.)</a:t>
                      </a:r>
                    </a:p>
                  </a:txBody>
                  <a:tcPr/>
                </a:tc>
                <a:extLst>
                  <a:ext uri="{0D108BD9-81ED-4DB2-BD59-A6C34878D82A}">
                    <a16:rowId xmlns:a16="http://schemas.microsoft.com/office/drawing/2014/main" val="3055264572"/>
                  </a:ext>
                </a:extLst>
              </a:tr>
              <a:tr h="370840">
                <a:tc>
                  <a:txBody>
                    <a:bodyPr/>
                    <a:lstStyle/>
                    <a:p>
                      <a:pPr marL="285750" indent="-285750">
                        <a:buFont typeface="Arial" panose="020B0604020202020204" pitchFamily="34" charset="0"/>
                        <a:buChar char="•"/>
                      </a:pPr>
                      <a:r>
                        <a:rPr lang="es-CO" dirty="0"/>
                        <a:t>Long </a:t>
                      </a:r>
                      <a:r>
                        <a:rPr lang="fr-CA" noProof="0" dirty="0"/>
                        <a:t>temps</a:t>
                      </a:r>
                      <a:r>
                        <a:rPr lang="es-CO" dirty="0"/>
                        <a:t> de </a:t>
                      </a:r>
                      <a:r>
                        <a:rPr lang="fr-CA" noProof="0" dirty="0"/>
                        <a:t>recherche</a:t>
                      </a:r>
                    </a:p>
                  </a:txBody>
                  <a:tcPr/>
                </a:tc>
                <a:tc>
                  <a:txBody>
                    <a:bodyPr/>
                    <a:lstStyle/>
                    <a:p>
                      <a:pPr marL="285750" indent="-285750">
                        <a:buFont typeface="Arial" panose="020B0604020202020204" pitchFamily="34" charset="0"/>
                        <a:buChar char="•"/>
                      </a:pPr>
                      <a:r>
                        <a:rPr lang="fr-FR" dirty="0"/>
                        <a:t>Patience</a:t>
                      </a:r>
                    </a:p>
                  </a:txBody>
                  <a:tcPr/>
                </a:tc>
                <a:extLst>
                  <a:ext uri="{0D108BD9-81ED-4DB2-BD59-A6C34878D82A}">
                    <a16:rowId xmlns:a16="http://schemas.microsoft.com/office/drawing/2014/main" val="989331345"/>
                  </a:ext>
                </a:extLst>
              </a:tr>
              <a:tr h="370840">
                <a:tc>
                  <a:txBody>
                    <a:bodyPr/>
                    <a:lstStyle/>
                    <a:p>
                      <a:pPr marL="285750" indent="-285750">
                        <a:buFont typeface="Arial" panose="020B0604020202020204" pitchFamily="34" charset="0"/>
                        <a:buChar char="•"/>
                      </a:pPr>
                      <a:r>
                        <a:rPr lang="fr-FR" dirty="0"/>
                        <a:t>Deux membres de l'équipe ont abandonné le cours</a:t>
                      </a:r>
                    </a:p>
                  </a:txBody>
                  <a:tcPr/>
                </a:tc>
                <a:tc>
                  <a:txBody>
                    <a:bodyPr/>
                    <a:lstStyle/>
                    <a:p>
                      <a:pPr marL="285750" indent="-285750">
                        <a:buFont typeface="Arial" panose="020B0604020202020204" pitchFamily="34" charset="0"/>
                        <a:buChar char="•"/>
                      </a:pPr>
                      <a:r>
                        <a:rPr lang="fr-FR" dirty="0"/>
                        <a:t>Nouvelle désignation des tâches et augmentation de la vitesse de travail.</a:t>
                      </a:r>
                    </a:p>
                  </a:txBody>
                  <a:tcPr/>
                </a:tc>
                <a:extLst>
                  <a:ext uri="{0D108BD9-81ED-4DB2-BD59-A6C34878D82A}">
                    <a16:rowId xmlns:a16="http://schemas.microsoft.com/office/drawing/2014/main" val="3726166962"/>
                  </a:ext>
                </a:extLst>
              </a:tr>
            </a:tbl>
          </a:graphicData>
        </a:graphic>
      </p:graphicFrame>
      <p:sp>
        <p:nvSpPr>
          <p:cNvPr id="9" name="Espace réservé du numéro de diapositive 8">
            <a:extLst>
              <a:ext uri="{FF2B5EF4-FFF2-40B4-BE49-F238E27FC236}">
                <a16:creationId xmlns:a16="http://schemas.microsoft.com/office/drawing/2014/main" id="{D19D4068-8C69-4A18-A3F3-ECB46A0A7401}"/>
              </a:ext>
            </a:extLst>
          </p:cNvPr>
          <p:cNvSpPr>
            <a:spLocks noGrp="1"/>
          </p:cNvSpPr>
          <p:nvPr>
            <p:ph type="sldNum" sz="quarter" idx="12"/>
          </p:nvPr>
        </p:nvSpPr>
        <p:spPr/>
        <p:txBody>
          <a:bodyPr/>
          <a:lstStyle/>
          <a:p>
            <a:fld id="{7A79C5EC-18BC-4A24-B361-A108AE58E0DA}" type="slidenum">
              <a:rPr lang="en-CA" smtClean="0"/>
              <a:t>12</a:t>
            </a:fld>
            <a:endParaRPr lang="en-CA"/>
          </a:p>
        </p:txBody>
      </p:sp>
    </p:spTree>
    <p:extLst>
      <p:ext uri="{BB962C8B-B14F-4D97-AF65-F5344CB8AC3E}">
        <p14:creationId xmlns:p14="http://schemas.microsoft.com/office/powerpoint/2010/main" val="3300978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a:bodyPr>
          <a:lstStyle/>
          <a:p>
            <a:pPr>
              <a:lnSpc>
                <a:spcPct val="90000"/>
              </a:lnSpc>
            </a:pPr>
            <a:r>
              <a:rPr lang="fr-FR" sz="3100" u="sng" dirty="0">
                <a:effectLst/>
              </a:rPr>
              <a:t>11. CONCLUSIONS ET PERSPECTIVES</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84200" y="1153755"/>
            <a:ext cx="10737850" cy="4247317"/>
          </a:xfrm>
          <a:prstGeom prst="rect">
            <a:avLst/>
          </a:prstGeom>
          <a:noFill/>
        </p:spPr>
        <p:txBody>
          <a:bodyPr wrap="square" rtlCol="0">
            <a:spAutoFit/>
          </a:bodyPr>
          <a:lstStyle/>
          <a:p>
            <a:pPr marL="285750" lvl="0" indent="-285750" algn="just">
              <a:buFont typeface="Arial" panose="020B0604020202020204" pitchFamily="34" charset="0"/>
              <a:buChar char="•"/>
            </a:pPr>
            <a:r>
              <a:rPr lang="fr-FR" dirty="0"/>
              <a:t>Développer cette application nous a donné l'occasion d'apprendre de nombreux concepts sur PHP et JavaScript.</a:t>
            </a:r>
          </a:p>
          <a:p>
            <a:pPr marL="285750" lvl="0" indent="-285750" algn="just">
              <a:buFont typeface="Arial" panose="020B0604020202020204" pitchFamily="34" charset="0"/>
              <a:buChar char="•"/>
            </a:pPr>
            <a:endParaRPr lang="fr-FR" dirty="0"/>
          </a:p>
          <a:p>
            <a:pPr marL="285750" lvl="0" indent="-285750" algn="just">
              <a:buFont typeface="Arial" panose="020B0604020202020204" pitchFamily="34" charset="0"/>
              <a:buChar char="•"/>
            </a:pPr>
            <a:r>
              <a:rPr lang="fr-FR" dirty="0"/>
              <a:t>Il était très intéressant d'avoir une première approche de la manière de travailler sur le marché du travail.</a:t>
            </a:r>
          </a:p>
          <a:p>
            <a:pPr lvl="0" algn="just"/>
            <a:endParaRPr lang="fr-FR" dirty="0"/>
          </a:p>
          <a:p>
            <a:pPr marL="285750" lvl="0" indent="-285750" algn="just">
              <a:buFont typeface="Arial" panose="020B0604020202020204" pitchFamily="34" charset="0"/>
              <a:buChar char="•"/>
            </a:pPr>
            <a:r>
              <a:rPr lang="fr-FR" dirty="0"/>
              <a:t>Nous avons pu constater l’importance du travail d’équipe et la communication pour le développement d’un projet. </a:t>
            </a:r>
          </a:p>
          <a:p>
            <a:pPr marL="285750" lvl="0" indent="-285750" algn="just">
              <a:buFont typeface="Arial" panose="020B0604020202020204" pitchFamily="34" charset="0"/>
              <a:buChar char="•"/>
            </a:pPr>
            <a:endParaRPr lang="fr-FR" dirty="0"/>
          </a:p>
          <a:p>
            <a:pPr marL="285750" lvl="0" indent="-285750" algn="just">
              <a:buFont typeface="Arial" panose="020B0604020202020204" pitchFamily="34" charset="0"/>
              <a:buChar char="•"/>
            </a:pPr>
            <a:r>
              <a:rPr lang="fr-FR" dirty="0"/>
              <a:t>L'absence de débogueur rend très difficile la programmation d'applications Web si vous êtes débutant.</a:t>
            </a:r>
          </a:p>
          <a:p>
            <a:pPr marL="285750" lvl="0" indent="-285750" algn="just">
              <a:buFont typeface="Arial" panose="020B0604020202020204" pitchFamily="34" charset="0"/>
              <a:buChar char="•"/>
            </a:pPr>
            <a:endParaRPr lang="fr-FR" dirty="0"/>
          </a:p>
          <a:p>
            <a:pPr marL="285750" lvl="0" indent="-285750" algn="just">
              <a:buFont typeface="Arial" panose="020B0604020202020204" pitchFamily="34" charset="0"/>
              <a:buChar char="•"/>
            </a:pPr>
            <a:r>
              <a:rPr lang="fr-FR" dirty="0"/>
              <a:t>Nous voulons continuer à améliorer l'application pour la mettre en ligne.</a:t>
            </a:r>
          </a:p>
          <a:p>
            <a:pPr marL="285750" lvl="0" indent="-285750" algn="just">
              <a:buFont typeface="Arial" panose="020B0604020202020204" pitchFamily="34" charset="0"/>
              <a:buChar char="•"/>
            </a:pPr>
            <a:endParaRPr lang="fr-FR" dirty="0"/>
          </a:p>
          <a:p>
            <a:pPr marL="285750" lvl="0" indent="-285750" algn="just">
              <a:buFont typeface="Arial" panose="020B0604020202020204" pitchFamily="34" charset="0"/>
              <a:buChar char="•"/>
            </a:pPr>
            <a:endParaRPr lang="fr-CA" dirty="0"/>
          </a:p>
        </p:txBody>
      </p:sp>
      <p:sp>
        <p:nvSpPr>
          <p:cNvPr id="3" name="Espace réservé du numéro de diapositive 2">
            <a:extLst>
              <a:ext uri="{FF2B5EF4-FFF2-40B4-BE49-F238E27FC236}">
                <a16:creationId xmlns:a16="http://schemas.microsoft.com/office/drawing/2014/main" id="{92744A74-79D9-4D3F-9BD2-1896BFDEE026}"/>
              </a:ext>
            </a:extLst>
          </p:cNvPr>
          <p:cNvSpPr>
            <a:spLocks noGrp="1"/>
          </p:cNvSpPr>
          <p:nvPr>
            <p:ph type="sldNum" sz="quarter" idx="12"/>
          </p:nvPr>
        </p:nvSpPr>
        <p:spPr/>
        <p:txBody>
          <a:bodyPr/>
          <a:lstStyle/>
          <a:p>
            <a:fld id="{7A79C5EC-18BC-4A24-B361-A108AE58E0DA}" type="slidenum">
              <a:rPr lang="en-CA" smtClean="0"/>
              <a:t>13</a:t>
            </a:fld>
            <a:endParaRPr lang="en-CA"/>
          </a:p>
        </p:txBody>
      </p:sp>
    </p:spTree>
    <p:extLst>
      <p:ext uri="{BB962C8B-B14F-4D97-AF65-F5344CB8AC3E}">
        <p14:creationId xmlns:p14="http://schemas.microsoft.com/office/powerpoint/2010/main" val="1229103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a:bodyPr>
          <a:lstStyle/>
          <a:p>
            <a:pPr>
              <a:lnSpc>
                <a:spcPct val="90000"/>
              </a:lnSpc>
            </a:pPr>
            <a:r>
              <a:rPr lang="fr-FR" sz="3100" u="sng" dirty="0">
                <a:effectLst/>
              </a:rPr>
              <a:t>12. DEMOSTRATION</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84200" y="1153755"/>
            <a:ext cx="10737850" cy="369332"/>
          </a:xfrm>
          <a:prstGeom prst="rect">
            <a:avLst/>
          </a:prstGeom>
          <a:noFill/>
        </p:spPr>
        <p:txBody>
          <a:bodyPr wrap="square" rtlCol="0">
            <a:spAutoFit/>
          </a:bodyPr>
          <a:lstStyle/>
          <a:p>
            <a:pPr lvl="0" algn="just"/>
            <a:r>
              <a:rPr lang="fr-FR" dirty="0"/>
              <a:t>Link</a:t>
            </a:r>
            <a:endParaRPr lang="fr-CA" dirty="0"/>
          </a:p>
        </p:txBody>
      </p:sp>
      <p:sp>
        <p:nvSpPr>
          <p:cNvPr id="3" name="Espace réservé du numéro de diapositive 2">
            <a:extLst>
              <a:ext uri="{FF2B5EF4-FFF2-40B4-BE49-F238E27FC236}">
                <a16:creationId xmlns:a16="http://schemas.microsoft.com/office/drawing/2014/main" id="{71116F50-7596-4FBB-A012-D38ADA80BE75}"/>
              </a:ext>
            </a:extLst>
          </p:cNvPr>
          <p:cNvSpPr>
            <a:spLocks noGrp="1"/>
          </p:cNvSpPr>
          <p:nvPr>
            <p:ph type="sldNum" sz="quarter" idx="12"/>
          </p:nvPr>
        </p:nvSpPr>
        <p:spPr/>
        <p:txBody>
          <a:bodyPr/>
          <a:lstStyle/>
          <a:p>
            <a:fld id="{7A79C5EC-18BC-4A24-B361-A108AE58E0DA}" type="slidenum">
              <a:rPr lang="en-CA" smtClean="0"/>
              <a:t>14</a:t>
            </a:fld>
            <a:endParaRPr lang="en-CA"/>
          </a:p>
        </p:txBody>
      </p:sp>
    </p:spTree>
    <p:extLst>
      <p:ext uri="{BB962C8B-B14F-4D97-AF65-F5344CB8AC3E}">
        <p14:creationId xmlns:p14="http://schemas.microsoft.com/office/powerpoint/2010/main" val="3383760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260351"/>
            <a:ext cx="7291388" cy="776758"/>
          </a:xfrm>
        </p:spPr>
        <p:txBody>
          <a:bodyPr>
            <a:normAutofit/>
          </a:bodyPr>
          <a:lstStyle/>
          <a:p>
            <a:pPr>
              <a:lnSpc>
                <a:spcPct val="90000"/>
              </a:lnSpc>
            </a:pPr>
            <a:r>
              <a:rPr lang="fr-FR" sz="3100" u="sng" cap="none" dirty="0">
                <a:latin typeface="Ebrima" panose="02000000000000000000" pitchFamily="2" charset="0"/>
                <a:ea typeface="Ebrima" panose="02000000000000000000" pitchFamily="2" charset="0"/>
                <a:cs typeface="Ebrima" panose="02000000000000000000" pitchFamily="2" charset="0"/>
              </a:rPr>
              <a:t>PLAN DE PRÉSENTATION</a:t>
            </a:r>
            <a:endParaRPr lang="en-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11" name="ZoneTexte 10">
            <a:extLst>
              <a:ext uri="{FF2B5EF4-FFF2-40B4-BE49-F238E27FC236}">
                <a16:creationId xmlns:a16="http://schemas.microsoft.com/office/drawing/2014/main" id="{2A9D3AE3-8A5D-42DA-AE55-24657E616430}"/>
              </a:ext>
            </a:extLst>
          </p:cNvPr>
          <p:cNvSpPr txBox="1"/>
          <p:nvPr/>
        </p:nvSpPr>
        <p:spPr>
          <a:xfrm>
            <a:off x="908050" y="1279959"/>
            <a:ext cx="10375900" cy="7848302"/>
          </a:xfrm>
          <a:prstGeom prst="rect">
            <a:avLst/>
          </a:prstGeom>
          <a:noFill/>
        </p:spPr>
        <p:txBody>
          <a:bodyPr wrap="square" rtlCol="0">
            <a:spAutoFit/>
          </a:bodyPr>
          <a:lstStyle/>
          <a:p>
            <a:pPr algn="just"/>
            <a:r>
              <a:rPr lang="fr-FR" sz="2400" dirty="0">
                <a:ea typeface="Tahoma" panose="020B0604030504040204" pitchFamily="34" charset="0"/>
                <a:cs typeface="Tahoma" panose="020B0604030504040204" pitchFamily="34" charset="0"/>
              </a:rPr>
              <a:t>La présentation est divisée dans les </a:t>
            </a:r>
            <a:r>
              <a:rPr lang="fr-FR" sz="2400" b="1" dirty="0">
                <a:ea typeface="Tahoma" panose="020B0604030504040204" pitchFamily="34" charset="0"/>
                <a:cs typeface="Tahoma" panose="020B0604030504040204" pitchFamily="34" charset="0"/>
              </a:rPr>
              <a:t>sujets suivants </a:t>
            </a:r>
            <a:r>
              <a:rPr lang="fr-FR" sz="2400" dirty="0">
                <a:ea typeface="Tahoma" panose="020B0604030504040204" pitchFamily="34" charset="0"/>
                <a:cs typeface="Tahoma" panose="020B0604030504040204" pitchFamily="34" charset="0"/>
              </a:rPr>
              <a:t>:</a:t>
            </a:r>
          </a:p>
          <a:p>
            <a:pPr algn="just"/>
            <a:endParaRPr lang="fr-FR" sz="2400" dirty="0">
              <a:ea typeface="Tahoma" panose="020B0604030504040204" pitchFamily="34" charset="0"/>
              <a:cs typeface="Tahoma" panose="020B0604030504040204" pitchFamily="34" charset="0"/>
            </a:endParaRPr>
          </a:p>
          <a:p>
            <a:pPr marL="457200" indent="-457200" algn="just">
              <a:buFont typeface="+mj-lt"/>
              <a:buAutoNum type="arabicPeriod"/>
            </a:pPr>
            <a:r>
              <a:rPr lang="fr-FR" sz="2400" dirty="0">
                <a:ea typeface="Tahoma" panose="020B0604030504040204" pitchFamily="34" charset="0"/>
                <a:cs typeface="Tahoma" panose="020B0604030504040204" pitchFamily="34" charset="0"/>
              </a:rPr>
              <a:t>Description de l'application WEB</a:t>
            </a:r>
          </a:p>
          <a:p>
            <a:pPr marL="457200" indent="-457200" algn="just">
              <a:buFont typeface="+mj-lt"/>
              <a:buAutoNum type="arabicPeriod"/>
            </a:pPr>
            <a:r>
              <a:rPr lang="fr-FR" sz="2400" dirty="0">
                <a:ea typeface="Tahoma" panose="020B0604030504040204" pitchFamily="34" charset="0"/>
                <a:cs typeface="Tahoma" panose="020B0604030504040204" pitchFamily="34" charset="0"/>
              </a:rPr>
              <a:t>Contexte</a:t>
            </a:r>
          </a:p>
          <a:p>
            <a:pPr marL="457200" indent="-457200" algn="just">
              <a:buFont typeface="+mj-lt"/>
              <a:buAutoNum type="arabicPeriod"/>
            </a:pPr>
            <a:r>
              <a:rPr lang="fr-FR" sz="2400" dirty="0">
                <a:ea typeface="Tahoma" panose="020B0604030504040204" pitchFamily="34" charset="0"/>
                <a:cs typeface="Tahoma" panose="020B0604030504040204" pitchFamily="34" charset="0"/>
              </a:rPr>
              <a:t>Identification des fonctionnalités de l'application</a:t>
            </a:r>
          </a:p>
          <a:p>
            <a:pPr marL="457200" indent="-457200" algn="just">
              <a:buFont typeface="+mj-lt"/>
              <a:buAutoNum type="arabicPeriod"/>
            </a:pPr>
            <a:r>
              <a:rPr lang="fr-FR" sz="2400" dirty="0">
                <a:ea typeface="Tahoma" panose="020B0604030504040204" pitchFamily="34" charset="0"/>
                <a:cs typeface="Tahoma" panose="020B0604030504040204" pitchFamily="34" charset="0"/>
              </a:rPr>
              <a:t>Public ciblé de l’application</a:t>
            </a:r>
          </a:p>
          <a:p>
            <a:pPr marL="457200" indent="-457200" algn="just">
              <a:buFont typeface="+mj-lt"/>
              <a:buAutoNum type="arabicPeriod"/>
            </a:pPr>
            <a:r>
              <a:rPr lang="fr-FR" sz="2400" dirty="0">
                <a:ea typeface="Tahoma" panose="020B0604030504040204" pitchFamily="34" charset="0"/>
                <a:cs typeface="Tahoma" panose="020B0604030504040204" pitchFamily="34" charset="0"/>
              </a:rPr>
              <a:t>Modélisation de données</a:t>
            </a:r>
          </a:p>
          <a:p>
            <a:pPr marL="457200" indent="-457200" algn="just">
              <a:buFont typeface="+mj-lt"/>
              <a:buAutoNum type="arabicPeriod"/>
            </a:pPr>
            <a:r>
              <a:rPr lang="fr-FR" sz="2400" dirty="0">
                <a:ea typeface="Tahoma" panose="020B0604030504040204" pitchFamily="34" charset="0"/>
                <a:cs typeface="Tahoma" panose="020B0604030504040204" pitchFamily="34" charset="0"/>
              </a:rPr>
              <a:t>Outil de travail d'équipe</a:t>
            </a:r>
          </a:p>
          <a:p>
            <a:pPr marL="457200" indent="-457200" algn="just">
              <a:buFont typeface="+mj-lt"/>
              <a:buAutoNum type="arabicPeriod"/>
            </a:pPr>
            <a:r>
              <a:rPr lang="fr-FR" sz="2400" dirty="0">
                <a:ea typeface="Tahoma" panose="020B0604030504040204" pitchFamily="34" charset="0"/>
                <a:cs typeface="Tahoma" panose="020B0604030504040204" pitchFamily="34" charset="0"/>
              </a:rPr>
              <a:t>Architecture d'application WEB</a:t>
            </a:r>
          </a:p>
          <a:p>
            <a:pPr marL="457200" indent="-457200" algn="just">
              <a:buFont typeface="+mj-lt"/>
              <a:buAutoNum type="arabicPeriod"/>
            </a:pPr>
            <a:r>
              <a:rPr lang="fr-FR" sz="2400" dirty="0"/>
              <a:t>Utilisation de </a:t>
            </a:r>
            <a:r>
              <a:rPr lang="fr-FR" sz="2400" dirty="0" err="1"/>
              <a:t>css</a:t>
            </a:r>
            <a:r>
              <a:rPr lang="fr-FR" sz="2400" dirty="0"/>
              <a:t> et de </a:t>
            </a:r>
            <a:r>
              <a:rPr lang="fr-FR" sz="2400" dirty="0" err="1"/>
              <a:t>bootstrap</a:t>
            </a:r>
            <a:r>
              <a:rPr lang="fr-FR" sz="2400" dirty="0">
                <a:ea typeface="Tahoma" panose="020B0604030504040204" pitchFamily="34" charset="0"/>
                <a:cs typeface="Tahoma" panose="020B0604030504040204" pitchFamily="34" charset="0"/>
              </a:rPr>
              <a:t> – Exemples</a:t>
            </a:r>
          </a:p>
          <a:p>
            <a:pPr marL="457200" indent="-457200" algn="just">
              <a:buFont typeface="+mj-lt"/>
              <a:buAutoNum type="arabicPeriod"/>
            </a:pPr>
            <a:r>
              <a:rPr lang="fr-FR" sz="2400" dirty="0"/>
              <a:t>Utilisation de javascript et ajax – Exemples</a:t>
            </a:r>
          </a:p>
          <a:p>
            <a:pPr marL="457200" indent="-457200" algn="just">
              <a:buFont typeface="+mj-lt"/>
              <a:buAutoNum type="arabicPeriod"/>
            </a:pPr>
            <a:r>
              <a:rPr lang="fr-FR" sz="2400" dirty="0"/>
              <a:t>Problèmes et solutions liés au développement de l’application</a:t>
            </a:r>
          </a:p>
          <a:p>
            <a:pPr marL="457200" indent="-457200" algn="just">
              <a:buFont typeface="+mj-lt"/>
              <a:buAutoNum type="arabicPeriod"/>
            </a:pPr>
            <a:r>
              <a:rPr lang="fr-FR" sz="2400" dirty="0"/>
              <a:t>Conclusions et perspectives</a:t>
            </a:r>
          </a:p>
          <a:p>
            <a:pPr marL="457200" indent="-457200" algn="just">
              <a:buFont typeface="+mj-lt"/>
              <a:buAutoNum type="arabicPeriod"/>
            </a:pPr>
            <a:r>
              <a:rPr lang="fr-FR" sz="2400" dirty="0"/>
              <a:t>Démonstration</a:t>
            </a:r>
          </a:p>
          <a:p>
            <a:pPr marL="285750" indent="-285750" algn="just">
              <a:buFontTx/>
              <a:buChar char="-"/>
            </a:pPr>
            <a:endParaRPr lang="fr-FR" sz="2400" dirty="0"/>
          </a:p>
          <a:p>
            <a:pPr marL="285750" indent="-285750" algn="just">
              <a:buFontTx/>
              <a:buChar char="-"/>
            </a:pPr>
            <a:endParaRPr lang="fr-FR" sz="2400" dirty="0">
              <a:ea typeface="Tahoma" panose="020B0604030504040204" pitchFamily="34" charset="0"/>
              <a:cs typeface="Tahoma" panose="020B0604030504040204" pitchFamily="34" charset="0"/>
            </a:endParaRPr>
          </a:p>
          <a:p>
            <a:pPr marL="285750" indent="-285750" algn="just">
              <a:buFontTx/>
              <a:buChar char="-"/>
            </a:pPr>
            <a:endParaRPr lang="fr-FR" sz="2400" dirty="0">
              <a:ea typeface="Tahoma" panose="020B0604030504040204" pitchFamily="34" charset="0"/>
              <a:cs typeface="Tahoma" panose="020B0604030504040204" pitchFamily="34" charset="0"/>
            </a:endParaRPr>
          </a:p>
          <a:p>
            <a:pPr marL="285750" indent="-285750" algn="just">
              <a:buFontTx/>
              <a:buChar char="-"/>
            </a:pPr>
            <a:endParaRPr lang="fr-FR" sz="2400" dirty="0">
              <a:ea typeface="Tahoma" panose="020B0604030504040204" pitchFamily="34" charset="0"/>
              <a:cs typeface="Tahoma" panose="020B0604030504040204" pitchFamily="34" charset="0"/>
            </a:endParaRPr>
          </a:p>
          <a:p>
            <a:pPr marL="285750" indent="-285750" algn="just">
              <a:buFontTx/>
              <a:buChar char="-"/>
            </a:pPr>
            <a:endParaRPr lang="fr-FR" sz="2400" dirty="0">
              <a:ea typeface="Tahoma" panose="020B0604030504040204" pitchFamily="34" charset="0"/>
              <a:cs typeface="Tahoma" panose="020B0604030504040204" pitchFamily="34" charset="0"/>
            </a:endParaRPr>
          </a:p>
          <a:p>
            <a:pPr marL="285750" indent="-285750" algn="just">
              <a:buFontTx/>
              <a:buChar char="-"/>
            </a:pPr>
            <a:endParaRPr lang="fr-FR" sz="2400" dirty="0">
              <a:ea typeface="Tahoma" panose="020B0604030504040204" pitchFamily="34" charset="0"/>
              <a:cs typeface="Tahoma" panose="020B0604030504040204" pitchFamily="34" charset="0"/>
            </a:endParaRPr>
          </a:p>
          <a:p>
            <a:pPr marL="285750" indent="-285750" algn="just">
              <a:buFontTx/>
              <a:buChar char="-"/>
            </a:pPr>
            <a:endParaRPr lang="en-CA" sz="2400" dirty="0"/>
          </a:p>
        </p:txBody>
      </p:sp>
      <p:sp>
        <p:nvSpPr>
          <p:cNvPr id="3" name="Espace réservé du numéro de diapositive 2">
            <a:extLst>
              <a:ext uri="{FF2B5EF4-FFF2-40B4-BE49-F238E27FC236}">
                <a16:creationId xmlns:a16="http://schemas.microsoft.com/office/drawing/2014/main" id="{82BE3105-284A-4361-9E53-019FD39FBCAD}"/>
              </a:ext>
            </a:extLst>
          </p:cNvPr>
          <p:cNvSpPr>
            <a:spLocks noGrp="1"/>
          </p:cNvSpPr>
          <p:nvPr>
            <p:ph type="sldNum" sz="quarter" idx="12"/>
          </p:nvPr>
        </p:nvSpPr>
        <p:spPr/>
        <p:txBody>
          <a:bodyPr/>
          <a:lstStyle/>
          <a:p>
            <a:fld id="{7A79C5EC-18BC-4A24-B361-A108AE58E0DA}" type="slidenum">
              <a:rPr lang="en-CA" smtClean="0"/>
              <a:t>2</a:t>
            </a:fld>
            <a:endParaRPr lang="en-CA"/>
          </a:p>
        </p:txBody>
      </p:sp>
    </p:spTree>
    <p:extLst>
      <p:ext uri="{BB962C8B-B14F-4D97-AF65-F5344CB8AC3E}">
        <p14:creationId xmlns:p14="http://schemas.microsoft.com/office/powerpoint/2010/main" val="1818970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260351"/>
            <a:ext cx="7291388" cy="776758"/>
          </a:xfrm>
        </p:spPr>
        <p:txBody>
          <a:bodyPr>
            <a:normAutofit/>
          </a:bodyPr>
          <a:lstStyle/>
          <a:p>
            <a:pPr>
              <a:lnSpc>
                <a:spcPct val="90000"/>
              </a:lnSpc>
            </a:pPr>
            <a:r>
              <a:rPr lang="fr-FR" sz="3100" u="sng" cap="none" dirty="0">
                <a:latin typeface="Ebrima" panose="02000000000000000000" pitchFamily="2" charset="0"/>
                <a:ea typeface="Ebrima" panose="02000000000000000000" pitchFamily="2" charset="0"/>
                <a:cs typeface="Ebrima" panose="02000000000000000000" pitchFamily="2" charset="0"/>
              </a:rPr>
              <a:t>1. C’EST QUOI COMMUNACTION?</a:t>
            </a:r>
            <a:endParaRPr lang="en-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11" name="ZoneTexte 10">
            <a:extLst>
              <a:ext uri="{FF2B5EF4-FFF2-40B4-BE49-F238E27FC236}">
                <a16:creationId xmlns:a16="http://schemas.microsoft.com/office/drawing/2014/main" id="{2A9D3AE3-8A5D-42DA-AE55-24657E616430}"/>
              </a:ext>
            </a:extLst>
          </p:cNvPr>
          <p:cNvSpPr txBox="1"/>
          <p:nvPr/>
        </p:nvSpPr>
        <p:spPr>
          <a:xfrm>
            <a:off x="908050" y="1279959"/>
            <a:ext cx="10375900" cy="2308324"/>
          </a:xfrm>
          <a:prstGeom prst="rect">
            <a:avLst/>
          </a:prstGeom>
          <a:noFill/>
        </p:spPr>
        <p:txBody>
          <a:bodyPr wrap="square" rtlCol="0">
            <a:spAutoFit/>
          </a:bodyPr>
          <a:lstStyle/>
          <a:p>
            <a:pPr algn="just"/>
            <a:r>
              <a:rPr lang="fr-FR" dirty="0">
                <a:ea typeface="Tahoma" panose="020B0604030504040204" pitchFamily="34" charset="0"/>
                <a:cs typeface="Tahoma" panose="020B0604030504040204" pitchFamily="34" charset="0"/>
              </a:rPr>
              <a:t>C'est une application web qui permet de </a:t>
            </a:r>
            <a:r>
              <a:rPr lang="fr-FR" b="1" dirty="0">
                <a:ea typeface="Tahoma" panose="020B0604030504040204" pitchFamily="34" charset="0"/>
                <a:cs typeface="Tahoma" panose="020B0604030504040204" pitchFamily="34" charset="0"/>
              </a:rPr>
              <a:t>faire du bénévolat et d'aider quelqu'un </a:t>
            </a:r>
            <a:r>
              <a:rPr lang="fr-FR" dirty="0"/>
              <a:t>qui a besoin d'une aide particulière, c’est-à-dire, selon une catégorie spécifique, un utilisateur souhaitant faire du bénévolat peut aider un autre utilisateur ayant besoin de ce type d’aide. Il faut juste de rédiger une publication et </a:t>
            </a:r>
            <a:r>
              <a:rPr lang="fr-FR" b="1" dirty="0"/>
              <a:t>demander l’aide correspondante</a:t>
            </a:r>
            <a:r>
              <a:rPr lang="fr-FR" dirty="0"/>
              <a:t>.</a:t>
            </a:r>
          </a:p>
          <a:p>
            <a:pPr algn="just"/>
            <a:endParaRPr lang="fr-FR" dirty="0">
              <a:ea typeface="Tahoma" panose="020B0604030504040204" pitchFamily="34" charset="0"/>
              <a:cs typeface="Tahoma" panose="020B0604030504040204" pitchFamily="34" charset="0"/>
            </a:endParaRPr>
          </a:p>
          <a:p>
            <a:pPr algn="just"/>
            <a:r>
              <a:rPr lang="fr-FR" dirty="0">
                <a:ea typeface="Tahoma" panose="020B0604030504040204" pitchFamily="34" charset="0"/>
                <a:cs typeface="Tahoma" panose="020B0604030504040204" pitchFamily="34" charset="0"/>
              </a:rPr>
              <a:t>Il s’agit d’un système de soutien communautaire dans lequel toutes les activités d’aide sont menées à titre gratuit et dans le but d’aider une personne.</a:t>
            </a:r>
            <a:endParaRPr lang="en-CA" dirty="0">
              <a:ea typeface="Tahoma" panose="020B0604030504040204" pitchFamily="34" charset="0"/>
              <a:cs typeface="Tahoma" panose="020B0604030504040204" pitchFamily="34" charset="0"/>
            </a:endParaRPr>
          </a:p>
          <a:p>
            <a:pPr algn="just"/>
            <a:endParaRPr lang="en-CA" dirty="0"/>
          </a:p>
        </p:txBody>
      </p:sp>
      <p:pic>
        <p:nvPicPr>
          <p:cNvPr id="14" name="Image 13">
            <a:extLst>
              <a:ext uri="{FF2B5EF4-FFF2-40B4-BE49-F238E27FC236}">
                <a16:creationId xmlns:a16="http://schemas.microsoft.com/office/drawing/2014/main" id="{A8283403-4B3E-4BDD-BA55-AED6BD30D24A}"/>
              </a:ext>
            </a:extLst>
          </p:cNvPr>
          <p:cNvPicPr>
            <a:picLocks noChangeAspect="1"/>
          </p:cNvPicPr>
          <p:nvPr/>
        </p:nvPicPr>
        <p:blipFill>
          <a:blip r:embed="rId4"/>
          <a:stretch>
            <a:fillRect/>
          </a:stretch>
        </p:blipFill>
        <p:spPr>
          <a:xfrm>
            <a:off x="562178" y="3625180"/>
            <a:ext cx="1454599" cy="1795853"/>
          </a:xfrm>
          <a:prstGeom prst="rect">
            <a:avLst/>
          </a:prstGeom>
        </p:spPr>
      </p:pic>
      <p:pic>
        <p:nvPicPr>
          <p:cNvPr id="15" name="Image 14">
            <a:extLst>
              <a:ext uri="{FF2B5EF4-FFF2-40B4-BE49-F238E27FC236}">
                <a16:creationId xmlns:a16="http://schemas.microsoft.com/office/drawing/2014/main" id="{708FD9AC-12FA-4620-9ABC-5C18D9646232}"/>
              </a:ext>
            </a:extLst>
          </p:cNvPr>
          <p:cNvPicPr>
            <a:picLocks noChangeAspect="1"/>
          </p:cNvPicPr>
          <p:nvPr/>
        </p:nvPicPr>
        <p:blipFill>
          <a:blip r:embed="rId5"/>
          <a:stretch>
            <a:fillRect/>
          </a:stretch>
        </p:blipFill>
        <p:spPr>
          <a:xfrm>
            <a:off x="2867181" y="3687799"/>
            <a:ext cx="1416654" cy="1625600"/>
          </a:xfrm>
          <a:prstGeom prst="rect">
            <a:avLst/>
          </a:prstGeom>
        </p:spPr>
      </p:pic>
      <p:pic>
        <p:nvPicPr>
          <p:cNvPr id="16" name="Image 15">
            <a:extLst>
              <a:ext uri="{FF2B5EF4-FFF2-40B4-BE49-F238E27FC236}">
                <a16:creationId xmlns:a16="http://schemas.microsoft.com/office/drawing/2014/main" id="{A34CEF4D-666E-41B4-B2D5-5690F6FD0343}"/>
              </a:ext>
            </a:extLst>
          </p:cNvPr>
          <p:cNvPicPr>
            <a:picLocks noChangeAspect="1"/>
          </p:cNvPicPr>
          <p:nvPr/>
        </p:nvPicPr>
        <p:blipFill>
          <a:blip r:embed="rId6"/>
          <a:stretch>
            <a:fillRect/>
          </a:stretch>
        </p:blipFill>
        <p:spPr>
          <a:xfrm>
            <a:off x="4038392" y="5242662"/>
            <a:ext cx="1776703" cy="1425761"/>
          </a:xfrm>
          <a:prstGeom prst="rect">
            <a:avLst/>
          </a:prstGeom>
        </p:spPr>
      </p:pic>
      <p:pic>
        <p:nvPicPr>
          <p:cNvPr id="17" name="Image 16">
            <a:extLst>
              <a:ext uri="{FF2B5EF4-FFF2-40B4-BE49-F238E27FC236}">
                <a16:creationId xmlns:a16="http://schemas.microsoft.com/office/drawing/2014/main" id="{EB473C96-26A7-448B-B5D7-06091DDF2585}"/>
              </a:ext>
            </a:extLst>
          </p:cNvPr>
          <p:cNvPicPr>
            <a:picLocks noChangeAspect="1"/>
          </p:cNvPicPr>
          <p:nvPr/>
        </p:nvPicPr>
        <p:blipFill>
          <a:blip r:embed="rId7"/>
          <a:stretch>
            <a:fillRect/>
          </a:stretch>
        </p:blipFill>
        <p:spPr>
          <a:xfrm>
            <a:off x="10748844" y="3297449"/>
            <a:ext cx="968222" cy="1931094"/>
          </a:xfrm>
          <a:prstGeom prst="rect">
            <a:avLst/>
          </a:prstGeom>
        </p:spPr>
      </p:pic>
      <p:pic>
        <p:nvPicPr>
          <p:cNvPr id="18" name="Image 17">
            <a:extLst>
              <a:ext uri="{FF2B5EF4-FFF2-40B4-BE49-F238E27FC236}">
                <a16:creationId xmlns:a16="http://schemas.microsoft.com/office/drawing/2014/main" id="{7FE01B9C-DE9C-4F06-8C6E-055C557AC176}"/>
              </a:ext>
            </a:extLst>
          </p:cNvPr>
          <p:cNvPicPr>
            <a:picLocks noChangeAspect="1"/>
          </p:cNvPicPr>
          <p:nvPr/>
        </p:nvPicPr>
        <p:blipFill>
          <a:blip r:embed="rId8"/>
          <a:stretch>
            <a:fillRect/>
          </a:stretch>
        </p:blipFill>
        <p:spPr>
          <a:xfrm>
            <a:off x="5526206" y="3517546"/>
            <a:ext cx="1453407" cy="1795853"/>
          </a:xfrm>
          <a:prstGeom prst="rect">
            <a:avLst/>
          </a:prstGeom>
        </p:spPr>
      </p:pic>
      <p:pic>
        <p:nvPicPr>
          <p:cNvPr id="19" name="Image 18">
            <a:extLst>
              <a:ext uri="{FF2B5EF4-FFF2-40B4-BE49-F238E27FC236}">
                <a16:creationId xmlns:a16="http://schemas.microsoft.com/office/drawing/2014/main" id="{79FBD1E3-F7CD-4456-8A6B-43D1423FAD9D}"/>
              </a:ext>
            </a:extLst>
          </p:cNvPr>
          <p:cNvPicPr>
            <a:picLocks noChangeAspect="1"/>
          </p:cNvPicPr>
          <p:nvPr/>
        </p:nvPicPr>
        <p:blipFill>
          <a:blip r:embed="rId9"/>
          <a:stretch>
            <a:fillRect/>
          </a:stretch>
        </p:blipFill>
        <p:spPr>
          <a:xfrm>
            <a:off x="1762593" y="5228543"/>
            <a:ext cx="1278871" cy="1449387"/>
          </a:xfrm>
          <a:prstGeom prst="rect">
            <a:avLst/>
          </a:prstGeom>
        </p:spPr>
      </p:pic>
      <p:pic>
        <p:nvPicPr>
          <p:cNvPr id="20" name="Image 19">
            <a:extLst>
              <a:ext uri="{FF2B5EF4-FFF2-40B4-BE49-F238E27FC236}">
                <a16:creationId xmlns:a16="http://schemas.microsoft.com/office/drawing/2014/main" id="{4051ADFE-A055-4A8D-8ED0-10FC57F922E8}"/>
              </a:ext>
            </a:extLst>
          </p:cNvPr>
          <p:cNvPicPr>
            <a:picLocks noChangeAspect="1"/>
          </p:cNvPicPr>
          <p:nvPr/>
        </p:nvPicPr>
        <p:blipFill>
          <a:blip r:embed="rId10"/>
          <a:stretch>
            <a:fillRect/>
          </a:stretch>
        </p:blipFill>
        <p:spPr>
          <a:xfrm>
            <a:off x="6861262" y="4910137"/>
            <a:ext cx="1810412" cy="1687512"/>
          </a:xfrm>
          <a:prstGeom prst="rect">
            <a:avLst/>
          </a:prstGeom>
        </p:spPr>
      </p:pic>
      <p:pic>
        <p:nvPicPr>
          <p:cNvPr id="21" name="Image 20">
            <a:extLst>
              <a:ext uri="{FF2B5EF4-FFF2-40B4-BE49-F238E27FC236}">
                <a16:creationId xmlns:a16="http://schemas.microsoft.com/office/drawing/2014/main" id="{7AD9136E-425C-4E23-9D49-D234E24E20AD}"/>
              </a:ext>
            </a:extLst>
          </p:cNvPr>
          <p:cNvPicPr>
            <a:picLocks noChangeAspect="1"/>
          </p:cNvPicPr>
          <p:nvPr/>
        </p:nvPicPr>
        <p:blipFill>
          <a:blip r:embed="rId11"/>
          <a:stretch>
            <a:fillRect/>
          </a:stretch>
        </p:blipFill>
        <p:spPr>
          <a:xfrm>
            <a:off x="8118286" y="3687799"/>
            <a:ext cx="1537885" cy="1657859"/>
          </a:xfrm>
          <a:prstGeom prst="rect">
            <a:avLst/>
          </a:prstGeom>
        </p:spPr>
      </p:pic>
      <p:pic>
        <p:nvPicPr>
          <p:cNvPr id="22" name="Image 21">
            <a:extLst>
              <a:ext uri="{FF2B5EF4-FFF2-40B4-BE49-F238E27FC236}">
                <a16:creationId xmlns:a16="http://schemas.microsoft.com/office/drawing/2014/main" id="{2EB9E1C1-6649-45EF-9546-D4FFA8FDFB96}"/>
              </a:ext>
            </a:extLst>
          </p:cNvPr>
          <p:cNvPicPr>
            <a:picLocks noChangeAspect="1"/>
          </p:cNvPicPr>
          <p:nvPr/>
        </p:nvPicPr>
        <p:blipFill>
          <a:blip r:embed="rId12"/>
          <a:stretch>
            <a:fillRect/>
          </a:stretch>
        </p:blipFill>
        <p:spPr>
          <a:xfrm>
            <a:off x="9418579" y="5159845"/>
            <a:ext cx="1671679" cy="1398054"/>
          </a:xfrm>
          <a:prstGeom prst="rect">
            <a:avLst/>
          </a:prstGeom>
        </p:spPr>
      </p:pic>
      <p:sp>
        <p:nvSpPr>
          <p:cNvPr id="3" name="Espace réservé du numéro de diapositive 2">
            <a:extLst>
              <a:ext uri="{FF2B5EF4-FFF2-40B4-BE49-F238E27FC236}">
                <a16:creationId xmlns:a16="http://schemas.microsoft.com/office/drawing/2014/main" id="{732E5B10-6120-4129-843F-A5755C782E37}"/>
              </a:ext>
            </a:extLst>
          </p:cNvPr>
          <p:cNvSpPr>
            <a:spLocks noGrp="1"/>
          </p:cNvSpPr>
          <p:nvPr>
            <p:ph type="sldNum" sz="quarter" idx="12"/>
          </p:nvPr>
        </p:nvSpPr>
        <p:spPr/>
        <p:txBody>
          <a:bodyPr/>
          <a:lstStyle/>
          <a:p>
            <a:fld id="{7A79C5EC-18BC-4A24-B361-A108AE58E0DA}" type="slidenum">
              <a:rPr lang="en-CA" smtClean="0"/>
              <a:t>3</a:t>
            </a:fld>
            <a:endParaRPr lang="en-CA"/>
          </a:p>
        </p:txBody>
      </p:sp>
    </p:spTree>
    <p:extLst>
      <p:ext uri="{BB962C8B-B14F-4D97-AF65-F5344CB8AC3E}">
        <p14:creationId xmlns:p14="http://schemas.microsoft.com/office/powerpoint/2010/main" val="1780419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260351"/>
            <a:ext cx="7291388" cy="776758"/>
          </a:xfrm>
        </p:spPr>
        <p:txBody>
          <a:bodyPr>
            <a:normAutofit/>
          </a:bodyPr>
          <a:lstStyle/>
          <a:p>
            <a:pPr>
              <a:lnSpc>
                <a:spcPct val="90000"/>
              </a:lnSpc>
            </a:pPr>
            <a:r>
              <a:rPr lang="fr-FR" sz="3100" u="sng" cap="none">
                <a:latin typeface="Ebrima" panose="02000000000000000000" pitchFamily="2" charset="0"/>
                <a:ea typeface="Ebrima" panose="02000000000000000000" pitchFamily="2" charset="0"/>
                <a:cs typeface="Ebrima" panose="02000000000000000000" pitchFamily="2" charset="0"/>
              </a:rPr>
              <a:t>2. CONTEXTE</a:t>
            </a:r>
            <a:endParaRPr lang="en-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11" name="ZoneTexte 10">
            <a:extLst>
              <a:ext uri="{FF2B5EF4-FFF2-40B4-BE49-F238E27FC236}">
                <a16:creationId xmlns:a16="http://schemas.microsoft.com/office/drawing/2014/main" id="{2A9D3AE3-8A5D-42DA-AE55-24657E616430}"/>
              </a:ext>
            </a:extLst>
          </p:cNvPr>
          <p:cNvSpPr txBox="1"/>
          <p:nvPr/>
        </p:nvSpPr>
        <p:spPr>
          <a:xfrm>
            <a:off x="908050" y="1279959"/>
            <a:ext cx="10375900" cy="3416320"/>
          </a:xfrm>
          <a:prstGeom prst="rect">
            <a:avLst/>
          </a:prstGeom>
          <a:noFill/>
        </p:spPr>
        <p:txBody>
          <a:bodyPr wrap="square" rtlCol="0">
            <a:spAutoFit/>
          </a:bodyPr>
          <a:lstStyle/>
          <a:p>
            <a:pPr algn="just"/>
            <a:r>
              <a:rPr lang="fr-FR">
                <a:ea typeface="Tahoma" panose="020B0604030504040204" pitchFamily="34" charset="0"/>
                <a:cs typeface="Tahoma" panose="020B0604030504040204" pitchFamily="34" charset="0"/>
              </a:rPr>
              <a:t>Dans la société, il y a des gens qui, pour une raison quelconque, n'ont pas de famille ou d'amis proches qui peuvent les aider à résoudre certaines situations de la vie quotidienne, de la même manière, beaucoup de gens dans la société ont une grande vocation à aider les autres, mais parfois, </a:t>
            </a:r>
            <a:r>
              <a:rPr lang="fr-FR"/>
              <a:t>ils ne trouvent pas les espaces appropriés pour aider quelqu’un.</a:t>
            </a:r>
          </a:p>
          <a:p>
            <a:pPr algn="just"/>
            <a:endParaRPr lang="fr-FR"/>
          </a:p>
          <a:p>
            <a:pPr algn="just"/>
            <a:r>
              <a:rPr lang="fr-FR">
                <a:ea typeface="Tahoma" panose="020B0604030504040204" pitchFamily="34" charset="0"/>
                <a:cs typeface="Tahoma" panose="020B0604030504040204" pitchFamily="34" charset="0"/>
              </a:rPr>
              <a:t>C'est à cause de ce qui précède que dans le but de pouvoir donner un coup de main à ces personnes qui ont besoin d’un bénévole, l'idée de CommunAction est née.</a:t>
            </a:r>
          </a:p>
          <a:p>
            <a:pPr algn="just"/>
            <a:endParaRPr lang="fr-FR"/>
          </a:p>
          <a:p>
            <a:pPr algn="just"/>
            <a:endParaRPr lang="fr-FR">
              <a:ea typeface="Tahoma" panose="020B0604030504040204" pitchFamily="34" charset="0"/>
              <a:cs typeface="Tahoma" panose="020B0604030504040204" pitchFamily="34" charset="0"/>
            </a:endParaRPr>
          </a:p>
          <a:p>
            <a:pPr algn="just"/>
            <a:endParaRPr lang="fr-FR">
              <a:ea typeface="Tahoma" panose="020B0604030504040204" pitchFamily="34" charset="0"/>
              <a:cs typeface="Tahoma" panose="020B0604030504040204" pitchFamily="34" charset="0"/>
            </a:endParaRPr>
          </a:p>
          <a:p>
            <a:pPr algn="just"/>
            <a:endParaRPr lang="fr-FR">
              <a:ea typeface="Tahoma" panose="020B0604030504040204" pitchFamily="34" charset="0"/>
              <a:cs typeface="Tahoma" panose="020B0604030504040204" pitchFamily="34" charset="0"/>
            </a:endParaRPr>
          </a:p>
          <a:p>
            <a:pPr algn="just"/>
            <a:endParaRPr lang="en-CA" dirty="0"/>
          </a:p>
        </p:txBody>
      </p:sp>
      <p:sp>
        <p:nvSpPr>
          <p:cNvPr id="3" name="Espace réservé du numéro de diapositive 2">
            <a:extLst>
              <a:ext uri="{FF2B5EF4-FFF2-40B4-BE49-F238E27FC236}">
                <a16:creationId xmlns:a16="http://schemas.microsoft.com/office/drawing/2014/main" id="{732E5B10-6120-4129-843F-A5755C782E37}"/>
              </a:ext>
            </a:extLst>
          </p:cNvPr>
          <p:cNvSpPr>
            <a:spLocks noGrp="1"/>
          </p:cNvSpPr>
          <p:nvPr>
            <p:ph type="sldNum" sz="quarter" idx="12"/>
          </p:nvPr>
        </p:nvSpPr>
        <p:spPr>
          <a:xfrm>
            <a:off x="10514012" y="5883275"/>
            <a:ext cx="551167" cy="365125"/>
          </a:xfrm>
        </p:spPr>
        <p:txBody>
          <a:bodyPr/>
          <a:lstStyle/>
          <a:p>
            <a:fld id="{7A79C5EC-18BC-4A24-B361-A108AE58E0DA}" type="slidenum">
              <a:rPr lang="en-CA" smtClean="0"/>
              <a:t>4</a:t>
            </a:fld>
            <a:endParaRPr lang="en-CA"/>
          </a:p>
        </p:txBody>
      </p:sp>
      <p:pic>
        <p:nvPicPr>
          <p:cNvPr id="5" name="Image 4">
            <a:extLst>
              <a:ext uri="{FF2B5EF4-FFF2-40B4-BE49-F238E27FC236}">
                <a16:creationId xmlns:a16="http://schemas.microsoft.com/office/drawing/2014/main" id="{1A052849-2A0C-4AAB-AF45-5D89126940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7632" y="3932829"/>
            <a:ext cx="3486947" cy="2012600"/>
          </a:xfrm>
          <a:prstGeom prst="rect">
            <a:avLst/>
          </a:prstGeom>
        </p:spPr>
      </p:pic>
    </p:spTree>
    <p:extLst>
      <p:ext uri="{BB962C8B-B14F-4D97-AF65-F5344CB8AC3E}">
        <p14:creationId xmlns:p14="http://schemas.microsoft.com/office/powerpoint/2010/main" val="2604625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424223" y="260351"/>
            <a:ext cx="9655862" cy="776758"/>
          </a:xfrm>
        </p:spPr>
        <p:txBody>
          <a:bodyPr>
            <a:normAutofit fontScale="90000"/>
          </a:bodyPr>
          <a:lstStyle/>
          <a:p>
            <a:pPr>
              <a:lnSpc>
                <a:spcPct val="90000"/>
              </a:lnSpc>
            </a:pPr>
            <a:r>
              <a:rPr lang="fr-FR" sz="3400" u="sng" cap="none" dirty="0">
                <a:latin typeface="Ebrima" panose="02000000000000000000" pitchFamily="2" charset="0"/>
                <a:ea typeface="Ebrima" panose="02000000000000000000" pitchFamily="2" charset="0"/>
                <a:cs typeface="Ebrima" panose="02000000000000000000" pitchFamily="2" charset="0"/>
              </a:rPr>
              <a:t>3. IDENTIFICATION DES FONCTIONNALITÉS DU PAGE</a:t>
            </a:r>
            <a:endParaRPr lang="en-CA" sz="34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pic>
        <p:nvPicPr>
          <p:cNvPr id="5" name="Image 4">
            <a:extLst>
              <a:ext uri="{FF2B5EF4-FFF2-40B4-BE49-F238E27FC236}">
                <a16:creationId xmlns:a16="http://schemas.microsoft.com/office/drawing/2014/main" id="{5F93B43B-6A13-4679-9256-D33D7675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512678">
            <a:off x="10149076" y="1781552"/>
            <a:ext cx="1738124" cy="1294348"/>
          </a:xfrm>
          <a:prstGeom prst="rect">
            <a:avLst/>
          </a:prstGeom>
        </p:spPr>
      </p:pic>
      <p:pic>
        <p:nvPicPr>
          <p:cNvPr id="8" name="Image 7">
            <a:extLst>
              <a:ext uri="{FF2B5EF4-FFF2-40B4-BE49-F238E27FC236}">
                <a16:creationId xmlns:a16="http://schemas.microsoft.com/office/drawing/2014/main" id="{1678EAF0-D55A-4C9E-979D-A79B28F8BB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442954">
            <a:off x="140657" y="1775967"/>
            <a:ext cx="1750441" cy="1303520"/>
          </a:xfrm>
          <a:prstGeom prst="rect">
            <a:avLst/>
          </a:prstGeom>
        </p:spPr>
      </p:pic>
      <p:pic>
        <p:nvPicPr>
          <p:cNvPr id="10" name="Image 9">
            <a:extLst>
              <a:ext uri="{FF2B5EF4-FFF2-40B4-BE49-F238E27FC236}">
                <a16:creationId xmlns:a16="http://schemas.microsoft.com/office/drawing/2014/main" id="{0328837E-D733-42C0-AABA-65225BB0F6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3141" y="5308500"/>
            <a:ext cx="1866591" cy="1390015"/>
          </a:xfrm>
          <a:prstGeom prst="rect">
            <a:avLst/>
          </a:prstGeom>
        </p:spPr>
      </p:pic>
      <p:pic>
        <p:nvPicPr>
          <p:cNvPr id="12" name="Image 11">
            <a:extLst>
              <a:ext uri="{FF2B5EF4-FFF2-40B4-BE49-F238E27FC236}">
                <a16:creationId xmlns:a16="http://schemas.microsoft.com/office/drawing/2014/main" id="{6C63FD2B-36E5-47BE-A6BD-66A4167C7A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4231" y="3932937"/>
            <a:ext cx="1614497" cy="1485681"/>
          </a:xfrm>
          <a:prstGeom prst="rect">
            <a:avLst/>
          </a:prstGeom>
        </p:spPr>
      </p:pic>
      <p:pic>
        <p:nvPicPr>
          <p:cNvPr id="14" name="Image 13">
            <a:extLst>
              <a:ext uri="{FF2B5EF4-FFF2-40B4-BE49-F238E27FC236}">
                <a16:creationId xmlns:a16="http://schemas.microsoft.com/office/drawing/2014/main" id="{C2E6D974-8439-4A20-B673-B14110C19F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0675743">
            <a:off x="10600471" y="2763715"/>
            <a:ext cx="1185518" cy="1485681"/>
          </a:xfrm>
          <a:prstGeom prst="rect">
            <a:avLst/>
          </a:prstGeom>
        </p:spPr>
      </p:pic>
      <p:pic>
        <p:nvPicPr>
          <p:cNvPr id="16" name="Image 15">
            <a:extLst>
              <a:ext uri="{FF2B5EF4-FFF2-40B4-BE49-F238E27FC236}">
                <a16:creationId xmlns:a16="http://schemas.microsoft.com/office/drawing/2014/main" id="{2E2A93CD-5150-4819-BE10-6868274EBB4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097104">
            <a:off x="9678615" y="4045217"/>
            <a:ext cx="1856919" cy="1708760"/>
          </a:xfrm>
          <a:prstGeom prst="rect">
            <a:avLst/>
          </a:prstGeom>
        </p:spPr>
      </p:pic>
      <p:pic>
        <p:nvPicPr>
          <p:cNvPr id="18" name="Image 17">
            <a:extLst>
              <a:ext uri="{FF2B5EF4-FFF2-40B4-BE49-F238E27FC236}">
                <a16:creationId xmlns:a16="http://schemas.microsoft.com/office/drawing/2014/main" id="{1A00E8A8-2B1D-48CA-BC45-287084143CA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84315" y="4632803"/>
            <a:ext cx="1617831" cy="1488749"/>
          </a:xfrm>
          <a:prstGeom prst="rect">
            <a:avLst/>
          </a:prstGeom>
        </p:spPr>
      </p:pic>
      <p:pic>
        <p:nvPicPr>
          <p:cNvPr id="20" name="Image 19">
            <a:extLst>
              <a:ext uri="{FF2B5EF4-FFF2-40B4-BE49-F238E27FC236}">
                <a16:creationId xmlns:a16="http://schemas.microsoft.com/office/drawing/2014/main" id="{7DD675E1-7B96-4DFE-9EA5-6294560FCBF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699955">
            <a:off x="6748288" y="5144881"/>
            <a:ext cx="1510537" cy="1390015"/>
          </a:xfrm>
          <a:prstGeom prst="rect">
            <a:avLst/>
          </a:prstGeom>
        </p:spPr>
      </p:pic>
      <p:pic>
        <p:nvPicPr>
          <p:cNvPr id="22" name="Image 21">
            <a:extLst>
              <a:ext uri="{FF2B5EF4-FFF2-40B4-BE49-F238E27FC236}">
                <a16:creationId xmlns:a16="http://schemas.microsoft.com/office/drawing/2014/main" id="{151E1314-759B-474B-BAF6-22FAB072BDC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20978584">
            <a:off x="4828852" y="5072383"/>
            <a:ext cx="2061302" cy="1535013"/>
          </a:xfrm>
          <a:prstGeom prst="rect">
            <a:avLst/>
          </a:prstGeom>
        </p:spPr>
      </p:pic>
      <p:pic>
        <p:nvPicPr>
          <p:cNvPr id="24" name="Image 23">
            <a:extLst>
              <a:ext uri="{FF2B5EF4-FFF2-40B4-BE49-F238E27FC236}">
                <a16:creationId xmlns:a16="http://schemas.microsoft.com/office/drawing/2014/main" id="{EDE8177F-D97D-4CED-BC15-8F2367A491A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710672">
            <a:off x="3089359" y="5236128"/>
            <a:ext cx="1866590" cy="1390014"/>
          </a:xfrm>
          <a:prstGeom prst="rect">
            <a:avLst/>
          </a:prstGeom>
        </p:spPr>
      </p:pic>
      <p:pic>
        <p:nvPicPr>
          <p:cNvPr id="26" name="Image 25">
            <a:extLst>
              <a:ext uri="{FF2B5EF4-FFF2-40B4-BE49-F238E27FC236}">
                <a16:creationId xmlns:a16="http://schemas.microsoft.com/office/drawing/2014/main" id="{760B0038-13A3-425B-9B79-95EEC3698A4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14400" y="5418618"/>
            <a:ext cx="1866590" cy="1390014"/>
          </a:xfrm>
          <a:prstGeom prst="rect">
            <a:avLst/>
          </a:prstGeom>
        </p:spPr>
      </p:pic>
      <p:pic>
        <p:nvPicPr>
          <p:cNvPr id="28" name="Image 27">
            <a:extLst>
              <a:ext uri="{FF2B5EF4-FFF2-40B4-BE49-F238E27FC236}">
                <a16:creationId xmlns:a16="http://schemas.microsoft.com/office/drawing/2014/main" id="{E3E46E22-63BB-4717-BA8B-DD9B268E570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rot="20801564">
            <a:off x="189854" y="4723611"/>
            <a:ext cx="1866590" cy="1390014"/>
          </a:xfrm>
          <a:prstGeom prst="rect">
            <a:avLst/>
          </a:prstGeom>
        </p:spPr>
      </p:pic>
      <p:pic>
        <p:nvPicPr>
          <p:cNvPr id="30" name="Image 29">
            <a:extLst>
              <a:ext uri="{FF2B5EF4-FFF2-40B4-BE49-F238E27FC236}">
                <a16:creationId xmlns:a16="http://schemas.microsoft.com/office/drawing/2014/main" id="{F8493397-6232-4793-94D1-649F3BE1031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rot="1183342">
            <a:off x="154309" y="2567793"/>
            <a:ext cx="1866590" cy="1390014"/>
          </a:xfrm>
          <a:prstGeom prst="rect">
            <a:avLst/>
          </a:prstGeom>
        </p:spPr>
      </p:pic>
      <p:sp>
        <p:nvSpPr>
          <p:cNvPr id="33" name="Rectangle 32">
            <a:extLst>
              <a:ext uri="{FF2B5EF4-FFF2-40B4-BE49-F238E27FC236}">
                <a16:creationId xmlns:a16="http://schemas.microsoft.com/office/drawing/2014/main" id="{3935108A-B52A-4FA3-8ECB-24DB1CFDFF05}"/>
              </a:ext>
            </a:extLst>
          </p:cNvPr>
          <p:cNvSpPr/>
          <p:nvPr/>
        </p:nvSpPr>
        <p:spPr>
          <a:xfrm>
            <a:off x="2540000" y="1310284"/>
            <a:ext cx="6908104" cy="3693319"/>
          </a:xfrm>
          <a:prstGeom prst="rect">
            <a:avLst/>
          </a:prstGeom>
        </p:spPr>
        <p:txBody>
          <a:bodyPr wrap="square">
            <a:spAutoFit/>
          </a:bodyPr>
          <a:lstStyle/>
          <a:p>
            <a:pPr algn="just"/>
            <a:r>
              <a:rPr lang="fr-CA" dirty="0"/>
              <a:t>Nous avons utilisé le logiciel </a:t>
            </a:r>
            <a:r>
              <a:rPr lang="fr-CA" b="1" dirty="0" err="1"/>
              <a:t>Balsamiq</a:t>
            </a:r>
            <a:r>
              <a:rPr lang="fr-CA" dirty="0"/>
              <a:t> </a:t>
            </a:r>
            <a:r>
              <a:rPr lang="fr-FR" dirty="0"/>
              <a:t>pour établir </a:t>
            </a:r>
            <a:r>
              <a:rPr lang="fr-CA" dirty="0"/>
              <a:t>les fonctionnalités de l’application, ce qui nous a permis d’avoir une idée claire au début du projet, </a:t>
            </a:r>
            <a:r>
              <a:rPr lang="fr-FR" dirty="0"/>
              <a:t>de ce que nous voulions développer</a:t>
            </a:r>
            <a:r>
              <a:rPr lang="fr-CA" dirty="0"/>
              <a:t>. Les principales fonctionnalités sont:</a:t>
            </a:r>
          </a:p>
          <a:p>
            <a:pPr algn="just"/>
            <a:endParaRPr lang="fr-CA" dirty="0"/>
          </a:p>
          <a:p>
            <a:pPr marL="342900" indent="-342900" algn="just">
              <a:buFont typeface="+mj-lt"/>
              <a:buAutoNum type="arabicPeriod"/>
            </a:pPr>
            <a:r>
              <a:rPr lang="fr-FR" dirty="0"/>
              <a:t>Se connecter et s'inscrire à l'application</a:t>
            </a:r>
          </a:p>
          <a:p>
            <a:pPr marL="342900" indent="-342900" algn="just">
              <a:buFont typeface="+mj-lt"/>
              <a:buAutoNum type="arabicPeriod"/>
            </a:pPr>
            <a:r>
              <a:rPr lang="fr-FR" dirty="0"/>
              <a:t>Faire une demande publique pour trouver un volontaire</a:t>
            </a:r>
          </a:p>
          <a:p>
            <a:pPr marL="342900" indent="-342900" algn="just">
              <a:buFont typeface="+mj-lt"/>
              <a:buAutoNum type="arabicPeriod"/>
            </a:pPr>
            <a:r>
              <a:rPr lang="fr-FR" dirty="0"/>
              <a:t>Faire une publication privée pour être un volontaire par rapport à une publication.</a:t>
            </a:r>
          </a:p>
          <a:p>
            <a:pPr marL="342900" indent="-342900" algn="just">
              <a:buFont typeface="+mj-lt"/>
              <a:buAutoNum type="arabicPeriod"/>
            </a:pPr>
            <a:r>
              <a:rPr lang="fr-FR" dirty="0"/>
              <a:t>Services de messagerie entre utilisateurs</a:t>
            </a:r>
          </a:p>
          <a:p>
            <a:pPr marL="342900" indent="-342900" algn="just">
              <a:buFont typeface="+mj-lt"/>
              <a:buAutoNum type="arabicPeriod"/>
            </a:pPr>
            <a:r>
              <a:rPr lang="fr-FR" dirty="0"/>
              <a:t>Habilités des utilisateurs</a:t>
            </a:r>
          </a:p>
          <a:p>
            <a:pPr marL="342900" indent="-342900" algn="just">
              <a:buFont typeface="+mj-lt"/>
              <a:buAutoNum type="arabicPeriod"/>
            </a:pPr>
            <a:r>
              <a:rPr lang="fr-FR" dirty="0"/>
              <a:t>Interface claire simple et conviviale</a:t>
            </a:r>
          </a:p>
          <a:p>
            <a:pPr algn="just"/>
            <a:endParaRPr lang="fr-CA" dirty="0"/>
          </a:p>
        </p:txBody>
      </p:sp>
      <p:sp>
        <p:nvSpPr>
          <p:cNvPr id="3" name="Espace réservé du numéro de diapositive 2">
            <a:extLst>
              <a:ext uri="{FF2B5EF4-FFF2-40B4-BE49-F238E27FC236}">
                <a16:creationId xmlns:a16="http://schemas.microsoft.com/office/drawing/2014/main" id="{D87DD88E-0C01-4825-A360-95CA1067C517}"/>
              </a:ext>
            </a:extLst>
          </p:cNvPr>
          <p:cNvSpPr>
            <a:spLocks noGrp="1"/>
          </p:cNvSpPr>
          <p:nvPr>
            <p:ph type="sldNum" sz="quarter" idx="12"/>
          </p:nvPr>
        </p:nvSpPr>
        <p:spPr/>
        <p:txBody>
          <a:bodyPr/>
          <a:lstStyle/>
          <a:p>
            <a:fld id="{7A79C5EC-18BC-4A24-B361-A108AE58E0DA}" type="slidenum">
              <a:rPr lang="en-CA" smtClean="0"/>
              <a:t>5</a:t>
            </a:fld>
            <a:endParaRPr lang="en-CA"/>
          </a:p>
        </p:txBody>
      </p:sp>
    </p:spTree>
    <p:extLst>
      <p:ext uri="{BB962C8B-B14F-4D97-AF65-F5344CB8AC3E}">
        <p14:creationId xmlns:p14="http://schemas.microsoft.com/office/powerpoint/2010/main" val="1636209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8618538" cy="592609"/>
          </a:xfrm>
        </p:spPr>
        <p:txBody>
          <a:bodyPr>
            <a:normAutofit/>
          </a:bodyPr>
          <a:lstStyle/>
          <a:p>
            <a:pPr>
              <a:lnSpc>
                <a:spcPct val="90000"/>
              </a:lnSpc>
            </a:pPr>
            <a:r>
              <a:rPr lang="fr-FR" sz="3100" u="sng" cap="none" dirty="0">
                <a:latin typeface="Ebrima" panose="02000000000000000000" pitchFamily="2" charset="0"/>
                <a:ea typeface="Ebrima" panose="02000000000000000000" pitchFamily="2" charset="0"/>
                <a:cs typeface="Ebrima" panose="02000000000000000000" pitchFamily="2" charset="0"/>
              </a:rPr>
              <a:t>4. PUBLIC CIBLÉ DE LA APLICATION </a:t>
            </a:r>
            <a:endParaRPr lang="en-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1054100" y="1706426"/>
            <a:ext cx="10229850" cy="1200329"/>
          </a:xfrm>
          <a:prstGeom prst="rect">
            <a:avLst/>
          </a:prstGeom>
          <a:noFill/>
        </p:spPr>
        <p:txBody>
          <a:bodyPr wrap="square" rtlCol="0">
            <a:spAutoFit/>
          </a:bodyPr>
          <a:lstStyle/>
          <a:p>
            <a:pPr algn="just"/>
            <a:r>
              <a:rPr lang="fr-FR" dirty="0">
                <a:ea typeface="Tahoma" panose="020B0604030504040204" pitchFamily="34" charset="0"/>
                <a:cs typeface="Tahoma" panose="020B0604030504040204" pitchFamily="34" charset="0"/>
              </a:rPr>
              <a:t>L'application est destinée </a:t>
            </a:r>
            <a:r>
              <a:rPr lang="fr-FR" b="1" dirty="0">
                <a:ea typeface="Tahoma" panose="020B0604030504040204" pitchFamily="34" charset="0"/>
                <a:cs typeface="Tahoma" panose="020B0604030504040204" pitchFamily="34" charset="0"/>
              </a:rPr>
              <a:t>à tout le monde</a:t>
            </a:r>
            <a:r>
              <a:rPr lang="fr-FR" dirty="0">
                <a:ea typeface="Tahoma" panose="020B0604030504040204" pitchFamily="34" charset="0"/>
                <a:cs typeface="Tahoma" panose="020B0604030504040204" pitchFamily="34" charset="0"/>
              </a:rPr>
              <a:t>, mais au début,  pour la mettre en place, il serait important de la promouvoir auprès </a:t>
            </a:r>
            <a:r>
              <a:rPr lang="fr-FR" b="1" dirty="0">
                <a:ea typeface="Tahoma" panose="020B0604030504040204" pitchFamily="34" charset="0"/>
                <a:cs typeface="Tahoma" panose="020B0604030504040204" pitchFamily="34" charset="0"/>
              </a:rPr>
              <a:t>des personnes âgées </a:t>
            </a:r>
            <a:r>
              <a:rPr lang="fr-FR" dirty="0">
                <a:ea typeface="Tahoma" panose="020B0604030504040204" pitchFamily="34" charset="0"/>
                <a:cs typeface="Tahoma" panose="020B0604030504040204" pitchFamily="34" charset="0"/>
              </a:rPr>
              <a:t>et </a:t>
            </a:r>
            <a:r>
              <a:rPr lang="fr-FR" b="1" dirty="0">
                <a:ea typeface="Tahoma" panose="020B0604030504040204" pitchFamily="34" charset="0"/>
                <a:cs typeface="Tahoma" panose="020B0604030504040204" pitchFamily="34" charset="0"/>
              </a:rPr>
              <a:t>des organisations communautaires</a:t>
            </a:r>
            <a:r>
              <a:rPr lang="fr-FR" dirty="0">
                <a:ea typeface="Tahoma" panose="020B0604030504040204" pitchFamily="34" charset="0"/>
                <a:cs typeface="Tahoma" panose="020B0604030504040204" pitchFamily="34" charset="0"/>
              </a:rPr>
              <a:t>, puisque nous considérons que dans ce segment de la population, </a:t>
            </a:r>
            <a:r>
              <a:rPr lang="fr-FR" dirty="0" err="1">
                <a:ea typeface="Tahoma" panose="020B0604030504040204" pitchFamily="34" charset="0"/>
                <a:cs typeface="Tahoma" panose="020B0604030504040204" pitchFamily="34" charset="0"/>
              </a:rPr>
              <a:t>CommunAction</a:t>
            </a:r>
            <a:r>
              <a:rPr lang="fr-FR" dirty="0">
                <a:ea typeface="Tahoma" panose="020B0604030504040204" pitchFamily="34" charset="0"/>
                <a:cs typeface="Tahoma" panose="020B0604030504040204" pitchFamily="34" charset="0"/>
              </a:rPr>
              <a:t>  pourrait être très utile.</a:t>
            </a:r>
            <a:endParaRPr lang="en-CA" dirty="0"/>
          </a:p>
        </p:txBody>
      </p:sp>
      <p:pic>
        <p:nvPicPr>
          <p:cNvPr id="17" name="Image 16">
            <a:extLst>
              <a:ext uri="{FF2B5EF4-FFF2-40B4-BE49-F238E27FC236}">
                <a16:creationId xmlns:a16="http://schemas.microsoft.com/office/drawing/2014/main" id="{F52C5B31-4FFC-4B0A-A56C-7BAB614A6BAB}"/>
              </a:ext>
            </a:extLst>
          </p:cNvPr>
          <p:cNvPicPr>
            <a:picLocks noChangeAspect="1"/>
          </p:cNvPicPr>
          <p:nvPr/>
        </p:nvPicPr>
        <p:blipFill>
          <a:blip r:embed="rId3"/>
          <a:stretch>
            <a:fillRect/>
          </a:stretch>
        </p:blipFill>
        <p:spPr>
          <a:xfrm>
            <a:off x="1054100" y="3797301"/>
            <a:ext cx="4838700" cy="2279170"/>
          </a:xfrm>
          <a:prstGeom prst="rect">
            <a:avLst/>
          </a:prstGeom>
        </p:spPr>
      </p:pic>
      <p:pic>
        <p:nvPicPr>
          <p:cNvPr id="18" name="Image 17">
            <a:extLst>
              <a:ext uri="{FF2B5EF4-FFF2-40B4-BE49-F238E27FC236}">
                <a16:creationId xmlns:a16="http://schemas.microsoft.com/office/drawing/2014/main" id="{9608F96E-99F0-43CE-9CD2-AF6787836527}"/>
              </a:ext>
            </a:extLst>
          </p:cNvPr>
          <p:cNvPicPr>
            <a:picLocks noChangeAspect="1"/>
          </p:cNvPicPr>
          <p:nvPr/>
        </p:nvPicPr>
        <p:blipFill>
          <a:blip r:embed="rId4"/>
          <a:stretch>
            <a:fillRect/>
          </a:stretch>
        </p:blipFill>
        <p:spPr>
          <a:xfrm>
            <a:off x="6096000" y="3797301"/>
            <a:ext cx="5444685" cy="2279170"/>
          </a:xfrm>
          <a:prstGeom prst="rect">
            <a:avLst/>
          </a:prstGeom>
        </p:spPr>
      </p:pic>
      <p:sp>
        <p:nvSpPr>
          <p:cNvPr id="3" name="Espace réservé du numéro de diapositive 2">
            <a:extLst>
              <a:ext uri="{FF2B5EF4-FFF2-40B4-BE49-F238E27FC236}">
                <a16:creationId xmlns:a16="http://schemas.microsoft.com/office/drawing/2014/main" id="{BC62C326-C9BA-4DCF-9F98-A0D0CD1BAED1}"/>
              </a:ext>
            </a:extLst>
          </p:cNvPr>
          <p:cNvSpPr>
            <a:spLocks noGrp="1"/>
          </p:cNvSpPr>
          <p:nvPr>
            <p:ph type="sldNum" sz="quarter" idx="12"/>
          </p:nvPr>
        </p:nvSpPr>
        <p:spPr/>
        <p:txBody>
          <a:bodyPr/>
          <a:lstStyle/>
          <a:p>
            <a:fld id="{7A79C5EC-18BC-4A24-B361-A108AE58E0DA}" type="slidenum">
              <a:rPr lang="en-CA" smtClean="0"/>
              <a:t>6</a:t>
            </a:fld>
            <a:endParaRPr lang="en-CA"/>
          </a:p>
        </p:txBody>
      </p:sp>
    </p:spTree>
    <p:extLst>
      <p:ext uri="{BB962C8B-B14F-4D97-AF65-F5344CB8AC3E}">
        <p14:creationId xmlns:p14="http://schemas.microsoft.com/office/powerpoint/2010/main" val="4079947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a:bodyPr>
          <a:lstStyle/>
          <a:p>
            <a:pPr>
              <a:lnSpc>
                <a:spcPct val="90000"/>
              </a:lnSpc>
            </a:pPr>
            <a:r>
              <a:rPr lang="fr-FR" sz="3100" u="sng" cap="none" dirty="0">
                <a:latin typeface="Ebrima" panose="02000000000000000000" pitchFamily="2" charset="0"/>
                <a:ea typeface="Ebrima" panose="02000000000000000000" pitchFamily="2" charset="0"/>
                <a:cs typeface="Ebrima" panose="02000000000000000000" pitchFamily="2" charset="0"/>
              </a:rPr>
              <a:t>5. MODÉLISATION DES DONNÉES</a:t>
            </a:r>
            <a:endParaRPr lang="en-CA" sz="34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96900" y="1270403"/>
            <a:ext cx="10737850" cy="646331"/>
          </a:xfrm>
          <a:prstGeom prst="rect">
            <a:avLst/>
          </a:prstGeom>
          <a:noFill/>
        </p:spPr>
        <p:txBody>
          <a:bodyPr wrap="square" rtlCol="0">
            <a:spAutoFit/>
          </a:bodyPr>
          <a:lstStyle/>
          <a:p>
            <a:pPr lvl="0" algn="just"/>
            <a:r>
              <a:rPr lang="fr-CA" dirty="0"/>
              <a:t>Après la réalisation du processus de modélisation de données, diagramme entités-associations et la normalisation nous avons obtenu la basse de données suivante (</a:t>
            </a:r>
            <a:r>
              <a:rPr lang="fr-FR" dirty="0"/>
              <a:t>sous MySQL)</a:t>
            </a:r>
            <a:r>
              <a:rPr lang="fr-CA" dirty="0"/>
              <a:t>: </a:t>
            </a:r>
          </a:p>
        </p:txBody>
      </p:sp>
      <p:pic>
        <p:nvPicPr>
          <p:cNvPr id="4" name="Image 3">
            <a:extLst>
              <a:ext uri="{FF2B5EF4-FFF2-40B4-BE49-F238E27FC236}">
                <a16:creationId xmlns:a16="http://schemas.microsoft.com/office/drawing/2014/main" id="{89B2994E-5707-477E-9E1B-C7D1DE580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4836" y="2298699"/>
            <a:ext cx="8802328" cy="4241225"/>
          </a:xfrm>
          <a:prstGeom prst="rect">
            <a:avLst/>
          </a:prstGeom>
        </p:spPr>
      </p:pic>
      <p:sp>
        <p:nvSpPr>
          <p:cNvPr id="3" name="Espace réservé du numéro de diapositive 2">
            <a:extLst>
              <a:ext uri="{FF2B5EF4-FFF2-40B4-BE49-F238E27FC236}">
                <a16:creationId xmlns:a16="http://schemas.microsoft.com/office/drawing/2014/main" id="{BD5E13AC-C742-465A-9068-304287B963A9}"/>
              </a:ext>
            </a:extLst>
          </p:cNvPr>
          <p:cNvSpPr>
            <a:spLocks noGrp="1"/>
          </p:cNvSpPr>
          <p:nvPr>
            <p:ph type="sldNum" sz="quarter" idx="12"/>
          </p:nvPr>
        </p:nvSpPr>
        <p:spPr/>
        <p:txBody>
          <a:bodyPr/>
          <a:lstStyle/>
          <a:p>
            <a:fld id="{7A79C5EC-18BC-4A24-B361-A108AE58E0DA}" type="slidenum">
              <a:rPr lang="en-CA" smtClean="0"/>
              <a:t>7</a:t>
            </a:fld>
            <a:endParaRPr lang="en-CA"/>
          </a:p>
        </p:txBody>
      </p:sp>
    </p:spTree>
    <p:extLst>
      <p:ext uri="{BB962C8B-B14F-4D97-AF65-F5344CB8AC3E}">
        <p14:creationId xmlns:p14="http://schemas.microsoft.com/office/powerpoint/2010/main" val="4179450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fontScale="90000"/>
          </a:bodyPr>
          <a:lstStyle/>
          <a:p>
            <a:pPr>
              <a:lnSpc>
                <a:spcPct val="90000"/>
              </a:lnSpc>
            </a:pPr>
            <a:r>
              <a:rPr lang="fr-FR" sz="3100" u="sng" dirty="0">
                <a:effectLst/>
              </a:rPr>
              <a:t>6. LOGICIEL POUR LE TRAVAIL EN ÉQUIPE</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84200" y="1165330"/>
            <a:ext cx="10737850" cy="2308324"/>
          </a:xfrm>
          <a:prstGeom prst="rect">
            <a:avLst/>
          </a:prstGeom>
          <a:noFill/>
        </p:spPr>
        <p:txBody>
          <a:bodyPr wrap="square" rtlCol="0">
            <a:spAutoFit/>
          </a:bodyPr>
          <a:lstStyle/>
          <a:p>
            <a:pPr lvl="0" algn="just"/>
            <a:r>
              <a:rPr lang="fr-FR" dirty="0"/>
              <a:t>Pour travailler en équipe, nous avons utilisé le logiciel de Gestion de Versions GitHub, ce qui nous a permis de travailler très efficacement dans le développement de l'application. Ce logiciel est devenu indispensable pour permettre aux membres de l’équipe de travailler sur un même projet et donc sur le même code source.</a:t>
            </a:r>
          </a:p>
          <a:p>
            <a:pPr lvl="0" algn="just"/>
            <a:endParaRPr lang="fr-FR" dirty="0"/>
          </a:p>
          <a:p>
            <a:pPr lvl="0" algn="just"/>
            <a:r>
              <a:rPr lang="fr-FR" dirty="0"/>
              <a:t>Pour nous aider à accélérer le processus, nous avons utilisé l’outil git desktop qui rend le processus de gestion des versions et les modifications du code source du projet un peu moins complexes.</a:t>
            </a:r>
          </a:p>
        </p:txBody>
      </p:sp>
      <p:pic>
        <p:nvPicPr>
          <p:cNvPr id="1026" name="Picture 2" descr="Resultado de imagen para github">
            <a:extLst>
              <a:ext uri="{FF2B5EF4-FFF2-40B4-BE49-F238E27FC236}">
                <a16:creationId xmlns:a16="http://schemas.microsoft.com/office/drawing/2014/main" id="{74B7BB97-537D-4187-9901-1E5D6CEFB1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958" y="4235288"/>
            <a:ext cx="3514725" cy="129540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a:extLst>
              <a:ext uri="{FF2B5EF4-FFF2-40B4-BE49-F238E27FC236}">
                <a16:creationId xmlns:a16="http://schemas.microsoft.com/office/drawing/2014/main" id="{39041F21-8BEA-48AE-A47C-6A40B77A5B5B}"/>
              </a:ext>
            </a:extLst>
          </p:cNvPr>
          <p:cNvPicPr>
            <a:picLocks noChangeAspect="1"/>
          </p:cNvPicPr>
          <p:nvPr/>
        </p:nvPicPr>
        <p:blipFill>
          <a:blip r:embed="rId4"/>
          <a:stretch>
            <a:fillRect/>
          </a:stretch>
        </p:blipFill>
        <p:spPr>
          <a:xfrm>
            <a:off x="6759575" y="3601876"/>
            <a:ext cx="3438525" cy="2562225"/>
          </a:xfrm>
          <a:prstGeom prst="rect">
            <a:avLst/>
          </a:prstGeom>
        </p:spPr>
      </p:pic>
      <p:sp>
        <p:nvSpPr>
          <p:cNvPr id="4" name="Espace réservé du numéro de diapositive 3">
            <a:extLst>
              <a:ext uri="{FF2B5EF4-FFF2-40B4-BE49-F238E27FC236}">
                <a16:creationId xmlns:a16="http://schemas.microsoft.com/office/drawing/2014/main" id="{241321A1-5132-4284-A6AB-B4638E27C1F5}"/>
              </a:ext>
            </a:extLst>
          </p:cNvPr>
          <p:cNvSpPr>
            <a:spLocks noGrp="1"/>
          </p:cNvSpPr>
          <p:nvPr>
            <p:ph type="sldNum" sz="quarter" idx="12"/>
          </p:nvPr>
        </p:nvSpPr>
        <p:spPr/>
        <p:txBody>
          <a:bodyPr/>
          <a:lstStyle/>
          <a:p>
            <a:fld id="{7A79C5EC-18BC-4A24-B361-A108AE58E0DA}" type="slidenum">
              <a:rPr lang="en-CA" smtClean="0"/>
              <a:t>8</a:t>
            </a:fld>
            <a:endParaRPr lang="en-CA"/>
          </a:p>
        </p:txBody>
      </p:sp>
    </p:spTree>
    <p:extLst>
      <p:ext uri="{BB962C8B-B14F-4D97-AF65-F5344CB8AC3E}">
        <p14:creationId xmlns:p14="http://schemas.microsoft.com/office/powerpoint/2010/main" val="846442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fontScale="90000"/>
          </a:bodyPr>
          <a:lstStyle/>
          <a:p>
            <a:pPr algn="just"/>
            <a:r>
              <a:rPr lang="fr-FR" sz="3200" dirty="0">
                <a:ea typeface="Tahoma" panose="020B0604030504040204" pitchFamily="34" charset="0"/>
                <a:cs typeface="Tahoma" panose="020B0604030504040204" pitchFamily="34" charset="0"/>
              </a:rPr>
              <a:t>7. Architecture d'application WEB </a:t>
            </a: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84200" y="1089957"/>
            <a:ext cx="10737850" cy="1200329"/>
          </a:xfrm>
          <a:prstGeom prst="rect">
            <a:avLst/>
          </a:prstGeom>
          <a:noFill/>
        </p:spPr>
        <p:txBody>
          <a:bodyPr wrap="square" rtlCol="0">
            <a:spAutoFit/>
          </a:bodyPr>
          <a:lstStyle/>
          <a:p>
            <a:pPr lvl="0" algn="just"/>
            <a:r>
              <a:rPr lang="fr-FR" dirty="0"/>
              <a:t>Pour le développement du projet, nous avons utilisé le pattern MVC qui permet de bien organiser le code source du Project. Il nous a aidé á savoir quels fichiers créer, mais surtout à définir leur rôle. Le but de MVC est justement de séparer la logique du code en trois parties. La composition est la suivante:</a:t>
            </a:r>
            <a:endParaRPr lang="fr-CA" dirty="0"/>
          </a:p>
        </p:txBody>
      </p:sp>
      <p:pic>
        <p:nvPicPr>
          <p:cNvPr id="9" name="Image 8">
            <a:extLst>
              <a:ext uri="{FF2B5EF4-FFF2-40B4-BE49-F238E27FC236}">
                <a16:creationId xmlns:a16="http://schemas.microsoft.com/office/drawing/2014/main" id="{D3AE46DF-FC3D-49E3-9EE6-F36690111EB2}"/>
              </a:ext>
            </a:extLst>
          </p:cNvPr>
          <p:cNvPicPr>
            <a:picLocks noChangeAspect="1"/>
          </p:cNvPicPr>
          <p:nvPr/>
        </p:nvPicPr>
        <p:blipFill>
          <a:blip r:embed="rId3"/>
          <a:stretch>
            <a:fillRect/>
          </a:stretch>
        </p:blipFill>
        <p:spPr>
          <a:xfrm>
            <a:off x="5154657" y="5819858"/>
            <a:ext cx="1342857" cy="657143"/>
          </a:xfrm>
          <a:prstGeom prst="rect">
            <a:avLst/>
          </a:prstGeom>
        </p:spPr>
      </p:pic>
      <p:grpSp>
        <p:nvGrpSpPr>
          <p:cNvPr id="13" name="Groupe 12">
            <a:extLst>
              <a:ext uri="{FF2B5EF4-FFF2-40B4-BE49-F238E27FC236}">
                <a16:creationId xmlns:a16="http://schemas.microsoft.com/office/drawing/2014/main" id="{49C3330A-5332-4AD7-B1B9-DC31A2540CED}"/>
              </a:ext>
            </a:extLst>
          </p:cNvPr>
          <p:cNvGrpSpPr/>
          <p:nvPr/>
        </p:nvGrpSpPr>
        <p:grpSpPr>
          <a:xfrm>
            <a:off x="1004646" y="2354084"/>
            <a:ext cx="1734899" cy="4410691"/>
            <a:chOff x="1004646" y="2354084"/>
            <a:chExt cx="1734899" cy="4410691"/>
          </a:xfrm>
        </p:grpSpPr>
        <p:pic>
          <p:nvPicPr>
            <p:cNvPr id="3" name="Image 2">
              <a:extLst>
                <a:ext uri="{FF2B5EF4-FFF2-40B4-BE49-F238E27FC236}">
                  <a16:creationId xmlns:a16="http://schemas.microsoft.com/office/drawing/2014/main" id="{97F33094-9E2D-4C56-8BE7-54D7198AED1F}"/>
                </a:ext>
              </a:extLst>
            </p:cNvPr>
            <p:cNvPicPr>
              <a:picLocks noChangeAspect="1"/>
            </p:cNvPicPr>
            <p:nvPr/>
          </p:nvPicPr>
          <p:blipFill>
            <a:blip r:embed="rId4"/>
            <a:stretch>
              <a:fillRect/>
            </a:stretch>
          </p:blipFill>
          <p:spPr>
            <a:xfrm>
              <a:off x="1004646" y="2354084"/>
              <a:ext cx="1724266" cy="4410691"/>
            </a:xfrm>
            <a:prstGeom prst="rect">
              <a:avLst/>
            </a:prstGeom>
          </p:spPr>
        </p:pic>
        <p:sp>
          <p:nvSpPr>
            <p:cNvPr id="4" name="ZoneTexte 3">
              <a:extLst>
                <a:ext uri="{FF2B5EF4-FFF2-40B4-BE49-F238E27FC236}">
                  <a16:creationId xmlns:a16="http://schemas.microsoft.com/office/drawing/2014/main" id="{8D90AE1B-4BC2-4382-9C0A-053629D75DEC}"/>
                </a:ext>
              </a:extLst>
            </p:cNvPr>
            <p:cNvSpPr txBox="1"/>
            <p:nvPr/>
          </p:nvSpPr>
          <p:spPr>
            <a:xfrm>
              <a:off x="1639593" y="2431588"/>
              <a:ext cx="1099952" cy="276999"/>
            </a:xfrm>
            <a:prstGeom prst="rect">
              <a:avLst/>
            </a:prstGeom>
            <a:noFill/>
          </p:spPr>
          <p:txBody>
            <a:bodyPr wrap="square" rtlCol="0">
              <a:spAutoFit/>
            </a:bodyPr>
            <a:lstStyle/>
            <a:p>
              <a:r>
                <a:rPr lang="fr-CA" sz="1200" dirty="0">
                  <a:solidFill>
                    <a:schemeClr val="bg1"/>
                  </a:solidFill>
                </a:rPr>
                <a:t>(19 Fichiers)</a:t>
              </a:r>
            </a:p>
          </p:txBody>
        </p:sp>
      </p:grpSp>
      <p:grpSp>
        <p:nvGrpSpPr>
          <p:cNvPr id="15" name="Groupe 14">
            <a:extLst>
              <a:ext uri="{FF2B5EF4-FFF2-40B4-BE49-F238E27FC236}">
                <a16:creationId xmlns:a16="http://schemas.microsoft.com/office/drawing/2014/main" id="{B34CC806-0B3A-4B6D-9004-AEE474EC2AC9}"/>
              </a:ext>
            </a:extLst>
          </p:cNvPr>
          <p:cNvGrpSpPr/>
          <p:nvPr/>
        </p:nvGrpSpPr>
        <p:grpSpPr>
          <a:xfrm>
            <a:off x="8923260" y="2144505"/>
            <a:ext cx="2331080" cy="4620270"/>
            <a:chOff x="8923260" y="2144505"/>
            <a:chExt cx="2331080" cy="4620270"/>
          </a:xfrm>
        </p:grpSpPr>
        <p:pic>
          <p:nvPicPr>
            <p:cNvPr id="8" name="Image 7">
              <a:extLst>
                <a:ext uri="{FF2B5EF4-FFF2-40B4-BE49-F238E27FC236}">
                  <a16:creationId xmlns:a16="http://schemas.microsoft.com/office/drawing/2014/main" id="{233D06FA-A3A1-4780-AB9F-DC30AE161E7D}"/>
                </a:ext>
              </a:extLst>
            </p:cNvPr>
            <p:cNvPicPr>
              <a:picLocks noChangeAspect="1"/>
            </p:cNvPicPr>
            <p:nvPr/>
          </p:nvPicPr>
          <p:blipFill>
            <a:blip r:embed="rId5"/>
            <a:stretch>
              <a:fillRect/>
            </a:stretch>
          </p:blipFill>
          <p:spPr>
            <a:xfrm>
              <a:off x="8923260" y="2144505"/>
              <a:ext cx="2286319" cy="4620270"/>
            </a:xfrm>
            <a:prstGeom prst="rect">
              <a:avLst/>
            </a:prstGeom>
          </p:spPr>
        </p:pic>
        <p:sp>
          <p:nvSpPr>
            <p:cNvPr id="10" name="ZoneTexte 9">
              <a:extLst>
                <a:ext uri="{FF2B5EF4-FFF2-40B4-BE49-F238E27FC236}">
                  <a16:creationId xmlns:a16="http://schemas.microsoft.com/office/drawing/2014/main" id="{9B8DD328-73F3-4B85-9D6D-36620A1A621B}"/>
                </a:ext>
              </a:extLst>
            </p:cNvPr>
            <p:cNvSpPr txBox="1"/>
            <p:nvPr/>
          </p:nvSpPr>
          <p:spPr>
            <a:xfrm>
              <a:off x="10154388" y="2271822"/>
              <a:ext cx="1099952" cy="276999"/>
            </a:xfrm>
            <a:prstGeom prst="rect">
              <a:avLst/>
            </a:prstGeom>
            <a:noFill/>
          </p:spPr>
          <p:txBody>
            <a:bodyPr wrap="square" rtlCol="0">
              <a:spAutoFit/>
            </a:bodyPr>
            <a:lstStyle/>
            <a:p>
              <a:r>
                <a:rPr lang="fr-CA" sz="1200" dirty="0">
                  <a:solidFill>
                    <a:schemeClr val="bg1"/>
                  </a:solidFill>
                </a:rPr>
                <a:t>(20 Fichiers)</a:t>
              </a:r>
            </a:p>
          </p:txBody>
        </p:sp>
      </p:grpSp>
      <p:grpSp>
        <p:nvGrpSpPr>
          <p:cNvPr id="14" name="Groupe 13">
            <a:extLst>
              <a:ext uri="{FF2B5EF4-FFF2-40B4-BE49-F238E27FC236}">
                <a16:creationId xmlns:a16="http://schemas.microsoft.com/office/drawing/2014/main" id="{F984B755-A951-4CA4-A775-137CBB4C68FE}"/>
              </a:ext>
            </a:extLst>
          </p:cNvPr>
          <p:cNvGrpSpPr/>
          <p:nvPr/>
        </p:nvGrpSpPr>
        <p:grpSpPr>
          <a:xfrm>
            <a:off x="3673125" y="2470731"/>
            <a:ext cx="4458322" cy="2962688"/>
            <a:chOff x="3673125" y="2470731"/>
            <a:chExt cx="4458322" cy="2962688"/>
          </a:xfrm>
        </p:grpSpPr>
        <p:pic>
          <p:nvPicPr>
            <p:cNvPr id="5" name="Image 4">
              <a:extLst>
                <a:ext uri="{FF2B5EF4-FFF2-40B4-BE49-F238E27FC236}">
                  <a16:creationId xmlns:a16="http://schemas.microsoft.com/office/drawing/2014/main" id="{29BB9359-B700-436B-8D94-1F18BFFA19FD}"/>
                </a:ext>
              </a:extLst>
            </p:cNvPr>
            <p:cNvPicPr>
              <a:picLocks noChangeAspect="1"/>
            </p:cNvPicPr>
            <p:nvPr/>
          </p:nvPicPr>
          <p:blipFill>
            <a:blip r:embed="rId6"/>
            <a:stretch>
              <a:fillRect/>
            </a:stretch>
          </p:blipFill>
          <p:spPr>
            <a:xfrm>
              <a:off x="3673125" y="2470731"/>
              <a:ext cx="4458322" cy="2962688"/>
            </a:xfrm>
            <a:prstGeom prst="rect">
              <a:avLst/>
            </a:prstGeom>
          </p:spPr>
        </p:pic>
        <p:sp>
          <p:nvSpPr>
            <p:cNvPr id="11" name="ZoneTexte 10">
              <a:extLst>
                <a:ext uri="{FF2B5EF4-FFF2-40B4-BE49-F238E27FC236}">
                  <a16:creationId xmlns:a16="http://schemas.microsoft.com/office/drawing/2014/main" id="{5D0A5BC2-213F-4DC4-AEFB-26D78C7744C9}"/>
                </a:ext>
              </a:extLst>
            </p:cNvPr>
            <p:cNvSpPr txBox="1"/>
            <p:nvPr/>
          </p:nvSpPr>
          <p:spPr>
            <a:xfrm>
              <a:off x="6293527" y="2612656"/>
              <a:ext cx="1099952" cy="276999"/>
            </a:xfrm>
            <a:prstGeom prst="rect">
              <a:avLst/>
            </a:prstGeom>
            <a:noFill/>
          </p:spPr>
          <p:txBody>
            <a:bodyPr wrap="square" rtlCol="0">
              <a:spAutoFit/>
            </a:bodyPr>
            <a:lstStyle/>
            <a:p>
              <a:r>
                <a:rPr lang="fr-CA" sz="1200" dirty="0">
                  <a:solidFill>
                    <a:schemeClr val="bg1"/>
                  </a:solidFill>
                </a:rPr>
                <a:t>(18 Fichiers)</a:t>
              </a:r>
            </a:p>
          </p:txBody>
        </p:sp>
      </p:grpSp>
      <p:sp>
        <p:nvSpPr>
          <p:cNvPr id="12" name="Espace réservé du numéro de diapositive 11">
            <a:extLst>
              <a:ext uri="{FF2B5EF4-FFF2-40B4-BE49-F238E27FC236}">
                <a16:creationId xmlns:a16="http://schemas.microsoft.com/office/drawing/2014/main" id="{6C94EE64-C361-47CA-9EB1-2A761E13F250}"/>
              </a:ext>
            </a:extLst>
          </p:cNvPr>
          <p:cNvSpPr>
            <a:spLocks noGrp="1"/>
          </p:cNvSpPr>
          <p:nvPr>
            <p:ph type="sldNum" sz="quarter" idx="12"/>
          </p:nvPr>
        </p:nvSpPr>
        <p:spPr/>
        <p:txBody>
          <a:bodyPr/>
          <a:lstStyle/>
          <a:p>
            <a:fld id="{7A79C5EC-18BC-4A24-B361-A108AE58E0DA}" type="slidenum">
              <a:rPr lang="en-CA" smtClean="0"/>
              <a:t>9</a:t>
            </a:fld>
            <a:endParaRPr lang="en-CA"/>
          </a:p>
        </p:txBody>
      </p:sp>
    </p:spTree>
    <p:extLst>
      <p:ext uri="{BB962C8B-B14F-4D97-AF65-F5344CB8AC3E}">
        <p14:creationId xmlns:p14="http://schemas.microsoft.com/office/powerpoint/2010/main" val="3485152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illage">
  <a:themeElements>
    <a:clrScheme name="Maillage">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illag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illage">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886</Words>
  <Application>Microsoft Office PowerPoint</Application>
  <PresentationFormat>Grand écran</PresentationFormat>
  <Paragraphs>104</Paragraphs>
  <Slides>14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Calibri</vt:lpstr>
      <vt:lpstr>Century Gothic</vt:lpstr>
      <vt:lpstr>Ebrima</vt:lpstr>
      <vt:lpstr>Maillage</vt:lpstr>
      <vt:lpstr>Processus de développement du projet CommunAction</vt:lpstr>
      <vt:lpstr>PLAN DE PRÉSENTATION</vt:lpstr>
      <vt:lpstr>1. C’EST QUOI COMMUNACTION?</vt:lpstr>
      <vt:lpstr>2. CONTEXTE</vt:lpstr>
      <vt:lpstr>3. IDENTIFICATION DES FONCTIONNALITÉS DU PAGE</vt:lpstr>
      <vt:lpstr>4. PUBLIC CIBLÉ DE LA APLICATION </vt:lpstr>
      <vt:lpstr>5. MODÉLISATION DES DONNÉES</vt:lpstr>
      <vt:lpstr>6. LOGICIEL POUR LE TRAVAIL EN ÉQUIPE</vt:lpstr>
      <vt:lpstr>7. Architecture d'application WEB </vt:lpstr>
      <vt:lpstr>8. UTILISATION DE CSS ET DE BOOTSTRAP</vt:lpstr>
      <vt:lpstr>9. UTILISATION DE JAVASCRIPT ET AJAX</vt:lpstr>
      <vt:lpstr>10. PROBLÈMES ET SOLUTIONS LIÉS AU DÉVELOPPEMENT DE L’APPLICATION</vt:lpstr>
      <vt:lpstr>11. CONCLUSIONS ET PERSPECTIVES</vt:lpstr>
      <vt:lpstr>12. DEMOSTRATION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Processus de développement du projet CommunAction</dc:title>
  <dc:creator>Quintero Patino Catalina</dc:creator>
  <cp:lastModifiedBy>JOHN RODRIGUEZ FORERO</cp:lastModifiedBy>
  <cp:revision>40</cp:revision>
  <dcterms:created xsi:type="dcterms:W3CDTF">2019-10-12T18:21:26Z</dcterms:created>
  <dcterms:modified xsi:type="dcterms:W3CDTF">2019-10-20T18:39:25Z</dcterms:modified>
</cp:coreProperties>
</file>