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58" r:id="rId4"/>
    <p:sldId id="259" r:id="rId5"/>
    <p:sldId id="261" r:id="rId6"/>
    <p:sldId id="262"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865"/>
  </p:normalViewPr>
  <p:slideViewPr>
    <p:cSldViewPr snapToGrid="0" snapToObjects="1">
      <p:cViewPr varScale="1">
        <p:scale>
          <a:sx n="113" d="100"/>
          <a:sy n="113" d="100"/>
        </p:scale>
        <p:origin x="5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9/20/23</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294932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9/20/23</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831110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9/20/23</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408814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9/20/23</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143165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9/20/23</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826322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9/20/23</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358189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9/20/23</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29634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9/20/23</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635015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9/20/23</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773404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9/20/23</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171482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9/20/23</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090753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9/20/23</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23798963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4" name="Picture 3" descr="An abstract genetic concept">
            <a:extLst>
              <a:ext uri="{FF2B5EF4-FFF2-40B4-BE49-F238E27FC236}">
                <a16:creationId xmlns:a16="http://schemas.microsoft.com/office/drawing/2014/main" id="{F5A1988B-66EA-AF75-57B3-929267F4BAD9}"/>
              </a:ext>
            </a:extLst>
          </p:cNvPr>
          <p:cNvPicPr>
            <a:picLocks noChangeAspect="1"/>
          </p:cNvPicPr>
          <p:nvPr/>
        </p:nvPicPr>
        <p:blipFill rotWithShape="1">
          <a:blip r:embed="rId2"/>
          <a:srcRect t="25606" r="-1" b="18129"/>
          <a:stretch/>
        </p:blipFill>
        <p:spPr>
          <a:xfrm>
            <a:off x="20" y="10"/>
            <a:ext cx="12188932" cy="6857990"/>
          </a:xfrm>
          <a:prstGeom prst="rect">
            <a:avLst/>
          </a:prstGeom>
        </p:spPr>
      </p:pic>
      <p:sp>
        <p:nvSpPr>
          <p:cNvPr id="11" name="Rectangle 10">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3" name="Group 12">
            <a:extLst>
              <a:ext uri="{FF2B5EF4-FFF2-40B4-BE49-F238E27FC236}">
                <a16:creationId xmlns:a16="http://schemas.microsoft.com/office/drawing/2014/main" id="{91108A0F-8C78-4294-B028-9F09581FC0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313489AA-CF3C-45B5-9A6B-D686CDD1DD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ABF1CE3-37BC-462F-BC4B-5EF9C8287D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21847A4-7B07-4976-81EF-E68ABFC4FB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F3EBBA6-8771-481B-BACA-142F0C8053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F58D94E-BB4B-436D-8172-0F5737BEEA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F75AA9A-4678-41CB-AEFA-13C324B847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C95E447-C172-476B-98BE-453E4049F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F3BD247-696E-47F7-964F-89A5823D11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E31E4B8-694B-447A-AA13-36B0A4EEC9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8321B73-1AE7-4FA0-90EB-4E969A095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15F8082-1C6D-496D-937D-964948B109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B84AF1D-3604-4213-B891-4880C86F6E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3631262-5E4E-4A33-9D72-17996A538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A4C49C9-CD9F-417C-A832-DD9D6F9C4B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A3BBBFA-B462-4340-82C8-3EE5CCFB1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A7D3C2E-F100-49BC-9F4E-DFB50B2F9F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46D4A85-2FF9-491B-BBF7-4D83EB8881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8F6747A-BC05-4E83-8FE8-976BBCE305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C1FEEA0-B31C-4DD8-9CC4-DAE0655780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A783C12-3D0A-495D-B461-9D1FCC41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AD7D205-DA43-40B9-82B4-D570FB270F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DD4F5FF-D993-454E-AB84-8634B9E53F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64AEBB-D378-4CCE-9266-B45FC822E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2217ABD-7AF1-44DF-9243-75E5C9792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D885E59-AA75-4026-972E-4DEE1AB599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AB41BAB-F8B8-402D-BC3D-82F73208A3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67CC234-9EF0-4613-9013-F7F9AEC49E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32D8DE3-B3FD-47EC-B6D3-90CE4F037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4218772-C699-478C-9D44-9459ABA4CA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7354888-4D02-794A-A513-E71416FD4DDD}"/>
              </a:ext>
            </a:extLst>
          </p:cNvPr>
          <p:cNvSpPr>
            <a:spLocks noGrp="1"/>
          </p:cNvSpPr>
          <p:nvPr>
            <p:ph type="ctrTitle"/>
          </p:nvPr>
        </p:nvSpPr>
        <p:spPr>
          <a:xfrm>
            <a:off x="860928" y="427881"/>
            <a:ext cx="9994373" cy="2226244"/>
          </a:xfrm>
        </p:spPr>
        <p:txBody>
          <a:bodyPr anchor="t">
            <a:normAutofit/>
          </a:bodyPr>
          <a:lstStyle/>
          <a:p>
            <a:r>
              <a:rPr lang="en-US" dirty="0"/>
              <a:t>Generative AI</a:t>
            </a:r>
            <a:br>
              <a:rPr lang="en-US" dirty="0"/>
            </a:br>
            <a:r>
              <a:rPr lang="en-US" sz="2400" dirty="0"/>
              <a:t>Assignment 2 - NLP and CV </a:t>
            </a:r>
            <a:br>
              <a:rPr lang="en-US" sz="2400" dirty="0"/>
            </a:br>
            <a:endParaRPr lang="en-US" sz="2400" dirty="0"/>
          </a:p>
        </p:txBody>
      </p:sp>
      <p:sp>
        <p:nvSpPr>
          <p:cNvPr id="3" name="Subtitle 2">
            <a:extLst>
              <a:ext uri="{FF2B5EF4-FFF2-40B4-BE49-F238E27FC236}">
                <a16:creationId xmlns:a16="http://schemas.microsoft.com/office/drawing/2014/main" id="{4C33C46E-AC6F-B04B-8EE2-B8AAE8394E6A}"/>
              </a:ext>
            </a:extLst>
          </p:cNvPr>
          <p:cNvSpPr>
            <a:spLocks noGrp="1"/>
          </p:cNvSpPr>
          <p:nvPr>
            <p:ph type="subTitle" idx="1"/>
          </p:nvPr>
        </p:nvSpPr>
        <p:spPr>
          <a:xfrm>
            <a:off x="4114803" y="4058950"/>
            <a:ext cx="7974719" cy="2713192"/>
          </a:xfrm>
        </p:spPr>
        <p:txBody>
          <a:bodyPr anchor="b">
            <a:normAutofit/>
          </a:bodyPr>
          <a:lstStyle/>
          <a:p>
            <a:pPr algn="r"/>
            <a:r>
              <a:rPr lang="en-US" dirty="0"/>
              <a:t>By Soeb Hussain </a:t>
            </a:r>
          </a:p>
          <a:p>
            <a:pPr algn="r"/>
            <a:r>
              <a:rPr lang="en-US" dirty="0"/>
              <a:t>002747200</a:t>
            </a:r>
          </a:p>
        </p:txBody>
      </p:sp>
      <p:sp>
        <p:nvSpPr>
          <p:cNvPr id="44" name="Right Triangle 43">
            <a:extLst>
              <a:ext uri="{FF2B5EF4-FFF2-40B4-BE49-F238E27FC236}">
                <a16:creationId xmlns:a16="http://schemas.microsoft.com/office/drawing/2014/main" id="{94D786EB-944C-47D5-B631-899F4029B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905012" y="-28414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8521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82137-1C94-934C-9CE8-BAB6FA2B094E}"/>
              </a:ext>
            </a:extLst>
          </p:cNvPr>
          <p:cNvSpPr>
            <a:spLocks noGrp="1"/>
          </p:cNvSpPr>
          <p:nvPr>
            <p:ph type="title"/>
          </p:nvPr>
        </p:nvSpPr>
        <p:spPr/>
        <p:txBody>
          <a:bodyPr/>
          <a:lstStyle/>
          <a:p>
            <a:r>
              <a:rPr lang="en-IN" b="0" i="0" dirty="0">
                <a:solidFill>
                  <a:srgbClr val="374151"/>
                </a:solidFill>
                <a:effectLst/>
                <a:latin typeface="Söhne"/>
              </a:rPr>
              <a:t>Measuring Text Similarity using NLP Techniques</a:t>
            </a:r>
            <a:endParaRPr lang="en-US" dirty="0"/>
          </a:p>
        </p:txBody>
      </p:sp>
      <p:sp>
        <p:nvSpPr>
          <p:cNvPr id="3" name="Content Placeholder 2">
            <a:extLst>
              <a:ext uri="{FF2B5EF4-FFF2-40B4-BE49-F238E27FC236}">
                <a16:creationId xmlns:a16="http://schemas.microsoft.com/office/drawing/2014/main" id="{8509F749-9478-4549-B971-CD93A060239C}"/>
              </a:ext>
            </a:extLst>
          </p:cNvPr>
          <p:cNvSpPr>
            <a:spLocks noGrp="1"/>
          </p:cNvSpPr>
          <p:nvPr>
            <p:ph idx="1"/>
          </p:nvPr>
        </p:nvSpPr>
        <p:spPr/>
        <p:txBody>
          <a:bodyPr>
            <a:normAutofit fontScale="92500" lnSpcReduction="10000"/>
          </a:bodyPr>
          <a:lstStyle/>
          <a:p>
            <a:pPr marL="0" indent="0" algn="l">
              <a:buNone/>
            </a:pPr>
            <a:r>
              <a:rPr lang="en-IN" b="1" i="0" dirty="0">
                <a:solidFill>
                  <a:srgbClr val="374151"/>
                </a:solidFill>
                <a:effectLst/>
                <a:latin typeface="Söhne"/>
              </a:rPr>
              <a:t>The Challenge:</a:t>
            </a:r>
            <a:endParaRPr lang="en-IN" b="0" i="0" dirty="0">
              <a:solidFill>
                <a:srgbClr val="374151"/>
              </a:solidFill>
              <a:effectLst/>
              <a:latin typeface="Söhne"/>
            </a:endParaRPr>
          </a:p>
          <a:p>
            <a:pPr algn="l">
              <a:buFont typeface="Arial" panose="020B0604020202020204" pitchFamily="34" charset="0"/>
              <a:buChar char="•"/>
            </a:pPr>
            <a:r>
              <a:rPr lang="en-IN" b="0" i="0" dirty="0">
                <a:solidFill>
                  <a:srgbClr val="374151"/>
                </a:solidFill>
                <a:effectLst/>
                <a:latin typeface="Söhne"/>
              </a:rPr>
              <a:t>Given two paragraphs and calculate how similar they are. This problem has significant implications in various NLP applications, including search engines, recommendation systems, and information retrieval.</a:t>
            </a:r>
          </a:p>
          <a:p>
            <a:pPr marL="0" indent="0" algn="l">
              <a:buNone/>
            </a:pPr>
            <a:endParaRPr lang="en-IN" b="0" i="0" dirty="0">
              <a:solidFill>
                <a:srgbClr val="374151"/>
              </a:solidFill>
              <a:effectLst/>
              <a:latin typeface="Söhne"/>
            </a:endParaRPr>
          </a:p>
          <a:p>
            <a:pPr marL="0" indent="0" algn="l">
              <a:buNone/>
            </a:pPr>
            <a:r>
              <a:rPr lang="en-IN" b="0" i="0" dirty="0">
                <a:solidFill>
                  <a:schemeClr val="tx1">
                    <a:lumMod val="75000"/>
                    <a:lumOff val="25000"/>
                  </a:schemeClr>
                </a:solidFill>
                <a:effectLst/>
                <a:latin typeface="Söhne"/>
              </a:rPr>
              <a:t>The quick brown fox jumps over the lazy dog. The sun is shining brightly in the clear blue sky.</a:t>
            </a:r>
          </a:p>
          <a:p>
            <a:pPr marL="0" indent="0" algn="l">
              <a:buNone/>
            </a:pPr>
            <a:r>
              <a:rPr lang="en-IN" b="0" i="0" dirty="0">
                <a:solidFill>
                  <a:schemeClr val="tx1">
                    <a:lumMod val="75000"/>
                    <a:lumOff val="25000"/>
                  </a:schemeClr>
                </a:solidFill>
                <a:effectLst/>
                <a:latin typeface="Söhne"/>
              </a:rPr>
              <a:t>A lazy dog is jumped over by a quick brown fox. The sky is clear, and the sun shines brightly.</a:t>
            </a:r>
          </a:p>
          <a:p>
            <a:pPr marL="0" indent="0" algn="l">
              <a:buNone/>
            </a:pPr>
            <a:endParaRPr lang="en-IN" b="0" i="0" dirty="0">
              <a:solidFill>
                <a:srgbClr val="374151"/>
              </a:solidFill>
              <a:effectLst/>
              <a:latin typeface="Söhne"/>
            </a:endParaRPr>
          </a:p>
          <a:p>
            <a:pPr algn="l">
              <a:buFont typeface="Arial" panose="020B0604020202020204" pitchFamily="34" charset="0"/>
              <a:buChar char="•"/>
            </a:pPr>
            <a:endParaRPr lang="en-IN" b="0" i="0" dirty="0">
              <a:solidFill>
                <a:srgbClr val="374151"/>
              </a:solidFill>
              <a:effectLst/>
              <a:latin typeface="Söhne"/>
            </a:endParaRPr>
          </a:p>
          <a:p>
            <a:pPr marL="0" indent="0">
              <a:buNone/>
            </a:pPr>
            <a:endParaRPr lang="en-US" dirty="0"/>
          </a:p>
        </p:txBody>
      </p:sp>
    </p:spTree>
    <p:extLst>
      <p:ext uri="{BB962C8B-B14F-4D97-AF65-F5344CB8AC3E}">
        <p14:creationId xmlns:p14="http://schemas.microsoft.com/office/powerpoint/2010/main" val="1708018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6E198-C734-524F-BAF2-3A7B827C4DE8}"/>
              </a:ext>
            </a:extLst>
          </p:cNvPr>
          <p:cNvSpPr>
            <a:spLocks noGrp="1"/>
          </p:cNvSpPr>
          <p:nvPr>
            <p:ph type="title"/>
          </p:nvPr>
        </p:nvSpPr>
        <p:spPr/>
        <p:txBody>
          <a:bodyPr/>
          <a:lstStyle/>
          <a:p>
            <a:r>
              <a:rPr lang="en-IN" b="0" i="0" dirty="0">
                <a:solidFill>
                  <a:srgbClr val="374151"/>
                </a:solidFill>
                <a:effectLst/>
                <a:latin typeface="Söhne"/>
              </a:rPr>
              <a:t>Approach to Calculating Text Similarity</a:t>
            </a:r>
            <a:endParaRPr lang="en-US" dirty="0"/>
          </a:p>
        </p:txBody>
      </p:sp>
      <p:sp>
        <p:nvSpPr>
          <p:cNvPr id="3" name="Content Placeholder 2">
            <a:extLst>
              <a:ext uri="{FF2B5EF4-FFF2-40B4-BE49-F238E27FC236}">
                <a16:creationId xmlns:a16="http://schemas.microsoft.com/office/drawing/2014/main" id="{6A665FF7-2B9F-9542-86AA-B1B34C26A4F8}"/>
              </a:ext>
            </a:extLst>
          </p:cNvPr>
          <p:cNvSpPr>
            <a:spLocks noGrp="1"/>
          </p:cNvSpPr>
          <p:nvPr>
            <p:ph idx="1"/>
          </p:nvPr>
        </p:nvSpPr>
        <p:spPr/>
        <p:txBody>
          <a:bodyPr>
            <a:normAutofit fontScale="70000" lnSpcReduction="20000"/>
          </a:bodyPr>
          <a:lstStyle/>
          <a:p>
            <a:pPr algn="l">
              <a:buFont typeface="Arial" panose="020B0604020202020204" pitchFamily="34" charset="0"/>
              <a:buChar char="•"/>
            </a:pPr>
            <a:r>
              <a:rPr lang="en-IN" b="1" i="0" dirty="0">
                <a:solidFill>
                  <a:srgbClr val="374151"/>
                </a:solidFill>
                <a:effectLst/>
                <a:latin typeface="Söhne"/>
              </a:rPr>
              <a:t>Tokenization and Stemming:</a:t>
            </a:r>
            <a:endParaRPr lang="en-IN" b="0" i="0" dirty="0">
              <a:solidFill>
                <a:srgbClr val="374151"/>
              </a:solidFill>
              <a:effectLst/>
              <a:latin typeface="Söhne"/>
            </a:endParaRPr>
          </a:p>
          <a:p>
            <a:pPr marL="742950" lvl="1" indent="-285750" algn="l">
              <a:buFont typeface="Arial" panose="020B0604020202020204" pitchFamily="34" charset="0"/>
              <a:buChar char="•"/>
            </a:pPr>
            <a:r>
              <a:rPr lang="en-IN" dirty="0">
                <a:solidFill>
                  <a:srgbClr val="374151"/>
                </a:solidFill>
                <a:latin typeface="Söhne"/>
              </a:rPr>
              <a:t>B</a:t>
            </a:r>
            <a:r>
              <a:rPr lang="en-IN" b="0" i="0" dirty="0">
                <a:solidFill>
                  <a:srgbClr val="374151"/>
                </a:solidFill>
                <a:effectLst/>
                <a:latin typeface="Söhne"/>
              </a:rPr>
              <a:t>reaking down the paragraphs into individual words, a process known as tokenization. Additionally, I applied stemming to reduce words to their root form.</a:t>
            </a:r>
          </a:p>
          <a:p>
            <a:pPr algn="l">
              <a:buFont typeface="Arial" panose="020B0604020202020204" pitchFamily="34" charset="0"/>
              <a:buChar char="•"/>
            </a:pPr>
            <a:r>
              <a:rPr lang="en-IN" b="1" i="0" dirty="0">
                <a:solidFill>
                  <a:srgbClr val="374151"/>
                </a:solidFill>
                <a:effectLst/>
                <a:latin typeface="Söhne"/>
              </a:rPr>
              <a:t>TF-IDF Vectorization:</a:t>
            </a:r>
            <a:endParaRPr lang="en-IN" b="0" i="0" dirty="0">
              <a:solidFill>
                <a:srgbClr val="374151"/>
              </a:solidFill>
              <a:effectLst/>
              <a:latin typeface="Söhne"/>
            </a:endParaRPr>
          </a:p>
          <a:p>
            <a:pPr marL="742950" lvl="1" indent="-285750" algn="l">
              <a:buFont typeface="Arial" panose="020B0604020202020204" pitchFamily="34" charset="0"/>
              <a:buChar char="•"/>
            </a:pPr>
            <a:r>
              <a:rPr lang="en-IN" b="0" i="0" dirty="0">
                <a:solidFill>
                  <a:srgbClr val="374151"/>
                </a:solidFill>
                <a:effectLst/>
                <a:latin typeface="Söhne"/>
              </a:rPr>
              <a:t>I employed the TF-IDF (Term Frequency-Inverse Document Frequency) method to vectorize the paragraphs</a:t>
            </a:r>
          </a:p>
          <a:p>
            <a:pPr algn="l">
              <a:buFont typeface="Arial" panose="020B0604020202020204" pitchFamily="34" charset="0"/>
              <a:buChar char="•"/>
            </a:pPr>
            <a:r>
              <a:rPr lang="en-IN" b="1" i="0" dirty="0">
                <a:solidFill>
                  <a:srgbClr val="374151"/>
                </a:solidFill>
                <a:effectLst/>
                <a:latin typeface="Söhne"/>
              </a:rPr>
              <a:t>Spacy Vectorization:</a:t>
            </a:r>
            <a:endParaRPr lang="en-IN" b="0" i="0" dirty="0">
              <a:solidFill>
                <a:srgbClr val="374151"/>
              </a:solidFill>
              <a:effectLst/>
              <a:latin typeface="Söhne"/>
            </a:endParaRPr>
          </a:p>
          <a:p>
            <a:pPr marL="742950" lvl="1" indent="-285750" algn="l">
              <a:buFont typeface="Arial" panose="020B0604020202020204" pitchFamily="34" charset="0"/>
              <a:buChar char="•"/>
            </a:pPr>
            <a:r>
              <a:rPr lang="en-IN" b="0" i="0" dirty="0">
                <a:solidFill>
                  <a:srgbClr val="374151"/>
                </a:solidFill>
                <a:effectLst/>
                <a:latin typeface="Söhne"/>
              </a:rPr>
              <a:t>I used </a:t>
            </a:r>
            <a:r>
              <a:rPr lang="en-IN" b="0" i="0" dirty="0" err="1">
                <a:solidFill>
                  <a:srgbClr val="374151"/>
                </a:solidFill>
                <a:effectLst/>
                <a:latin typeface="Söhne"/>
              </a:rPr>
              <a:t>spaCy</a:t>
            </a:r>
            <a:r>
              <a:rPr lang="en-IN" b="0" i="0" dirty="0">
                <a:solidFill>
                  <a:srgbClr val="374151"/>
                </a:solidFill>
                <a:effectLst/>
                <a:latin typeface="Söhne"/>
              </a:rPr>
              <a:t>, a powerful NLP library, to vectorize the paragraphs. </a:t>
            </a:r>
          </a:p>
          <a:p>
            <a:pPr algn="l">
              <a:buFont typeface="Arial" panose="020B0604020202020204" pitchFamily="34" charset="0"/>
              <a:buChar char="•"/>
            </a:pPr>
            <a:r>
              <a:rPr lang="en-IN" b="1" i="0" dirty="0">
                <a:solidFill>
                  <a:srgbClr val="374151"/>
                </a:solidFill>
                <a:effectLst/>
                <a:latin typeface="Söhne"/>
              </a:rPr>
              <a:t>Word2Vec Pretrained Model:</a:t>
            </a:r>
            <a:endParaRPr lang="en-IN" b="0" i="0" dirty="0">
              <a:solidFill>
                <a:srgbClr val="374151"/>
              </a:solidFill>
              <a:effectLst/>
              <a:latin typeface="Söhne"/>
            </a:endParaRPr>
          </a:p>
          <a:p>
            <a:pPr marL="742950" lvl="1" indent="-285750" algn="l">
              <a:buFont typeface="Arial" panose="020B0604020202020204" pitchFamily="34" charset="0"/>
              <a:buChar char="•"/>
            </a:pPr>
            <a:r>
              <a:rPr lang="en-IN" b="0" i="0" dirty="0">
                <a:solidFill>
                  <a:srgbClr val="374151"/>
                </a:solidFill>
                <a:effectLst/>
                <a:latin typeface="Söhne"/>
              </a:rPr>
              <a:t>I introduced Word2Vec, a word embedding technique, and generated embeddings using a pretrained model from </a:t>
            </a:r>
            <a:r>
              <a:rPr lang="en-IN" b="0" i="0" dirty="0" err="1">
                <a:solidFill>
                  <a:srgbClr val="374151"/>
                </a:solidFill>
                <a:effectLst/>
                <a:latin typeface="Söhne"/>
              </a:rPr>
              <a:t>gensim</a:t>
            </a:r>
            <a:r>
              <a:rPr lang="en-IN" b="0" i="0" dirty="0">
                <a:solidFill>
                  <a:srgbClr val="374151"/>
                </a:solidFill>
                <a:effectLst/>
                <a:latin typeface="Söhne"/>
              </a:rPr>
              <a:t>. </a:t>
            </a:r>
          </a:p>
          <a:p>
            <a:pPr algn="l">
              <a:buFont typeface="Arial" panose="020B0604020202020204" pitchFamily="34" charset="0"/>
              <a:buChar char="•"/>
            </a:pPr>
            <a:r>
              <a:rPr lang="en-IN" b="1" i="0" dirty="0">
                <a:solidFill>
                  <a:srgbClr val="374151"/>
                </a:solidFill>
                <a:effectLst/>
                <a:latin typeface="Söhne"/>
              </a:rPr>
              <a:t>BERT Embedding:</a:t>
            </a:r>
            <a:endParaRPr lang="en-IN" b="0" i="0" dirty="0">
              <a:solidFill>
                <a:srgbClr val="374151"/>
              </a:solidFill>
              <a:effectLst/>
              <a:latin typeface="Söhne"/>
            </a:endParaRPr>
          </a:p>
          <a:p>
            <a:pPr marL="742950" lvl="1" indent="-285750" algn="l">
              <a:buFont typeface="Arial" panose="020B0604020202020204" pitchFamily="34" charset="0"/>
              <a:buChar char="•"/>
            </a:pPr>
            <a:r>
              <a:rPr lang="en-IN" b="0" i="0" dirty="0">
                <a:solidFill>
                  <a:srgbClr val="374151"/>
                </a:solidFill>
                <a:effectLst/>
                <a:latin typeface="Söhne"/>
              </a:rPr>
              <a:t>Finally, we explored BERT embeddings, a state-of-the-art technique for capturing context. </a:t>
            </a:r>
            <a:endParaRPr lang="en-US" dirty="0"/>
          </a:p>
        </p:txBody>
      </p:sp>
    </p:spTree>
    <p:extLst>
      <p:ext uri="{BB962C8B-B14F-4D97-AF65-F5344CB8AC3E}">
        <p14:creationId xmlns:p14="http://schemas.microsoft.com/office/powerpoint/2010/main" val="2623068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9E746-45EC-8D4B-BAAC-DF09DBB88B60}"/>
              </a:ext>
            </a:extLst>
          </p:cNvPr>
          <p:cNvSpPr>
            <a:spLocks noGrp="1"/>
          </p:cNvSpPr>
          <p:nvPr>
            <p:ph type="title"/>
          </p:nvPr>
        </p:nvSpPr>
        <p:spPr/>
        <p:txBody>
          <a:bodyPr/>
          <a:lstStyle/>
          <a:p>
            <a:r>
              <a:rPr lang="en-US" dirty="0"/>
              <a:t>Results</a:t>
            </a:r>
          </a:p>
        </p:txBody>
      </p:sp>
      <p:graphicFrame>
        <p:nvGraphicFramePr>
          <p:cNvPr id="4" name="Table 4">
            <a:extLst>
              <a:ext uri="{FF2B5EF4-FFF2-40B4-BE49-F238E27FC236}">
                <a16:creationId xmlns:a16="http://schemas.microsoft.com/office/drawing/2014/main" id="{13151785-7E8A-EB48-8151-409FCEBCDFE0}"/>
              </a:ext>
            </a:extLst>
          </p:cNvPr>
          <p:cNvGraphicFramePr>
            <a:graphicFrameLocks noGrp="1"/>
          </p:cNvGraphicFramePr>
          <p:nvPr>
            <p:ph idx="1"/>
            <p:extLst>
              <p:ext uri="{D42A27DB-BD31-4B8C-83A1-F6EECF244321}">
                <p14:modId xmlns:p14="http://schemas.microsoft.com/office/powerpoint/2010/main" val="1538226936"/>
              </p:ext>
            </p:extLst>
          </p:nvPr>
        </p:nvGraphicFramePr>
        <p:xfrm>
          <a:off x="1865489" y="1360805"/>
          <a:ext cx="8461022" cy="2763520"/>
        </p:xfrm>
        <a:graphic>
          <a:graphicData uri="http://schemas.openxmlformats.org/drawingml/2006/table">
            <a:tbl>
              <a:tblPr firstRow="1" bandRow="1">
                <a:tableStyleId>{5C22544A-7EE6-4342-B048-85BDC9FD1C3A}</a:tableStyleId>
              </a:tblPr>
              <a:tblGrid>
                <a:gridCol w="2906888">
                  <a:extLst>
                    <a:ext uri="{9D8B030D-6E8A-4147-A177-3AD203B41FA5}">
                      <a16:colId xmlns:a16="http://schemas.microsoft.com/office/drawing/2014/main" val="2062198685"/>
                    </a:ext>
                  </a:extLst>
                </a:gridCol>
                <a:gridCol w="2686756">
                  <a:extLst>
                    <a:ext uri="{9D8B030D-6E8A-4147-A177-3AD203B41FA5}">
                      <a16:colId xmlns:a16="http://schemas.microsoft.com/office/drawing/2014/main" val="1271109708"/>
                    </a:ext>
                  </a:extLst>
                </a:gridCol>
                <a:gridCol w="2867378">
                  <a:extLst>
                    <a:ext uri="{9D8B030D-6E8A-4147-A177-3AD203B41FA5}">
                      <a16:colId xmlns:a16="http://schemas.microsoft.com/office/drawing/2014/main" val="3824945107"/>
                    </a:ext>
                  </a:extLst>
                </a:gridCol>
              </a:tblGrid>
              <a:tr h="370840">
                <a:tc>
                  <a:txBody>
                    <a:bodyPr/>
                    <a:lstStyle/>
                    <a:p>
                      <a:r>
                        <a:rPr lang="en-US" dirty="0"/>
                        <a:t>Approach</a:t>
                      </a:r>
                    </a:p>
                  </a:txBody>
                  <a:tcPr/>
                </a:tc>
                <a:tc>
                  <a:txBody>
                    <a:bodyPr/>
                    <a:lstStyle/>
                    <a:p>
                      <a:r>
                        <a:rPr lang="en-US" dirty="0"/>
                        <a:t>Similarity Score (paragraphs1)</a:t>
                      </a:r>
                    </a:p>
                  </a:txBody>
                  <a:tcPr/>
                </a:tc>
                <a:tc>
                  <a:txBody>
                    <a:bodyPr/>
                    <a:lstStyle/>
                    <a:p>
                      <a:r>
                        <a:rPr lang="en-US" dirty="0"/>
                        <a:t>Similarity Score</a:t>
                      </a:r>
                    </a:p>
                    <a:p>
                      <a:r>
                        <a:rPr lang="en-US" dirty="0"/>
                        <a:t>(paragraphs2)</a:t>
                      </a:r>
                    </a:p>
                  </a:txBody>
                  <a:tcPr/>
                </a:tc>
                <a:extLst>
                  <a:ext uri="{0D108BD9-81ED-4DB2-BD59-A6C34878D82A}">
                    <a16:rowId xmlns:a16="http://schemas.microsoft.com/office/drawing/2014/main" val="544077379"/>
                  </a:ext>
                </a:extLst>
              </a:tr>
              <a:tr h="370840">
                <a:tc>
                  <a:txBody>
                    <a:bodyPr/>
                    <a:lstStyle/>
                    <a:p>
                      <a:r>
                        <a:rPr lang="en-US" dirty="0"/>
                        <a:t>TF-IDF</a:t>
                      </a:r>
                    </a:p>
                  </a:txBody>
                  <a:tcPr/>
                </a:tc>
                <a:tc>
                  <a:txBody>
                    <a:bodyPr/>
                    <a:lstStyle/>
                    <a:p>
                      <a:r>
                        <a:rPr lang="en-US" dirty="0"/>
                        <a:t>66 %</a:t>
                      </a:r>
                    </a:p>
                  </a:txBody>
                  <a:tcPr/>
                </a:tc>
                <a:tc>
                  <a:txBody>
                    <a:bodyPr/>
                    <a:lstStyle/>
                    <a:p>
                      <a:r>
                        <a:rPr lang="en-US" dirty="0"/>
                        <a:t>15.5%</a:t>
                      </a:r>
                    </a:p>
                  </a:txBody>
                  <a:tcPr/>
                </a:tc>
                <a:extLst>
                  <a:ext uri="{0D108BD9-81ED-4DB2-BD59-A6C34878D82A}">
                    <a16:rowId xmlns:a16="http://schemas.microsoft.com/office/drawing/2014/main" val="3513528911"/>
                  </a:ext>
                </a:extLst>
              </a:tr>
              <a:tr h="370840">
                <a:tc>
                  <a:txBody>
                    <a:bodyPr/>
                    <a:lstStyle/>
                    <a:p>
                      <a:r>
                        <a:rPr lang="en-US" dirty="0"/>
                        <a:t>Spacy model </a:t>
                      </a:r>
                    </a:p>
                  </a:txBody>
                  <a:tcPr/>
                </a:tc>
                <a:tc>
                  <a:txBody>
                    <a:bodyPr/>
                    <a:lstStyle/>
                    <a:p>
                      <a:r>
                        <a:rPr lang="en-US" dirty="0"/>
                        <a:t>76 %</a:t>
                      </a:r>
                    </a:p>
                  </a:txBody>
                  <a:tcPr/>
                </a:tc>
                <a:tc>
                  <a:txBody>
                    <a:bodyPr/>
                    <a:lstStyle/>
                    <a:p>
                      <a:r>
                        <a:rPr lang="en-US" dirty="0"/>
                        <a:t>54%</a:t>
                      </a:r>
                    </a:p>
                  </a:txBody>
                  <a:tcPr/>
                </a:tc>
                <a:extLst>
                  <a:ext uri="{0D108BD9-81ED-4DB2-BD59-A6C34878D82A}">
                    <a16:rowId xmlns:a16="http://schemas.microsoft.com/office/drawing/2014/main" val="1870406983"/>
                  </a:ext>
                </a:extLst>
              </a:tr>
              <a:tr h="370840">
                <a:tc>
                  <a:txBody>
                    <a:bodyPr/>
                    <a:lstStyle/>
                    <a:p>
                      <a:r>
                        <a:rPr lang="en-US" dirty="0"/>
                        <a:t>Word2Vec Embeddings </a:t>
                      </a:r>
                    </a:p>
                  </a:txBody>
                  <a:tcPr/>
                </a:tc>
                <a:tc>
                  <a:txBody>
                    <a:bodyPr/>
                    <a:lstStyle/>
                    <a:p>
                      <a:r>
                        <a:rPr lang="en-US" dirty="0"/>
                        <a:t>87.9%</a:t>
                      </a:r>
                    </a:p>
                  </a:txBody>
                  <a:tcPr/>
                </a:tc>
                <a:tc>
                  <a:txBody>
                    <a:bodyPr/>
                    <a:lstStyle/>
                    <a:p>
                      <a:r>
                        <a:rPr lang="en-US" dirty="0"/>
                        <a:t>68%</a:t>
                      </a:r>
                    </a:p>
                  </a:txBody>
                  <a:tcPr/>
                </a:tc>
                <a:extLst>
                  <a:ext uri="{0D108BD9-81ED-4DB2-BD59-A6C34878D82A}">
                    <a16:rowId xmlns:a16="http://schemas.microsoft.com/office/drawing/2014/main" val="1787046471"/>
                  </a:ext>
                </a:extLst>
              </a:tr>
              <a:tr h="370840">
                <a:tc>
                  <a:txBody>
                    <a:bodyPr/>
                    <a:lstStyle/>
                    <a:p>
                      <a:r>
                        <a:rPr lang="en-US" dirty="0"/>
                        <a:t>Bert Embeddings </a:t>
                      </a:r>
                    </a:p>
                  </a:txBody>
                  <a:tcPr/>
                </a:tc>
                <a:tc>
                  <a:txBody>
                    <a:bodyPr/>
                    <a:lstStyle/>
                    <a:p>
                      <a:r>
                        <a:rPr lang="en-US" dirty="0"/>
                        <a:t>92.2</a:t>
                      </a:r>
                    </a:p>
                  </a:txBody>
                  <a:tcPr/>
                </a:tc>
                <a:tc>
                  <a:txBody>
                    <a:bodyPr/>
                    <a:lstStyle/>
                    <a:p>
                      <a:r>
                        <a:rPr lang="en-US" dirty="0"/>
                        <a:t>91.8%</a:t>
                      </a:r>
                    </a:p>
                  </a:txBody>
                  <a:tcPr/>
                </a:tc>
                <a:extLst>
                  <a:ext uri="{0D108BD9-81ED-4DB2-BD59-A6C34878D82A}">
                    <a16:rowId xmlns:a16="http://schemas.microsoft.com/office/drawing/2014/main" val="3858884297"/>
                  </a:ext>
                </a:extLst>
              </a:tr>
              <a:tr h="370840">
                <a:tc>
                  <a:txBody>
                    <a:bodyPr/>
                    <a:lstStyle/>
                    <a:p>
                      <a:r>
                        <a:rPr lang="en-US" dirty="0"/>
                        <a:t>TF-IDF with stemming and tokenization</a:t>
                      </a:r>
                    </a:p>
                  </a:txBody>
                  <a:tcPr/>
                </a:tc>
                <a:tc>
                  <a:txBody>
                    <a:bodyPr/>
                    <a:lstStyle/>
                    <a:p>
                      <a:r>
                        <a:rPr lang="en-US" dirty="0"/>
                        <a:t>97.8 %</a:t>
                      </a:r>
                    </a:p>
                  </a:txBody>
                  <a:tcPr/>
                </a:tc>
                <a:tc>
                  <a:txBody>
                    <a:bodyPr/>
                    <a:lstStyle/>
                    <a:p>
                      <a:r>
                        <a:rPr lang="en-US" dirty="0"/>
                        <a:t>82%</a:t>
                      </a:r>
                    </a:p>
                  </a:txBody>
                  <a:tcPr/>
                </a:tc>
                <a:extLst>
                  <a:ext uri="{0D108BD9-81ED-4DB2-BD59-A6C34878D82A}">
                    <a16:rowId xmlns:a16="http://schemas.microsoft.com/office/drawing/2014/main" val="1164257832"/>
                  </a:ext>
                </a:extLst>
              </a:tr>
            </a:tbl>
          </a:graphicData>
        </a:graphic>
      </p:graphicFrame>
      <p:sp>
        <p:nvSpPr>
          <p:cNvPr id="5" name="TextBox 4">
            <a:extLst>
              <a:ext uri="{FF2B5EF4-FFF2-40B4-BE49-F238E27FC236}">
                <a16:creationId xmlns:a16="http://schemas.microsoft.com/office/drawing/2014/main" id="{123B58DF-B5D1-6C40-8C2E-769582AA0718}"/>
              </a:ext>
            </a:extLst>
          </p:cNvPr>
          <p:cNvSpPr txBox="1"/>
          <p:nvPr/>
        </p:nvSpPr>
        <p:spPr>
          <a:xfrm>
            <a:off x="536223" y="4244876"/>
            <a:ext cx="11774311" cy="2308324"/>
          </a:xfrm>
          <a:prstGeom prst="rect">
            <a:avLst/>
          </a:prstGeom>
          <a:noFill/>
        </p:spPr>
        <p:txBody>
          <a:bodyPr wrap="square" rtlCol="0">
            <a:spAutoFit/>
          </a:bodyPr>
          <a:lstStyle/>
          <a:p>
            <a:r>
              <a:rPr lang="en-IN" b="0" dirty="0">
                <a:solidFill>
                  <a:srgbClr val="000000"/>
                </a:solidFill>
                <a:effectLst/>
                <a:latin typeface="Courier New" panose="02070309020205020404" pitchFamily="49" charset="0"/>
              </a:rPr>
              <a:t>paragraphs1</a:t>
            </a:r>
            <a:r>
              <a:rPr lang="en-US" dirty="0"/>
              <a:t> </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"The quick brown fox jumps over the lazy dog. The sun is shining brightly in the clear blue sky."</a:t>
            </a:r>
            <a:r>
              <a:rPr lang="en-IN" b="0" dirty="0">
                <a:solidFill>
                  <a:srgbClr val="000000"/>
                </a:solidFill>
                <a:effectLst/>
                <a:latin typeface="Courier New" panose="02070309020205020404" pitchFamily="49" charset="0"/>
              </a:rPr>
              <a:t>,</a:t>
            </a:r>
          </a:p>
          <a:p>
            <a:r>
              <a:rPr lang="en-IN" b="0" dirty="0">
                <a:solidFill>
                  <a:srgbClr val="A31515"/>
                </a:solidFill>
                <a:effectLst/>
                <a:latin typeface="Courier New" panose="02070309020205020404" pitchFamily="49" charset="0"/>
              </a:rPr>
              <a:t>"A lazy dog is jumped over by a quick brown fox. The sky is clear, and the sun shines brightly."</a:t>
            </a:r>
            <a:r>
              <a:rPr lang="en-IN" b="0" dirty="0">
                <a:solidFill>
                  <a:srgbClr val="000000"/>
                </a:solidFill>
                <a:effectLst/>
                <a:latin typeface="Courier New" panose="02070309020205020404" pitchFamily="49" charset="0"/>
              </a:rPr>
              <a:t>]</a:t>
            </a:r>
          </a:p>
          <a:p>
            <a:br>
              <a:rPr lang="en-IN" b="0" dirty="0">
                <a:solidFill>
                  <a:srgbClr val="000000"/>
                </a:solidFill>
                <a:effectLst/>
                <a:latin typeface="Courier New" panose="02070309020205020404" pitchFamily="49" charset="0"/>
              </a:rPr>
            </a:br>
            <a:r>
              <a:rPr lang="en-IN" b="0" dirty="0">
                <a:solidFill>
                  <a:srgbClr val="000000"/>
                </a:solidFill>
                <a:effectLst/>
                <a:latin typeface="Courier New" panose="02070309020205020404" pitchFamily="49" charset="0"/>
              </a:rPr>
              <a:t>paragraphs2 =[</a:t>
            </a:r>
            <a:r>
              <a:rPr lang="en-IN" b="0" dirty="0">
                <a:solidFill>
                  <a:srgbClr val="A31515"/>
                </a:solidFill>
                <a:effectLst/>
                <a:latin typeface="Courier New" panose="02070309020205020404" pitchFamily="49" charset="0"/>
              </a:rPr>
              <a:t>"The forest was sparsely populated with trees."</a:t>
            </a:r>
            <a:r>
              <a:rPr lang="en-IN" b="0" dirty="0">
                <a:solidFill>
                  <a:srgbClr val="000000"/>
                </a:solidFill>
                <a:effectLst/>
                <a:latin typeface="Courier New" panose="02070309020205020404" pitchFamily="49" charset="0"/>
              </a:rPr>
              <a:t>,</a:t>
            </a:r>
          </a:p>
          <a:p>
            <a:r>
              <a:rPr lang="en-IN" b="0" dirty="0">
                <a:solidFill>
                  <a:srgbClr val="A31515"/>
                </a:solidFill>
                <a:effectLst/>
                <a:latin typeface="Courier New" panose="02070309020205020404" pitchFamily="49" charset="0"/>
              </a:rPr>
              <a:t>"The woodland had only a sparse number of trees."</a:t>
            </a:r>
            <a:r>
              <a:rPr lang="en-IN" b="0" dirty="0">
                <a:solidFill>
                  <a:srgbClr val="000000"/>
                </a:solidFill>
                <a:effectLst/>
                <a:latin typeface="Courier New" panose="02070309020205020404" pitchFamily="49" charset="0"/>
              </a:rPr>
              <a:t>]</a:t>
            </a:r>
          </a:p>
          <a:p>
            <a:r>
              <a:rPr lang="en-US" dirty="0"/>
              <a:t> </a:t>
            </a:r>
          </a:p>
        </p:txBody>
      </p:sp>
    </p:spTree>
    <p:extLst>
      <p:ext uri="{BB962C8B-B14F-4D97-AF65-F5344CB8AC3E}">
        <p14:creationId xmlns:p14="http://schemas.microsoft.com/office/powerpoint/2010/main" val="3897072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0C85150-646B-4AB7-9F43-FC7AB7E6D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ight Triangle 1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5" y="1559143"/>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6" name="Straight Connector 15">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B4845EB-E2DA-084F-AB85-647E4466D55D}"/>
              </a:ext>
            </a:extLst>
          </p:cNvPr>
          <p:cNvSpPr>
            <a:spLocks noGrp="1"/>
          </p:cNvSpPr>
          <p:nvPr>
            <p:ph type="title"/>
          </p:nvPr>
        </p:nvSpPr>
        <p:spPr>
          <a:xfrm>
            <a:off x="457200" y="725467"/>
            <a:ext cx="4952999" cy="2247616"/>
          </a:xfrm>
        </p:spPr>
        <p:txBody>
          <a:bodyPr>
            <a:normAutofit/>
          </a:bodyPr>
          <a:lstStyle/>
          <a:p>
            <a:r>
              <a:rPr lang="en-US" dirty="0"/>
              <a:t>Identifying Color proportion in Image</a:t>
            </a:r>
          </a:p>
        </p:txBody>
      </p:sp>
      <p:sp>
        <p:nvSpPr>
          <p:cNvPr id="3" name="Content Placeholder 2">
            <a:extLst>
              <a:ext uri="{FF2B5EF4-FFF2-40B4-BE49-F238E27FC236}">
                <a16:creationId xmlns:a16="http://schemas.microsoft.com/office/drawing/2014/main" id="{87F55A9D-C1A6-E743-B718-92F665E0D616}"/>
              </a:ext>
            </a:extLst>
          </p:cNvPr>
          <p:cNvSpPr>
            <a:spLocks noGrp="1"/>
          </p:cNvSpPr>
          <p:nvPr>
            <p:ph idx="1"/>
          </p:nvPr>
        </p:nvSpPr>
        <p:spPr>
          <a:xfrm>
            <a:off x="457200" y="3264832"/>
            <a:ext cx="4952999" cy="3009494"/>
          </a:xfrm>
        </p:spPr>
        <p:txBody>
          <a:bodyPr>
            <a:normAutofit/>
          </a:bodyPr>
          <a:lstStyle/>
          <a:p>
            <a:r>
              <a:rPr lang="en-IN" sz="1800">
                <a:latin typeface="Söhne"/>
              </a:rPr>
              <a:t>P</a:t>
            </a:r>
            <a:r>
              <a:rPr lang="en-IN" sz="1800" b="0" i="0">
                <a:effectLst/>
                <a:latin typeface="Söhne"/>
              </a:rPr>
              <a:t>rimary goal is to tackle the challenge of identifying the main colors within an image. In fields like design, image compression, and data visualization, understanding the dominant colors can be crucial for making informed decisions and enhancing visual appeal.</a:t>
            </a:r>
          </a:p>
          <a:p>
            <a:endParaRPr lang="en-US" sz="1800"/>
          </a:p>
        </p:txBody>
      </p:sp>
      <p:pic>
        <p:nvPicPr>
          <p:cNvPr id="4" name="Picture 3">
            <a:extLst>
              <a:ext uri="{FF2B5EF4-FFF2-40B4-BE49-F238E27FC236}">
                <a16:creationId xmlns:a16="http://schemas.microsoft.com/office/drawing/2014/main" id="{90E600B9-BC42-CA4B-94E9-F1AB1B41D09A}"/>
              </a:ext>
            </a:extLst>
          </p:cNvPr>
          <p:cNvPicPr>
            <a:picLocks noChangeAspect="1"/>
          </p:cNvPicPr>
          <p:nvPr/>
        </p:nvPicPr>
        <p:blipFill rotWithShape="1">
          <a:blip r:embed="rId2"/>
          <a:srcRect l="23723" r="23797" b="1"/>
          <a:stretch/>
        </p:blipFill>
        <p:spPr>
          <a:xfrm>
            <a:off x="6075730" y="-3440"/>
            <a:ext cx="6129239" cy="6861439"/>
          </a:xfrm>
          <a:prstGeom prst="rect">
            <a:avLst/>
          </a:prstGeom>
        </p:spPr>
      </p:pic>
    </p:spTree>
    <p:extLst>
      <p:ext uri="{BB962C8B-B14F-4D97-AF65-F5344CB8AC3E}">
        <p14:creationId xmlns:p14="http://schemas.microsoft.com/office/powerpoint/2010/main" val="2672382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F47AF-D782-644D-9A73-024DBD0B79E5}"/>
              </a:ext>
            </a:extLst>
          </p:cNvPr>
          <p:cNvSpPr>
            <a:spLocks noGrp="1"/>
          </p:cNvSpPr>
          <p:nvPr>
            <p:ph type="title"/>
          </p:nvPr>
        </p:nvSpPr>
        <p:spPr/>
        <p:txBody>
          <a:bodyPr/>
          <a:lstStyle/>
          <a:p>
            <a:r>
              <a:rPr lang="en-US" dirty="0"/>
              <a:t>Method</a:t>
            </a:r>
          </a:p>
        </p:txBody>
      </p:sp>
      <p:sp>
        <p:nvSpPr>
          <p:cNvPr id="3" name="Content Placeholder 2">
            <a:extLst>
              <a:ext uri="{FF2B5EF4-FFF2-40B4-BE49-F238E27FC236}">
                <a16:creationId xmlns:a16="http://schemas.microsoft.com/office/drawing/2014/main" id="{FFC3EEAD-1875-8944-8D34-84AA449C22CD}"/>
              </a:ext>
            </a:extLst>
          </p:cNvPr>
          <p:cNvSpPr>
            <a:spLocks noGrp="1"/>
          </p:cNvSpPr>
          <p:nvPr>
            <p:ph idx="1"/>
          </p:nvPr>
        </p:nvSpPr>
        <p:spPr/>
        <p:txBody>
          <a:bodyPr>
            <a:normAutofit fontScale="70000" lnSpcReduction="20000"/>
          </a:bodyPr>
          <a:lstStyle/>
          <a:p>
            <a:pPr algn="l">
              <a:buFont typeface="+mj-lt"/>
              <a:buAutoNum type="arabicPeriod"/>
            </a:pPr>
            <a:r>
              <a:rPr lang="en-IN" b="1" i="0" dirty="0">
                <a:solidFill>
                  <a:srgbClr val="374151"/>
                </a:solidFill>
                <a:effectLst/>
                <a:latin typeface="Söhne"/>
              </a:rPr>
              <a:t>Approximate RGB Values:</a:t>
            </a:r>
            <a:r>
              <a:rPr lang="en-IN" b="0" i="0" dirty="0">
                <a:solidFill>
                  <a:srgbClr val="374151"/>
                </a:solidFill>
                <a:effectLst/>
                <a:latin typeface="Söhne"/>
              </a:rPr>
              <a:t> For each pixel in the image, I approximated the RGB (Red, Green, Blue) values to the nearest tenth. This step simplified the </a:t>
            </a:r>
            <a:r>
              <a:rPr lang="en-IN" b="0" i="0" dirty="0" err="1">
                <a:solidFill>
                  <a:srgbClr val="374151"/>
                </a:solidFill>
                <a:effectLst/>
                <a:latin typeface="Söhne"/>
              </a:rPr>
              <a:t>color</a:t>
            </a:r>
            <a:r>
              <a:rPr lang="en-IN" b="0" i="0" dirty="0">
                <a:solidFill>
                  <a:srgbClr val="374151"/>
                </a:solidFill>
                <a:effectLst/>
                <a:latin typeface="Söhne"/>
              </a:rPr>
              <a:t> data for further analysis.</a:t>
            </a:r>
          </a:p>
          <a:p>
            <a:pPr algn="l">
              <a:buFont typeface="+mj-lt"/>
              <a:buAutoNum type="arabicPeriod"/>
            </a:pPr>
            <a:r>
              <a:rPr lang="en-IN" b="1" i="0" dirty="0">
                <a:solidFill>
                  <a:srgbClr val="374151"/>
                </a:solidFill>
                <a:effectLst/>
                <a:latin typeface="Söhne"/>
              </a:rPr>
              <a:t>Create a </a:t>
            </a:r>
            <a:r>
              <a:rPr lang="en-IN" b="1" i="0" dirty="0" err="1">
                <a:solidFill>
                  <a:srgbClr val="374151"/>
                </a:solidFill>
                <a:effectLst/>
                <a:latin typeface="Söhne"/>
              </a:rPr>
              <a:t>Color</a:t>
            </a:r>
            <a:r>
              <a:rPr lang="en-IN" b="1" i="0" dirty="0">
                <a:solidFill>
                  <a:srgbClr val="374151"/>
                </a:solidFill>
                <a:effectLst/>
                <a:latin typeface="Söhne"/>
              </a:rPr>
              <a:t> Dictionary:</a:t>
            </a:r>
            <a:r>
              <a:rPr lang="en-IN" b="0" i="0" dirty="0">
                <a:solidFill>
                  <a:srgbClr val="374151"/>
                </a:solidFill>
                <a:effectLst/>
                <a:latin typeface="Söhne"/>
              </a:rPr>
              <a:t> I created a </a:t>
            </a:r>
            <a:r>
              <a:rPr lang="en-IN" b="0" i="0" dirty="0" err="1">
                <a:solidFill>
                  <a:srgbClr val="374151"/>
                </a:solidFill>
                <a:effectLst/>
                <a:latin typeface="Söhne"/>
              </a:rPr>
              <a:t>color</a:t>
            </a:r>
            <a:r>
              <a:rPr lang="en-IN" b="0" i="0" dirty="0">
                <a:solidFill>
                  <a:srgbClr val="374151"/>
                </a:solidFill>
                <a:effectLst/>
                <a:latin typeface="Söhne"/>
              </a:rPr>
              <a:t> dictionary that captured all the different variations of </a:t>
            </a:r>
            <a:r>
              <a:rPr lang="en-IN" b="0" i="0" dirty="0" err="1">
                <a:solidFill>
                  <a:srgbClr val="374151"/>
                </a:solidFill>
                <a:effectLst/>
                <a:latin typeface="Söhne"/>
              </a:rPr>
              <a:t>color</a:t>
            </a:r>
            <a:r>
              <a:rPr lang="en-IN" b="0" i="0" dirty="0">
                <a:solidFill>
                  <a:srgbClr val="374151"/>
                </a:solidFill>
                <a:effectLst/>
                <a:latin typeface="Söhne"/>
              </a:rPr>
              <a:t> present in the image. This dictionary contained RGB values as keys and the number of occurrences of each </a:t>
            </a:r>
            <a:r>
              <a:rPr lang="en-IN" b="0" i="0" dirty="0" err="1">
                <a:solidFill>
                  <a:srgbClr val="374151"/>
                </a:solidFill>
                <a:effectLst/>
                <a:latin typeface="Söhne"/>
              </a:rPr>
              <a:t>color</a:t>
            </a:r>
            <a:r>
              <a:rPr lang="en-IN" b="0" i="0" dirty="0">
                <a:solidFill>
                  <a:srgbClr val="374151"/>
                </a:solidFill>
                <a:effectLst/>
                <a:latin typeface="Söhne"/>
              </a:rPr>
              <a:t> as values.</a:t>
            </a:r>
          </a:p>
          <a:p>
            <a:pPr algn="l">
              <a:buFont typeface="+mj-lt"/>
              <a:buAutoNum type="arabicPeriod"/>
            </a:pPr>
            <a:r>
              <a:rPr lang="en-IN" b="1" i="0" dirty="0">
                <a:solidFill>
                  <a:srgbClr val="374151"/>
                </a:solidFill>
                <a:effectLst/>
                <a:latin typeface="Söhne"/>
              </a:rPr>
              <a:t>Implement K-means Clustering:</a:t>
            </a:r>
            <a:r>
              <a:rPr lang="en-IN" b="0" i="0" dirty="0">
                <a:solidFill>
                  <a:srgbClr val="374151"/>
                </a:solidFill>
                <a:effectLst/>
                <a:latin typeface="Söhne"/>
              </a:rPr>
              <a:t> I applied the K-means clustering algorithm to the keys of the </a:t>
            </a:r>
            <a:r>
              <a:rPr lang="en-IN" b="0" i="0" dirty="0" err="1">
                <a:solidFill>
                  <a:srgbClr val="374151"/>
                </a:solidFill>
                <a:effectLst/>
                <a:latin typeface="Söhne"/>
              </a:rPr>
              <a:t>color</a:t>
            </a:r>
            <a:r>
              <a:rPr lang="en-IN" b="0" i="0" dirty="0">
                <a:solidFill>
                  <a:srgbClr val="374151"/>
                </a:solidFill>
                <a:effectLst/>
                <a:latin typeface="Söhne"/>
              </a:rPr>
              <a:t> dictionary. K-means grouped similar </a:t>
            </a:r>
            <a:r>
              <a:rPr lang="en-IN" b="0" i="0" dirty="0" err="1">
                <a:solidFill>
                  <a:srgbClr val="374151"/>
                </a:solidFill>
                <a:effectLst/>
                <a:latin typeface="Söhne"/>
              </a:rPr>
              <a:t>colors</a:t>
            </a:r>
            <a:r>
              <a:rPr lang="en-IN" b="0" i="0" dirty="0">
                <a:solidFill>
                  <a:srgbClr val="374151"/>
                </a:solidFill>
                <a:effectLst/>
                <a:latin typeface="Söhne"/>
              </a:rPr>
              <a:t> together into a specified number of clusters (in this case, 7 clusters).</a:t>
            </a:r>
          </a:p>
          <a:p>
            <a:pPr algn="l">
              <a:buFont typeface="+mj-lt"/>
              <a:buAutoNum type="arabicPeriod"/>
            </a:pPr>
            <a:r>
              <a:rPr lang="en-IN" b="1" i="0" dirty="0">
                <a:solidFill>
                  <a:srgbClr val="374151"/>
                </a:solidFill>
                <a:effectLst/>
                <a:latin typeface="Söhne"/>
              </a:rPr>
              <a:t>Assign Pixels to Clusters:</a:t>
            </a:r>
            <a:r>
              <a:rPr lang="en-IN" b="0" i="0" dirty="0">
                <a:solidFill>
                  <a:srgbClr val="374151"/>
                </a:solidFill>
                <a:effectLst/>
                <a:latin typeface="Söhne"/>
              </a:rPr>
              <a:t> After training the K-means model, I looped over each pixel in the image, assigning each pixel's </a:t>
            </a:r>
            <a:r>
              <a:rPr lang="en-IN" b="0" i="0" dirty="0" err="1">
                <a:solidFill>
                  <a:srgbClr val="374151"/>
                </a:solidFill>
                <a:effectLst/>
                <a:latin typeface="Söhne"/>
              </a:rPr>
              <a:t>color</a:t>
            </a:r>
            <a:r>
              <a:rPr lang="en-IN" b="0" i="0" dirty="0">
                <a:solidFill>
                  <a:srgbClr val="374151"/>
                </a:solidFill>
                <a:effectLst/>
                <a:latin typeface="Söhne"/>
              </a:rPr>
              <a:t> to one of the 7 clusters based on the nearest cluster </a:t>
            </a:r>
            <a:r>
              <a:rPr lang="en-IN" b="0" i="0" dirty="0" err="1">
                <a:solidFill>
                  <a:srgbClr val="374151"/>
                </a:solidFill>
                <a:effectLst/>
                <a:latin typeface="Söhne"/>
              </a:rPr>
              <a:t>center</a:t>
            </a:r>
            <a:r>
              <a:rPr lang="en-IN" b="0" i="0" dirty="0">
                <a:solidFill>
                  <a:srgbClr val="374151"/>
                </a:solidFill>
                <a:effectLst/>
                <a:latin typeface="Söhne"/>
              </a:rPr>
              <a:t>.</a:t>
            </a:r>
          </a:p>
          <a:p>
            <a:pPr algn="l">
              <a:buFont typeface="+mj-lt"/>
              <a:buAutoNum type="arabicPeriod"/>
            </a:pPr>
            <a:r>
              <a:rPr lang="en-IN" b="1" i="0" dirty="0">
                <a:solidFill>
                  <a:srgbClr val="374151"/>
                </a:solidFill>
                <a:effectLst/>
                <a:latin typeface="Söhne"/>
              </a:rPr>
              <a:t>Calculate Cluster Counts:</a:t>
            </a:r>
            <a:r>
              <a:rPr lang="en-IN" b="0" i="0" dirty="0">
                <a:solidFill>
                  <a:srgbClr val="374151"/>
                </a:solidFill>
                <a:effectLst/>
                <a:latin typeface="Söhne"/>
              </a:rPr>
              <a:t> I calculated the count of pixels in each of the 7 clusters. This step allowed me to determine how many pixels belonged to each of the main </a:t>
            </a:r>
            <a:r>
              <a:rPr lang="en-IN" b="0" i="0" dirty="0" err="1">
                <a:solidFill>
                  <a:srgbClr val="374151"/>
                </a:solidFill>
                <a:effectLst/>
                <a:latin typeface="Söhne"/>
              </a:rPr>
              <a:t>colors</a:t>
            </a:r>
            <a:r>
              <a:rPr lang="en-IN" b="0" i="0" dirty="0">
                <a:solidFill>
                  <a:srgbClr val="374151"/>
                </a:solidFill>
                <a:effectLst/>
                <a:latin typeface="Söhne"/>
              </a:rPr>
              <a:t> identified by the clustering algorithm.</a:t>
            </a:r>
          </a:p>
          <a:p>
            <a:endParaRPr lang="en-US" dirty="0"/>
          </a:p>
        </p:txBody>
      </p:sp>
    </p:spTree>
    <p:extLst>
      <p:ext uri="{BB962C8B-B14F-4D97-AF65-F5344CB8AC3E}">
        <p14:creationId xmlns:p14="http://schemas.microsoft.com/office/powerpoint/2010/main" val="4174596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ectangle 12">
            <a:extLst>
              <a:ext uri="{FF2B5EF4-FFF2-40B4-BE49-F238E27FC236}">
                <a16:creationId xmlns:a16="http://schemas.microsoft.com/office/drawing/2014/main" id="{29DE0A55-4738-464C-A9A4-55F2A8FA3D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 name="Freeform: Shape 14">
            <a:extLst>
              <a:ext uri="{FF2B5EF4-FFF2-40B4-BE49-F238E27FC236}">
                <a16:creationId xmlns:a16="http://schemas.microsoft.com/office/drawing/2014/main" id="{853F99AE-CDDD-4AA6-B570-8A6E693F2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262" y="0"/>
            <a:ext cx="12208609" cy="2303672"/>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5">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17" name="Right Triangle 16">
            <a:extLst>
              <a:ext uri="{FF2B5EF4-FFF2-40B4-BE49-F238E27FC236}">
                <a16:creationId xmlns:a16="http://schemas.microsoft.com/office/drawing/2014/main" id="{B2B76EF6-C0E7-4526-9E75-91C7C020C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9437" y="4902366"/>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0" name="Straight Connector 19">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B3D8E8C-C67F-B34C-8FB2-1BFE8B603B95}"/>
              </a:ext>
            </a:extLst>
          </p:cNvPr>
          <p:cNvSpPr>
            <a:spLocks noGrp="1"/>
          </p:cNvSpPr>
          <p:nvPr>
            <p:ph type="title"/>
          </p:nvPr>
        </p:nvSpPr>
        <p:spPr>
          <a:xfrm>
            <a:off x="4986461" y="-236337"/>
            <a:ext cx="5552414" cy="2170296"/>
          </a:xfrm>
        </p:spPr>
        <p:txBody>
          <a:bodyPr anchor="ctr">
            <a:normAutofit/>
          </a:bodyPr>
          <a:lstStyle/>
          <a:p>
            <a:r>
              <a:rPr lang="en-US" dirty="0">
                <a:solidFill>
                  <a:schemeClr val="tx2"/>
                </a:solidFill>
              </a:rPr>
              <a:t>Results</a:t>
            </a:r>
          </a:p>
        </p:txBody>
      </p:sp>
      <p:pic>
        <p:nvPicPr>
          <p:cNvPr id="4" name="Content Placeholder 3">
            <a:extLst>
              <a:ext uri="{FF2B5EF4-FFF2-40B4-BE49-F238E27FC236}">
                <a16:creationId xmlns:a16="http://schemas.microsoft.com/office/drawing/2014/main" id="{570EF912-A039-5840-A470-2D5E19A11941}"/>
              </a:ext>
            </a:extLst>
          </p:cNvPr>
          <p:cNvPicPr>
            <a:picLocks noChangeAspect="1"/>
          </p:cNvPicPr>
          <p:nvPr/>
        </p:nvPicPr>
        <p:blipFill>
          <a:blip r:embed="rId2"/>
          <a:stretch>
            <a:fillRect/>
          </a:stretch>
        </p:blipFill>
        <p:spPr>
          <a:xfrm>
            <a:off x="647903" y="1570869"/>
            <a:ext cx="11172821" cy="4441196"/>
          </a:xfrm>
          <a:prstGeom prst="rect">
            <a:avLst/>
          </a:prstGeom>
        </p:spPr>
      </p:pic>
    </p:spTree>
    <p:extLst>
      <p:ext uri="{BB962C8B-B14F-4D97-AF65-F5344CB8AC3E}">
        <p14:creationId xmlns:p14="http://schemas.microsoft.com/office/powerpoint/2010/main" val="1581377196"/>
      </p:ext>
    </p:extLst>
  </p:cSld>
  <p:clrMapOvr>
    <a:masterClrMapping/>
  </p:clrMapOvr>
</p:sld>
</file>

<file path=ppt/theme/theme1.xml><?xml version="1.0" encoding="utf-8"?>
<a:theme xmlns:a="http://schemas.openxmlformats.org/drawingml/2006/main" name="Sine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docProps/app.xml><?xml version="1.0" encoding="utf-8"?>
<Properties xmlns="http://schemas.openxmlformats.org/officeDocument/2006/extended-properties" xmlns:vt="http://schemas.openxmlformats.org/officeDocument/2006/docPropsVTypes">
  <TotalTime>73</TotalTime>
  <Words>566</Words>
  <Application>Microsoft Macintosh PowerPoint</Application>
  <PresentationFormat>Widescreen</PresentationFormat>
  <Paragraphs>55</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Avenir Next LT Pro</vt:lpstr>
      <vt:lpstr>Courier New</vt:lpstr>
      <vt:lpstr>Posterama</vt:lpstr>
      <vt:lpstr>Söhne</vt:lpstr>
      <vt:lpstr>SineVTI</vt:lpstr>
      <vt:lpstr>Generative AI Assignment 2 - NLP and CV  </vt:lpstr>
      <vt:lpstr>Measuring Text Similarity using NLP Techniques</vt:lpstr>
      <vt:lpstr>Approach to Calculating Text Similarity</vt:lpstr>
      <vt:lpstr>Results</vt:lpstr>
      <vt:lpstr>Identifying Color proportion in Image</vt:lpstr>
      <vt:lpstr>Method</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Generative AI Assignment 2 - NLP and CV  </dc:title>
  <dc:creator>Soeb Hussain</dc:creator>
  <cp:lastModifiedBy>Soeb Hussain</cp:lastModifiedBy>
  <cp:revision>1</cp:revision>
  <dcterms:created xsi:type="dcterms:W3CDTF">2023-09-20T20:35:54Z</dcterms:created>
  <dcterms:modified xsi:type="dcterms:W3CDTF">2023-09-20T21:49:49Z</dcterms:modified>
</cp:coreProperties>
</file>