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9" r:id="rId4"/>
    <p:sldId id="264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65"/>
  </p:normalViewPr>
  <p:slideViewPr>
    <p:cSldViewPr snapToGrid="0" snapToObjects="1">
      <p:cViewPr>
        <p:scale>
          <a:sx n="120" d="100"/>
          <a:sy n="120" d="100"/>
        </p:scale>
        <p:origin x="2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1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6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1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0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9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5A1988B-66EA-AF75-57B3-929267F4B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06" r="-1" b="18129"/>
          <a:stretch/>
        </p:blipFill>
        <p:spPr>
          <a:xfrm>
            <a:off x="18147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C33C46E-AC6F-B04B-8EE2-B8AAE8394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3" y="4058950"/>
            <a:ext cx="7974719" cy="2713192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By Soeb Hussain </a:t>
            </a:r>
          </a:p>
          <a:p>
            <a:pPr algn="r"/>
            <a:r>
              <a:rPr lang="en-US" dirty="0"/>
              <a:t>002747200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E801B3D6-A684-984A-8FB7-067F995FC41C}"/>
              </a:ext>
            </a:extLst>
          </p:cNvPr>
          <p:cNvSpPr txBox="1">
            <a:spLocks/>
          </p:cNvSpPr>
          <p:nvPr/>
        </p:nvSpPr>
        <p:spPr>
          <a:xfrm>
            <a:off x="162552" y="1604784"/>
            <a:ext cx="4952999" cy="2247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7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5269F73-141F-F344-B48F-E80721F1CCB2}"/>
              </a:ext>
            </a:extLst>
          </p:cNvPr>
          <p:cNvSpPr txBox="1">
            <a:spLocks/>
          </p:cNvSpPr>
          <p:nvPr/>
        </p:nvSpPr>
        <p:spPr>
          <a:xfrm>
            <a:off x="203531" y="4156192"/>
            <a:ext cx="4952999" cy="300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latin typeface="Söhne"/>
              </a:rPr>
              <a:t>Study of Modelling Aspects in CIFAR-10 Image for following</a:t>
            </a:r>
          </a:p>
          <a:p>
            <a:pPr algn="l"/>
            <a:r>
              <a:rPr lang="en-IN" sz="1800" dirty="0">
                <a:latin typeface="Google Sans"/>
              </a:rPr>
              <a:t>The CIFAR-10 dataset consists of 60000 image </a:t>
            </a:r>
          </a:p>
          <a:p>
            <a:pPr algn="l"/>
            <a:r>
              <a:rPr lang="en-IN" sz="1800" dirty="0">
                <a:latin typeface="Google Sans"/>
              </a:rPr>
              <a:t> of 32x32x 3 size </a:t>
            </a:r>
          </a:p>
          <a:p>
            <a:pPr algn="l"/>
            <a:r>
              <a:rPr lang="en-IN" sz="1800" dirty="0">
                <a:latin typeface="Google Sans"/>
              </a:rPr>
              <a:t>in 10 classes</a:t>
            </a:r>
          </a:p>
          <a:p>
            <a:pPr algn="l"/>
            <a:r>
              <a:rPr lang="en-IN" sz="1800" dirty="0">
                <a:latin typeface="Google Sans"/>
              </a:rPr>
              <a:t>with 6000 images per class.</a:t>
            </a:r>
            <a:endParaRPr lang="en-IN" sz="1800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latin typeface="Söhne"/>
            </a:endParaRPr>
          </a:p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4888-4D02-794A-A513-E71416FD4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1050" y="-31602"/>
            <a:ext cx="9994373" cy="2226244"/>
          </a:xfrm>
        </p:spPr>
        <p:txBody>
          <a:bodyPr anchor="t">
            <a:normAutofit/>
          </a:bodyPr>
          <a:lstStyle/>
          <a:p>
            <a:r>
              <a:rPr lang="en-US" dirty="0"/>
              <a:t>Generative AI</a:t>
            </a:r>
            <a:br>
              <a:rPr lang="en-US" dirty="0"/>
            </a:br>
            <a:r>
              <a:rPr lang="en-US" sz="2400" dirty="0"/>
              <a:t>Assignment 4 – </a:t>
            </a:r>
            <a:r>
              <a:rPr lang="en-IN" sz="2400" dirty="0"/>
              <a:t>Generative Adversarial Network</a:t>
            </a:r>
            <a:br>
              <a:rPr lang="en-US" sz="2400" dirty="0"/>
            </a:br>
            <a:r>
              <a:rPr lang="en-US" sz="2400" dirty="0"/>
              <a:t> on MNIST using </a:t>
            </a:r>
            <a:r>
              <a:rPr lang="en-US" sz="2400" dirty="0" err="1"/>
              <a:t>pytorch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41858-97D8-3341-BE84-095923CB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965" y="1664933"/>
            <a:ext cx="40132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2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D6E198-C734-524F-BAF2-3A7B827C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30" y="-271229"/>
            <a:ext cx="4419600" cy="2240735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2"/>
                </a:solidFill>
                <a:effectLst/>
                <a:latin typeface="Söhne"/>
              </a:rPr>
              <a:t>Training a GAN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5FF7-2B9F-9542-86AA-B1B34C26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87" y="1213404"/>
            <a:ext cx="10598581" cy="491567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100" b="1" i="0" dirty="0">
                <a:solidFill>
                  <a:srgbClr val="374151"/>
                </a:solidFill>
                <a:effectLst/>
                <a:latin typeface="Söhne"/>
              </a:rPr>
              <a:t>Initialization:</a:t>
            </a:r>
            <a:endParaRPr lang="en-IN" sz="31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Initialize the generator and discriminator networks with random weights.</a:t>
            </a:r>
          </a:p>
          <a:p>
            <a:pPr algn="l">
              <a:buFont typeface="+mj-lt"/>
              <a:buAutoNum type="arabicPeriod"/>
            </a:pPr>
            <a:r>
              <a:rPr lang="en-IN" sz="3100" b="1" i="0" dirty="0">
                <a:solidFill>
                  <a:srgbClr val="374151"/>
                </a:solidFill>
                <a:effectLst/>
                <a:latin typeface="Söhne"/>
              </a:rPr>
              <a:t>Training Loop:</a:t>
            </a:r>
            <a:endParaRPr lang="en-IN" sz="31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Train the discriminator to distinguish real data from fake data.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Feed real data and compute the discriminator's loss.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Generate fake data and compute the loss for fake data.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Update discriminator weights to improve its classification.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Train the generator to produce data that fools the discriminator.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Generate fake data and compute the loss from the discriminator's perspective.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Update generator weights to generate more convincing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Repeat these steps alternately until convergence or a set number of iterations.</a:t>
            </a:r>
          </a:p>
          <a:p>
            <a:pPr algn="l">
              <a:buFont typeface="+mj-lt"/>
              <a:buAutoNum type="arabicPeriod"/>
            </a:pPr>
            <a:r>
              <a:rPr lang="en-IN" sz="3100" b="1" i="0" dirty="0">
                <a:solidFill>
                  <a:srgbClr val="374151"/>
                </a:solidFill>
                <a:effectLst/>
                <a:latin typeface="Söhne"/>
              </a:rPr>
              <a:t>Convergence:</a:t>
            </a:r>
            <a:endParaRPr lang="en-IN" sz="31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Continue training until the generator produces data that's indistinguishable from real data, and the discriminator can't reliably tell the difference.</a:t>
            </a:r>
          </a:p>
          <a:p>
            <a:pPr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image generation or data augmentation.</a:t>
            </a:r>
            <a:endParaRPr lang="en-IN" sz="1300" b="0" i="0" dirty="0">
              <a:solidFill>
                <a:schemeClr val="tx2"/>
              </a:solidFill>
              <a:effectLst/>
              <a:latin typeface="Söhne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2572120-3327-6841-9408-83FAA663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875" y="756862"/>
            <a:ext cx="5034375" cy="21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6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3F76E1C-FC69-44F6-935D-9FD6397B5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B3C4E00-6B18-4CF8-9DC2-02162296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E7ABFD-4E2F-460B-8571-E350D0FC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3C184D3-4C2A-44EE-A262-2E3C6842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6C4B643-3D84-4CB1-BEEE-CB9B1D35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FB398A65-DA43-4776-BDAA-279642F5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9646011-DF03-4FDE-B8BB-0AE0F89F3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540D352-E7ED-47DC-BE8E-C9FEF77A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6DB5D5B-5AE4-4DAB-8141-FCDB6623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8EEF6B7-AD60-428F-B6B8-2238AA57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F98CDB8-6AD1-4729-8490-32C346B6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B8E25F4-254A-4197-9ADB-F0C5ADBE4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E06A3F39-2E01-4422-9A9B-45B4EF2F9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B89EE711-BFF1-4294-9012-82022ED73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586C175-76D7-4C6F-807C-C70ED9847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95DB0DA-F298-46F5-859B-F63BFF39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B802C45-F77C-47E5-92CF-B8E7CC17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924382CF-AB3E-45B3-B1DE-A048D6B45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C7406E1-9B70-4704-ADE3-164CA49C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74B1505-38F1-43E4-A215-624F3C28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10358C0-5CC8-4841-B5E4-E72FC83F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D6938537-63B0-45D6-8D4B-12C7CBB4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015E06D-5EA4-41D7-81ED-46FC62E3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DBC5760A-F5E0-4888-9EE8-99457C481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EB505B7F-5D39-4E4A-8824-3B1A01564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AB7C9669-FA4D-4891-BD61-BA8A3D639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252FB45-210F-4354-9D8E-005E2578B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E3F9A75-1D01-443A-813C-F9CE58F56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A3E4BAE-6E09-4139-9A77-C0BCAB270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5A77689-BF30-4CAF-8EE7-92A3A1E87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097EE4C-0335-4AA3-BF62-E15062FFC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62FC2A78-9BA8-46A3-B2FC-D2536540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2F6BB95-E3D7-4E0D-B657-19A7A700D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BB59D20-8878-4BE1-A373-5A06B03A0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FC95D79-E360-4A9D-9734-36CBC93E7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A35E6A9-BB47-4AF0-9704-34A3E3332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E9E767C-C7A3-4C9E-BB5A-A6C7A55C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14E9D6E-9E89-4243-9ABF-D53E899D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763B0DB-5EDC-4940-914A-B1AEB112E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2A229E1-C295-4D87-8D5A-8D23A49E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191967F-41E6-4FB0-8EDD-887461FDE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488BC40-49ED-4A65-BFDD-42C2380A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B9873C2-1A36-4C3B-A846-B2DE9329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F554750-AAD3-49D1-94C7-97D45697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D14B09A-44BF-46D9-94A1-76D33A39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7ADE71B3-A935-4125-A959-9B82465A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09AC835-5101-4FBA-9BDB-1E4D1DF7E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6DFCDBC-985F-4743-833F-BD55DDC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116F6F7-AD3C-43D6-B98D-44897F0EB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190822A4-6A86-4617-A472-CE7F9A0BB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89CD6272-DC88-46BD-BAF4-0CA0DD4D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33F1AD65-F542-413F-9CBD-C2533F71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E5DB73A-E5E6-4F3C-AA74-78F7C528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DBC080D5-DE50-4633-A72B-29C94D62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15F852F-3D9E-4F8E-B38C-3A3FE5A00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947B63D4-9AD6-4481-B5C7-03A9A1B8A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B7CEAE6-B9C0-42D7-8770-69D8A3D06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5E117AB-9AD5-4F2A-8CE9-55DD704E7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AA9F1B50-E102-4170-B38D-DC239666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18834EA0-11D6-48D2-9885-36869DDF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759B5C28-9F05-4598-B55E-100BAA98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2BD7EE85-29AF-444F-B17B-299BBAFC0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00" name="Rectangle 29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4" name="Right Triangle 30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lowchart: Document 305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75C462-1AE2-5D4B-84A9-EFE1C94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555624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Discriminator Architecture and Loss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51D88-DE77-5146-B64E-6CAE347F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14" y="799446"/>
            <a:ext cx="5009616" cy="2529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5C99B-2D46-A343-8410-2D72175F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14" y="3947018"/>
            <a:ext cx="5009618" cy="191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0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F76E1C-FC69-44F6-935D-9FD6397B5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3C4E00-6B18-4CF8-9DC2-02162296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7E7ABFD-4E2F-460B-8571-E350D0FC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C184D3-4C2A-44EE-A262-2E3C6842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C4B643-3D84-4CB1-BEEE-CB9B1D35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398A65-DA43-4776-BDAA-279642F5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9646011-DF03-4FDE-B8BB-0AE0F89F3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40D352-E7ED-47DC-BE8E-C9FEF77A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B5D5B-5AE4-4DAB-8141-FCDB6623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8EEF6B7-AD60-428F-B6B8-2238AA57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F98CDB8-6AD1-4729-8490-32C346B6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B8E25F4-254A-4197-9ADB-F0C5ADBE4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06A3F39-2E01-4422-9A9B-45B4EF2F9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89EE711-BFF1-4294-9012-82022ED73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86C175-76D7-4C6F-807C-C70ED9847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5DB0DA-F298-46F5-859B-F63BFF39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B802C45-F77C-47E5-92CF-B8E7CC17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24382CF-AB3E-45B3-B1DE-A048D6B45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C7406E1-9B70-4704-ADE3-164CA49C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74B1505-38F1-43E4-A215-624F3C28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0358C0-5CC8-4841-B5E4-E72FC83F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6938537-63B0-45D6-8D4B-12C7CBB4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15E06D-5EA4-41D7-81ED-46FC62E3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C5760A-F5E0-4888-9EE8-99457C481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B505B7F-5D39-4E4A-8824-3B1A01564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7C9669-FA4D-4891-BD61-BA8A3D639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252FB45-210F-4354-9D8E-005E2578B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E3F9A75-1D01-443A-813C-F9CE58F56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A3E4BAE-6E09-4139-9A77-C0BCAB270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A77689-BF30-4CAF-8EE7-92A3A1E87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097EE4C-0335-4AA3-BF62-E15062FFC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2FC2A78-9BA8-46A3-B2FC-D2536540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2F6BB95-E3D7-4E0D-B657-19A7A700D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BB59D20-8878-4BE1-A373-5A06B03A0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FC95D79-E360-4A9D-9734-36CBC93E7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35E6A9-BB47-4AF0-9704-34A3E3332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E9E767C-C7A3-4C9E-BB5A-A6C7A55C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14E9D6E-9E89-4243-9ABF-D53E899D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763B0DB-5EDC-4940-914A-B1AEB112E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2A229E1-C295-4D87-8D5A-8D23A49E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191967F-41E6-4FB0-8EDD-887461FDE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488BC40-49ED-4A65-BFDD-42C2380A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B9873C2-1A36-4C3B-A846-B2DE9329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F554750-AAD3-49D1-94C7-97D45697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D14B09A-44BF-46D9-94A1-76D33A39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ADE71B3-A935-4125-A959-9B82465A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09AC835-5101-4FBA-9BDB-1E4D1DF7E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6DFCDBC-985F-4743-833F-BD55DDC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116F6F7-AD3C-43D6-B98D-44897F0EB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90822A4-6A86-4617-A472-CE7F9A0BB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9CD6272-DC88-46BD-BAF4-0CA0DD4D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3F1AD65-F542-413F-9CBD-C2533F71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5DB73A-E5E6-4F3C-AA74-78F7C528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C080D5-DE50-4633-A72B-29C94D62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5F852F-3D9E-4F8E-B38C-3A3FE5A00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47B63D4-9AD6-4481-B5C7-03A9A1B8A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7CEAE6-B9C0-42D7-8770-69D8A3D06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5E117AB-9AD5-4F2A-8CE9-55DD704E7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A9F1B50-E102-4170-B38D-DC239666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8834EA0-11D6-48D2-9885-36869DDF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59B5C28-9F05-4598-B55E-100BAA98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BD7EE85-29AF-444F-B17B-299BBAFC0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Document 117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75C462-1AE2-5D4B-84A9-EFE1C94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555624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Generator Architecture and Loss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16556-D990-3B4C-BFB4-7A11A949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14" y="937210"/>
            <a:ext cx="5009616" cy="22543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461D68-8BA0-004E-9FB5-16026A3CF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14" y="3928232"/>
            <a:ext cx="5009618" cy="19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565497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75C462-1AE2-5D4B-84A9-EFE1C94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00" y="117473"/>
            <a:ext cx="10997171" cy="2240735"/>
          </a:xfrm>
        </p:spPr>
        <p:txBody>
          <a:bodyPr>
            <a:normAutofit/>
          </a:bodyPr>
          <a:lstStyle/>
          <a:p>
            <a:r>
              <a:rPr lang="en-US" dirty="0"/>
              <a:t>Model Output for different iterators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09894D-AC71-6044-A5F3-96B1CCC8777E}"/>
              </a:ext>
            </a:extLst>
          </p:cNvPr>
          <p:cNvGrpSpPr/>
          <p:nvPr/>
        </p:nvGrpSpPr>
        <p:grpSpPr>
          <a:xfrm>
            <a:off x="865219" y="1601128"/>
            <a:ext cx="2407355" cy="2432844"/>
            <a:chOff x="865219" y="1601128"/>
            <a:chExt cx="2407355" cy="24328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125B51-6E30-494A-B699-58E2E3EE3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219" y="1601128"/>
              <a:ext cx="2186666" cy="20570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944AB5-4028-4048-95CF-6494E7BA0E89}"/>
                </a:ext>
              </a:extLst>
            </p:cNvPr>
            <p:cNvSpPr txBox="1"/>
            <p:nvPr/>
          </p:nvSpPr>
          <p:spPr>
            <a:xfrm>
              <a:off x="1429441" y="3664640"/>
              <a:ext cx="184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Epoch 1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AFF60D5-C54C-994C-B709-D5C34C549D92}"/>
              </a:ext>
            </a:extLst>
          </p:cNvPr>
          <p:cNvSpPr txBox="1"/>
          <p:nvPr/>
        </p:nvSpPr>
        <p:spPr>
          <a:xfrm>
            <a:off x="4883201" y="3661669"/>
            <a:ext cx="184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 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BCD4CA-7F1C-1B45-B1E7-DA0F8A07D0FF}"/>
              </a:ext>
            </a:extLst>
          </p:cNvPr>
          <p:cNvSpPr txBox="1"/>
          <p:nvPr/>
        </p:nvSpPr>
        <p:spPr>
          <a:xfrm>
            <a:off x="8994943" y="3661669"/>
            <a:ext cx="184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 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7007D-E904-C440-90FC-E9131B1A0FCC}"/>
              </a:ext>
            </a:extLst>
          </p:cNvPr>
          <p:cNvSpPr txBox="1"/>
          <p:nvPr/>
        </p:nvSpPr>
        <p:spPr>
          <a:xfrm>
            <a:off x="1447390" y="6247266"/>
            <a:ext cx="184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 15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AF2AA9-7450-1548-AFF2-6BC381D094B3}"/>
              </a:ext>
            </a:extLst>
          </p:cNvPr>
          <p:cNvSpPr txBox="1"/>
          <p:nvPr/>
        </p:nvSpPr>
        <p:spPr>
          <a:xfrm>
            <a:off x="4932520" y="6328311"/>
            <a:ext cx="184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 20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F32016-A22F-4A45-B28D-A375F3F21165}"/>
              </a:ext>
            </a:extLst>
          </p:cNvPr>
          <p:cNvSpPr txBox="1"/>
          <p:nvPr/>
        </p:nvSpPr>
        <p:spPr>
          <a:xfrm>
            <a:off x="8959068" y="6328038"/>
            <a:ext cx="184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 30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6CB8D6-CBBA-744F-A6C2-C035EF48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88" y="1578847"/>
            <a:ext cx="2038367" cy="19999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A78AD6-4A4E-6349-95D6-24347CCA6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152" y="1592593"/>
            <a:ext cx="2077360" cy="2028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933A27-7F88-6F4D-B87B-2947E820F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38" y="4074787"/>
            <a:ext cx="2212788" cy="21773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3107CC-5895-0F4B-B45B-CCFD7C699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155" y="4151958"/>
            <a:ext cx="2153507" cy="205665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2FF4395-E811-7F4F-BABE-7CD9336AD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152" y="4227206"/>
            <a:ext cx="2054550" cy="20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565497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75C462-1AE2-5D4B-84A9-EFE1C94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25" y="24002"/>
            <a:ext cx="11142921" cy="2240735"/>
          </a:xfrm>
        </p:spPr>
        <p:txBody>
          <a:bodyPr>
            <a:normAutofit/>
          </a:bodyPr>
          <a:lstStyle/>
          <a:p>
            <a:r>
              <a:rPr lang="en-US" dirty="0"/>
              <a:t>Noise Vector vs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8BA19-488D-C941-9563-294716F60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7" y="1512218"/>
            <a:ext cx="2397165" cy="2298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387130-D337-8849-BB96-6F8573DE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57" y="1532700"/>
            <a:ext cx="2422058" cy="235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736DF-B42A-0044-A673-0FFB53798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18" y="4028068"/>
            <a:ext cx="2397162" cy="2352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B9E8F-3C35-AB43-A30E-24671B156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058" y="4083566"/>
            <a:ext cx="2421563" cy="2318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1F80E5-D997-D34E-BA87-489382644070}"/>
              </a:ext>
            </a:extLst>
          </p:cNvPr>
          <p:cNvSpPr txBox="1"/>
          <p:nvPr/>
        </p:nvSpPr>
        <p:spPr>
          <a:xfrm>
            <a:off x="3162955" y="2174357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</a:t>
            </a:r>
          </a:p>
          <a:p>
            <a:r>
              <a:rPr lang="en-US" dirty="0"/>
              <a:t>Distribution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49B08F-D1A4-B84A-8286-98FC7169164F}"/>
              </a:ext>
            </a:extLst>
          </p:cNvPr>
          <p:cNvSpPr txBox="1"/>
          <p:nvPr/>
        </p:nvSpPr>
        <p:spPr>
          <a:xfrm>
            <a:off x="9057295" y="1985661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Uniform</a:t>
            </a:r>
          </a:p>
          <a:p>
            <a:r>
              <a:rPr lang="en-US" dirty="0"/>
              <a:t>Distribution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420CD5-6021-904C-8A85-C34BB43F2344}"/>
              </a:ext>
            </a:extLst>
          </p:cNvPr>
          <p:cNvSpPr txBox="1"/>
          <p:nvPr/>
        </p:nvSpPr>
        <p:spPr>
          <a:xfrm>
            <a:off x="3095184" y="4517378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Bernoulli </a:t>
            </a:r>
          </a:p>
          <a:p>
            <a:r>
              <a:rPr lang="en-US" dirty="0"/>
              <a:t>Distribution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D752E5-F0CC-AA49-BE20-EC6693322ADB}"/>
              </a:ext>
            </a:extLst>
          </p:cNvPr>
          <p:cNvSpPr txBox="1"/>
          <p:nvPr/>
        </p:nvSpPr>
        <p:spPr>
          <a:xfrm>
            <a:off x="8927224" y="4659404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poisson</a:t>
            </a:r>
            <a:r>
              <a:rPr lang="en-US" dirty="0"/>
              <a:t> </a:t>
            </a:r>
          </a:p>
          <a:p>
            <a:r>
              <a:rPr lang="en-US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7809514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218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Google Sans</vt:lpstr>
      <vt:lpstr>Posterama</vt:lpstr>
      <vt:lpstr>Söhne</vt:lpstr>
      <vt:lpstr>SineVTI</vt:lpstr>
      <vt:lpstr>Generative AI Assignment 4 – Generative Adversarial Network  on MNIST using pytorch</vt:lpstr>
      <vt:lpstr>Training a GAN</vt:lpstr>
      <vt:lpstr>Discriminator Architecture and Loss </vt:lpstr>
      <vt:lpstr>Generator Architecture and Loss </vt:lpstr>
      <vt:lpstr>Model Output for different iterators </vt:lpstr>
      <vt:lpstr>Noise Vector vs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 Assignment 2 - NLP and CV  </dc:title>
  <dc:creator>Soeb Hussain</dc:creator>
  <cp:lastModifiedBy>Soeb Hussain</cp:lastModifiedBy>
  <cp:revision>3</cp:revision>
  <dcterms:created xsi:type="dcterms:W3CDTF">2023-09-20T20:35:54Z</dcterms:created>
  <dcterms:modified xsi:type="dcterms:W3CDTF">2023-10-05T01:28:25Z</dcterms:modified>
</cp:coreProperties>
</file>