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4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58" r:id="rId9"/>
    <p:sldId id="259" r:id="rId10"/>
    <p:sldId id="270" r:id="rId11"/>
    <p:sldId id="261" r:id="rId12"/>
    <p:sldId id="271" r:id="rId13"/>
    <p:sldId id="272" r:id="rId14"/>
    <p:sldId id="263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062" autoAdjust="0"/>
  </p:normalViewPr>
  <p:slideViewPr>
    <p:cSldViewPr>
      <p:cViewPr varScale="1">
        <p:scale>
          <a:sx n="59" d="100"/>
          <a:sy n="59" d="100"/>
        </p:scale>
        <p:origin x="-16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11921-FA9F-4F45-8EBE-7D2B63B76B15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FB0BE-6D77-4700-AED9-E38318BF2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13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FB0BE-6D77-4700-AED9-E38318BF2C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75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FB0BE-6D77-4700-AED9-E38318BF2C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03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FB0BE-6D77-4700-AED9-E38318BF2C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51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FB0BE-6D77-4700-AED9-E38318BF2C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61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FB0BE-6D77-4700-AED9-E38318BF2C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44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FB0BE-6D77-4700-AED9-E38318BF2C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91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FB0BE-6D77-4700-AED9-E38318BF2C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16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FB0BE-6D77-4700-AED9-E38318BF2C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68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FB0BE-6D77-4700-AED9-E38318BF2C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460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FB0BE-6D77-4700-AED9-E38318BF2C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45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FB0BE-6D77-4700-AED9-E38318BF2C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08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FB0BE-6D77-4700-AED9-E38318BF2C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72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FB0BE-6D77-4700-AED9-E38318BF2C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42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FB0BE-6D77-4700-AED9-E38318BF2C6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414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FB0BE-6D77-4700-AED9-E38318BF2C6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31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perstatistikan</a:t>
            </a:r>
            <a:r>
              <a:rPr lang="en-US" baseline="0" dirty="0" smtClean="0"/>
              <a:t> di BPS </a:t>
            </a:r>
            <a:r>
              <a:rPr lang="en-US" baseline="0" dirty="0" err="1" smtClean="0"/>
              <a:t>mengacu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kepada</a:t>
            </a:r>
            <a:r>
              <a:rPr lang="en-US" baseline="0" dirty="0" smtClean="0"/>
              <a:t> GSBPM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GSBPM </a:t>
            </a:r>
            <a:r>
              <a:rPr lang="en-US" baseline="0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suatu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standar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mendeskripsikan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mendefiniskan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suatu</a:t>
            </a:r>
            <a:r>
              <a:rPr lang="en-US" baseline="0" dirty="0" smtClean="0"/>
              <a:t> set proses </a:t>
            </a:r>
            <a:r>
              <a:rPr lang="en-US" baseline="0" dirty="0" err="1" smtClean="0"/>
              <a:t>bisnis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diperlukan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memproduksi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suatu</a:t>
            </a:r>
            <a:r>
              <a:rPr lang="en-US" baseline="0" dirty="0" smtClean="0"/>
              <a:t> official statistics.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GSBPM </a:t>
            </a:r>
            <a:r>
              <a:rPr lang="en-US" baseline="0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suatu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standar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disusun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UNECE (United Nation Economic </a:t>
            </a:r>
            <a:r>
              <a:rPr lang="en-US" baseline="0" dirty="0" err="1" smtClean="0"/>
              <a:t>Commision</a:t>
            </a:r>
            <a:r>
              <a:rPr lang="en-US" baseline="0" dirty="0" smtClean="0"/>
              <a:t> for Europe), </a:t>
            </a:r>
            <a:r>
              <a:rPr lang="en-US" baseline="0" dirty="0" err="1" smtClean="0"/>
              <a:t>suatu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dibawah</a:t>
            </a:r>
            <a:r>
              <a:rPr lang="en-US" baseline="0" dirty="0" smtClean="0"/>
              <a:t> PBB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FB0BE-6D77-4700-AED9-E38318BF2C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6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r>
              <a:rPr lang="en-US" baseline="0" dirty="0" smtClean="0"/>
              <a:t>s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penggunaan</a:t>
            </a:r>
            <a:r>
              <a:rPr lang="en-US" baseline="0" dirty="0" smtClean="0"/>
              <a:t> mobile device: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ketergantungan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paper </a:t>
            </a:r>
            <a:r>
              <a:rPr lang="en-US" dirty="0" err="1" smtClean="0"/>
              <a:t>questionaire</a:t>
            </a:r>
            <a:r>
              <a:rPr lang="en-US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Memperpendek</a:t>
            </a:r>
            <a:r>
              <a:rPr lang="en-US" dirty="0" smtClean="0"/>
              <a:t> path, </a:t>
            </a:r>
            <a:r>
              <a:rPr lang="en-US" dirty="0" err="1" smtClean="0"/>
              <a:t>menggabungkan</a:t>
            </a:r>
            <a:r>
              <a:rPr lang="en-US" dirty="0" smtClean="0"/>
              <a:t> </a:t>
            </a:r>
            <a:r>
              <a:rPr lang="en-US" dirty="0" err="1" smtClean="0"/>
              <a:t>pengumpulan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input data </a:t>
            </a:r>
            <a:r>
              <a:rPr lang="en-US" dirty="0" err="1" smtClean="0"/>
              <a:t>sekaligus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[1] K. B. Wright, “Researching Internet-Based Populations: Advantages and Disadvantages of Online Survey Research, Online Questionnaire Authoring Software Packages, and Web Survey Services,” Journal of Computer-Mediated Communication, vol. 10, pp. 00–00, Apr. 2005.</a:t>
            </a:r>
          </a:p>
          <a:p>
            <a:endParaRPr lang="en-US" dirty="0" smtClean="0"/>
          </a:p>
          <a:p>
            <a:r>
              <a:rPr lang="en-US" dirty="0" smtClean="0"/>
              <a:t>[2] G. Klein and M. G. </a:t>
            </a:r>
            <a:r>
              <a:rPr lang="en-US" dirty="0" err="1" smtClean="0"/>
              <a:t>Sobol</a:t>
            </a:r>
            <a:r>
              <a:rPr lang="en-US" dirty="0" smtClean="0"/>
              <a:t>, “Bias in computer-assisted surveys,” IEEE Transactions on Systems, Man, and Cybernetics - Part A: Systems and Humans, vol. 26, pp. 566–571, Sept. 1996.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FB0BE-6D77-4700-AED9-E38318BF2C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85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Pendekatan</a:t>
            </a:r>
            <a:r>
              <a:rPr lang="en-US" dirty="0" smtClean="0"/>
              <a:t> stand</a:t>
            </a:r>
            <a:r>
              <a:rPr lang="en-US" baseline="0" dirty="0" smtClean="0"/>
              <a:t> alone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[1] W. D. Li, W. F. Lu, J. Y. H. </a:t>
            </a:r>
            <a:r>
              <a:rPr lang="en-US" baseline="0" dirty="0" err="1" smtClean="0"/>
              <a:t>Fuh</a:t>
            </a:r>
            <a:r>
              <a:rPr lang="en-US" baseline="0" dirty="0" smtClean="0"/>
              <a:t>, and Y. S. Wong, “Collaborative </a:t>
            </a:r>
            <a:r>
              <a:rPr lang="en-US" baseline="0" dirty="0" err="1" smtClean="0"/>
              <a:t>computeraided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designâA</a:t>
            </a:r>
            <a:r>
              <a:rPr lang="en-US" baseline="0" dirty="0" smtClean="0"/>
              <a:t> ˘</a:t>
            </a:r>
            <a:r>
              <a:rPr lang="en-US" baseline="0" dirty="0" err="1" smtClean="0"/>
              <a:t>Tresearch</a:t>
            </a:r>
            <a:r>
              <a:rPr lang="en-US" baseline="0" dirty="0" smtClean="0"/>
              <a:t> and development status,” ˇ Computer-Aided Design, vol. 37, pp. 931–940, Aug. 2005.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FB0BE-6D77-4700-AED9-E38318BF2C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83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M. </a:t>
            </a:r>
            <a:r>
              <a:rPr lang="en-US" dirty="0" err="1" smtClean="0"/>
              <a:t>Bertocco</a:t>
            </a:r>
            <a:r>
              <a:rPr lang="en-US" dirty="0" smtClean="0"/>
              <a:t>, F. Ferraris, C. </a:t>
            </a:r>
            <a:r>
              <a:rPr lang="en-US" dirty="0" err="1" smtClean="0"/>
              <a:t>Offelli</a:t>
            </a:r>
            <a:r>
              <a:rPr lang="en-US" dirty="0" smtClean="0"/>
              <a:t>, and M. </a:t>
            </a:r>
            <a:r>
              <a:rPr lang="en-US" dirty="0" err="1" smtClean="0"/>
              <a:t>Parvis</a:t>
            </a:r>
            <a:r>
              <a:rPr lang="en-US" dirty="0" smtClean="0"/>
              <a:t>, “A client-server architecture for distributed measurement systems,” IEEE transactions on</a:t>
            </a:r>
            <a:r>
              <a:rPr lang="en-US" baseline="0" dirty="0" smtClean="0"/>
              <a:t> </a:t>
            </a:r>
            <a:r>
              <a:rPr lang="en-US" dirty="0" smtClean="0"/>
              <a:t>instrumentation and measurement, vol. 47, no. 5, pp. 1143–1148, 1998.</a:t>
            </a:r>
          </a:p>
          <a:p>
            <a:endParaRPr lang="en-US" dirty="0" smtClean="0"/>
          </a:p>
          <a:p>
            <a:r>
              <a:rPr lang="en-US" dirty="0" smtClean="0"/>
              <a:t>[2] M. J. Callaghan, J. Harkin, E. </a:t>
            </a:r>
            <a:r>
              <a:rPr lang="en-US" dirty="0" err="1" smtClean="0"/>
              <a:t>McColgan</a:t>
            </a:r>
            <a:r>
              <a:rPr lang="en-US" dirty="0" smtClean="0"/>
              <a:t>, T. M. </a:t>
            </a:r>
            <a:r>
              <a:rPr lang="en-US" dirty="0" err="1" smtClean="0"/>
              <a:t>McGinnity</a:t>
            </a:r>
            <a:r>
              <a:rPr lang="en-US" dirty="0" smtClean="0"/>
              <a:t>, and L. P. Maguire, “</a:t>
            </a:r>
            <a:r>
              <a:rPr lang="en-US" dirty="0" err="1" smtClean="0"/>
              <a:t>ClientâA¸Sserver</a:t>
            </a:r>
            <a:r>
              <a:rPr lang="en-US" dirty="0" smtClean="0"/>
              <a:t> architecture for collaborative remote experimentation,” ˘ Journal of Network and Computer Applications, vol. 30, no. 4, pp. 1295–1308, 2007.</a:t>
            </a:r>
          </a:p>
          <a:p>
            <a:endParaRPr lang="en-US" dirty="0" smtClean="0"/>
          </a:p>
          <a:p>
            <a:r>
              <a:rPr lang="en-US" dirty="0" smtClean="0"/>
              <a:t>[3] R. </a:t>
            </a:r>
            <a:r>
              <a:rPr lang="en-US" dirty="0" err="1" smtClean="0"/>
              <a:t>Tergujeff</a:t>
            </a:r>
            <a:r>
              <a:rPr lang="en-US" dirty="0" smtClean="0"/>
              <a:t>, J. </a:t>
            </a:r>
            <a:r>
              <a:rPr lang="en-US" dirty="0" err="1" smtClean="0"/>
              <a:t>Haajanen</a:t>
            </a:r>
            <a:r>
              <a:rPr lang="en-US" dirty="0" smtClean="0"/>
              <a:t>, J. </a:t>
            </a:r>
            <a:r>
              <a:rPr lang="en-US" dirty="0" err="1" smtClean="0"/>
              <a:t>Leppanen</a:t>
            </a:r>
            <a:r>
              <a:rPr lang="en-US" dirty="0" smtClean="0"/>
              <a:t>, and S. </a:t>
            </a:r>
            <a:r>
              <a:rPr lang="en-US" dirty="0" err="1" smtClean="0"/>
              <a:t>Toivonen</a:t>
            </a:r>
            <a:r>
              <a:rPr lang="en-US" dirty="0" smtClean="0"/>
              <a:t>, “Mobile SOA: Service Orientation on Lightweight Mobile Devices,” in IEEE International conference on Web Services, 2007. ICWS 2007, pp. 1224–1225, July 2007</a:t>
            </a:r>
          </a:p>
          <a:p>
            <a:endParaRPr lang="en-US" dirty="0" smtClean="0"/>
          </a:p>
          <a:p>
            <a:r>
              <a:rPr lang="en-US" dirty="0" smtClean="0"/>
              <a:t>[4] C. </a:t>
            </a:r>
            <a:r>
              <a:rPr lang="en-US" dirty="0" err="1" smtClean="0"/>
              <a:t>Gutwin</a:t>
            </a:r>
            <a:r>
              <a:rPr lang="en-US" dirty="0" smtClean="0"/>
              <a:t>, T. N. Graham, C. Wolfe, N. Wong, and B. de </a:t>
            </a:r>
            <a:r>
              <a:rPr lang="en-US" dirty="0" err="1" smtClean="0"/>
              <a:t>Alwis</a:t>
            </a:r>
            <a:r>
              <a:rPr lang="en-US" dirty="0" smtClean="0"/>
              <a:t>, “Gone but Not Forgotten: Designing for Disconnection in Synchronous Groupware,” in Proceedings of the 2010 ACM Conference on Computer Supported Cooperative Work, CSCW ’10, (New York, NY, USA), pp. 179–188, ACM, 2010.</a:t>
            </a:r>
          </a:p>
          <a:p>
            <a:endParaRPr lang="en-US" dirty="0" smtClean="0"/>
          </a:p>
          <a:p>
            <a:r>
              <a:rPr lang="en-US" dirty="0" smtClean="0"/>
              <a:t>[5] Delay-based Interruption,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gap </a:t>
            </a:r>
            <a:r>
              <a:rPr lang="en-US" dirty="0" err="1" smtClean="0"/>
              <a:t>singkat</a:t>
            </a:r>
            <a:r>
              <a:rPr lang="en-US" dirty="0" smtClean="0"/>
              <a:t> (short-term gap)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. Delay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disebabkan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porsi</a:t>
            </a:r>
            <a:r>
              <a:rPr lang="en-US" dirty="0" smtClean="0"/>
              <a:t> </a:t>
            </a:r>
            <a:r>
              <a:rPr lang="en-US" dirty="0" err="1" smtClean="0"/>
              <a:t>terbesar</a:t>
            </a:r>
            <a:r>
              <a:rPr lang="en-US" dirty="0" smtClean="0"/>
              <a:t> </a:t>
            </a:r>
            <a:r>
              <a:rPr lang="en-US" dirty="0" err="1" smtClean="0"/>
              <a:t>penyebab</a:t>
            </a:r>
            <a:r>
              <a:rPr lang="en-US" dirty="0" smtClean="0"/>
              <a:t> delay </a:t>
            </a:r>
            <a:r>
              <a:rPr lang="en-US" dirty="0" err="1" smtClean="0"/>
              <a:t>adalah</a:t>
            </a:r>
            <a:r>
              <a:rPr lang="en-US" dirty="0" smtClean="0"/>
              <a:t> transmission delay, contention delay, </a:t>
            </a:r>
            <a:r>
              <a:rPr lang="en-US" dirty="0" err="1" smtClean="0"/>
              <a:t>dan</a:t>
            </a:r>
            <a:r>
              <a:rPr lang="en-US" dirty="0" smtClean="0"/>
              <a:t> queuing delay  (Zhang </a:t>
            </a:r>
            <a:r>
              <a:rPr lang="en-US" dirty="0" err="1" smtClean="0"/>
              <a:t>dkk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[6]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Kondisi</a:t>
            </a:r>
            <a:r>
              <a:rPr lang="en-US" baseline="0" dirty="0" smtClean="0"/>
              <a:t> network outage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disebabkan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berbagai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faktor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seperti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bencana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kebakaran</a:t>
            </a:r>
            <a:r>
              <a:rPr lang="en-US" baseline="0" dirty="0" smtClean="0"/>
              <a:t> di Baltimore Howard Street Tunnel [10]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terputusnya</a:t>
            </a:r>
            <a:r>
              <a:rPr lang="en-US" baseline="0" dirty="0" smtClean="0"/>
              <a:t> Mediterranean Cable [11]), </a:t>
            </a:r>
            <a:r>
              <a:rPr lang="en-US" baseline="0" dirty="0" err="1" smtClean="0"/>
              <a:t>kesalahan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konfigurasi</a:t>
            </a:r>
            <a:r>
              <a:rPr lang="en-US" baseline="0" dirty="0" smtClean="0"/>
              <a:t> (Pakistani </a:t>
            </a:r>
            <a:r>
              <a:rPr lang="en-US" baseline="0" dirty="0" err="1" smtClean="0"/>
              <a:t>Youtube</a:t>
            </a:r>
            <a:r>
              <a:rPr lang="en-US" baseline="0" dirty="0" smtClean="0"/>
              <a:t> routing [12]), </a:t>
            </a:r>
            <a:r>
              <a:rPr lang="en-US" baseline="0" dirty="0" err="1" smtClean="0"/>
              <a:t>terorisme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misalnya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serangan</a:t>
            </a:r>
            <a:r>
              <a:rPr lang="en-US" baseline="0" dirty="0" smtClean="0"/>
              <a:t> World Trade Center [13]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gelombang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elektromagnetik</a:t>
            </a:r>
            <a:r>
              <a:rPr lang="en-US" baseline="0" dirty="0" smtClean="0"/>
              <a:t> [14]),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censorship (</a:t>
            </a:r>
            <a:r>
              <a:rPr lang="en-US" baseline="0" dirty="0" err="1" smtClean="0"/>
              <a:t>misalnya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respons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terhadap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kebangkitan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masyarakat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mesir</a:t>
            </a:r>
            <a:r>
              <a:rPr lang="en-US" baseline="0" dirty="0" smtClean="0"/>
              <a:t> 2011 [15])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FB0BE-6D77-4700-AED9-E38318BF2C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98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B. </a:t>
            </a:r>
            <a:r>
              <a:rPr lang="en-US" dirty="0" err="1" smtClean="0"/>
              <a:t>DeRenzi</a:t>
            </a:r>
            <a:r>
              <a:rPr lang="en-US" dirty="0" smtClean="0"/>
              <a:t>, Y. </a:t>
            </a:r>
            <a:r>
              <a:rPr lang="en-US" dirty="0" err="1" smtClean="0"/>
              <a:t>Anokwa</a:t>
            </a:r>
            <a:r>
              <a:rPr lang="en-US" dirty="0" smtClean="0"/>
              <a:t>, T. Parikh, and G. </a:t>
            </a:r>
            <a:r>
              <a:rPr lang="en-US" dirty="0" err="1" smtClean="0"/>
              <a:t>Borriello</a:t>
            </a:r>
            <a:r>
              <a:rPr lang="en-US" dirty="0" smtClean="0"/>
              <a:t>, “Reliable Data Collection in Highly Disconnected Environments Using Mobile Phones,” in Proceedings of the 2007 Workshop on Networked Systems for Developing Regions, NSDR ’07, (New York, NY, USA), pp. 4:1–4:5, ACM, 2007.</a:t>
            </a:r>
          </a:p>
          <a:p>
            <a:endParaRPr lang="en-US" dirty="0" smtClean="0"/>
          </a:p>
          <a:p>
            <a:r>
              <a:rPr lang="en-US" dirty="0" smtClean="0"/>
              <a:t>[2] </a:t>
            </a:r>
            <a:r>
              <a:rPr lang="en-US" dirty="0" err="1" smtClean="0"/>
              <a:t>Takdir</a:t>
            </a:r>
            <a:r>
              <a:rPr lang="en-US" dirty="0" smtClean="0"/>
              <a:t> and A. I. </a:t>
            </a:r>
            <a:r>
              <a:rPr lang="en-US" dirty="0" err="1" smtClean="0"/>
              <a:t>Kistijantoro</a:t>
            </a:r>
            <a:r>
              <a:rPr lang="en-US" dirty="0" smtClean="0"/>
              <a:t>, “Multi-layer SOA implementation pattern with service and data proxies for distributed data-intensive application system,” in 2014 International Conference on ICT For Smart Society (ICISS), pp. 37–41, Sept. 2014.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FB0BE-6D77-4700-AED9-E38318BF2C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73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FB0BE-6D77-4700-AED9-E38318BF2C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03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FB0BE-6D77-4700-AED9-E38318BF2C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89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4A041-A12B-4246-9B17-BDCCE76A6ED7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E2BA-653E-4A1F-990F-E5B4B707A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4A041-A12B-4246-9B17-BDCCE76A6ED7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E2BA-653E-4A1F-990F-E5B4B707A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4A041-A12B-4246-9B17-BDCCE76A6ED7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E2BA-653E-4A1F-990F-E5B4B707A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4A041-A12B-4246-9B17-BDCCE76A6ED7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E2BA-653E-4A1F-990F-E5B4B707A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4A041-A12B-4246-9B17-BDCCE76A6ED7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E2BA-653E-4A1F-990F-E5B4B707A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4A041-A12B-4246-9B17-BDCCE76A6ED7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E2BA-653E-4A1F-990F-E5B4B707A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4A041-A12B-4246-9B17-BDCCE76A6ED7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E2BA-653E-4A1F-990F-E5B4B707A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4A041-A12B-4246-9B17-BDCCE76A6ED7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E2BA-653E-4A1F-990F-E5B4B707A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4A041-A12B-4246-9B17-BDCCE76A6ED7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E2BA-653E-4A1F-990F-E5B4B707A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4A041-A12B-4246-9B17-BDCCE76A6ED7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E2BA-653E-4A1F-990F-E5B4B707ADE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4A041-A12B-4246-9B17-BDCCE76A6ED7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B6E2BA-653E-4A1F-990F-E5B4B707ADE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3B6E2BA-653E-4A1F-990F-E5B4B707ADE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8D4A041-A12B-4246-9B17-BDCCE76A6ED7}" type="datetimeFigureOut">
              <a:rPr lang="en-US" smtClean="0"/>
              <a:t>11/15/2016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Desain</a:t>
            </a:r>
            <a:r>
              <a:rPr lang="en-US" sz="4800" dirty="0" smtClean="0"/>
              <a:t> </a:t>
            </a:r>
            <a:r>
              <a:rPr lang="en-US" sz="4800" dirty="0" err="1" smtClean="0"/>
              <a:t>dan</a:t>
            </a:r>
            <a:r>
              <a:rPr lang="en-US" sz="4800" dirty="0" smtClean="0"/>
              <a:t> </a:t>
            </a:r>
            <a:r>
              <a:rPr lang="en-US" sz="4800" dirty="0" err="1" smtClean="0"/>
              <a:t>Implementasi</a:t>
            </a:r>
            <a:r>
              <a:rPr lang="en-US" sz="4800" dirty="0" smtClean="0"/>
              <a:t> </a:t>
            </a:r>
            <a:r>
              <a:rPr lang="en-US" sz="4800" i="1" dirty="0" smtClean="0"/>
              <a:t>Proxy-based Mobile Data Collection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Bandung, 15 November </a:t>
            </a:r>
            <a:r>
              <a:rPr lang="en-US" dirty="0" smtClean="0"/>
              <a:t>2016</a:t>
            </a:r>
          </a:p>
          <a:p>
            <a:r>
              <a:rPr lang="en-US" dirty="0" smtClean="0"/>
              <a:t>23215131 - </a:t>
            </a:r>
            <a:r>
              <a:rPr lang="en-US" dirty="0" err="1" smtClean="0"/>
              <a:t>Aris</a:t>
            </a:r>
            <a:r>
              <a:rPr lang="en-US" dirty="0" smtClean="0"/>
              <a:t> </a:t>
            </a:r>
            <a:r>
              <a:rPr lang="en-US" dirty="0" err="1" smtClean="0"/>
              <a:t>Prawisudatama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7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Metodologi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2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Metodologi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i="1" dirty="0" smtClean="0"/>
              <a:t>Design Science Research Methodology </a:t>
            </a:r>
            <a:r>
              <a:rPr lang="en-US" dirty="0" smtClean="0"/>
              <a:t>(DSRM)</a:t>
            </a:r>
          </a:p>
          <a:p>
            <a:pPr lvl="1"/>
            <a:r>
              <a:rPr lang="en-US" sz="1800" dirty="0" err="1" smtClean="0"/>
              <a:t>Identifikasi</a:t>
            </a:r>
            <a:r>
              <a:rPr lang="en-US" sz="1800" dirty="0" smtClean="0"/>
              <a:t> </a:t>
            </a:r>
            <a:r>
              <a:rPr lang="en-US" sz="1800" dirty="0" err="1" smtClean="0"/>
              <a:t>masalah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motivasi</a:t>
            </a:r>
            <a:endParaRPr lang="en-US" sz="1800" dirty="0" smtClean="0"/>
          </a:p>
          <a:p>
            <a:pPr lvl="1"/>
            <a:r>
              <a:rPr lang="en-US" sz="1800" dirty="0" err="1" smtClean="0"/>
              <a:t>Penentuan</a:t>
            </a:r>
            <a:r>
              <a:rPr lang="en-US" sz="1800" dirty="0" smtClean="0"/>
              <a:t> </a:t>
            </a:r>
            <a:r>
              <a:rPr lang="en-US" sz="1800" dirty="0" err="1" smtClean="0"/>
              <a:t>tujuan</a:t>
            </a:r>
            <a:r>
              <a:rPr lang="en-US" sz="1800" dirty="0" smtClean="0"/>
              <a:t> </a:t>
            </a:r>
            <a:r>
              <a:rPr lang="en-US" sz="1800" dirty="0" err="1" smtClean="0"/>
              <a:t>penelitian</a:t>
            </a:r>
            <a:endParaRPr lang="en-US" sz="1800" dirty="0" smtClean="0"/>
          </a:p>
          <a:p>
            <a:pPr lvl="1"/>
            <a:r>
              <a:rPr lang="en-US" sz="1800" dirty="0" err="1" smtClean="0"/>
              <a:t>Perancangan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pengembangan</a:t>
            </a:r>
            <a:r>
              <a:rPr lang="en-US" sz="1800" dirty="0" smtClean="0"/>
              <a:t> </a:t>
            </a:r>
            <a:r>
              <a:rPr lang="en-US" sz="1800" dirty="0" err="1" smtClean="0"/>
              <a:t>solusi</a:t>
            </a:r>
            <a:endParaRPr lang="en-US" sz="1800" dirty="0" smtClean="0"/>
          </a:p>
          <a:p>
            <a:pPr lvl="1"/>
            <a:r>
              <a:rPr lang="en-US" sz="1800" dirty="0" err="1" smtClean="0"/>
              <a:t>Pembuatan</a:t>
            </a:r>
            <a:r>
              <a:rPr lang="en-US" sz="1800" dirty="0" smtClean="0"/>
              <a:t> </a:t>
            </a:r>
            <a:r>
              <a:rPr lang="en-US" sz="1800" dirty="0" err="1" smtClean="0"/>
              <a:t>simulasi</a:t>
            </a:r>
            <a:r>
              <a:rPr lang="en-US" sz="1800" dirty="0" smtClean="0"/>
              <a:t>/</a:t>
            </a:r>
            <a:r>
              <a:rPr lang="en-US" sz="1800" dirty="0" err="1" smtClean="0"/>
              <a:t>demonstrasi</a:t>
            </a:r>
            <a:endParaRPr lang="en-US" sz="1800" dirty="0" smtClean="0"/>
          </a:p>
          <a:p>
            <a:pPr lvl="1"/>
            <a:r>
              <a:rPr lang="en-US" sz="1800" dirty="0" err="1" smtClean="0"/>
              <a:t>Evaluasi</a:t>
            </a:r>
            <a:endParaRPr lang="en-US" sz="1800" dirty="0" smtClean="0"/>
          </a:p>
          <a:p>
            <a:pPr lvl="1"/>
            <a:r>
              <a:rPr lang="en-US" sz="1800" dirty="0" err="1" smtClean="0"/>
              <a:t>Komunikasi</a:t>
            </a:r>
            <a:endParaRPr lang="en-US" sz="1800" dirty="0" smtClean="0"/>
          </a:p>
          <a:p>
            <a:pPr lvl="1"/>
            <a:endParaRPr lang="en-US" dirty="0"/>
          </a:p>
        </p:txBody>
      </p:sp>
      <p:pic>
        <p:nvPicPr>
          <p:cNvPr id="1026" name="Picture 2" descr="Z:\media\soedomoto\DATA\ITB2015\EL5090 - Research Method\Research\Mobile Proxy\Resources\Images\dsr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65104"/>
            <a:ext cx="7164288" cy="185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93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Metodologi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usulan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motivasi</a:t>
            </a:r>
            <a:endParaRPr lang="en-US" dirty="0"/>
          </a:p>
          <a:p>
            <a:pPr lvl="1"/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  <a:p>
            <a:pPr lvl="1"/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solusi</a:t>
            </a:r>
            <a:endParaRPr lang="en-US" dirty="0"/>
          </a:p>
          <a:p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usulan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/</a:t>
            </a:r>
            <a:r>
              <a:rPr lang="en-US" dirty="0" err="1"/>
              <a:t>demonstrasi</a:t>
            </a:r>
            <a:endParaRPr lang="en-US" dirty="0"/>
          </a:p>
          <a:p>
            <a:pPr lvl="1"/>
            <a:r>
              <a:rPr lang="en-US" dirty="0" err="1"/>
              <a:t>Evaluasi</a:t>
            </a:r>
            <a:endParaRPr lang="en-US" dirty="0"/>
          </a:p>
          <a:p>
            <a:r>
              <a:rPr lang="en-US" dirty="0" err="1" smtClean="0"/>
              <a:t>Komunikasi</a:t>
            </a:r>
            <a:endParaRPr lang="en-US" dirty="0" smtClean="0"/>
          </a:p>
          <a:p>
            <a:pPr lvl="1"/>
            <a:r>
              <a:rPr lang="en-US" dirty="0" err="1" smtClean="0"/>
              <a:t>Komunikasi</a:t>
            </a:r>
            <a:endParaRPr lang="en-US" dirty="0"/>
          </a:p>
        </p:txBody>
      </p:sp>
      <p:pic>
        <p:nvPicPr>
          <p:cNvPr id="2050" name="Picture 2" descr="Z:\media\soedomoto\DATA\ITB2015\EL5090 - Research Method\Research\Mobile Proxy\Resources\Images\dsrm-implem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362155"/>
            <a:ext cx="7380312" cy="94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98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Perancangan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4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Design Overview</a:t>
            </a:r>
            <a:endParaRPr lang="en-US" i="1" dirty="0"/>
          </a:p>
        </p:txBody>
      </p:sp>
      <p:pic>
        <p:nvPicPr>
          <p:cNvPr id="2050" name="Picture 2" descr="Z:\media\soedomoto\DATA\ITB2015\EL5090 - Research Method\Research\Mobile Proxy\Resources\Images\architecture-solution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2" y="1988840"/>
            <a:ext cx="574357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10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Replikasi</a:t>
            </a:r>
            <a:r>
              <a:rPr lang="en-US" dirty="0" smtClean="0"/>
              <a:t> </a:t>
            </a:r>
            <a:r>
              <a:rPr lang="en-US" i="1" dirty="0" smtClean="0"/>
              <a:t>Rule </a:t>
            </a:r>
            <a:r>
              <a:rPr lang="en-US" dirty="0" err="1" smtClean="0"/>
              <a:t>Validasi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 </a:t>
            </a:r>
            <a:r>
              <a:rPr lang="en-US" dirty="0" err="1" smtClean="0"/>
              <a:t>validasi</a:t>
            </a:r>
            <a:r>
              <a:rPr lang="en-US" dirty="0" smtClean="0"/>
              <a:t> </a:t>
            </a:r>
            <a:r>
              <a:rPr lang="en-US" dirty="0" err="1" smtClean="0"/>
              <a:t>dikemas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format </a:t>
            </a:r>
            <a:r>
              <a:rPr lang="en-US" i="1" dirty="0" err="1" smtClean="0"/>
              <a:t>OSGi</a:t>
            </a:r>
            <a:r>
              <a:rPr lang="en-US" i="1" dirty="0" smtClean="0"/>
              <a:t> Bundle</a:t>
            </a:r>
          </a:p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komposit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i="1" dirty="0" smtClean="0"/>
              <a:t>mobile device </a:t>
            </a:r>
            <a:r>
              <a:rPr lang="en-US" dirty="0" err="1" smtClean="0"/>
              <a:t>mereplikasi</a:t>
            </a:r>
            <a:r>
              <a:rPr lang="en-US" dirty="0" smtClean="0"/>
              <a:t> </a:t>
            </a:r>
            <a:r>
              <a:rPr lang="en-US" i="1" dirty="0" smtClean="0"/>
              <a:t>bundle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i="1" dirty="0" smtClean="0"/>
              <a:t>repository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menginstallnya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i="1" dirty="0" smtClean="0"/>
              <a:t>proxy server</a:t>
            </a:r>
            <a:endParaRPr lang="en-US" dirty="0"/>
          </a:p>
        </p:txBody>
      </p:sp>
      <p:pic>
        <p:nvPicPr>
          <p:cNvPr id="3075" name="Picture 3" descr="Z:\media\soedomoto\DATA\ITB2015\EL5090 - Research Method\Research\Mobile Proxy\Resources\Images\architecture-rule-replic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76947"/>
            <a:ext cx="578167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60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Replikasi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yang di </a:t>
            </a:r>
            <a:r>
              <a:rPr lang="en-US" dirty="0" err="1" smtClean="0"/>
              <a:t>replikasi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i="1" dirty="0" smtClean="0"/>
              <a:t>bundle</a:t>
            </a:r>
            <a:endParaRPr lang="en-US" dirty="0" smtClean="0"/>
          </a:p>
          <a:p>
            <a:r>
              <a:rPr lang="en-US" dirty="0" smtClean="0"/>
              <a:t>Data yang di </a:t>
            </a:r>
            <a:r>
              <a:rPr lang="en-US" dirty="0" err="1" smtClean="0"/>
              <a:t>replikasi</a:t>
            </a:r>
            <a:r>
              <a:rPr lang="en-US" dirty="0" smtClean="0"/>
              <a:t> </a:t>
            </a:r>
            <a:r>
              <a:rPr lang="en-US" dirty="0" err="1" smtClean="0"/>
              <a:t>terbatas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data master </a:t>
            </a:r>
            <a:r>
              <a:rPr lang="en-US" dirty="0" err="1" smtClean="0"/>
              <a:t>saja</a:t>
            </a:r>
            <a:endParaRPr lang="en-US" dirty="0"/>
          </a:p>
        </p:txBody>
      </p:sp>
      <p:pic>
        <p:nvPicPr>
          <p:cNvPr id="4098" name="Picture 2" descr="Z:\media\soedomoto\DATA\ITB2015\EL5090 - Research Method\Research\Mobile Proxy\Resources\Images\architecture-data-replic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68960"/>
            <a:ext cx="6181725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40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Sinkronisasi</a:t>
            </a:r>
            <a:r>
              <a:rPr lang="en-US" dirty="0" smtClean="0"/>
              <a:t> </a:t>
            </a:r>
            <a:r>
              <a:rPr lang="en-US" i="1" dirty="0" smtClean="0"/>
              <a:t>Rule</a:t>
            </a:r>
            <a:r>
              <a:rPr lang="en-US" dirty="0" smtClean="0"/>
              <a:t> </a:t>
            </a:r>
            <a:r>
              <a:rPr lang="en-US" dirty="0" err="1" smtClean="0"/>
              <a:t>Validasi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replikasi</a:t>
            </a:r>
            <a:r>
              <a:rPr lang="en-US" dirty="0" smtClean="0"/>
              <a:t> </a:t>
            </a:r>
            <a:r>
              <a:rPr lang="en-US" i="1" dirty="0" smtClean="0"/>
              <a:t>rule</a:t>
            </a:r>
            <a:r>
              <a:rPr lang="en-US" dirty="0" smtClean="0"/>
              <a:t> </a:t>
            </a:r>
            <a:r>
              <a:rPr lang="en-US" dirty="0" err="1" smtClean="0"/>
              <a:t>validasi</a:t>
            </a:r>
            <a:endParaRPr lang="en-US" dirty="0" smtClean="0"/>
          </a:p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i="1" dirty="0" smtClean="0"/>
              <a:t>versioning</a:t>
            </a:r>
            <a:endParaRPr lang="en-US" dirty="0" smtClean="0"/>
          </a:p>
          <a:p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endParaRPr lang="en-US" dirty="0"/>
          </a:p>
        </p:txBody>
      </p:sp>
      <p:pic>
        <p:nvPicPr>
          <p:cNvPr id="5122" name="Picture 2" descr="Z:\media\soedomoto\DATA\ITB2015\EL5090 - Research Method\Research\Mobile Proxy\Resources\Images\architecture-rule-synchroniz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02471"/>
            <a:ext cx="578167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69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Sinkronisasi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Sinkronisasi</a:t>
            </a:r>
            <a:r>
              <a:rPr lang="en-US" dirty="0" smtClean="0"/>
              <a:t> data </a:t>
            </a:r>
            <a:r>
              <a:rPr lang="en-US" i="1" dirty="0" smtClean="0"/>
              <a:t>master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/>
              <a:t>server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i="1" dirty="0" smtClean="0"/>
              <a:t>device</a:t>
            </a:r>
            <a:endParaRPr lang="en-US" dirty="0" smtClean="0"/>
          </a:p>
          <a:p>
            <a:r>
              <a:rPr lang="en-US" dirty="0" err="1" smtClean="0"/>
              <a:t>Sinkronisasi</a:t>
            </a:r>
            <a:r>
              <a:rPr lang="en-US" dirty="0" smtClean="0"/>
              <a:t> data </a:t>
            </a:r>
            <a:r>
              <a:rPr lang="en-US" dirty="0" err="1" smtClean="0"/>
              <a:t>pencacahan</a:t>
            </a:r>
            <a:r>
              <a:rPr lang="en-US" dirty="0" smtClean="0"/>
              <a:t> (</a:t>
            </a:r>
            <a:r>
              <a:rPr lang="en-US" dirty="0" err="1" smtClean="0"/>
              <a:t>lapangan</a:t>
            </a:r>
            <a:r>
              <a:rPr lang="en-US" dirty="0" smtClean="0"/>
              <a:t>)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/>
              <a:t>device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i="1" dirty="0" smtClean="0"/>
              <a:t>server</a:t>
            </a:r>
            <a:endParaRPr lang="en-US" dirty="0" smtClean="0"/>
          </a:p>
        </p:txBody>
      </p:sp>
      <p:pic>
        <p:nvPicPr>
          <p:cNvPr id="6146" name="Picture 2" descr="Z:\media\soedomoto\DATA\ITB2015\EL5090 - Research Method\Research\Mobile Proxy\Resources\Images\architecture-data-synchroniz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40968"/>
            <a:ext cx="6181725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96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Routing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i="1" dirty="0" smtClean="0"/>
              <a:t>proxy server</a:t>
            </a:r>
            <a:endParaRPr lang="en-US" dirty="0" smtClean="0"/>
          </a:p>
          <a:p>
            <a:r>
              <a:rPr lang="en-US" dirty="0" err="1" smtClean="0"/>
              <a:t>Ditempatkan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i="1" dirty="0" smtClean="0"/>
              <a:t>client/device</a:t>
            </a:r>
            <a:endParaRPr lang="en-US" dirty="0" smtClean="0"/>
          </a:p>
          <a:p>
            <a:r>
              <a:rPr lang="en-US" dirty="0" err="1" smtClean="0"/>
              <a:t>Berperan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i="1" dirty="0" smtClean="0"/>
              <a:t>Application-level Gateway (ALG)</a:t>
            </a:r>
            <a:endParaRPr lang="en-US" dirty="0" smtClean="0"/>
          </a:p>
          <a:p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:</a:t>
            </a:r>
          </a:p>
          <a:p>
            <a:pPr lvl="1"/>
            <a:r>
              <a:rPr lang="en-US" i="1" dirty="0" smtClean="0"/>
              <a:t>Security</a:t>
            </a:r>
          </a:p>
          <a:p>
            <a:pPr lvl="1"/>
            <a:r>
              <a:rPr lang="en-US" i="1" dirty="0" smtClean="0"/>
              <a:t>Filtering</a:t>
            </a:r>
          </a:p>
          <a:p>
            <a:pPr lvl="1"/>
            <a:r>
              <a:rPr lang="en-US" i="1" dirty="0" smtClean="0"/>
              <a:t>Packet forwarding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1679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8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8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Composite Android Application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i="1" dirty="0" smtClean="0"/>
              <a:t>user interface</a:t>
            </a:r>
            <a:r>
              <a:rPr lang="en-US" dirty="0" smtClean="0"/>
              <a:t> questioner </a:t>
            </a:r>
            <a:r>
              <a:rPr lang="en-US" dirty="0" err="1" smtClean="0"/>
              <a:t>pendataan</a:t>
            </a:r>
            <a:endParaRPr lang="en-US" dirty="0"/>
          </a:p>
          <a:p>
            <a:pPr lvl="1"/>
            <a:r>
              <a:rPr lang="en-US" dirty="0" err="1" smtClean="0"/>
              <a:t>Mengimplementasikan</a:t>
            </a:r>
            <a:r>
              <a:rPr lang="en-US" dirty="0" smtClean="0"/>
              <a:t> </a:t>
            </a:r>
            <a:r>
              <a:rPr lang="en-US" i="1" dirty="0" smtClean="0"/>
              <a:t>OSGI Framework</a:t>
            </a:r>
            <a:endParaRPr lang="en-US" dirty="0" smtClean="0"/>
          </a:p>
          <a:p>
            <a:r>
              <a:rPr lang="en-US" dirty="0" smtClean="0"/>
              <a:t>OSGI Bundle</a:t>
            </a:r>
          </a:p>
          <a:p>
            <a:pPr lvl="1"/>
            <a:r>
              <a:rPr lang="en-US" i="1" dirty="0" smtClean="0"/>
              <a:t>Proxy Server OSGI Bundle</a:t>
            </a:r>
          </a:p>
          <a:p>
            <a:pPr lvl="1"/>
            <a:r>
              <a:rPr lang="en-US" i="1" dirty="0" smtClean="0"/>
              <a:t>Rule </a:t>
            </a:r>
            <a:r>
              <a:rPr lang="en-US" dirty="0" err="1" smtClean="0"/>
              <a:t>Validasi</a:t>
            </a:r>
            <a:r>
              <a:rPr lang="en-US" i="1" dirty="0" smtClean="0"/>
              <a:t> OSGI Bundle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184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Pengujian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kuantitatif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Metrik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:</a:t>
            </a:r>
          </a:p>
          <a:p>
            <a:pPr lvl="1"/>
            <a:r>
              <a:rPr lang="en-US" i="1" dirty="0" smtClean="0"/>
              <a:t>Time latency</a:t>
            </a:r>
          </a:p>
          <a:p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kualitatif</a:t>
            </a:r>
            <a:endParaRPr lang="en-US" dirty="0" smtClean="0"/>
          </a:p>
          <a:p>
            <a:pPr lvl="1"/>
            <a:r>
              <a:rPr lang="en-US" i="1" dirty="0" smtClean="0"/>
              <a:t>User acceptance </a:t>
            </a:r>
            <a:r>
              <a:rPr lang="en-US" i="1" dirty="0" err="1" smtClean="0"/>
              <a:t>questionaire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220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Pengumpulan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Pengolahan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5698976" cy="4061048"/>
          </a:xfrm>
        </p:spPr>
        <p:txBody>
          <a:bodyPr>
            <a:normAutofit/>
          </a:bodyPr>
          <a:lstStyle/>
          <a:p>
            <a:r>
              <a:rPr lang="en-US" dirty="0" err="1" smtClean="0"/>
              <a:t>Mengacu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i="1" dirty="0" smtClean="0"/>
              <a:t>General Statistics Business Process Model </a:t>
            </a:r>
            <a:r>
              <a:rPr lang="en-US" dirty="0" smtClean="0"/>
              <a:t>(GSBPM)</a:t>
            </a:r>
          </a:p>
          <a:p>
            <a:r>
              <a:rPr lang="en-US" dirty="0" err="1" smtClean="0"/>
              <a:t>Pengumpulan</a:t>
            </a:r>
            <a:r>
              <a:rPr lang="en-US" dirty="0" smtClean="0"/>
              <a:t> Data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i="1" dirty="0" smtClean="0"/>
              <a:t>Paper </a:t>
            </a:r>
            <a:r>
              <a:rPr lang="en-US" i="1" dirty="0" err="1" smtClean="0"/>
              <a:t>Questionaire</a:t>
            </a:r>
            <a:endParaRPr lang="en-US" dirty="0" smtClean="0"/>
          </a:p>
          <a:p>
            <a:r>
              <a:rPr lang="en-US" dirty="0" err="1" smtClean="0"/>
              <a:t>Pengolahan</a:t>
            </a:r>
            <a:r>
              <a:rPr lang="en-US" dirty="0" smtClean="0"/>
              <a:t> Data </a:t>
            </a:r>
            <a:r>
              <a:rPr lang="en-US" dirty="0" err="1" smtClean="0"/>
              <a:t>meliputi</a:t>
            </a:r>
            <a:r>
              <a:rPr lang="en-US" dirty="0" smtClean="0"/>
              <a:t> proses:</a:t>
            </a:r>
          </a:p>
          <a:p>
            <a:pPr lvl="1"/>
            <a:r>
              <a:rPr lang="en-US" dirty="0" err="1" smtClean="0"/>
              <a:t>Pengkodean</a:t>
            </a:r>
            <a:endParaRPr lang="en-US" dirty="0" smtClean="0"/>
          </a:p>
          <a:p>
            <a:pPr lvl="1"/>
            <a:r>
              <a:rPr lang="en-US" dirty="0" err="1" smtClean="0"/>
              <a:t>Inputasi</a:t>
            </a:r>
            <a:endParaRPr lang="en-US" dirty="0" smtClean="0"/>
          </a:p>
          <a:p>
            <a:pPr lvl="1"/>
            <a:r>
              <a:rPr lang="en-US" dirty="0" err="1" smtClean="0"/>
              <a:t>Digitalisasi</a:t>
            </a:r>
            <a:endParaRPr lang="en-US" dirty="0" smtClean="0"/>
          </a:p>
          <a:p>
            <a:pPr lvl="1"/>
            <a:r>
              <a:rPr lang="en-US" dirty="0" err="1" smtClean="0"/>
              <a:t>Validasi</a:t>
            </a:r>
            <a:endParaRPr lang="en-US" dirty="0"/>
          </a:p>
        </p:txBody>
      </p:sp>
      <p:pic>
        <p:nvPicPr>
          <p:cNvPr id="7" name="Picture 2" descr="Z:\media\soedomoto\DATA\ITB2015\EL5090 - Research Method\Research\Mobile Proxy\Seminar\gsbp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645024"/>
            <a:ext cx="4138883" cy="259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48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Pengumpulan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Mobile Device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Mengeliminir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i="1" dirty="0"/>
              <a:t>Paper </a:t>
            </a:r>
            <a:r>
              <a:rPr lang="en-US" i="1" dirty="0" err="1" smtClean="0"/>
              <a:t>Questionaire</a:t>
            </a:r>
            <a:endParaRPr lang="en-US" dirty="0" smtClean="0"/>
          </a:p>
          <a:p>
            <a:r>
              <a:rPr lang="en-US" dirty="0" err="1" smtClean="0"/>
              <a:t>Keuntungan</a:t>
            </a:r>
            <a:r>
              <a:rPr lang="en-US" dirty="0" smtClean="0"/>
              <a:t> (Wright </a:t>
            </a:r>
            <a:r>
              <a:rPr lang="en-US" dirty="0" err="1" smtClean="0"/>
              <a:t>dkk</a:t>
            </a:r>
            <a:r>
              <a:rPr lang="en-US" dirty="0" smtClean="0"/>
              <a:t>) </a:t>
            </a:r>
            <a:r>
              <a:rPr lang="en-US" dirty="0" smtClean="0"/>
              <a:t>[1]:</a:t>
            </a:r>
          </a:p>
          <a:p>
            <a:pPr lvl="1"/>
            <a:r>
              <a:rPr lang="en-US" dirty="0" err="1" smtClean="0"/>
              <a:t>Menghemat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endParaRPr lang="en-US" dirty="0" smtClean="0"/>
          </a:p>
          <a:p>
            <a:pPr lvl="1"/>
            <a:r>
              <a:rPr lang="en-US" dirty="0" err="1" smtClean="0"/>
              <a:t>Menghemat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Berpotensi</a:t>
            </a:r>
            <a:r>
              <a:rPr lang="en-US" dirty="0" smtClean="0"/>
              <a:t> bias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(Klein </a:t>
            </a:r>
            <a:r>
              <a:rPr lang="en-US" dirty="0" err="1" smtClean="0"/>
              <a:t>dkk</a:t>
            </a:r>
            <a:r>
              <a:rPr lang="en-US" dirty="0" smtClean="0"/>
              <a:t>) </a:t>
            </a:r>
            <a:r>
              <a:rPr lang="en-US" dirty="0" smtClean="0"/>
              <a:t>[2]:</a:t>
            </a:r>
          </a:p>
          <a:p>
            <a:pPr lvl="1"/>
            <a:r>
              <a:rPr lang="en-US" dirty="0" err="1" smtClean="0"/>
              <a:t>Akurasi</a:t>
            </a:r>
            <a:endParaRPr lang="en-US" dirty="0" smtClean="0"/>
          </a:p>
          <a:p>
            <a:pPr lvl="1"/>
            <a:r>
              <a:rPr lang="en-US" i="1" dirty="0" smtClean="0"/>
              <a:t>Completeness</a:t>
            </a:r>
          </a:p>
          <a:p>
            <a:pPr lvl="1"/>
            <a:r>
              <a:rPr lang="en-US" dirty="0" err="1" smtClean="0"/>
              <a:t>Pengabaian</a:t>
            </a:r>
            <a:r>
              <a:rPr lang="en-US" dirty="0" smtClean="0"/>
              <a:t> </a:t>
            </a:r>
            <a:r>
              <a:rPr lang="en-US" dirty="0" err="1" smtClean="0"/>
              <a:t>isian</a:t>
            </a:r>
            <a:endParaRPr lang="en-US" dirty="0" smtClean="0"/>
          </a:p>
          <a:p>
            <a:r>
              <a:rPr lang="en-US" dirty="0" smtClean="0"/>
              <a:t>Bias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dikurangi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validasi</a:t>
            </a:r>
            <a:endParaRPr lang="en-US" dirty="0" smtClean="0"/>
          </a:p>
          <a:p>
            <a:r>
              <a:rPr lang="en-US" dirty="0" err="1" smtClean="0"/>
              <a:t>Validasi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i="1" dirty="0" smtClean="0"/>
              <a:t>locally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i="1" dirty="0" smtClean="0"/>
              <a:t>client-server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7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Stand Alone Application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i="1" dirty="0" smtClean="0"/>
              <a:t>local storage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i="1" dirty="0" smtClean="0"/>
              <a:t>cache </a:t>
            </a:r>
            <a:r>
              <a:rPr lang="en-US" dirty="0" smtClean="0"/>
              <a:t>(Li </a:t>
            </a:r>
            <a:r>
              <a:rPr lang="en-US" dirty="0" err="1" smtClean="0"/>
              <a:t>dkk</a:t>
            </a:r>
            <a:r>
              <a:rPr lang="en-US" dirty="0" smtClean="0"/>
              <a:t>) </a:t>
            </a:r>
            <a:r>
              <a:rPr lang="en-US" dirty="0" smtClean="0"/>
              <a:t>[1]</a:t>
            </a:r>
          </a:p>
          <a:p>
            <a:r>
              <a:rPr lang="en-US" dirty="0" err="1" smtClean="0"/>
              <a:t>Pendistribusian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/>
              <a:t>Data master</a:t>
            </a:r>
          </a:p>
          <a:p>
            <a:pPr lvl="1"/>
            <a:r>
              <a:rPr lang="en-US" dirty="0" smtClean="0"/>
              <a:t>Data </a:t>
            </a:r>
            <a:r>
              <a:rPr lang="en-US" dirty="0" err="1" smtClean="0"/>
              <a:t>sampel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Penggabungan</a:t>
            </a:r>
            <a:r>
              <a:rPr lang="en-US" dirty="0" smtClean="0"/>
              <a:t> data</a:t>
            </a:r>
          </a:p>
          <a:p>
            <a:pPr lvl="1"/>
            <a:r>
              <a:rPr lang="en-US" i="1" dirty="0" smtClean="0"/>
              <a:t>Manual data transfer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7397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Client-server Application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/>
              <a:t> </a:t>
            </a:r>
            <a:r>
              <a:rPr lang="en-US" i="1" dirty="0" smtClean="0"/>
              <a:t>socket-based </a:t>
            </a:r>
            <a:r>
              <a:rPr lang="en-US" i="1" dirty="0" smtClean="0"/>
              <a:t>client-server</a:t>
            </a:r>
            <a:r>
              <a:rPr lang="en-US" dirty="0" smtClean="0"/>
              <a:t> (</a:t>
            </a:r>
            <a:r>
              <a:rPr lang="en-US" dirty="0" err="1" smtClean="0"/>
              <a:t>Bertocco</a:t>
            </a:r>
            <a:r>
              <a:rPr lang="en-US" dirty="0" smtClean="0"/>
              <a:t> </a:t>
            </a:r>
            <a:r>
              <a:rPr lang="en-US" dirty="0" err="1" smtClean="0"/>
              <a:t>dkk</a:t>
            </a:r>
            <a:r>
              <a:rPr lang="en-US" dirty="0" smtClean="0"/>
              <a:t>, Callaghan </a:t>
            </a:r>
            <a:r>
              <a:rPr lang="en-US" dirty="0" err="1" smtClean="0"/>
              <a:t>dkk</a:t>
            </a:r>
            <a:r>
              <a:rPr lang="en-US" dirty="0" smtClean="0"/>
              <a:t>) </a:t>
            </a:r>
            <a:r>
              <a:rPr lang="en-US" dirty="0" smtClean="0"/>
              <a:t>[1][2]</a:t>
            </a:r>
          </a:p>
          <a:p>
            <a:r>
              <a:rPr lang="en-US" dirty="0" err="1" smtClean="0"/>
              <a:t>Alternatif</a:t>
            </a:r>
            <a:r>
              <a:rPr lang="en-US" dirty="0" smtClean="0"/>
              <a:t> lain,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i="1" dirty="0" smtClean="0"/>
              <a:t>Web service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Tergujef</a:t>
            </a:r>
            <a:r>
              <a:rPr lang="en-US" dirty="0" smtClean="0"/>
              <a:t> </a:t>
            </a:r>
            <a:r>
              <a:rPr lang="en-US" dirty="0" err="1" smtClean="0"/>
              <a:t>dkk</a:t>
            </a:r>
            <a:r>
              <a:rPr lang="en-US" dirty="0" smtClean="0"/>
              <a:t>) [</a:t>
            </a:r>
            <a:r>
              <a:rPr lang="en-US" dirty="0" smtClean="0"/>
              <a:t>3]</a:t>
            </a:r>
            <a:endParaRPr lang="en-US" i="1" dirty="0" smtClean="0"/>
          </a:p>
          <a:p>
            <a:r>
              <a:rPr lang="en-US" dirty="0" err="1" smtClean="0"/>
              <a:t>Kendala</a:t>
            </a:r>
            <a:r>
              <a:rPr lang="en-US" dirty="0" smtClean="0"/>
              <a:t> </a:t>
            </a:r>
            <a:r>
              <a:rPr lang="en-US" i="1" dirty="0" smtClean="0"/>
              <a:t>client-server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pengumpulan</a:t>
            </a:r>
            <a:r>
              <a:rPr lang="en-US" dirty="0" smtClean="0"/>
              <a:t> data:</a:t>
            </a:r>
          </a:p>
          <a:p>
            <a:pPr lvl="1"/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omunikasi</a:t>
            </a:r>
            <a:endParaRPr lang="en-US" dirty="0" smtClean="0"/>
          </a:p>
          <a:p>
            <a:pPr lvl="1"/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tahan</a:t>
            </a:r>
            <a:r>
              <a:rPr lang="en-US" dirty="0" smtClean="0"/>
              <a:t> </a:t>
            </a:r>
            <a:r>
              <a:rPr lang="en-US" dirty="0" err="1" smtClean="0"/>
              <a:t>baterai</a:t>
            </a:r>
            <a:endParaRPr lang="en-US" dirty="0" smtClean="0"/>
          </a:p>
          <a:p>
            <a:pPr lvl="1"/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/>
              <a:t>connected node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i="1" dirty="0" smtClean="0"/>
              <a:t>disconnected node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sebaliknya</a:t>
            </a:r>
            <a:endParaRPr lang="en-US" dirty="0" smtClean="0"/>
          </a:p>
          <a:p>
            <a:r>
              <a:rPr lang="en-US" i="1" dirty="0" smtClean="0"/>
              <a:t>Mobile node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dikategorikan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(</a:t>
            </a:r>
            <a:r>
              <a:rPr lang="en-US" dirty="0" err="1" smtClean="0"/>
              <a:t>Gutwin</a:t>
            </a:r>
            <a:r>
              <a:rPr lang="en-US" dirty="0" smtClean="0"/>
              <a:t> </a:t>
            </a:r>
            <a:r>
              <a:rPr lang="en-US" dirty="0" err="1" smtClean="0"/>
              <a:t>dkk</a:t>
            </a:r>
            <a:r>
              <a:rPr lang="en-US" dirty="0" smtClean="0"/>
              <a:t>) </a:t>
            </a:r>
            <a:r>
              <a:rPr lang="en-US" dirty="0" smtClean="0"/>
              <a:t>[4]:</a:t>
            </a:r>
          </a:p>
          <a:p>
            <a:pPr lvl="1"/>
            <a:r>
              <a:rPr lang="en-US" i="1" dirty="0" smtClean="0"/>
              <a:t>Delay-based interruption [5]</a:t>
            </a:r>
          </a:p>
          <a:p>
            <a:pPr lvl="1"/>
            <a:r>
              <a:rPr lang="en-US" i="1" dirty="0" smtClean="0"/>
              <a:t>Network outage [6]</a:t>
            </a:r>
          </a:p>
          <a:p>
            <a:pPr lvl="1"/>
            <a:r>
              <a:rPr lang="en-US" i="1" dirty="0" smtClean="0"/>
              <a:t>Explicit departures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3209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CAM </a:t>
            </a:r>
            <a:r>
              <a:rPr lang="en-US" i="1" dirty="0" smtClean="0"/>
              <a:t>Framework</a:t>
            </a:r>
            <a:r>
              <a:rPr lang="en-US" dirty="0" smtClean="0"/>
              <a:t>,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DeRenzi</a:t>
            </a:r>
            <a:r>
              <a:rPr lang="en-US" dirty="0" smtClean="0"/>
              <a:t> </a:t>
            </a:r>
            <a:r>
              <a:rPr lang="en-US" dirty="0" err="1" smtClean="0"/>
              <a:t>dkk</a:t>
            </a:r>
            <a:r>
              <a:rPr lang="en-US" dirty="0" smtClean="0"/>
              <a:t> [1]:</a:t>
            </a:r>
          </a:p>
          <a:p>
            <a:pPr lvl="1"/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i="1" dirty="0" smtClean="0"/>
              <a:t>Fixed-length text-based input</a:t>
            </a:r>
            <a:endParaRPr lang="en-US" dirty="0" smtClean="0"/>
          </a:p>
          <a:p>
            <a:pPr lvl="1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i="1" dirty="0" smtClean="0"/>
              <a:t>conflict resolution</a:t>
            </a:r>
            <a:endParaRPr lang="en-US" dirty="0" smtClean="0"/>
          </a:p>
          <a:p>
            <a:pPr lvl="1"/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i="1" dirty="0" smtClean="0"/>
              <a:t>disconnected environment</a:t>
            </a:r>
            <a:endParaRPr lang="en-US" dirty="0" smtClean="0"/>
          </a:p>
          <a:p>
            <a:pPr lvl="1"/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i="1" dirty="0" smtClean="0"/>
              <a:t>local cache</a:t>
            </a:r>
            <a:r>
              <a:rPr lang="en-US" dirty="0" smtClean="0"/>
              <a:t>,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-</a:t>
            </a:r>
            <a:r>
              <a:rPr lang="en-US" i="1" dirty="0" smtClean="0"/>
              <a:t>upload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i="1" dirty="0" smtClean="0"/>
              <a:t>device</a:t>
            </a:r>
            <a:r>
              <a:rPr lang="en-US" dirty="0" smtClean="0"/>
              <a:t> </a:t>
            </a:r>
            <a:r>
              <a:rPr lang="en-US" dirty="0" err="1" smtClean="0"/>
              <a:t>terkoneksi</a:t>
            </a:r>
            <a:endParaRPr lang="en-US" dirty="0" smtClean="0"/>
          </a:p>
          <a:p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SOA,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Takdir</a:t>
            </a:r>
            <a:r>
              <a:rPr lang="en-US" dirty="0" smtClean="0"/>
              <a:t> </a:t>
            </a:r>
            <a:r>
              <a:rPr lang="en-US" dirty="0" err="1" smtClean="0"/>
              <a:t>dkk</a:t>
            </a:r>
            <a:r>
              <a:rPr lang="en-US" dirty="0" smtClean="0"/>
              <a:t> [2]:</a:t>
            </a:r>
          </a:p>
          <a:p>
            <a:pPr lvl="1"/>
            <a:r>
              <a:rPr lang="en-US" dirty="0" err="1" smtClean="0"/>
              <a:t>Didesain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pengeksekusian</a:t>
            </a:r>
            <a:r>
              <a:rPr lang="en-US" dirty="0" smtClean="0"/>
              <a:t> </a:t>
            </a:r>
            <a:r>
              <a:rPr lang="en-US" i="1" dirty="0" smtClean="0"/>
              <a:t>task</a:t>
            </a:r>
            <a:r>
              <a:rPr lang="en-US" dirty="0" smtClean="0"/>
              <a:t> pad </a:t>
            </a:r>
            <a:r>
              <a:rPr lang="en-US" i="1" dirty="0" smtClean="0"/>
              <a:t>grid-computing environment</a:t>
            </a:r>
            <a:endParaRPr lang="en-US" dirty="0" smtClean="0"/>
          </a:p>
          <a:p>
            <a:pPr lvl="1"/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replikasi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sinkronisasi</a:t>
            </a:r>
            <a:r>
              <a:rPr lang="en-US" dirty="0" smtClean="0"/>
              <a:t> </a:t>
            </a:r>
            <a:r>
              <a:rPr lang="en-US" i="1" dirty="0" smtClean="0"/>
              <a:t>Web service </a:t>
            </a:r>
            <a:r>
              <a:rPr lang="en-US" dirty="0" err="1" smtClean="0"/>
              <a:t>dan</a:t>
            </a:r>
            <a:r>
              <a:rPr lang="en-US" dirty="0" smtClean="0"/>
              <a:t> data</a:t>
            </a:r>
          </a:p>
          <a:p>
            <a:pPr lvl="1"/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i="1" dirty="0" smtClean="0"/>
              <a:t>routing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pembaharuan</a:t>
            </a:r>
            <a:r>
              <a:rPr lang="en-US" dirty="0" smtClean="0"/>
              <a:t> </a:t>
            </a:r>
            <a:r>
              <a:rPr lang="en-US" i="1" dirty="0" smtClean="0"/>
              <a:t>Web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0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:</a:t>
            </a:r>
          </a:p>
          <a:p>
            <a:r>
              <a:rPr lang="en-US" dirty="0" err="1" smtClean="0"/>
              <a:t>Merancang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pengumpulan</a:t>
            </a:r>
            <a:r>
              <a:rPr lang="en-US" dirty="0" smtClean="0"/>
              <a:t> data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i="1" dirty="0" smtClean="0"/>
              <a:t>mobile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i="1" dirty="0" smtClean="0"/>
              <a:t>connected environment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i="1" dirty="0" smtClean="0"/>
              <a:t>disconnected environment</a:t>
            </a:r>
          </a:p>
          <a:p>
            <a:endParaRPr lang="en-US" i="1" dirty="0"/>
          </a:p>
          <a:p>
            <a:pPr marL="114300" indent="0"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:</a:t>
            </a:r>
          </a:p>
          <a:p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/>
              <a:t>pengumpulan</a:t>
            </a:r>
            <a:r>
              <a:rPr lang="en-US" dirty="0"/>
              <a:t> data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i="1" dirty="0"/>
              <a:t>mobile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/>
              <a:t>connected environment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i="1" dirty="0"/>
              <a:t>disconnected </a:t>
            </a:r>
            <a:r>
              <a:rPr lang="en-US" i="1" dirty="0" smtClean="0"/>
              <a:t>environment</a:t>
            </a:r>
            <a:r>
              <a:rPr lang="en-US" dirty="0"/>
              <a:t> </a:t>
            </a:r>
            <a:endParaRPr lang="en-US" i="1" dirty="0" smtClean="0"/>
          </a:p>
          <a:p>
            <a:pPr marL="114300" indent="0"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:</a:t>
            </a:r>
          </a:p>
          <a:p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 smtClean="0"/>
              <a:t>replikasi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rule</a:t>
            </a:r>
            <a:r>
              <a:rPr lang="en-US" dirty="0" smtClean="0"/>
              <a:t> </a:t>
            </a:r>
            <a:r>
              <a:rPr lang="en-US" dirty="0" err="1" smtClean="0"/>
              <a:t>validasi</a:t>
            </a:r>
            <a:endParaRPr lang="en-US" dirty="0" smtClean="0"/>
          </a:p>
          <a:p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 smtClean="0"/>
              <a:t>sinkronisasi</a:t>
            </a:r>
            <a:r>
              <a:rPr lang="en-US" dirty="0" smtClean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rule</a:t>
            </a:r>
            <a:r>
              <a:rPr lang="en-US" dirty="0"/>
              <a:t> </a:t>
            </a:r>
            <a:r>
              <a:rPr lang="en-US" dirty="0" err="1" smtClean="0"/>
              <a:t>validasi</a:t>
            </a:r>
            <a:endParaRPr lang="en-US" dirty="0" smtClean="0"/>
          </a:p>
          <a:p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i="1" dirty="0" smtClean="0"/>
              <a:t>routing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9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berfokus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i="1" dirty="0" smtClean="0"/>
              <a:t>mobile device</a:t>
            </a:r>
            <a:endParaRPr lang="en-US" dirty="0" smtClean="0"/>
          </a:p>
          <a:p>
            <a:r>
              <a:rPr lang="en-US" i="1" dirty="0" smtClean="0"/>
              <a:t>Mobile device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ujicoba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i="1" dirty="0" smtClean="0"/>
              <a:t>mobile device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Android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0326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687</TotalTime>
  <Words>1252</Words>
  <Application>Microsoft Office PowerPoint</Application>
  <PresentationFormat>On-screen Show (4:3)</PresentationFormat>
  <Paragraphs>171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Adjacency</vt:lpstr>
      <vt:lpstr>Desain dan Implementasi Proxy-based Mobile Data Collection</vt:lpstr>
      <vt:lpstr>Pendahuluan</vt:lpstr>
      <vt:lpstr>Pengumpulan dan Pengolahan Data</vt:lpstr>
      <vt:lpstr>Pengumpulan Data dengan Mobile Device</vt:lpstr>
      <vt:lpstr>Stand Alone Application</vt:lpstr>
      <vt:lpstr>Client-server Application</vt:lpstr>
      <vt:lpstr>Penelitian Terkait</vt:lpstr>
      <vt:lpstr>Rumusan Masalah dan Tujuan</vt:lpstr>
      <vt:lpstr>Batasan Masalah</vt:lpstr>
      <vt:lpstr>Metodologi</vt:lpstr>
      <vt:lpstr>Metodologi</vt:lpstr>
      <vt:lpstr>Implementasi Metodologi</vt:lpstr>
      <vt:lpstr>Perancangan</vt:lpstr>
      <vt:lpstr>Design Overview</vt:lpstr>
      <vt:lpstr>Replikasi Rule Validasi</vt:lpstr>
      <vt:lpstr>Replikasi Data</vt:lpstr>
      <vt:lpstr>Sinkronisasi Rule Validasi</vt:lpstr>
      <vt:lpstr>Sinkronisasi Data</vt:lpstr>
      <vt:lpstr>Routing</vt:lpstr>
      <vt:lpstr>Future Work</vt:lpstr>
      <vt:lpstr>Implementasi</vt:lpstr>
      <vt:lpstr>Pengujian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soedomoto</dc:creator>
  <cp:lastModifiedBy>soedomoto</cp:lastModifiedBy>
  <cp:revision>78</cp:revision>
  <dcterms:created xsi:type="dcterms:W3CDTF">2016-11-14T04:19:04Z</dcterms:created>
  <dcterms:modified xsi:type="dcterms:W3CDTF">2016-11-15T05:15:29Z</dcterms:modified>
</cp:coreProperties>
</file>