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  <p:sldId id="266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C7D2C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2914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28800" y="1400175"/>
            <a:ext cx="7315200" cy="581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Real-Time Location Recommendation System for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Field 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Aris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Prawisudatama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6"/>
            <a:ext cx="8520600" cy="891418"/>
          </a:xfrm>
        </p:spPr>
        <p:txBody>
          <a:bodyPr/>
          <a:lstStyle/>
          <a:p>
            <a:r>
              <a:rPr lang="en-US" dirty="0" smtClean="0"/>
              <a:t>Message Broker</a:t>
            </a:r>
            <a:br>
              <a:rPr lang="en-US" dirty="0" smtClean="0"/>
            </a:br>
            <a:r>
              <a:rPr lang="en-US" sz="2000" dirty="0" smtClean="0"/>
              <a:t>Multi-Broker Architecture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35796" y="4645674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B2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83768" y="3081692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88224" y="3162825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B5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67700" y="364574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B4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491880" y="364574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B3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4168" y="2132856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X8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238488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X7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4088" y="4869945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X6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23383" y="5517232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X5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7664" y="4869897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X4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6673" y="3414853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X3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2024" y="2276872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7439" y="2132856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X1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8" name="Straight Connector 17"/>
          <p:cNvCxnSpPr>
            <a:stCxn id="8" idx="2"/>
            <a:endCxn id="9" idx="6"/>
          </p:cNvCxnSpPr>
          <p:nvPr/>
        </p:nvCxnSpPr>
        <p:spPr>
          <a:xfrm flipH="1">
            <a:off x="3995936" y="3897768"/>
            <a:ext cx="137176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7" idx="3"/>
          </p:cNvCxnSpPr>
          <p:nvPr/>
        </p:nvCxnSpPr>
        <p:spPr>
          <a:xfrm flipV="1">
            <a:off x="5871756" y="3593064"/>
            <a:ext cx="790285" cy="30470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  <a:endCxn id="6" idx="5"/>
          </p:cNvCxnSpPr>
          <p:nvPr/>
        </p:nvCxnSpPr>
        <p:spPr>
          <a:xfrm flipH="1" flipV="1">
            <a:off x="2914007" y="3511931"/>
            <a:ext cx="651690" cy="2076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7"/>
            <a:endCxn id="9" idx="3"/>
          </p:cNvCxnSpPr>
          <p:nvPr/>
        </p:nvCxnSpPr>
        <p:spPr>
          <a:xfrm flipV="1">
            <a:off x="3166035" y="4075979"/>
            <a:ext cx="399662" cy="64351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  <a:endCxn id="8" idx="4"/>
          </p:cNvCxnSpPr>
          <p:nvPr/>
        </p:nvCxnSpPr>
        <p:spPr>
          <a:xfrm flipH="1" flipV="1">
            <a:off x="5619728" y="4149796"/>
            <a:ext cx="336388" cy="72014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7" idx="7"/>
          </p:cNvCxnSpPr>
          <p:nvPr/>
        </p:nvCxnSpPr>
        <p:spPr>
          <a:xfrm flipH="1">
            <a:off x="7018463" y="2888940"/>
            <a:ext cx="757893" cy="3477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2"/>
            <a:endCxn id="7" idx="1"/>
          </p:cNvCxnSpPr>
          <p:nvPr/>
        </p:nvCxnSpPr>
        <p:spPr>
          <a:xfrm>
            <a:off x="6336196" y="2636912"/>
            <a:ext cx="325845" cy="599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2"/>
            <a:endCxn id="6" idx="7"/>
          </p:cNvCxnSpPr>
          <p:nvPr/>
        </p:nvCxnSpPr>
        <p:spPr>
          <a:xfrm flipH="1">
            <a:off x="2914007" y="2636912"/>
            <a:ext cx="865460" cy="5185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2"/>
            <a:endCxn id="6" idx="1"/>
          </p:cNvCxnSpPr>
          <p:nvPr/>
        </p:nvCxnSpPr>
        <p:spPr>
          <a:xfrm>
            <a:off x="1884052" y="2780928"/>
            <a:ext cx="673533" cy="37458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3"/>
            <a:endCxn id="6" idx="3"/>
          </p:cNvCxnSpPr>
          <p:nvPr/>
        </p:nvCxnSpPr>
        <p:spPr>
          <a:xfrm flipV="1">
            <a:off x="1960729" y="3511931"/>
            <a:ext cx="596856" cy="15495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3"/>
            <a:endCxn id="5" idx="2"/>
          </p:cNvCxnSpPr>
          <p:nvPr/>
        </p:nvCxnSpPr>
        <p:spPr>
          <a:xfrm flipV="1">
            <a:off x="2051720" y="4897702"/>
            <a:ext cx="684076" cy="2242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5" idx="4"/>
          </p:cNvCxnSpPr>
          <p:nvPr/>
        </p:nvCxnSpPr>
        <p:spPr>
          <a:xfrm flipH="1" flipV="1">
            <a:off x="2987824" y="5149730"/>
            <a:ext cx="287587" cy="367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0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" y="1531550"/>
            <a:ext cx="8568952" cy="46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560855"/>
            <a:ext cx="8543382" cy="46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373229"/>
            <a:ext cx="8543382" cy="50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545378"/>
            <a:ext cx="8543382" cy="46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" y="1551462"/>
            <a:ext cx="8553055" cy="4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592379"/>
            <a:ext cx="8543382" cy="37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Z:\home\soedomoto\Documents\test_result_normal_field_co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40" y="1556792"/>
            <a:ext cx="4098776" cy="4968213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Z:\home\soedomoto\Documents\thank_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301750"/>
            <a:ext cx="635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683822" y="1673042"/>
            <a:ext cx="540060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hevron 33"/>
          <p:cNvSpPr/>
          <p:nvPr/>
        </p:nvSpPr>
        <p:spPr>
          <a:xfrm>
            <a:off x="1041766" y="1681822"/>
            <a:ext cx="1296144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159986" y="1681821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2624640" y="1673041"/>
            <a:ext cx="831490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283539" y="1681820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3759974" y="1673042"/>
            <a:ext cx="1568363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155747" y="1681075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632183" y="1679582"/>
            <a:ext cx="2324447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7784039" y="1673041"/>
            <a:ext cx="648072" cy="45361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683822" y="4626115"/>
            <a:ext cx="540060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evron 44"/>
          <p:cNvSpPr/>
          <p:nvPr/>
        </p:nvSpPr>
        <p:spPr>
          <a:xfrm>
            <a:off x="1041766" y="4634895"/>
            <a:ext cx="1296144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2159986" y="4634894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2624640" y="4634894"/>
            <a:ext cx="1135334" cy="444833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3588525" y="4634893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4068198" y="4637207"/>
            <a:ext cx="1872208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5769911" y="4637207"/>
            <a:ext cx="648072" cy="44483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6247488" y="4637207"/>
            <a:ext cx="1555601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7623069" y="4634895"/>
            <a:ext cx="648072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0874" y="3050718"/>
            <a:ext cx="1006016" cy="46166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Start at the same 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55" name="Straight Connector 54"/>
          <p:cNvCxnSpPr>
            <a:stCxn id="33" idx="2"/>
            <a:endCxn id="53" idx="0"/>
          </p:cNvCxnSpPr>
          <p:nvPr/>
        </p:nvCxnSpPr>
        <p:spPr>
          <a:xfrm>
            <a:off x="864771" y="2126656"/>
            <a:ext cx="359111" cy="9240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0"/>
            <a:endCxn id="53" idx="2"/>
          </p:cNvCxnSpPr>
          <p:nvPr/>
        </p:nvCxnSpPr>
        <p:spPr>
          <a:xfrm flipV="1">
            <a:off x="864771" y="3512383"/>
            <a:ext cx="359111" cy="111373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26095" y="2958384"/>
            <a:ext cx="1006016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Finish almost at the same 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62" name="Straight Connector 61"/>
          <p:cNvCxnSpPr>
            <a:stCxn id="41" idx="2"/>
            <a:endCxn id="61" idx="0"/>
          </p:cNvCxnSpPr>
          <p:nvPr/>
        </p:nvCxnSpPr>
        <p:spPr>
          <a:xfrm flipH="1">
            <a:off x="7929103" y="2126656"/>
            <a:ext cx="89891" cy="8317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0"/>
            <a:endCxn id="61" idx="2"/>
          </p:cNvCxnSpPr>
          <p:nvPr/>
        </p:nvCxnSpPr>
        <p:spPr>
          <a:xfrm flipV="1">
            <a:off x="7859748" y="3604715"/>
            <a:ext cx="69355" cy="10301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3958" y="2958382"/>
            <a:ext cx="1006016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Estimated Transport 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70" name="Straight Connector 69"/>
          <p:cNvCxnSpPr>
            <a:stCxn id="34" idx="2"/>
            <a:endCxn id="68" idx="0"/>
          </p:cNvCxnSpPr>
          <p:nvPr/>
        </p:nvCxnSpPr>
        <p:spPr>
          <a:xfrm>
            <a:off x="1602628" y="2125911"/>
            <a:ext cx="1654338" cy="83247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6" idx="2"/>
            <a:endCxn id="68" idx="0"/>
          </p:cNvCxnSpPr>
          <p:nvPr/>
        </p:nvCxnSpPr>
        <p:spPr>
          <a:xfrm>
            <a:off x="2951304" y="2126655"/>
            <a:ext cx="305662" cy="83172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8" idx="2"/>
            <a:endCxn id="68" idx="0"/>
          </p:cNvCxnSpPr>
          <p:nvPr/>
        </p:nvCxnSpPr>
        <p:spPr>
          <a:xfrm flipH="1">
            <a:off x="3256966" y="2126656"/>
            <a:ext cx="1198109" cy="83172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0" idx="2"/>
            <a:endCxn id="68" idx="0"/>
          </p:cNvCxnSpPr>
          <p:nvPr/>
        </p:nvCxnSpPr>
        <p:spPr>
          <a:xfrm flipH="1">
            <a:off x="3256966" y="2125163"/>
            <a:ext cx="3449937" cy="83321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5" idx="0"/>
            <a:endCxn id="68" idx="2"/>
          </p:cNvCxnSpPr>
          <p:nvPr/>
        </p:nvCxnSpPr>
        <p:spPr>
          <a:xfrm flipV="1">
            <a:off x="1602628" y="3604713"/>
            <a:ext cx="1654338" cy="1030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7" idx="0"/>
            <a:endCxn id="68" idx="2"/>
          </p:cNvCxnSpPr>
          <p:nvPr/>
        </p:nvCxnSpPr>
        <p:spPr>
          <a:xfrm flipV="1">
            <a:off x="3104951" y="3604713"/>
            <a:ext cx="152015" cy="10301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9" idx="0"/>
            <a:endCxn id="68" idx="2"/>
          </p:cNvCxnSpPr>
          <p:nvPr/>
        </p:nvCxnSpPr>
        <p:spPr>
          <a:xfrm flipH="1" flipV="1">
            <a:off x="3256966" y="3604713"/>
            <a:ext cx="1659979" cy="103249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1" idx="0"/>
            <a:endCxn id="68" idx="2"/>
          </p:cNvCxnSpPr>
          <p:nvPr/>
        </p:nvCxnSpPr>
        <p:spPr>
          <a:xfrm flipH="1" flipV="1">
            <a:off x="3256966" y="3604713"/>
            <a:ext cx="3680819" cy="103249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155747" y="2958381"/>
            <a:ext cx="1006016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Estimated Enumeration </a:t>
            </a:r>
            <a:r>
              <a:rPr lang="en-US" sz="1200" dirty="0" err="1" smtClean="0">
                <a:latin typeface="Arial Narrow" pitchFamily="34" charset="0"/>
              </a:rPr>
              <a:t>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95" name="Straight Connector 94"/>
          <p:cNvCxnSpPr>
            <a:stCxn id="35" idx="2"/>
            <a:endCxn id="94" idx="0"/>
          </p:cNvCxnSpPr>
          <p:nvPr/>
        </p:nvCxnSpPr>
        <p:spPr>
          <a:xfrm>
            <a:off x="2396812" y="2125910"/>
            <a:ext cx="3261943" cy="83247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6" idx="0"/>
            <a:endCxn id="94" idx="2"/>
          </p:cNvCxnSpPr>
          <p:nvPr/>
        </p:nvCxnSpPr>
        <p:spPr>
          <a:xfrm flipV="1">
            <a:off x="2396812" y="3604712"/>
            <a:ext cx="3261943" cy="103018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2"/>
            <a:endCxn id="94" idx="0"/>
          </p:cNvCxnSpPr>
          <p:nvPr/>
        </p:nvCxnSpPr>
        <p:spPr>
          <a:xfrm>
            <a:off x="3520365" y="2125909"/>
            <a:ext cx="2138390" cy="83247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9" idx="2"/>
            <a:endCxn id="94" idx="0"/>
          </p:cNvCxnSpPr>
          <p:nvPr/>
        </p:nvCxnSpPr>
        <p:spPr>
          <a:xfrm>
            <a:off x="5392573" y="2125164"/>
            <a:ext cx="266182" cy="83321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1" idx="2"/>
            <a:endCxn id="94" idx="0"/>
          </p:cNvCxnSpPr>
          <p:nvPr/>
        </p:nvCxnSpPr>
        <p:spPr>
          <a:xfrm flipH="1">
            <a:off x="5658755" y="2126656"/>
            <a:ext cx="2360239" cy="83172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0"/>
            <a:endCxn id="94" idx="2"/>
          </p:cNvCxnSpPr>
          <p:nvPr/>
        </p:nvCxnSpPr>
        <p:spPr>
          <a:xfrm flipV="1">
            <a:off x="3825351" y="3604712"/>
            <a:ext cx="1833404" cy="10301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0" idx="0"/>
            <a:endCxn id="94" idx="2"/>
          </p:cNvCxnSpPr>
          <p:nvPr/>
        </p:nvCxnSpPr>
        <p:spPr>
          <a:xfrm flipH="1" flipV="1">
            <a:off x="5658755" y="3604712"/>
            <a:ext cx="347835" cy="103249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2" idx="0"/>
            <a:endCxn id="94" idx="2"/>
          </p:cNvCxnSpPr>
          <p:nvPr/>
        </p:nvCxnSpPr>
        <p:spPr>
          <a:xfrm flipH="1" flipV="1">
            <a:off x="5658755" y="3604712"/>
            <a:ext cx="2200993" cy="103018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1" grpId="0" animBg="1"/>
      <p:bldP spid="68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3912" y="4222080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A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72200" y="4222080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B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03848" y="32408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327288" y="27367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691680" y="34928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3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707904" y="4726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7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197856" y="51329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4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113100" y="51329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5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1376" y="56369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6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596336" y="34928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11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344308" y="51211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220072" y="4222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9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24128" y="31412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10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24128" y="50045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8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6" name="Straight Connector 5"/>
          <p:cNvCxnSpPr>
            <a:stCxn id="2" idx="0"/>
            <a:endCxn id="3" idx="3"/>
          </p:cNvCxnSpPr>
          <p:nvPr/>
        </p:nvCxnSpPr>
        <p:spPr>
          <a:xfrm flipV="1">
            <a:off x="2615940" y="3671083"/>
            <a:ext cx="661725" cy="5509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" idx="2"/>
            <a:endCxn id="56" idx="5"/>
          </p:cNvCxnSpPr>
          <p:nvPr/>
        </p:nvCxnSpPr>
        <p:spPr>
          <a:xfrm flipH="1" flipV="1">
            <a:off x="2757527" y="3167027"/>
            <a:ext cx="446321" cy="32584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6" idx="3"/>
            <a:endCxn id="57" idx="7"/>
          </p:cNvCxnSpPr>
          <p:nvPr/>
        </p:nvCxnSpPr>
        <p:spPr>
          <a:xfrm flipH="1">
            <a:off x="2121919" y="3167027"/>
            <a:ext cx="279186" cy="3996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7" idx="5"/>
            <a:endCxn id="2" idx="0"/>
          </p:cNvCxnSpPr>
          <p:nvPr/>
        </p:nvCxnSpPr>
        <p:spPr>
          <a:xfrm>
            <a:off x="2121919" y="3923111"/>
            <a:ext cx="494021" cy="2989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" idx="2"/>
            <a:endCxn id="59" idx="2"/>
          </p:cNvCxnSpPr>
          <p:nvPr/>
        </p:nvCxnSpPr>
        <p:spPr>
          <a:xfrm>
            <a:off x="2615940" y="4726136"/>
            <a:ext cx="1091964" cy="25202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9" idx="4"/>
            <a:endCxn id="64" idx="7"/>
          </p:cNvCxnSpPr>
          <p:nvPr/>
        </p:nvCxnSpPr>
        <p:spPr>
          <a:xfrm flipH="1">
            <a:off x="3611615" y="5230192"/>
            <a:ext cx="348317" cy="4805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4" idx="2"/>
            <a:endCxn id="63" idx="5"/>
          </p:cNvCxnSpPr>
          <p:nvPr/>
        </p:nvCxnSpPr>
        <p:spPr>
          <a:xfrm flipH="1" flipV="1">
            <a:off x="2543339" y="5563147"/>
            <a:ext cx="638037" cy="32584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3" idx="2"/>
            <a:endCxn id="60" idx="6"/>
          </p:cNvCxnSpPr>
          <p:nvPr/>
        </p:nvCxnSpPr>
        <p:spPr>
          <a:xfrm flipH="1">
            <a:off x="1701912" y="5384936"/>
            <a:ext cx="41118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0" idx="7"/>
            <a:endCxn id="2" idx="2"/>
          </p:cNvCxnSpPr>
          <p:nvPr/>
        </p:nvCxnSpPr>
        <p:spPr>
          <a:xfrm flipV="1">
            <a:off x="1628095" y="4726136"/>
            <a:ext cx="987845" cy="4805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4" idx="3"/>
            <a:endCxn id="66" idx="3"/>
          </p:cNvCxnSpPr>
          <p:nvPr/>
        </p:nvCxnSpPr>
        <p:spPr>
          <a:xfrm flipV="1">
            <a:off x="6876256" y="3923111"/>
            <a:ext cx="793897" cy="5509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6" idx="4"/>
            <a:endCxn id="67" idx="0"/>
          </p:cNvCxnSpPr>
          <p:nvPr/>
        </p:nvCxnSpPr>
        <p:spPr>
          <a:xfrm flipH="1">
            <a:off x="7596336" y="3996928"/>
            <a:ext cx="252028" cy="11242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7" idx="1"/>
            <a:endCxn id="54" idx="3"/>
          </p:cNvCxnSpPr>
          <p:nvPr/>
        </p:nvCxnSpPr>
        <p:spPr>
          <a:xfrm flipH="1" flipV="1">
            <a:off x="6876256" y="4474108"/>
            <a:ext cx="541869" cy="7208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4" idx="1"/>
            <a:endCxn id="72" idx="7"/>
          </p:cNvCxnSpPr>
          <p:nvPr/>
        </p:nvCxnSpPr>
        <p:spPr>
          <a:xfrm flipH="1">
            <a:off x="6154367" y="4474108"/>
            <a:ext cx="217833" cy="60425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2" idx="1"/>
            <a:endCxn id="69" idx="4"/>
          </p:cNvCxnSpPr>
          <p:nvPr/>
        </p:nvCxnSpPr>
        <p:spPr>
          <a:xfrm flipH="1" flipV="1">
            <a:off x="5472100" y="4726136"/>
            <a:ext cx="325845" cy="3522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9" idx="0"/>
            <a:endCxn id="71" idx="3"/>
          </p:cNvCxnSpPr>
          <p:nvPr/>
        </p:nvCxnSpPr>
        <p:spPr>
          <a:xfrm flipV="1">
            <a:off x="5472100" y="3571455"/>
            <a:ext cx="325845" cy="6506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1" idx="5"/>
            <a:endCxn id="54" idx="1"/>
          </p:cNvCxnSpPr>
          <p:nvPr/>
        </p:nvCxnSpPr>
        <p:spPr>
          <a:xfrm>
            <a:off x="6154367" y="3571455"/>
            <a:ext cx="217833" cy="90265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9316" y="1412776"/>
            <a:ext cx="3871573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Narrow" pitchFamily="34" charset="0"/>
              </a:rPr>
              <a:t>Similar With 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 Narrow" pitchFamily="34" charset="0"/>
              </a:rPr>
              <a:t>Multi Depot Vehicle Routing Problem</a:t>
            </a:r>
            <a:endParaRPr lang="en-US" sz="20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3" grpId="0" animBg="1"/>
      <p:bldP spid="56" grpId="0" animBg="1"/>
      <p:bldP spid="57" grpId="0" animBg="1"/>
      <p:bldP spid="59" grpId="0" animBg="1"/>
      <p:bldP spid="60" grpId="0" animBg="1"/>
      <p:bldP spid="63" grpId="0" animBg="1"/>
      <p:bldP spid="64" grpId="0" animBg="1"/>
      <p:bldP spid="66" grpId="0" animBg="1"/>
      <p:bldP spid="67" grpId="0" animBg="1"/>
      <p:bldP spid="69" grpId="0" animBg="1"/>
      <p:bldP spid="71" grpId="0" animBg="1"/>
      <p:bldP spid="7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3822" y="1673041"/>
            <a:ext cx="7748289" cy="453615"/>
            <a:chOff x="683822" y="1673041"/>
            <a:chExt cx="7748289" cy="453615"/>
          </a:xfrm>
        </p:grpSpPr>
        <p:sp>
          <p:nvSpPr>
            <p:cNvPr id="33" name="Pentagon 32"/>
            <p:cNvSpPr/>
            <p:nvPr/>
          </p:nvSpPr>
          <p:spPr>
            <a:xfrm>
              <a:off x="683822" y="1673042"/>
              <a:ext cx="540060" cy="453614"/>
            </a:xfrm>
            <a:prstGeom prst="homePlate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evron 33"/>
            <p:cNvSpPr/>
            <p:nvPr/>
          </p:nvSpPr>
          <p:spPr>
            <a:xfrm>
              <a:off x="1041766" y="1681822"/>
              <a:ext cx="1296144" cy="444089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2159986" y="1681821"/>
              <a:ext cx="648072" cy="444089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5"/>
            <p:cNvSpPr/>
            <p:nvPr/>
          </p:nvSpPr>
          <p:spPr>
            <a:xfrm>
              <a:off x="2624640" y="1673041"/>
              <a:ext cx="831490" cy="453614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3283539" y="1681820"/>
              <a:ext cx="648072" cy="444089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759974" y="1673042"/>
              <a:ext cx="1568363" cy="453614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5155747" y="1681075"/>
              <a:ext cx="648072" cy="444089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/>
          </p:nvSpPr>
          <p:spPr>
            <a:xfrm>
              <a:off x="5632183" y="1679582"/>
              <a:ext cx="2324447" cy="445581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/>
          </p:nvSpPr>
          <p:spPr>
            <a:xfrm>
              <a:off x="7784039" y="1673041"/>
              <a:ext cx="648072" cy="453615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34541" y="2548162"/>
            <a:ext cx="2554188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Enumeration Time Cannot Be Estimated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95" name="Straight Connector 94"/>
          <p:cNvCxnSpPr>
            <a:stCxn id="35" idx="2"/>
            <a:endCxn id="94" idx="0"/>
          </p:cNvCxnSpPr>
          <p:nvPr/>
        </p:nvCxnSpPr>
        <p:spPr>
          <a:xfrm>
            <a:off x="2396812" y="2125910"/>
            <a:ext cx="2114823" cy="42225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2"/>
            <a:endCxn id="94" idx="0"/>
          </p:cNvCxnSpPr>
          <p:nvPr/>
        </p:nvCxnSpPr>
        <p:spPr>
          <a:xfrm>
            <a:off x="3520365" y="2125909"/>
            <a:ext cx="991270" cy="42225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9" idx="2"/>
            <a:endCxn id="94" idx="0"/>
          </p:cNvCxnSpPr>
          <p:nvPr/>
        </p:nvCxnSpPr>
        <p:spPr>
          <a:xfrm flipH="1">
            <a:off x="4511635" y="2125164"/>
            <a:ext cx="880938" cy="4229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1" idx="2"/>
            <a:endCxn id="94" idx="0"/>
          </p:cNvCxnSpPr>
          <p:nvPr/>
        </p:nvCxnSpPr>
        <p:spPr>
          <a:xfrm flipH="1">
            <a:off x="4511635" y="2126656"/>
            <a:ext cx="3507359" cy="42150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34541" y="3212976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Available After Visited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0748" y="4466341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Number of </a:t>
            </a:r>
            <a:r>
              <a:rPr lang="en-US" dirty="0" err="1" smtClean="0">
                <a:latin typeface="Arial Narrow" pitchFamily="34" charset="0"/>
              </a:rPr>
              <a:t>Individu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234541" y="4748127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Enumerator Capability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51691" y="4748127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Respondent Understanding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12160" y="4466341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Non Technical Reasons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7" name="Straight Connector 16"/>
          <p:cNvCxnSpPr>
            <a:stCxn id="57" idx="2"/>
            <a:endCxn id="15" idx="7"/>
          </p:cNvCxnSpPr>
          <p:nvPr/>
        </p:nvCxnSpPr>
        <p:spPr>
          <a:xfrm flipH="1">
            <a:off x="2804151" y="3520753"/>
            <a:ext cx="1707484" cy="111431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2"/>
            <a:endCxn id="59" idx="0"/>
          </p:cNvCxnSpPr>
          <p:nvPr/>
        </p:nvCxnSpPr>
        <p:spPr>
          <a:xfrm flipH="1">
            <a:off x="3810605" y="3520753"/>
            <a:ext cx="701030" cy="122737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2"/>
          </p:cNvCxnSpPr>
          <p:nvPr/>
        </p:nvCxnSpPr>
        <p:spPr>
          <a:xfrm>
            <a:off x="4511635" y="3520753"/>
            <a:ext cx="644112" cy="122737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2"/>
            <a:endCxn id="63" idx="1"/>
          </p:cNvCxnSpPr>
          <p:nvPr/>
        </p:nvCxnSpPr>
        <p:spPr>
          <a:xfrm>
            <a:off x="4511635" y="3520753"/>
            <a:ext cx="1669250" cy="111431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 animBg="1"/>
      <p:bldP spid="15" grpId="0" animBg="1"/>
      <p:bldP spid="59" grpId="0" animBg="1"/>
      <p:bldP spid="60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48922" y="2500293"/>
            <a:ext cx="3267064" cy="259228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683822" y="1673042"/>
            <a:ext cx="435454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hevron 33"/>
          <p:cNvSpPr/>
          <p:nvPr/>
        </p:nvSpPr>
        <p:spPr>
          <a:xfrm>
            <a:off x="972434" y="1681822"/>
            <a:ext cx="1045089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1874061" y="1681821"/>
            <a:ext cx="905928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2634634" y="1673041"/>
            <a:ext cx="670436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165908" y="1681820"/>
            <a:ext cx="1117460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135606" y="1673042"/>
            <a:ext cx="1264581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261027" y="1681075"/>
            <a:ext cx="384153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502639" y="1679582"/>
            <a:ext cx="1874216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7237693" y="1673041"/>
            <a:ext cx="1574394" cy="45361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683822" y="5469220"/>
            <a:ext cx="435454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evron 44"/>
          <p:cNvSpPr/>
          <p:nvPr/>
        </p:nvSpPr>
        <p:spPr>
          <a:xfrm>
            <a:off x="972434" y="5478000"/>
            <a:ext cx="1045089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1874062" y="5477999"/>
            <a:ext cx="522544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2248716" y="5477999"/>
            <a:ext cx="915427" cy="444833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3025901" y="5477998"/>
            <a:ext cx="698736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586642" y="5480312"/>
            <a:ext cx="1509573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958744" y="5480312"/>
            <a:ext cx="385073" cy="44483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5202096" y="5480312"/>
            <a:ext cx="1254291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6311235" y="5478000"/>
            <a:ext cx="926458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37693" y="1268760"/>
            <a:ext cx="0" cy="504056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812087" y="1283556"/>
            <a:ext cx="0" cy="502576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92554" y="3642549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Unequal Time of Completion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34610" y="3176122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Use Markov Process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1470" y="3483899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+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4841" y="4068674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Communication Mechanism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24841" y="4481524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Publish / Subscribe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5338" y="26467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 Narrow" pitchFamily="34" charset="0"/>
              </a:rPr>
              <a:t>Solusion</a:t>
            </a:r>
            <a:endParaRPr lang="en-US" sz="1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10" grpId="0"/>
      <p:bldP spid="59" grpId="0" animBg="1"/>
      <p:bldP spid="60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11560" y="1340768"/>
            <a:ext cx="2592288" cy="5400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Design Overview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8414" y="1997318"/>
            <a:ext cx="2016224" cy="44644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29284" y="1997318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Thread Pool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430" y="2501374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42429" y="3509486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42429" y="5525710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n: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22750" y="1997318"/>
            <a:ext cx="2016224" cy="44644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90916" y="1997318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Arial Narrow" pitchFamily="34" charset="0"/>
              </a:rPr>
              <a:t>Message Broker</a:t>
            </a:r>
            <a:endParaRPr lang="en-US" sz="16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066766" y="2501374"/>
            <a:ext cx="1728192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Topic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Location L1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066765" y="3509486"/>
            <a:ext cx="1728192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Topic </a:t>
            </a: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2:</a:t>
            </a: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Location 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L2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066765" y="5525710"/>
            <a:ext cx="1728192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Topic </a:t>
            </a: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n:</a:t>
            </a: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Location 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Ln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47086" y="1997318"/>
            <a:ext cx="1728192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Enumerator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Depot = L2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47086" y="3220431"/>
            <a:ext cx="1728192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Enumerator 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Depot = L1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947086" y="5525710"/>
            <a:ext cx="1728192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Enumerator e: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Depot = Ln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70622" y="2745208"/>
            <a:ext cx="1152128" cy="819898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70622" y="2897608"/>
            <a:ext cx="1152128" cy="81989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70621" y="3825328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70622" y="3977728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770621" y="4185368"/>
            <a:ext cx="1152129" cy="1584176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770621" y="4337768"/>
            <a:ext cx="1152130" cy="164780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94956" y="2844646"/>
            <a:ext cx="1152130" cy="699631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94957" y="2997046"/>
            <a:ext cx="1152129" cy="68426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77652" y="2310611"/>
            <a:ext cx="1169434" cy="1506333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777653" y="2501374"/>
            <a:ext cx="1169433" cy="146797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77651" y="5840095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777652" y="5992495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7743" y="4406417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2079" y="4404604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92399" y="4263418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31877" y="134076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Publisher</a:t>
            </a:r>
            <a:endParaRPr lang="en-US" sz="1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30" grpId="0"/>
      <p:bldP spid="6" grpId="0" animBg="1"/>
      <p:bldP spid="32" grpId="0" animBg="1"/>
      <p:bldP spid="42" grpId="0" animBg="1"/>
      <p:bldP spid="43" grpId="0" animBg="1"/>
      <p:bldP spid="53" grpId="0"/>
      <p:bldP spid="55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Topic Watcher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84168" y="404664"/>
            <a:ext cx="93610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Start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4148" y="1340768"/>
            <a:ext cx="1296144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Read Available Topics in Broker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5904148" y="2348880"/>
            <a:ext cx="1296144" cy="72008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m</a:t>
            </a:r>
            <a:r>
              <a:rPr lang="en-US" dirty="0" smtClean="0">
                <a:latin typeface="Arial Narrow" pitchFamily="34" charset="0"/>
              </a:rPr>
              <a:t> = 1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C = Topic Count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5850142" y="3356992"/>
            <a:ext cx="1404156" cy="64807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m</a:t>
            </a:r>
            <a:r>
              <a:rPr lang="en-US" dirty="0" smtClean="0">
                <a:latin typeface="Arial Narrow" pitchFamily="34" charset="0"/>
              </a:rPr>
              <a:t> &lt;= C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1" name="Straight Connector 10"/>
          <p:cNvCxnSpPr>
            <a:stCxn id="2" idx="4"/>
            <a:endCxn id="5" idx="0"/>
          </p:cNvCxnSpPr>
          <p:nvPr/>
        </p:nvCxnSpPr>
        <p:spPr>
          <a:xfrm>
            <a:off x="6552220" y="980728"/>
            <a:ext cx="0" cy="3600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2"/>
            <a:endCxn id="7" idx="0"/>
          </p:cNvCxnSpPr>
          <p:nvPr/>
        </p:nvCxnSpPr>
        <p:spPr>
          <a:xfrm>
            <a:off x="6552220" y="2060848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4"/>
            <a:endCxn id="9" idx="0"/>
          </p:cNvCxnSpPr>
          <p:nvPr/>
        </p:nvCxnSpPr>
        <p:spPr>
          <a:xfrm>
            <a:off x="6552220" y="3068960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596336" y="2099215"/>
            <a:ext cx="891716" cy="4993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Delay 5 Seconds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20" name="Elbow Connector 19"/>
          <p:cNvCxnSpPr>
            <a:stCxn id="9" idx="3"/>
            <a:endCxn id="48" idx="2"/>
          </p:cNvCxnSpPr>
          <p:nvPr/>
        </p:nvCxnSpPr>
        <p:spPr>
          <a:xfrm flipV="1">
            <a:off x="7254298" y="2598544"/>
            <a:ext cx="787896" cy="108248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0"/>
          </p:cNvCxnSpPr>
          <p:nvPr/>
        </p:nvCxnSpPr>
        <p:spPr>
          <a:xfrm rot="16200000" flipV="1">
            <a:off x="6827973" y="884994"/>
            <a:ext cx="938468" cy="148997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904148" y="4313254"/>
            <a:ext cx="1296144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Create Thread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0" name="Straight Connector 79"/>
          <p:cNvCxnSpPr>
            <a:stCxn id="9" idx="2"/>
            <a:endCxn id="79" idx="0"/>
          </p:cNvCxnSpPr>
          <p:nvPr/>
        </p:nvCxnSpPr>
        <p:spPr>
          <a:xfrm>
            <a:off x="6552220" y="4005064"/>
            <a:ext cx="0" cy="30819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904148" y="5103770"/>
            <a:ext cx="1296144" cy="6294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Append to </a:t>
            </a:r>
            <a:r>
              <a:rPr lang="en-US" dirty="0" err="1" smtClean="0">
                <a:latin typeface="Arial Narrow" pitchFamily="34" charset="0"/>
              </a:rPr>
              <a:t>ThreadPool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2" name="Straight Connector 81"/>
          <p:cNvCxnSpPr>
            <a:stCxn id="79" idx="2"/>
            <a:endCxn id="81" idx="0"/>
          </p:cNvCxnSpPr>
          <p:nvPr/>
        </p:nvCxnSpPr>
        <p:spPr>
          <a:xfrm>
            <a:off x="6552220" y="4817310"/>
            <a:ext cx="0" cy="2864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5904148" y="6040496"/>
            <a:ext cx="129614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m</a:t>
            </a:r>
            <a:r>
              <a:rPr lang="en-US" dirty="0" smtClean="0">
                <a:latin typeface="Arial Narrow" pitchFamily="34" charset="0"/>
              </a:rPr>
              <a:t> = m + 1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4" name="Straight Connector 83"/>
          <p:cNvCxnSpPr>
            <a:stCxn id="81" idx="2"/>
            <a:endCxn id="83" idx="0"/>
          </p:cNvCxnSpPr>
          <p:nvPr/>
        </p:nvCxnSpPr>
        <p:spPr>
          <a:xfrm>
            <a:off x="6552220" y="5733256"/>
            <a:ext cx="0" cy="3072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1"/>
            <a:endCxn id="9" idx="1"/>
          </p:cNvCxnSpPr>
          <p:nvPr/>
        </p:nvCxnSpPr>
        <p:spPr>
          <a:xfrm rot="10800000">
            <a:off x="5850142" y="3681028"/>
            <a:ext cx="54006" cy="2611496"/>
          </a:xfrm>
          <a:prstGeom prst="bentConnector3">
            <a:avLst>
              <a:gd name="adj1" fmla="val 80547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4742" y="1368350"/>
            <a:ext cx="3960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Periodically check the available subscribed topics in message broker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A Thread will be created for every new topic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The thread will be completed with VRP Solver procedure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Every thread will be append to a Thread Pool</a:t>
            </a:r>
            <a:endParaRPr lang="en-US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48" grpId="0" animBg="1"/>
      <p:bldP spid="79" grpId="0" animBg="1"/>
      <p:bldP spid="81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11560" y="1340768"/>
            <a:ext cx="2592288" cy="5400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Recommendation Publisher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8414" y="1997318"/>
            <a:ext cx="2016224" cy="44644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29284" y="1997318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Thread Pool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430" y="2501374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42429" y="3509486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42429" y="5525710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n: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743" y="4406417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31877" y="134076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Publisher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146" y="1323077"/>
            <a:ext cx="469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dirty="0" smtClean="0">
                <a:latin typeface="Arial Narrow" pitchFamily="34" charset="0"/>
              </a:rPr>
              <a:t>Thread is run consecutively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 smtClean="0">
                <a:latin typeface="Arial Narrow" pitchFamily="34" charset="0"/>
              </a:rPr>
              <a:t>One thread per session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 smtClean="0">
                <a:latin typeface="Arial Narrow" pitchFamily="34" charset="0"/>
              </a:rPr>
              <a:t>Includes all enumerators and all unallocated locations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4413" y="4433407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A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51274" y="42873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6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60232" y="4061759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6496005" y="312191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043367" y="524672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3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524328" y="474266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8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550879" y="35577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4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910500" y="54452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923928" y="42873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5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910500" y="31885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7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46" name="Straight Connector 45"/>
          <p:cNvCxnSpPr>
            <a:stCxn id="36" idx="1"/>
            <a:endCxn id="35" idx="7"/>
          </p:cNvCxnSpPr>
          <p:nvPr/>
        </p:nvCxnSpPr>
        <p:spPr>
          <a:xfrm flipH="1">
            <a:off x="6381513" y="4313787"/>
            <a:ext cx="278719" cy="4740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3"/>
            <a:endCxn id="35" idx="2"/>
          </p:cNvCxnSpPr>
          <p:nvPr/>
        </p:nvCxnSpPr>
        <p:spPr>
          <a:xfrm flipV="1">
            <a:off x="5598469" y="4539400"/>
            <a:ext cx="352805" cy="146035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2"/>
            <a:endCxn id="41" idx="0"/>
          </p:cNvCxnSpPr>
          <p:nvPr/>
        </p:nvCxnSpPr>
        <p:spPr>
          <a:xfrm flipH="1">
            <a:off x="5162528" y="4937463"/>
            <a:ext cx="183913" cy="50776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4"/>
            <a:endCxn id="38" idx="0"/>
          </p:cNvCxnSpPr>
          <p:nvPr/>
        </p:nvCxnSpPr>
        <p:spPr>
          <a:xfrm>
            <a:off x="6203302" y="4791428"/>
            <a:ext cx="92093" cy="45529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1" idx="6"/>
            <a:endCxn id="38" idx="2"/>
          </p:cNvCxnSpPr>
          <p:nvPr/>
        </p:nvCxnSpPr>
        <p:spPr>
          <a:xfrm flipV="1">
            <a:off x="5414556" y="5498750"/>
            <a:ext cx="628811" cy="198502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1" idx="1"/>
            <a:endCxn id="44" idx="5"/>
          </p:cNvCxnSpPr>
          <p:nvPr/>
        </p:nvCxnSpPr>
        <p:spPr>
          <a:xfrm flipH="1" flipV="1">
            <a:off x="4354167" y="4717611"/>
            <a:ext cx="630150" cy="80143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42" grpId="0" animBg="1"/>
      <p:bldP spid="42" grpId="1" animBg="1"/>
      <p:bldP spid="42" grpId="2" animBg="1"/>
      <p:bldP spid="42" grpId="3" animBg="1"/>
      <p:bldP spid="42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6"/>
            <a:ext cx="8520600" cy="1179450"/>
          </a:xfrm>
        </p:spPr>
        <p:txBody>
          <a:bodyPr/>
          <a:lstStyle/>
          <a:p>
            <a:r>
              <a:rPr lang="en-US" dirty="0" smtClean="0"/>
              <a:t>VRP Solver</a:t>
            </a:r>
            <a:br>
              <a:rPr lang="en-US" dirty="0" smtClean="0"/>
            </a:br>
            <a:r>
              <a:rPr lang="en-US" sz="2000" dirty="0" smtClean="0"/>
              <a:t>Using Cooperative Coevolution </a:t>
            </a:r>
            <a:br>
              <a:rPr lang="en-US" sz="2000" dirty="0" smtClean="0"/>
            </a:br>
            <a:r>
              <a:rPr lang="en-US" sz="2000" dirty="0" smtClean="0"/>
              <a:t>Algorithms (</a:t>
            </a:r>
            <a:r>
              <a:rPr lang="en-US" sz="2000" dirty="0" err="1" smtClean="0"/>
              <a:t>CoEAs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932040" y="1190328"/>
            <a:ext cx="1296144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Complex Decomposable Problem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4806993" y="2194813"/>
            <a:ext cx="1493199" cy="826903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Divide Problem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5580112" y="1910408"/>
            <a:ext cx="0" cy="3535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4932039" y="3328778"/>
            <a:ext cx="1341631" cy="7200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 pitchFamily="34" charset="0"/>
              </a:rPr>
              <a:t>Subproblem</a:t>
            </a:r>
            <a:r>
              <a:rPr lang="en-US" dirty="0" smtClean="0">
                <a:latin typeface="Arial Narrow" pitchFamily="34" charset="0"/>
              </a:rPr>
              <a:t> 2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population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5602855" y="2949708"/>
            <a:ext cx="0" cy="37907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2987824" y="3326848"/>
            <a:ext cx="1341631" cy="7200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 pitchFamily="34" charset="0"/>
              </a:rPr>
              <a:t>Subproblem</a:t>
            </a:r>
            <a:r>
              <a:rPr lang="en-US" dirty="0" smtClean="0">
                <a:latin typeface="Arial Narrow" pitchFamily="34" charset="0"/>
              </a:rPr>
              <a:t> 1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population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830769" y="3328778"/>
            <a:ext cx="1341631" cy="7200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 pitchFamily="34" charset="0"/>
              </a:rPr>
              <a:t>Subproblem</a:t>
            </a:r>
            <a:r>
              <a:rPr lang="en-US" dirty="0" smtClean="0">
                <a:latin typeface="Arial Narrow" pitchFamily="34" charset="0"/>
              </a:rPr>
              <a:t> 3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population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27" name="Elbow Connector 26"/>
          <p:cNvCxnSpPr>
            <a:stCxn id="7" idx="1"/>
            <a:endCxn id="25" idx="0"/>
          </p:cNvCxnSpPr>
          <p:nvPr/>
        </p:nvCxnSpPr>
        <p:spPr>
          <a:xfrm rot="10800000" flipV="1">
            <a:off x="3658641" y="2608264"/>
            <a:ext cx="1148353" cy="718583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6" idx="0"/>
          </p:cNvCxnSpPr>
          <p:nvPr/>
        </p:nvCxnSpPr>
        <p:spPr>
          <a:xfrm>
            <a:off x="6300192" y="2608265"/>
            <a:ext cx="1201393" cy="720513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932039" y="4317860"/>
            <a:ext cx="1341453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Make Complete Solution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34" name="Straight Connector 33"/>
          <p:cNvCxnSpPr>
            <a:stCxn id="17" idx="2"/>
            <a:endCxn id="33" idx="0"/>
          </p:cNvCxnSpPr>
          <p:nvPr/>
        </p:nvCxnSpPr>
        <p:spPr>
          <a:xfrm flipH="1">
            <a:off x="5602766" y="4001253"/>
            <a:ext cx="89" cy="31660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2"/>
            <a:endCxn id="33" idx="3"/>
          </p:cNvCxnSpPr>
          <p:nvPr/>
        </p:nvCxnSpPr>
        <p:spPr>
          <a:xfrm rot="5400000">
            <a:off x="6549216" y="3725530"/>
            <a:ext cx="676647" cy="1228093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5" idx="2"/>
            <a:endCxn id="33" idx="1"/>
          </p:cNvCxnSpPr>
          <p:nvPr/>
        </p:nvCxnSpPr>
        <p:spPr>
          <a:xfrm rot="16200000" flipH="1">
            <a:off x="3956051" y="3701911"/>
            <a:ext cx="678577" cy="1273399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932040" y="5373216"/>
            <a:ext cx="1341452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Fitness Function Configuration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45" name="Straight Connector 44"/>
          <p:cNvCxnSpPr>
            <a:stCxn id="33" idx="2"/>
            <a:endCxn id="44" idx="0"/>
          </p:cNvCxnSpPr>
          <p:nvPr/>
        </p:nvCxnSpPr>
        <p:spPr>
          <a:xfrm>
            <a:off x="5602766" y="5037940"/>
            <a:ext cx="0" cy="3352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entagon 50"/>
          <p:cNvSpPr/>
          <p:nvPr/>
        </p:nvSpPr>
        <p:spPr>
          <a:xfrm flipH="1">
            <a:off x="7092280" y="5037940"/>
            <a:ext cx="1008112" cy="360040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Feedback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52" name="Elbow Connector 51"/>
          <p:cNvCxnSpPr>
            <a:stCxn id="44" idx="3"/>
            <a:endCxn id="51" idx="2"/>
          </p:cNvCxnSpPr>
          <p:nvPr/>
        </p:nvCxnSpPr>
        <p:spPr>
          <a:xfrm flipV="1">
            <a:off x="6273492" y="5397980"/>
            <a:ext cx="1412854" cy="335276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89695" y="5014724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56" name="Straight Connector 55"/>
          <p:cNvCxnSpPr>
            <a:stCxn id="51" idx="3"/>
            <a:endCxn id="55" idx="6"/>
          </p:cNvCxnSpPr>
          <p:nvPr/>
        </p:nvCxnSpPr>
        <p:spPr>
          <a:xfrm flipH="1" flipV="1">
            <a:off x="6871403" y="5205578"/>
            <a:ext cx="220877" cy="123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29455" y="3936152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60" name="Elbow Connector 59"/>
          <p:cNvCxnSpPr>
            <a:stCxn id="59" idx="0"/>
            <a:endCxn id="25" idx="3"/>
          </p:cNvCxnSpPr>
          <p:nvPr/>
        </p:nvCxnSpPr>
        <p:spPr>
          <a:xfrm rot="16200000" flipV="1">
            <a:off x="4300250" y="3716093"/>
            <a:ext cx="249264" cy="19085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273670" y="3936688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64" name="Elbow Connector 63"/>
          <p:cNvCxnSpPr>
            <a:stCxn id="63" idx="0"/>
          </p:cNvCxnSpPr>
          <p:nvPr/>
        </p:nvCxnSpPr>
        <p:spPr>
          <a:xfrm rot="16200000" flipV="1">
            <a:off x="6244465" y="3716629"/>
            <a:ext cx="249264" cy="19085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172400" y="3936152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66" name="Elbow Connector 65"/>
          <p:cNvCxnSpPr>
            <a:stCxn id="65" idx="0"/>
          </p:cNvCxnSpPr>
          <p:nvPr/>
        </p:nvCxnSpPr>
        <p:spPr>
          <a:xfrm rot="16200000" flipV="1">
            <a:off x="8143195" y="3716093"/>
            <a:ext cx="249264" cy="19085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5" grpId="0" animBg="1"/>
      <p:bldP spid="26" grpId="0" animBg="1"/>
      <p:bldP spid="33" grpId="0" animBg="1"/>
      <p:bldP spid="44" grpId="0" animBg="1"/>
      <p:bldP spid="51" grpId="0" animBg="1"/>
      <p:bldP spid="55" grpId="0" animBg="1"/>
      <p:bldP spid="59" grpId="0" animBg="1"/>
      <p:bldP spid="63" grpId="0" animBg="1"/>
      <p:bldP spid="65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10183</TotalTime>
  <Words>309</Words>
  <Application>Microsoft Office PowerPoint</Application>
  <PresentationFormat>On-screen Show (4:3)</PresentationFormat>
  <Paragraphs>138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Arial Narrow</vt:lpstr>
      <vt:lpstr>simple-light-2</vt:lpstr>
      <vt:lpstr>Real-Time Location Recommendation System for Field Data Collection</vt:lpstr>
      <vt:lpstr>Background</vt:lpstr>
      <vt:lpstr>Background</vt:lpstr>
      <vt:lpstr>Background</vt:lpstr>
      <vt:lpstr>Background</vt:lpstr>
      <vt:lpstr>Design Overview</vt:lpstr>
      <vt:lpstr>Topic Watcher</vt:lpstr>
      <vt:lpstr>Recommendation Publisher</vt:lpstr>
      <vt:lpstr>VRP Solver Using Cooperative Coevolution  Algorithms (CoEAs)</vt:lpstr>
      <vt:lpstr>Message Broker Multi-Broker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soedomoto</cp:lastModifiedBy>
  <cp:revision>217</cp:revision>
  <dcterms:modified xsi:type="dcterms:W3CDTF">2017-10-25T03:41:07Z</dcterms:modified>
</cp:coreProperties>
</file>