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s-E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22"/>
    <p:restoredTop sz="94652"/>
  </p:normalViewPr>
  <p:slideViewPr>
    <p:cSldViewPr showGuides="1">
      <p:cViewPr varScale="1">
        <p:scale>
          <a:sx n="73" d="100"/>
          <a:sy n="73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dirty="0"/>
              <a:t>Haga clic para cambiar el estilo de título	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dirty="0"/>
              <a:t>Haga clic para modificar el estilo de texto del patrón</a:t>
            </a:r>
            <a:endParaRPr dirty="0"/>
          </a:p>
          <a:p>
            <a:pPr lvl="1"/>
            <a:r>
              <a:rPr dirty="0"/>
              <a:t>Segundo nivel</a:t>
            </a:r>
            <a:endParaRPr dirty="0"/>
          </a:p>
          <a:p>
            <a:pPr lvl="2"/>
            <a:r>
              <a:rPr dirty="0"/>
              <a:t>Tercer nivel</a:t>
            </a:r>
            <a:endParaRPr dirty="0"/>
          </a:p>
          <a:p>
            <a:pPr lvl="3"/>
            <a:r>
              <a:rPr dirty="0"/>
              <a:t>Cuarto nivel</a:t>
            </a:r>
            <a:endParaRPr dirty="0"/>
          </a:p>
          <a:p>
            <a:pPr lvl="4"/>
            <a:r>
              <a:rPr dirty="0"/>
              <a:t>Quinto nivel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8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8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8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8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dirty="0"/>
              <a:t>Haga clic para cambiar el estilo de título	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dirty="0"/>
              <a:t>Haga clic para modificar el estilo de texto del patrón</a:t>
            </a:r>
            <a:endParaRPr dirty="0"/>
          </a:p>
          <a:p>
            <a:pPr lvl="1"/>
            <a:r>
              <a:rPr dirty="0"/>
              <a:t>Segundo nivel</a:t>
            </a:r>
            <a:endParaRPr dirty="0"/>
          </a:p>
          <a:p>
            <a:pPr lvl="2"/>
            <a:r>
              <a:rPr dirty="0"/>
              <a:t>Tercer nivel</a:t>
            </a:r>
            <a:endParaRPr dirty="0"/>
          </a:p>
          <a:p>
            <a:pPr lvl="3"/>
            <a:r>
              <a:rPr dirty="0"/>
              <a:t>Cuarto nivel</a:t>
            </a:r>
            <a:endParaRPr dirty="0"/>
          </a:p>
          <a:p>
            <a:pPr lvl="4"/>
            <a:r>
              <a:rPr dirty="0"/>
              <a:t>Quinto nivel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4" name="Subtitle 2213"/>
          <p:cNvSpPr>
            <a:spLocks noGrp="1"/>
          </p:cNvSpPr>
          <p:nvPr>
            <p:ph type="subTitle" idx="1"/>
          </p:nvPr>
        </p:nvSpPr>
        <p:spPr>
          <a:xfrm>
            <a:off x="684213" y="1658620"/>
            <a:ext cx="7561262" cy="550863"/>
          </a:xfrm>
          <a:ln w="9525">
            <a:noFill/>
            <a:miter/>
          </a:ln>
        </p:spPr>
        <p:txBody>
          <a:bodyPr/>
          <a:p>
            <a:pPr defTabSz="914400">
              <a:lnSpc>
                <a:spcPct val="90000"/>
              </a:lnSpc>
              <a:buNone/>
            </a:pPr>
            <a:r>
              <a:rPr lang="x-none" sz="4800" kern="1200" baseline="0">
                <a:solidFill>
                  <a:schemeClr val="bg1"/>
                </a:solidFill>
                <a:latin typeface="Lucida Handwriting" pitchFamily="66" charset="0"/>
                <a:ea typeface="Arial" charset="0"/>
              </a:rPr>
              <a:t>Perancangan Desain dan Implementasi </a:t>
            </a:r>
            <a:r>
              <a:rPr lang="x-none" sz="4800" i="1" kern="1200" baseline="0">
                <a:solidFill>
                  <a:schemeClr val="bg1"/>
                </a:solidFill>
                <a:latin typeface="Lucida Handwriting" pitchFamily="66" charset="0"/>
                <a:ea typeface="Arial" charset="0"/>
              </a:rPr>
              <a:t>Proxy</a:t>
            </a:r>
            <a:r>
              <a:rPr lang="x-none" sz="4800" i="1" kern="1200" baseline="0">
                <a:solidFill>
                  <a:schemeClr val="bg1"/>
                </a:solidFill>
                <a:latin typeface="SimSun" charset="-122"/>
                <a:ea typeface="SimSun" charset="-122"/>
              </a:rPr>
              <a:t>－</a:t>
            </a:r>
            <a:r>
              <a:rPr lang="x-none" sz="4800" i="1" kern="1200" baseline="0">
                <a:solidFill>
                  <a:schemeClr val="bg1"/>
                </a:solidFill>
                <a:latin typeface="Lucida Handwriting" pitchFamily="66" charset="0"/>
                <a:ea typeface="Arial" charset="0"/>
              </a:rPr>
              <a:t>based Mobile Data Collection </a:t>
            </a:r>
            <a:endParaRPr lang="x-none" sz="4800" i="1" kern="1200" baseline="0">
              <a:solidFill>
                <a:schemeClr val="bg1"/>
              </a:solidFill>
              <a:latin typeface="Lucida Handwriting" pitchFamily="66" charset="0"/>
              <a:ea typeface="Arial" charset="0"/>
            </a:endParaRPr>
          </a:p>
        </p:txBody>
      </p:sp>
      <p:sp>
        <p:nvSpPr>
          <p:cNvPr id="4" name="Subtitle 2213"/>
          <p:cNvSpPr>
            <a:spLocks noGrp="1"/>
          </p:cNvSpPr>
          <p:nvPr/>
        </p:nvSpPr>
        <p:spPr>
          <a:xfrm>
            <a:off x="4410710" y="5513070"/>
            <a:ext cx="4265930" cy="5511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lnSpc>
                <a:spcPct val="90000"/>
              </a:lnSpc>
              <a:buNone/>
            </a:pPr>
            <a:r>
              <a:rPr lang="x-none" kern="1200" baseline="0">
                <a:solidFill>
                  <a:schemeClr val="bg1"/>
                </a:solidFill>
                <a:latin typeface="Lucida Handwriting" pitchFamily="66" charset="0"/>
                <a:ea typeface="Arial" charset="0"/>
              </a:rPr>
              <a:t>Oleh : Aris Prawisudatama</a:t>
            </a:r>
            <a:r>
              <a:rPr lang="x-none" kern="1200" baseline="0">
                <a:solidFill>
                  <a:schemeClr val="bg1"/>
                </a:solidFill>
                <a:latin typeface="SimSun" charset="-122"/>
                <a:ea typeface="SimSun" charset="-122"/>
              </a:rPr>
              <a:t>－23215131</a:t>
            </a:r>
            <a:endParaRPr lang="x-none" kern="1200" baseline="0">
              <a:solidFill>
                <a:schemeClr val="bg1"/>
              </a:solidFill>
              <a:latin typeface="SimSun" charset="-122"/>
              <a:ea typeface="SimSun" charset="-122"/>
            </a:endParaRPr>
          </a:p>
          <a:p>
            <a:pPr algn="r" defTabSz="914400">
              <a:lnSpc>
                <a:spcPct val="90000"/>
              </a:lnSpc>
              <a:buNone/>
            </a:pPr>
            <a:r>
              <a:rPr lang="x-none" kern="1200" baseline="0">
                <a:solidFill>
                  <a:schemeClr val="bg1"/>
                </a:solidFill>
                <a:latin typeface="Lucida Handwriting" pitchFamily="66" charset="0"/>
                <a:ea typeface="Arial" charset="0"/>
              </a:rPr>
              <a:t>Disampaikan pada Seminar Thesis I </a:t>
            </a:r>
            <a:endParaRPr lang="x-none" kern="1200" baseline="0">
              <a:solidFill>
                <a:schemeClr val="bg1"/>
              </a:solidFill>
              <a:latin typeface="Lucida Handwriting" pitchFamily="66" charset="0"/>
              <a:ea typeface="Arial" charset="0"/>
            </a:endParaRPr>
          </a:p>
          <a:p>
            <a:pPr algn="r" defTabSz="914400">
              <a:lnSpc>
                <a:spcPct val="90000"/>
              </a:lnSpc>
              <a:buNone/>
            </a:pPr>
            <a:r>
              <a:rPr lang="x-none" kern="1200" baseline="0">
                <a:solidFill>
                  <a:schemeClr val="bg1"/>
                </a:solidFill>
                <a:latin typeface="Lucida Handwriting" pitchFamily="66" charset="0"/>
                <a:ea typeface="Arial" charset="0"/>
              </a:rPr>
              <a:t>Bandung, 5 April 2016</a:t>
            </a:r>
            <a:endParaRPr lang="x-none" kern="1200" baseline="0">
              <a:solidFill>
                <a:schemeClr val="bg1"/>
              </a:solidFill>
              <a:latin typeface="Lucida Handwriting" pitchFamily="66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itle 154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>
                <a:solidFill>
                  <a:schemeClr val="bg1"/>
                </a:solidFill>
              </a:rPr>
              <a:t>Terima Kasih</a:t>
            </a:r>
            <a:endParaRPr lang="x-none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itle 154625"/>
          <p:cNvSpPr>
            <a:spLocks noGrp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ln/>
        </p:spPr>
        <p:txBody>
          <a:bodyPr anchor="ctr"/>
          <a:p>
            <a:r>
              <a:rPr lang="x-none">
                <a:solidFill>
                  <a:schemeClr val="bg1"/>
                </a:solidFill>
              </a:rPr>
              <a:t>Latar Belakang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54627" name="Text Placeholder 154626"/>
          <p:cNvSpPr>
            <a:spLocks noGrp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  <a:ln/>
        </p:spPr>
        <p:txBody>
          <a:bodyPr/>
          <a:p>
            <a:pPr lvl="0"/>
            <a:r>
              <a:rPr lang="x-none" sz="2400">
                <a:solidFill>
                  <a:schemeClr val="bg1"/>
                </a:solidFill>
                <a:sym typeface="+mn-ea"/>
              </a:rPr>
              <a:t>Penggunaan </a:t>
            </a:r>
            <a:r>
              <a:rPr lang="x-none" sz="2400" i="1">
                <a:solidFill>
                  <a:schemeClr val="bg1"/>
                </a:solidFill>
                <a:sym typeface="+mn-ea"/>
              </a:rPr>
              <a:t>Computer Assisted Personal Interviewing (CAPI)</a:t>
            </a:r>
            <a:r>
              <a:rPr lang="x-none" sz="2400">
                <a:solidFill>
                  <a:schemeClr val="bg1"/>
                </a:solidFill>
                <a:sym typeface="+mn-ea"/>
              </a:rPr>
              <a:t> atau </a:t>
            </a:r>
            <a:r>
              <a:rPr lang="x-none" sz="2400" i="1">
                <a:solidFill>
                  <a:schemeClr val="bg1"/>
                </a:solidFill>
                <a:sym typeface="+mn-ea"/>
              </a:rPr>
              <a:t>Mobile Device</a:t>
            </a:r>
            <a:r>
              <a:rPr lang="x-none" sz="2400">
                <a:solidFill>
                  <a:schemeClr val="bg1"/>
                </a:solidFill>
                <a:sym typeface="+mn-ea"/>
              </a:rPr>
              <a:t> pada pengumpulan data lapangan</a:t>
            </a:r>
            <a:endParaRPr lang="x-none" sz="2400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400">
                <a:solidFill>
                  <a:schemeClr val="bg1"/>
                </a:solidFill>
                <a:sym typeface="+mn-ea"/>
              </a:rPr>
              <a:t>CAPI mengintegrasikan :</a:t>
            </a:r>
            <a:endParaRPr lang="x-none" sz="24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100">
                <a:solidFill>
                  <a:schemeClr val="bg1"/>
                </a:solidFill>
                <a:sym typeface="+mn-ea"/>
              </a:rPr>
              <a:t>Pengumpulan data, </a:t>
            </a:r>
            <a:endParaRPr lang="x-none" sz="21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100">
                <a:solidFill>
                  <a:schemeClr val="bg1"/>
                </a:solidFill>
                <a:sym typeface="+mn-ea"/>
              </a:rPr>
              <a:t>Pengkodean dan validasi</a:t>
            </a:r>
            <a:endParaRPr lang="x-none" sz="2100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400">
                <a:solidFill>
                  <a:schemeClr val="bg1"/>
                </a:solidFill>
                <a:sym typeface="+mn-ea"/>
              </a:rPr>
              <a:t>Berpotensi bias dalam hal :</a:t>
            </a:r>
            <a:endParaRPr lang="x-none" sz="24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100">
                <a:solidFill>
                  <a:schemeClr val="bg1"/>
                </a:solidFill>
                <a:sym typeface="+mn-ea"/>
              </a:rPr>
              <a:t>Akurasi, </a:t>
            </a:r>
            <a:endParaRPr lang="x-none" sz="21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100" i="1">
                <a:solidFill>
                  <a:schemeClr val="bg1"/>
                </a:solidFill>
                <a:sym typeface="+mn-ea"/>
              </a:rPr>
              <a:t>Completeness</a:t>
            </a:r>
            <a:r>
              <a:rPr lang="x-none" sz="2100">
                <a:solidFill>
                  <a:schemeClr val="bg1"/>
                </a:solidFill>
                <a:sym typeface="+mn-ea"/>
              </a:rPr>
              <a:t>, </a:t>
            </a:r>
            <a:endParaRPr lang="x-none" sz="21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100" i="1">
                <a:solidFill>
                  <a:schemeClr val="bg1"/>
                </a:solidFill>
                <a:sym typeface="+mn-ea"/>
              </a:rPr>
              <a:t>Item Ommission</a:t>
            </a:r>
            <a:endParaRPr lang="x-none" sz="2100" i="1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400">
                <a:solidFill>
                  <a:schemeClr val="bg1"/>
                </a:solidFill>
                <a:sym typeface="+mn-ea"/>
              </a:rPr>
              <a:t>Bias dapat dikurangi dengan menerapkan validasi</a:t>
            </a:r>
            <a:endParaRPr lang="x-none" sz="24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100">
                <a:solidFill>
                  <a:schemeClr val="bg1"/>
                </a:solidFill>
                <a:sym typeface="+mn-ea"/>
              </a:rPr>
              <a:t>Salah satunya dengan penggunaan </a:t>
            </a:r>
            <a:r>
              <a:rPr lang="x-none" sz="2100" i="1">
                <a:solidFill>
                  <a:schemeClr val="bg1"/>
                </a:solidFill>
                <a:sym typeface="+mn-ea"/>
              </a:rPr>
              <a:t>Web service</a:t>
            </a:r>
            <a:endParaRPr lang="x-none" sz="2100" i="1">
              <a:solidFill>
                <a:schemeClr val="bg1"/>
              </a:solidFill>
              <a:sym typeface="+mn-ea"/>
            </a:endParaRPr>
          </a:p>
          <a:p>
            <a:pPr marL="0" lvl="0" indent="0">
              <a:buNone/>
            </a:pPr>
            <a:endParaRPr lang="x-none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itle 154625"/>
          <p:cNvSpPr>
            <a:spLocks noGrp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anchor="ctr"/>
          <a:p>
            <a:r>
              <a:rPr lang="x-none">
                <a:solidFill>
                  <a:schemeClr val="bg1"/>
                </a:solidFill>
              </a:rPr>
              <a:t>Latar Belakang (2)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54627" name="Text Placeholder 154626"/>
          <p:cNvSpPr>
            <a:spLocks noGrp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</p:spPr>
        <p:txBody>
          <a:bodyPr/>
          <a:p>
            <a:pPr lvl="0"/>
            <a:r>
              <a:rPr lang="x-none" sz="2800">
                <a:solidFill>
                  <a:schemeClr val="bg1"/>
                </a:solidFill>
                <a:sym typeface="+mn-ea"/>
              </a:rPr>
              <a:t>Keterbatasan pada pengumpulan data berbasis CAPI : </a:t>
            </a:r>
            <a:endParaRPr lang="x-none" sz="28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400">
                <a:solidFill>
                  <a:schemeClr val="bg1"/>
                </a:solidFill>
                <a:sym typeface="+mn-ea"/>
              </a:rPr>
              <a:t>Petugas berpindah-pindah</a:t>
            </a:r>
            <a:endParaRPr lang="x-none" sz="24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400">
                <a:solidFill>
                  <a:schemeClr val="bg1"/>
                </a:solidFill>
                <a:sym typeface="+mn-ea"/>
              </a:rPr>
              <a:t>Infrastruktur telekomunikasi terbatas</a:t>
            </a:r>
            <a:endParaRPr lang="x-none" sz="24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400">
                <a:solidFill>
                  <a:schemeClr val="bg1"/>
                </a:solidFill>
                <a:sym typeface="+mn-ea"/>
              </a:rPr>
              <a:t>Daya tahan baterai terbatas</a:t>
            </a:r>
            <a:endParaRPr lang="x-none" sz="2400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800">
                <a:solidFill>
                  <a:schemeClr val="bg1"/>
                </a:solidFill>
                <a:sym typeface="+mn-ea"/>
              </a:rPr>
              <a:t>Masalah yang timbul pada penerapan </a:t>
            </a:r>
            <a:r>
              <a:rPr lang="x-none" sz="2800" i="1">
                <a:solidFill>
                  <a:schemeClr val="bg1"/>
                </a:solidFill>
                <a:sym typeface="+mn-ea"/>
              </a:rPr>
              <a:t>Web service</a:t>
            </a:r>
            <a:r>
              <a:rPr lang="x-none" sz="2800">
                <a:solidFill>
                  <a:schemeClr val="bg1"/>
                </a:solidFill>
                <a:sym typeface="+mn-ea"/>
              </a:rPr>
              <a:t> : </a:t>
            </a:r>
            <a:endParaRPr lang="x-none" sz="28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400">
                <a:solidFill>
                  <a:schemeClr val="bg1"/>
                </a:solidFill>
                <a:sym typeface="+mn-ea"/>
              </a:rPr>
              <a:t>Sulit untuk selalu terkoneksi pada </a:t>
            </a:r>
            <a:r>
              <a:rPr lang="x-none" sz="2400" i="1">
                <a:solidFill>
                  <a:schemeClr val="bg1"/>
                </a:solidFill>
                <a:sym typeface="+mn-ea"/>
              </a:rPr>
              <a:t>Web service</a:t>
            </a:r>
            <a:endParaRPr lang="x-none" sz="2400" i="1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400">
                <a:solidFill>
                  <a:schemeClr val="bg1"/>
                </a:solidFill>
                <a:sym typeface="+mn-ea"/>
              </a:rPr>
              <a:t>Device mudah berubah dari </a:t>
            </a:r>
            <a:r>
              <a:rPr lang="x-none" sz="2400" i="1">
                <a:solidFill>
                  <a:schemeClr val="bg1"/>
                </a:solidFill>
                <a:sym typeface="+mn-ea"/>
              </a:rPr>
              <a:t>connected node</a:t>
            </a:r>
            <a:r>
              <a:rPr lang="x-none" sz="2400">
                <a:solidFill>
                  <a:schemeClr val="bg1"/>
                </a:solidFill>
                <a:sym typeface="+mn-ea"/>
              </a:rPr>
              <a:t> menjadi </a:t>
            </a:r>
            <a:r>
              <a:rPr lang="x-none" sz="2400" i="1">
                <a:solidFill>
                  <a:schemeClr val="bg1"/>
                </a:solidFill>
                <a:sym typeface="+mn-ea"/>
              </a:rPr>
              <a:t>disconnected node</a:t>
            </a:r>
            <a:endParaRPr lang="x-none" sz="2400" i="1">
              <a:solidFill>
                <a:schemeClr val="bg1"/>
              </a:solidFill>
              <a:sym typeface="+mn-ea"/>
            </a:endParaRPr>
          </a:p>
          <a:p>
            <a:pPr lvl="0"/>
            <a:endParaRPr lang="x-none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itle 154625"/>
          <p:cNvSpPr>
            <a:spLocks noGrp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anchor="ctr"/>
          <a:p>
            <a:r>
              <a:rPr lang="x-none">
                <a:solidFill>
                  <a:schemeClr val="bg1"/>
                </a:solidFill>
              </a:rPr>
              <a:t>Latar Belakang (3)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54627" name="Text Placeholder 154626"/>
          <p:cNvSpPr>
            <a:spLocks noGrp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</p:spPr>
        <p:txBody>
          <a:bodyPr/>
          <a:p>
            <a:pPr lvl="0"/>
            <a:r>
              <a:rPr lang="x-none" sz="2000">
                <a:solidFill>
                  <a:schemeClr val="bg1"/>
                </a:solidFill>
                <a:sym typeface="+mn-ea"/>
              </a:rPr>
              <a:t>Brian DeRenzi dkk menggunakan CAM Framework</a:t>
            </a:r>
            <a:endParaRPr lang="x-none" sz="20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Berbasis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mobile phone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Mendukung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disconnected environment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000">
                <a:solidFill>
                  <a:schemeClr val="bg1"/>
                </a:solidFill>
                <a:sym typeface="+mn-ea"/>
              </a:rPr>
              <a:t>Cara kerja : </a:t>
            </a:r>
            <a:endParaRPr lang="x-none" sz="20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Pengumpulan data dilakukan pada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disconnected environment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Data akan otomatis terupload ke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server </a:t>
            </a:r>
            <a:r>
              <a:rPr lang="x-none" sz="2000">
                <a:solidFill>
                  <a:schemeClr val="bg1"/>
                </a:solidFill>
                <a:sym typeface="+mn-ea"/>
              </a:rPr>
              <a:t>ketika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device </a:t>
            </a:r>
            <a:r>
              <a:rPr lang="x-none" sz="2000">
                <a:solidFill>
                  <a:schemeClr val="bg1"/>
                </a:solidFill>
                <a:sym typeface="+mn-ea"/>
              </a:rPr>
              <a:t>berada pada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connected environment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285">
                <a:solidFill>
                  <a:schemeClr val="bg1"/>
                </a:solidFill>
                <a:sym typeface="+mn-ea"/>
              </a:rPr>
              <a:t>Kelemahan : </a:t>
            </a:r>
            <a:endParaRPr lang="x-none" sz="2285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Berbasis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fix-length text-based input</a:t>
            </a:r>
            <a:r>
              <a:rPr lang="x-none" sz="2000">
                <a:solidFill>
                  <a:schemeClr val="bg1"/>
                </a:solidFill>
                <a:sym typeface="+mn-ea"/>
              </a:rPr>
              <a:t>, tidak cocok digunakan pada pengumpulan data berbasis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data-intensive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Tidak terdapat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conflict resolution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0"/>
            <a:endParaRPr lang="x-none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itle 154625"/>
          <p:cNvSpPr>
            <a:spLocks noGrp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anchor="ctr"/>
          <a:p>
            <a:r>
              <a:rPr lang="x-none">
                <a:solidFill>
                  <a:schemeClr val="bg1"/>
                </a:solidFill>
              </a:rPr>
              <a:t>Latar Belakang (4)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54627" name="Text Placeholder 154626"/>
          <p:cNvSpPr>
            <a:spLocks noGrp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</p:spPr>
        <p:txBody>
          <a:bodyPr/>
          <a:p>
            <a:pPr lvl="0"/>
            <a:r>
              <a:rPr lang="x-none" sz="2800">
                <a:solidFill>
                  <a:schemeClr val="bg1"/>
                </a:solidFill>
                <a:sym typeface="+mn-ea"/>
              </a:rPr>
              <a:t>Takdir dkk mengusulkan sistem terdistribusi berbasis SOA</a:t>
            </a:r>
            <a:endParaRPr lang="x-none" sz="28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Cocok digunakan pada sistem berbasis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data-intensive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Menggunakan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local web server</a:t>
            </a:r>
            <a:r>
              <a:rPr lang="x-none" sz="2000">
                <a:solidFill>
                  <a:schemeClr val="bg1"/>
                </a:solidFill>
                <a:sym typeface="+mn-ea"/>
              </a:rPr>
              <a:t> sebagai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proxy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 i="1">
                <a:solidFill>
                  <a:schemeClr val="bg1"/>
                </a:solidFill>
                <a:sym typeface="+mn-ea"/>
              </a:rPr>
              <a:t>Workflow (Web service)</a:t>
            </a:r>
            <a:r>
              <a:rPr lang="x-none" sz="2000">
                <a:solidFill>
                  <a:schemeClr val="bg1"/>
                </a:solidFill>
                <a:sym typeface="+mn-ea"/>
              </a:rPr>
              <a:t> dan data direplikasi ke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local web server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Terdapat mekanisme sinkronisasi, replikasi, dan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routing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800">
                <a:solidFill>
                  <a:schemeClr val="bg1"/>
                </a:solidFill>
                <a:sym typeface="+mn-ea"/>
              </a:rPr>
              <a:t>Kelemahan : </a:t>
            </a:r>
            <a:endParaRPr lang="x-none" sz="28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Didesain untuk pengolahan, bukan untuk pengumpulan data</a:t>
            </a:r>
            <a:endParaRPr lang="x-none" sz="20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Tidak didesain untuk digunakan pada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mobile device</a:t>
            </a:r>
            <a:endParaRPr lang="x-none" sz="2000" i="1">
              <a:solidFill>
                <a:schemeClr val="bg1"/>
              </a:solidFill>
              <a:sym typeface="+mn-ea"/>
            </a:endParaRPr>
          </a:p>
          <a:p>
            <a:pPr lvl="0"/>
            <a:endParaRPr lang="x-none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itle 154625"/>
          <p:cNvSpPr>
            <a:spLocks noGrp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anchor="ctr"/>
          <a:p>
            <a:r>
              <a:rPr lang="x-none">
                <a:solidFill>
                  <a:schemeClr val="bg1"/>
                </a:solidFill>
              </a:rPr>
              <a:t>Rumusan Masalah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54627" name="Text Placeholder 154626"/>
          <p:cNvSpPr>
            <a:spLocks noGrp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</p:spPr>
        <p:txBody>
          <a:bodyPr/>
          <a:p>
            <a:pPr lvl="0"/>
            <a:r>
              <a:rPr lang="x-none" sz="2800">
                <a:solidFill>
                  <a:schemeClr val="bg1"/>
                </a:solidFill>
                <a:sym typeface="+mn-ea"/>
              </a:rPr>
              <a:t>Merancang desain dan implementasi pengumpulan data berbasis CAPI, yang dapat digunakan secara adaptif :</a:t>
            </a:r>
            <a:endParaRPr lang="x-none" sz="28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450" i="1">
                <a:solidFill>
                  <a:schemeClr val="bg1"/>
                </a:solidFill>
                <a:sym typeface="+mn-ea"/>
              </a:rPr>
              <a:t>connected environment</a:t>
            </a:r>
            <a:r>
              <a:rPr lang="x-none" sz="2450">
                <a:solidFill>
                  <a:schemeClr val="bg1"/>
                </a:solidFill>
                <a:sym typeface="+mn-ea"/>
              </a:rPr>
              <a:t>, </a:t>
            </a:r>
            <a:endParaRPr lang="x-none" sz="245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450" i="1">
                <a:solidFill>
                  <a:schemeClr val="bg1"/>
                </a:solidFill>
                <a:sym typeface="+mn-ea"/>
              </a:rPr>
              <a:t>disconnected environment</a:t>
            </a:r>
            <a:endParaRPr lang="x-none" sz="2450" i="1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800">
                <a:solidFill>
                  <a:schemeClr val="bg1"/>
                </a:solidFill>
                <a:sym typeface="+mn-ea"/>
              </a:rPr>
              <a:t>Terdapat :</a:t>
            </a:r>
            <a:endParaRPr lang="x-none" sz="28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450" i="1">
                <a:solidFill>
                  <a:schemeClr val="bg1"/>
                </a:solidFill>
                <a:sym typeface="+mn-ea"/>
              </a:rPr>
              <a:t>Conflict resolution</a:t>
            </a:r>
            <a:endParaRPr lang="x-none" sz="2450" i="1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450">
                <a:solidFill>
                  <a:schemeClr val="bg1"/>
                </a:solidFill>
                <a:sym typeface="+mn-ea"/>
              </a:rPr>
              <a:t>Sinkronisasi</a:t>
            </a:r>
            <a:endParaRPr lang="x-none" sz="2450">
              <a:solidFill>
                <a:schemeClr val="bg1"/>
              </a:solidFill>
              <a:sym typeface="+mn-ea"/>
            </a:endParaRPr>
          </a:p>
          <a:p>
            <a:pPr lvl="0"/>
            <a:endParaRPr lang="x-none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itle 154625"/>
          <p:cNvSpPr>
            <a:spLocks noGrp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anchor="ctr"/>
          <a:p>
            <a:r>
              <a:rPr lang="x-none">
                <a:solidFill>
                  <a:schemeClr val="bg1"/>
                </a:solidFill>
              </a:rPr>
              <a:t>Tujuan dan Luaran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54627" name="Text Placeholder 154626"/>
          <p:cNvSpPr>
            <a:spLocks noGrp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</p:spPr>
        <p:txBody>
          <a:bodyPr/>
          <a:p>
            <a:pPr lvl="0"/>
            <a:r>
              <a:rPr lang="x-none" sz="2200">
                <a:solidFill>
                  <a:schemeClr val="bg1"/>
                </a:solidFill>
                <a:sym typeface="+mn-ea"/>
              </a:rPr>
              <a:t>Tujuan umum : Merancang desain dan implementasi pengumpulan data berbasis CAPI, yang dapat digunakan pada </a:t>
            </a:r>
            <a:r>
              <a:rPr lang="x-none" sz="2200" i="1">
                <a:solidFill>
                  <a:schemeClr val="bg1"/>
                </a:solidFill>
                <a:sym typeface="+mn-ea"/>
              </a:rPr>
              <a:t>connected </a:t>
            </a:r>
            <a:r>
              <a:rPr lang="x-none" sz="2200">
                <a:solidFill>
                  <a:schemeClr val="bg1"/>
                </a:solidFill>
                <a:sym typeface="+mn-ea"/>
              </a:rPr>
              <a:t>dan </a:t>
            </a:r>
            <a:r>
              <a:rPr lang="x-none" sz="2200" i="1">
                <a:solidFill>
                  <a:schemeClr val="bg1"/>
                </a:solidFill>
                <a:sym typeface="+mn-ea"/>
              </a:rPr>
              <a:t>disconnected environment</a:t>
            </a:r>
            <a:endParaRPr lang="x-none" sz="2200" i="1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200">
                <a:solidFill>
                  <a:schemeClr val="bg1"/>
                </a:solidFill>
                <a:sym typeface="+mn-ea"/>
              </a:rPr>
              <a:t>Tujuan Khusus : </a:t>
            </a:r>
            <a:endParaRPr lang="x-none" sz="22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Mengevaluasi pendekatan umum yang digunakan pada pengumpulan data berbasis CAPI</a:t>
            </a:r>
            <a:endParaRPr lang="x-none" sz="20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Merancang desain pengumpulan data berbasis CAPI yang mendukung kondisi c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onnection-full </a:t>
            </a:r>
            <a:r>
              <a:rPr lang="x-none" sz="2000">
                <a:solidFill>
                  <a:schemeClr val="bg1"/>
                </a:solidFill>
                <a:sym typeface="+mn-ea"/>
              </a:rPr>
              <a:t>maupun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connection-less</a:t>
            </a:r>
            <a:r>
              <a:rPr lang="x-none" sz="2000">
                <a:solidFill>
                  <a:schemeClr val="bg1"/>
                </a:solidFill>
                <a:sym typeface="+mn-ea"/>
              </a:rPr>
              <a:t>,</a:t>
            </a:r>
            <a:endParaRPr lang="x-none" sz="20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Menganalisis kompatibilitas </a:t>
            </a:r>
            <a:r>
              <a:rPr lang="x-none" sz="2000" i="1">
                <a:solidFill>
                  <a:schemeClr val="bg1"/>
                </a:solidFill>
                <a:sym typeface="+mn-ea"/>
              </a:rPr>
              <a:t>mobile device</a:t>
            </a:r>
            <a:r>
              <a:rPr lang="x-none" sz="2000">
                <a:solidFill>
                  <a:schemeClr val="bg1"/>
                </a:solidFill>
                <a:sym typeface="+mn-ea"/>
              </a:rPr>
              <a:t> yang memenuhi spesifikasi rancangan sistem,</a:t>
            </a:r>
            <a:endParaRPr lang="x-none" sz="2000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 sz="2000">
                <a:solidFill>
                  <a:schemeClr val="bg1"/>
                </a:solidFill>
                <a:sym typeface="+mn-ea"/>
              </a:rPr>
              <a:t>Melakukan ujicoba atas desain dan implementasi sistem</a:t>
            </a:r>
            <a:endParaRPr lang="x-none" sz="2000">
              <a:solidFill>
                <a:schemeClr val="bg1"/>
              </a:solidFill>
              <a:sym typeface="+mn-ea"/>
            </a:endParaRPr>
          </a:p>
          <a:p>
            <a:pPr lvl="0"/>
            <a:r>
              <a:rPr lang="x-none" sz="2200">
                <a:solidFill>
                  <a:schemeClr val="bg1"/>
                </a:solidFill>
                <a:sym typeface="+mn-ea"/>
              </a:rPr>
              <a:t>Luaran : sebuah desain</a:t>
            </a:r>
            <a:endParaRPr lang="x-none" sz="2200">
              <a:solidFill>
                <a:schemeClr val="bg1"/>
              </a:solidFill>
              <a:sym typeface="+mn-ea"/>
            </a:endParaRPr>
          </a:p>
          <a:p>
            <a:pPr lvl="0"/>
            <a:endParaRPr lang="x-none" sz="2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itle 154625"/>
          <p:cNvSpPr>
            <a:spLocks noGrp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anchor="ctr"/>
          <a:p>
            <a:r>
              <a:rPr lang="x-none">
                <a:solidFill>
                  <a:schemeClr val="bg1"/>
                </a:solidFill>
              </a:rPr>
              <a:t>Literature Map</a:t>
            </a:r>
            <a:endParaRPr lang="x-none">
              <a:solidFill>
                <a:schemeClr val="bg1"/>
              </a:solidFill>
            </a:endParaRPr>
          </a:p>
        </p:txBody>
      </p:sp>
      <p:pic>
        <p:nvPicPr>
          <p:cNvPr id="4" name="Picture 3" descr="literature-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1715770"/>
            <a:ext cx="6709410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itle 154625"/>
          <p:cNvSpPr>
            <a:spLocks noGrp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anchor="ctr"/>
          <a:p>
            <a:r>
              <a:rPr lang="x-none">
                <a:solidFill>
                  <a:schemeClr val="bg1"/>
                </a:solidFill>
              </a:rPr>
              <a:t>Metodologi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54627" name="Text Placeholder 154626"/>
          <p:cNvSpPr>
            <a:spLocks noGrp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</p:spPr>
        <p:txBody>
          <a:bodyPr/>
          <a:p>
            <a:pPr lvl="0"/>
            <a:r>
              <a:rPr lang="x-none">
                <a:solidFill>
                  <a:schemeClr val="bg1"/>
                </a:solidFill>
                <a:sym typeface="+mn-ea"/>
              </a:rPr>
              <a:t>Menggunakan Design Research Science Methodology (DSRM) :</a:t>
            </a:r>
            <a:endParaRPr lang="x-none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>
                <a:solidFill>
                  <a:schemeClr val="bg1"/>
                </a:solidFill>
                <a:sym typeface="+mn-ea"/>
              </a:rPr>
              <a:t>Identifikasi Masalah dan Motivasi</a:t>
            </a:r>
            <a:endParaRPr lang="x-none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>
                <a:solidFill>
                  <a:schemeClr val="bg1"/>
                </a:solidFill>
                <a:sym typeface="+mn-ea"/>
              </a:rPr>
              <a:t>Penentuan Tujuan Penelitian</a:t>
            </a:r>
            <a:endParaRPr lang="x-none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>
                <a:solidFill>
                  <a:schemeClr val="bg1"/>
                </a:solidFill>
                <a:sym typeface="+mn-ea"/>
              </a:rPr>
              <a:t>Perancangan dan Pengembangan Solusi</a:t>
            </a:r>
            <a:endParaRPr lang="x-none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>
                <a:solidFill>
                  <a:schemeClr val="bg1"/>
                </a:solidFill>
                <a:sym typeface="+mn-ea"/>
              </a:rPr>
              <a:t>Pembuatan Simulasi/Demonstrasi</a:t>
            </a:r>
            <a:endParaRPr lang="x-none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>
                <a:solidFill>
                  <a:schemeClr val="bg1"/>
                </a:solidFill>
                <a:sym typeface="+mn-ea"/>
              </a:rPr>
              <a:t>Pengujian</a:t>
            </a:r>
            <a:endParaRPr lang="x-none">
              <a:solidFill>
                <a:schemeClr val="bg1"/>
              </a:solidFill>
              <a:sym typeface="+mn-ea"/>
            </a:endParaRPr>
          </a:p>
          <a:p>
            <a:pPr lvl="1"/>
            <a:r>
              <a:rPr lang="x-none">
                <a:solidFill>
                  <a:schemeClr val="bg1"/>
                </a:solidFill>
                <a:sym typeface="+mn-ea"/>
              </a:rPr>
              <a:t>Kesimpulan</a:t>
            </a:r>
            <a:endParaRPr lang="x-none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2608</Words>
  <Application>Kingsoft Office WPP</Application>
  <PresentationFormat>Presentación en pantalla</PresentationFormat>
  <Paragraphs>91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Diseño predeterminado</vt:lpstr>
      <vt:lpstr>1_Diseño predeterminado</vt:lpstr>
      <vt:lpstr>PowerPoint 演示文稿</vt:lpstr>
      <vt:lpstr>PowerPoint 演示文稿</vt:lpstr>
      <vt:lpstr>Latar Belakang</vt:lpstr>
      <vt:lpstr>Latar Belakang (2)</vt:lpstr>
      <vt:lpstr>Latar Belakang (3)</vt:lpstr>
      <vt:lpstr>Latar Belakang (4)</vt:lpstr>
      <vt:lpstr>Rumusan Masalah</vt:lpstr>
      <vt:lpstr>Tujuan dan Luaran</vt:lpstr>
      <vt:lpstr>Tujuan dan Luaran</vt:lpstr>
      <vt:lpstr>Metodologi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soedomoto</cp:lastModifiedBy>
  <cp:revision>757</cp:revision>
  <dcterms:created xsi:type="dcterms:W3CDTF">2016-04-05T00:46:45Z</dcterms:created>
  <dcterms:modified xsi:type="dcterms:W3CDTF">2016-04-05T00:46:45Z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1057-10.1.0.5503</vt:lpwstr>
  </property>
</Properties>
</file>