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33"/>
  </p:notesMasterIdLst>
  <p:sldIdLst>
    <p:sldId id="264" r:id="rId3"/>
    <p:sldId id="257" r:id="rId4"/>
    <p:sldId id="299" r:id="rId5"/>
    <p:sldId id="300" r:id="rId6"/>
    <p:sldId id="301" r:id="rId7"/>
    <p:sldId id="302" r:id="rId8"/>
    <p:sldId id="303" r:id="rId9"/>
    <p:sldId id="260" r:id="rId10"/>
    <p:sldId id="284" r:id="rId11"/>
    <p:sldId id="285" r:id="rId12"/>
    <p:sldId id="286" r:id="rId13"/>
    <p:sldId id="294" r:id="rId14"/>
    <p:sldId id="295" r:id="rId15"/>
    <p:sldId id="296" r:id="rId16"/>
    <p:sldId id="297" r:id="rId17"/>
    <p:sldId id="287" r:id="rId18"/>
    <p:sldId id="288" r:id="rId19"/>
    <p:sldId id="298" r:id="rId20"/>
    <p:sldId id="290" r:id="rId21"/>
    <p:sldId id="289" r:id="rId22"/>
    <p:sldId id="326" r:id="rId23"/>
    <p:sldId id="325" r:id="rId24"/>
    <p:sldId id="262" r:id="rId25"/>
    <p:sldId id="291" r:id="rId26"/>
    <p:sldId id="331" r:id="rId27"/>
    <p:sldId id="293" r:id="rId28"/>
    <p:sldId id="332" r:id="rId29"/>
    <p:sldId id="329" r:id="rId30"/>
    <p:sldId id="328" r:id="rId31"/>
    <p:sldId id="265" r:id="rId32"/>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3C00"/>
    <a:srgbClr val="FF3F11"/>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5" autoAdjust="0"/>
    <p:restoredTop sz="93692"/>
  </p:normalViewPr>
  <p:slideViewPr>
    <p:cSldViewPr snapToGrid="0" snapToObjects="1">
      <p:cViewPr varScale="1">
        <p:scale>
          <a:sx n="64" d="100"/>
          <a:sy n="64" d="100"/>
        </p:scale>
        <p:origin x="91" y="82"/>
      </p:cViewPr>
      <p:guideLst/>
    </p:cSldViewPr>
  </p:slideViewPr>
  <p:notesTextViewPr>
    <p:cViewPr>
      <p:scale>
        <a:sx n="1" d="1"/>
        <a:sy n="1" d="1"/>
      </p:scale>
      <p:origin x="0" y="0"/>
    </p:cViewPr>
  </p:notesTextViewPr>
  <p:sorterViewPr>
    <p:cViewPr>
      <p:scale>
        <a:sx n="100" d="100"/>
        <a:sy n="100" d="100"/>
      </p:scale>
      <p:origin x="0" y="-416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1E915-B887-4F23-96B6-BB83E086C2A2}" type="datetimeFigureOut">
              <a:rPr lang="zh-CN" altLang="en-US" smtClean="0"/>
              <a:t>2017/12/25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BE7A5D-FE5B-43A6-B51B-3796224389CD}" type="slidenum">
              <a:rPr lang="zh-CN" altLang="en-US" smtClean="0"/>
              <a:t>‹#›</a:t>
            </a:fld>
            <a:endParaRPr lang="zh-CN" altLang="en-US"/>
          </a:p>
        </p:txBody>
      </p:sp>
    </p:spTree>
    <p:extLst>
      <p:ext uri="{BB962C8B-B14F-4D97-AF65-F5344CB8AC3E}">
        <p14:creationId xmlns:p14="http://schemas.microsoft.com/office/powerpoint/2010/main" val="2684952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7BE7A5D-FE5B-43A6-B51B-3796224389CD}" type="slidenum">
              <a:rPr lang="zh-CN" altLang="en-US" smtClean="0"/>
              <a:t>3</a:t>
            </a:fld>
            <a:endParaRPr lang="zh-CN" altLang="en-US"/>
          </a:p>
        </p:txBody>
      </p:sp>
    </p:spTree>
    <p:extLst>
      <p:ext uri="{BB962C8B-B14F-4D97-AF65-F5344CB8AC3E}">
        <p14:creationId xmlns:p14="http://schemas.microsoft.com/office/powerpoint/2010/main" val="697249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7BE7A5D-FE5B-43A6-B51B-3796224389CD}" type="slidenum">
              <a:rPr lang="zh-CN" altLang="en-US" smtClean="0"/>
              <a:t>10</a:t>
            </a:fld>
            <a:endParaRPr lang="zh-CN" altLang="en-US"/>
          </a:p>
        </p:txBody>
      </p:sp>
    </p:spTree>
    <p:extLst>
      <p:ext uri="{BB962C8B-B14F-4D97-AF65-F5344CB8AC3E}">
        <p14:creationId xmlns:p14="http://schemas.microsoft.com/office/powerpoint/2010/main" val="2292212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7BE7A5D-FE5B-43A6-B51B-3796224389CD}" type="slidenum">
              <a:rPr lang="zh-CN" altLang="en-US" smtClean="0"/>
              <a:t>22</a:t>
            </a:fld>
            <a:endParaRPr lang="zh-CN" altLang="en-US"/>
          </a:p>
        </p:txBody>
      </p:sp>
    </p:spTree>
    <p:extLst>
      <p:ext uri="{BB962C8B-B14F-4D97-AF65-F5344CB8AC3E}">
        <p14:creationId xmlns:p14="http://schemas.microsoft.com/office/powerpoint/2010/main" val="2804732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2" name="矩形 6"/>
          <p:cNvSpPr/>
          <p:nvPr userDrawn="1"/>
        </p:nvSpPr>
        <p:spPr>
          <a:xfrm>
            <a:off x="8195734" y="626064"/>
            <a:ext cx="2660426" cy="5605872"/>
          </a:xfrm>
          <a:custGeom>
            <a:avLst/>
            <a:gdLst>
              <a:gd name="connsiteX0" fmla="*/ 0 w 2520000"/>
              <a:gd name="connsiteY0" fmla="*/ 0 h 2519119"/>
              <a:gd name="connsiteX1" fmla="*/ 2520000 w 2520000"/>
              <a:gd name="connsiteY1" fmla="*/ 0 h 2519119"/>
              <a:gd name="connsiteX2" fmla="*/ 2520000 w 2520000"/>
              <a:gd name="connsiteY2" fmla="*/ 2519119 h 2519119"/>
              <a:gd name="connsiteX3" fmla="*/ 0 w 2520000"/>
              <a:gd name="connsiteY3" fmla="*/ 2519119 h 2519119"/>
              <a:gd name="connsiteX4" fmla="*/ 0 w 2520000"/>
              <a:gd name="connsiteY4" fmla="*/ 0 h 2519119"/>
              <a:gd name="connsiteX0" fmla="*/ 0 w 2520000"/>
              <a:gd name="connsiteY0" fmla="*/ 780586 h 3299705"/>
              <a:gd name="connsiteX1" fmla="*/ 2482829 w 2520000"/>
              <a:gd name="connsiteY1" fmla="*/ 0 h 3299705"/>
              <a:gd name="connsiteX2" fmla="*/ 2520000 w 2520000"/>
              <a:gd name="connsiteY2" fmla="*/ 3299705 h 3299705"/>
              <a:gd name="connsiteX3" fmla="*/ 0 w 2520000"/>
              <a:gd name="connsiteY3" fmla="*/ 3299705 h 3299705"/>
              <a:gd name="connsiteX4" fmla="*/ 0 w 2520000"/>
              <a:gd name="connsiteY4" fmla="*/ 780586 h 3299705"/>
              <a:gd name="connsiteX0" fmla="*/ 0 w 2527434"/>
              <a:gd name="connsiteY0" fmla="*/ 780586 h 4080290"/>
              <a:gd name="connsiteX1" fmla="*/ 2482829 w 2527434"/>
              <a:gd name="connsiteY1" fmla="*/ 0 h 4080290"/>
              <a:gd name="connsiteX2" fmla="*/ 2527434 w 2527434"/>
              <a:gd name="connsiteY2" fmla="*/ 4080290 h 4080290"/>
              <a:gd name="connsiteX3" fmla="*/ 0 w 2527434"/>
              <a:gd name="connsiteY3" fmla="*/ 3299705 h 4080290"/>
              <a:gd name="connsiteX4" fmla="*/ 0 w 2527434"/>
              <a:gd name="connsiteY4" fmla="*/ 780586 h 408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434" h="4080290">
                <a:moveTo>
                  <a:pt x="0" y="780586"/>
                </a:moveTo>
                <a:lnTo>
                  <a:pt x="2482829" y="0"/>
                </a:lnTo>
                <a:lnTo>
                  <a:pt x="2527434" y="4080290"/>
                </a:lnTo>
                <a:lnTo>
                  <a:pt x="0" y="3299705"/>
                </a:lnTo>
                <a:lnTo>
                  <a:pt x="0" y="780586"/>
                </a:lnTo>
                <a:close/>
              </a:path>
            </a:pathLst>
          </a:custGeom>
          <a:noFill/>
          <a:ln w="193675">
            <a:solidFill>
              <a:schemeClr val="accent1"/>
            </a:solidFill>
            <a:bevel/>
          </a:ln>
          <a:scene3d>
            <a:camera prst="orthographicFront">
              <a:rot lat="0" lon="21599933"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4" name="文本占位符 3"/>
          <p:cNvSpPr>
            <a:spLocks noGrp="1"/>
          </p:cNvSpPr>
          <p:nvPr>
            <p:ph type="body" sz="quarter" idx="10" hasCustomPrompt="1"/>
          </p:nvPr>
        </p:nvSpPr>
        <p:spPr>
          <a:xfrm>
            <a:off x="2937933" y="2959364"/>
            <a:ext cx="7189147" cy="1223169"/>
          </a:xfrm>
          <a:prstGeom prst="rect">
            <a:avLst/>
          </a:prstGeom>
        </p:spPr>
        <p:txBody>
          <a:bodyPr/>
          <a:lstStyle>
            <a:lvl1pPr marL="0" indent="0" algn="r">
              <a:buNone/>
              <a:defRPr sz="8800"/>
            </a:lvl1pPr>
          </a:lstStyle>
          <a:p>
            <a:pPr lvl="0"/>
            <a:r>
              <a:rPr lang="zh-CN" altLang="en-US" b="1" dirty="0">
                <a:solidFill>
                  <a:schemeClr val="tx1">
                    <a:lumMod val="85000"/>
                    <a:lumOff val="15000"/>
                  </a:schemeClr>
                </a:solidFill>
                <a:cs typeface="+mn-ea"/>
                <a:sym typeface="+mn-lt"/>
              </a:rPr>
              <a:t>添加论文名称</a:t>
            </a:r>
            <a:endParaRPr lang="zh-CN" altLang="en-US" dirty="0"/>
          </a:p>
        </p:txBody>
      </p:sp>
      <p:sp>
        <p:nvSpPr>
          <p:cNvPr id="7" name="矩形 6"/>
          <p:cNvSpPr/>
          <p:nvPr userDrawn="1"/>
        </p:nvSpPr>
        <p:spPr>
          <a:xfrm flipH="1">
            <a:off x="598448" y="146778"/>
            <a:ext cx="364297" cy="767622"/>
          </a:xfrm>
          <a:custGeom>
            <a:avLst/>
            <a:gdLst>
              <a:gd name="connsiteX0" fmla="*/ 0 w 2520000"/>
              <a:gd name="connsiteY0" fmla="*/ 0 h 2519119"/>
              <a:gd name="connsiteX1" fmla="*/ 2520000 w 2520000"/>
              <a:gd name="connsiteY1" fmla="*/ 0 h 2519119"/>
              <a:gd name="connsiteX2" fmla="*/ 2520000 w 2520000"/>
              <a:gd name="connsiteY2" fmla="*/ 2519119 h 2519119"/>
              <a:gd name="connsiteX3" fmla="*/ 0 w 2520000"/>
              <a:gd name="connsiteY3" fmla="*/ 2519119 h 2519119"/>
              <a:gd name="connsiteX4" fmla="*/ 0 w 2520000"/>
              <a:gd name="connsiteY4" fmla="*/ 0 h 2519119"/>
              <a:gd name="connsiteX0" fmla="*/ 0 w 2520000"/>
              <a:gd name="connsiteY0" fmla="*/ 780586 h 3299705"/>
              <a:gd name="connsiteX1" fmla="*/ 2482829 w 2520000"/>
              <a:gd name="connsiteY1" fmla="*/ 0 h 3299705"/>
              <a:gd name="connsiteX2" fmla="*/ 2520000 w 2520000"/>
              <a:gd name="connsiteY2" fmla="*/ 3299705 h 3299705"/>
              <a:gd name="connsiteX3" fmla="*/ 0 w 2520000"/>
              <a:gd name="connsiteY3" fmla="*/ 3299705 h 3299705"/>
              <a:gd name="connsiteX4" fmla="*/ 0 w 2520000"/>
              <a:gd name="connsiteY4" fmla="*/ 780586 h 3299705"/>
              <a:gd name="connsiteX0" fmla="*/ 0 w 2527434"/>
              <a:gd name="connsiteY0" fmla="*/ 780586 h 4080290"/>
              <a:gd name="connsiteX1" fmla="*/ 2482829 w 2527434"/>
              <a:gd name="connsiteY1" fmla="*/ 0 h 4080290"/>
              <a:gd name="connsiteX2" fmla="*/ 2527434 w 2527434"/>
              <a:gd name="connsiteY2" fmla="*/ 4080290 h 4080290"/>
              <a:gd name="connsiteX3" fmla="*/ 0 w 2527434"/>
              <a:gd name="connsiteY3" fmla="*/ 3299705 h 4080290"/>
              <a:gd name="connsiteX4" fmla="*/ 0 w 2527434"/>
              <a:gd name="connsiteY4" fmla="*/ 780586 h 408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434" h="4080290">
                <a:moveTo>
                  <a:pt x="0" y="780586"/>
                </a:moveTo>
                <a:lnTo>
                  <a:pt x="2482829" y="0"/>
                </a:lnTo>
                <a:lnTo>
                  <a:pt x="2527434" y="4080290"/>
                </a:lnTo>
                <a:lnTo>
                  <a:pt x="0" y="3299705"/>
                </a:lnTo>
                <a:lnTo>
                  <a:pt x="0" y="780586"/>
                </a:lnTo>
                <a:close/>
              </a:path>
            </a:pathLst>
          </a:custGeom>
          <a:noFill/>
          <a:ln w="76200">
            <a:solidFill>
              <a:schemeClr val="accent1"/>
            </a:solidFill>
            <a:bevel/>
          </a:ln>
          <a:scene3d>
            <a:camera prst="orthographicFront">
              <a:rot lat="0" lon="21599933"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8" name="文本占位符 3"/>
          <p:cNvSpPr>
            <a:spLocks noGrp="1"/>
          </p:cNvSpPr>
          <p:nvPr>
            <p:ph type="body" sz="quarter" idx="13" hasCustomPrompt="1"/>
          </p:nvPr>
        </p:nvSpPr>
        <p:spPr>
          <a:xfrm>
            <a:off x="685800" y="392709"/>
            <a:ext cx="3564466" cy="275759"/>
          </a:xfrm>
          <a:prstGeom prst="rect">
            <a:avLst/>
          </a:prstGeom>
        </p:spPr>
        <p:txBody>
          <a:bodyPr/>
          <a:lstStyle>
            <a:lvl1pPr marL="0" indent="0" algn="l">
              <a:buNone/>
              <a:defRPr sz="1800" b="0" i="0" u="none"/>
            </a:lvl1pPr>
          </a:lstStyle>
          <a:p>
            <a:r>
              <a:rPr lang="en-US" altLang="zh-CN" dirty="0">
                <a:latin typeface="+mn-lt"/>
                <a:cs typeface="+mn-ea"/>
                <a:sym typeface="+mn-lt"/>
              </a:rPr>
              <a:t>PRESENTED BY OfficePLUS</a:t>
            </a:r>
          </a:p>
        </p:txBody>
      </p:sp>
      <p:sp useBgFill="1">
        <p:nvSpPr>
          <p:cNvPr id="10" name="文本占位符 9"/>
          <p:cNvSpPr>
            <a:spLocks noGrp="1"/>
          </p:cNvSpPr>
          <p:nvPr>
            <p:ph type="body" sz="quarter" idx="14" hasCustomPrompt="1"/>
          </p:nvPr>
        </p:nvSpPr>
        <p:spPr>
          <a:xfrm>
            <a:off x="2937933" y="2443163"/>
            <a:ext cx="7188730" cy="515937"/>
          </a:xfrm>
          <a:prstGeom prst="rect">
            <a:avLst/>
          </a:prstGeom>
        </p:spPr>
        <p:txBody>
          <a:bodyPr/>
          <a:lstStyle>
            <a:lvl1pPr marL="0" indent="0" algn="r">
              <a:buNone/>
              <a:defRPr>
                <a:solidFill>
                  <a:schemeClr val="accent1"/>
                </a:solidFill>
              </a:defRPr>
            </a:lvl1pPr>
            <a:lvl2pPr algn="r">
              <a:defRPr/>
            </a:lvl2pPr>
            <a:lvl3pPr algn="r">
              <a:defRPr/>
            </a:lvl3pPr>
            <a:lvl4pPr algn="r">
              <a:defRPr/>
            </a:lvl4pPr>
            <a:lvl5pPr algn="r">
              <a:defRPr/>
            </a:lvl5pPr>
          </a:lstStyle>
          <a:p>
            <a:pPr lvl="0"/>
            <a:r>
              <a:rPr lang="en-US" altLang="zh-CN" dirty="0"/>
              <a:t>XXX</a:t>
            </a:r>
            <a:r>
              <a:rPr lang="zh-CN" altLang="en-US" dirty="0"/>
              <a:t>学部</a:t>
            </a:r>
            <a:r>
              <a:rPr lang="en-US" altLang="zh-CN" dirty="0"/>
              <a:t>XXX</a:t>
            </a:r>
            <a:r>
              <a:rPr lang="zh-CN" altLang="en-US" dirty="0"/>
              <a:t>大学</a:t>
            </a:r>
          </a:p>
        </p:txBody>
      </p:sp>
      <p:sp useBgFill="1">
        <p:nvSpPr>
          <p:cNvPr id="11" name="文本占位符 9"/>
          <p:cNvSpPr>
            <a:spLocks noGrp="1"/>
          </p:cNvSpPr>
          <p:nvPr>
            <p:ph type="body" sz="quarter" idx="15" hasCustomPrompt="1"/>
          </p:nvPr>
        </p:nvSpPr>
        <p:spPr>
          <a:xfrm>
            <a:off x="2937933" y="4182534"/>
            <a:ext cx="7188730" cy="381972"/>
          </a:xfrm>
          <a:prstGeom prst="rect">
            <a:avLst/>
          </a:prstGeom>
        </p:spPr>
        <p:txBody>
          <a:bodyPr/>
          <a:lstStyle>
            <a:lvl1pPr marL="0" indent="0" algn="r">
              <a:buNone/>
              <a:defRPr sz="1800">
                <a:solidFill>
                  <a:schemeClr val="tx1"/>
                </a:solidFill>
              </a:defRPr>
            </a:lvl1pPr>
            <a:lvl2pPr algn="r">
              <a:defRPr/>
            </a:lvl2pPr>
            <a:lvl3pPr algn="r">
              <a:defRPr/>
            </a:lvl3pPr>
            <a:lvl4pPr algn="r">
              <a:defRPr/>
            </a:lvl4pPr>
            <a:lvl5pPr algn="r">
              <a:defRPr/>
            </a:lvl5pPr>
          </a:lstStyle>
          <a:p>
            <a:pPr lvl="0"/>
            <a:r>
              <a:rPr lang="zh-CN" altLang="en-US" dirty="0"/>
              <a:t>点击此处添加文本内容，如关键词、部分简单介绍等。</a:t>
            </a:r>
          </a:p>
        </p:txBody>
      </p:sp>
    </p:spTree>
    <p:extLst>
      <p:ext uri="{BB962C8B-B14F-4D97-AF65-F5344CB8AC3E}">
        <p14:creationId xmlns:p14="http://schemas.microsoft.com/office/powerpoint/2010/main" val="78749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3">
    <p:bg>
      <p:bgPr>
        <a:solidFill>
          <a:schemeClr val="accent1"/>
        </a:solidFill>
        <a:effectLst/>
      </p:bgPr>
    </p:bg>
    <p:spTree>
      <p:nvGrpSpPr>
        <p:cNvPr id="1" name=""/>
        <p:cNvGrpSpPr/>
        <p:nvPr/>
      </p:nvGrpSpPr>
      <p:grpSpPr>
        <a:xfrm>
          <a:off x="0" y="0"/>
          <a:ext cx="0" cy="0"/>
          <a:chOff x="0" y="0"/>
          <a:chExt cx="0" cy="0"/>
        </a:xfrm>
      </p:grpSpPr>
      <p:sp>
        <p:nvSpPr>
          <p:cNvPr id="2" name="矩形 6"/>
          <p:cNvSpPr/>
          <p:nvPr userDrawn="1"/>
        </p:nvSpPr>
        <p:spPr>
          <a:xfrm flipH="1">
            <a:off x="598448" y="146778"/>
            <a:ext cx="364297" cy="767622"/>
          </a:xfrm>
          <a:custGeom>
            <a:avLst/>
            <a:gdLst>
              <a:gd name="connsiteX0" fmla="*/ 0 w 2520000"/>
              <a:gd name="connsiteY0" fmla="*/ 0 h 2519119"/>
              <a:gd name="connsiteX1" fmla="*/ 2520000 w 2520000"/>
              <a:gd name="connsiteY1" fmla="*/ 0 h 2519119"/>
              <a:gd name="connsiteX2" fmla="*/ 2520000 w 2520000"/>
              <a:gd name="connsiteY2" fmla="*/ 2519119 h 2519119"/>
              <a:gd name="connsiteX3" fmla="*/ 0 w 2520000"/>
              <a:gd name="connsiteY3" fmla="*/ 2519119 h 2519119"/>
              <a:gd name="connsiteX4" fmla="*/ 0 w 2520000"/>
              <a:gd name="connsiteY4" fmla="*/ 0 h 2519119"/>
              <a:gd name="connsiteX0" fmla="*/ 0 w 2520000"/>
              <a:gd name="connsiteY0" fmla="*/ 780586 h 3299705"/>
              <a:gd name="connsiteX1" fmla="*/ 2482829 w 2520000"/>
              <a:gd name="connsiteY1" fmla="*/ 0 h 3299705"/>
              <a:gd name="connsiteX2" fmla="*/ 2520000 w 2520000"/>
              <a:gd name="connsiteY2" fmla="*/ 3299705 h 3299705"/>
              <a:gd name="connsiteX3" fmla="*/ 0 w 2520000"/>
              <a:gd name="connsiteY3" fmla="*/ 3299705 h 3299705"/>
              <a:gd name="connsiteX4" fmla="*/ 0 w 2520000"/>
              <a:gd name="connsiteY4" fmla="*/ 780586 h 3299705"/>
              <a:gd name="connsiteX0" fmla="*/ 0 w 2527434"/>
              <a:gd name="connsiteY0" fmla="*/ 780586 h 4080290"/>
              <a:gd name="connsiteX1" fmla="*/ 2482829 w 2527434"/>
              <a:gd name="connsiteY1" fmla="*/ 0 h 4080290"/>
              <a:gd name="connsiteX2" fmla="*/ 2527434 w 2527434"/>
              <a:gd name="connsiteY2" fmla="*/ 4080290 h 4080290"/>
              <a:gd name="connsiteX3" fmla="*/ 0 w 2527434"/>
              <a:gd name="connsiteY3" fmla="*/ 3299705 h 4080290"/>
              <a:gd name="connsiteX4" fmla="*/ 0 w 2527434"/>
              <a:gd name="connsiteY4" fmla="*/ 780586 h 408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434" h="4080290">
                <a:moveTo>
                  <a:pt x="0" y="780586"/>
                </a:moveTo>
                <a:lnTo>
                  <a:pt x="2482829" y="0"/>
                </a:lnTo>
                <a:lnTo>
                  <a:pt x="2527434" y="4080290"/>
                </a:lnTo>
                <a:lnTo>
                  <a:pt x="0" y="3299705"/>
                </a:lnTo>
                <a:lnTo>
                  <a:pt x="0" y="780586"/>
                </a:lnTo>
                <a:close/>
              </a:path>
            </a:pathLst>
          </a:custGeom>
          <a:noFill/>
          <a:ln w="76200">
            <a:solidFill>
              <a:schemeClr val="bg2"/>
            </a:solidFill>
            <a:bevel/>
          </a:ln>
          <a:scene3d>
            <a:camera prst="orthographicFront">
              <a:rot lat="0" lon="21599933"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5" name="文本占位符 4"/>
          <p:cNvSpPr>
            <a:spLocks noGrp="1"/>
          </p:cNvSpPr>
          <p:nvPr>
            <p:ph type="body" sz="quarter" idx="10" hasCustomPrompt="1"/>
          </p:nvPr>
        </p:nvSpPr>
        <p:spPr>
          <a:xfrm>
            <a:off x="780596" y="382587"/>
            <a:ext cx="2922819" cy="334105"/>
          </a:xfrm>
          <a:prstGeom prst="rect">
            <a:avLst/>
          </a:prstGeom>
        </p:spPr>
        <p:txBody>
          <a:bodyPr/>
          <a:lstStyle>
            <a:lvl1pPr marL="0" indent="0">
              <a:buNone/>
              <a:defRPr sz="2000" b="1">
                <a:solidFill>
                  <a:schemeClr val="bg1"/>
                </a:solidFill>
              </a:defRPr>
            </a:lvl1pPr>
          </a:lstStyle>
          <a:p>
            <a:pPr lvl="0"/>
            <a:r>
              <a:rPr lang="en-US" altLang="zh-CN" dirty="0"/>
              <a:t>Part One </a:t>
            </a:r>
            <a:r>
              <a:rPr lang="zh-CN" altLang="en-US" dirty="0"/>
              <a:t>选题背景</a:t>
            </a:r>
          </a:p>
        </p:txBody>
      </p:sp>
      <p:sp>
        <p:nvSpPr>
          <p:cNvPr id="3" name="矩形 2"/>
          <p:cNvSpPr/>
          <p:nvPr userDrawn="1"/>
        </p:nvSpPr>
        <p:spPr>
          <a:xfrm>
            <a:off x="0" y="5799221"/>
            <a:ext cx="12192000" cy="4523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96047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7303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is-IS" altLang="zh-CN" sz="1400" b="0" i="0" u="none" strike="noStrike" kern="0" cap="none" spc="0" normalizeH="0" baseline="0" noProof="0" dirty="0">
                <a:ln>
                  <a:noFill/>
                </a:ln>
                <a:solidFill>
                  <a:srgbClr val="FFFFFF"/>
                </a:solidFill>
                <a:effectLst/>
                <a:uLnTx/>
                <a:uFillTx/>
                <a:latin typeface="Segoe UI Light"/>
                <a:cs typeface="Segoe UI Light"/>
              </a:rPr>
              <a:t>Microsoft YaHei</a:t>
            </a:r>
            <a:endParaRPr kumimoji="0" lang="zh-CN" altLang="en-US" sz="1400" b="0" i="0" u="none" strike="noStrike" kern="0" cap="none" spc="0" normalizeH="0" baseline="0" noProof="0" dirty="0">
              <a:ln>
                <a:noFill/>
              </a:ln>
              <a:solidFill>
                <a:srgbClr val="FFFFFF"/>
              </a:solidFill>
              <a:effectLst/>
              <a:uLnTx/>
              <a:uFillTx/>
              <a:latin typeface="Segoe UI Light"/>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4110898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051757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38976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三项目录">
    <p:bg>
      <p:bgPr>
        <a:solidFill>
          <a:schemeClr val="accent1"/>
        </a:solidFill>
        <a:effectLst/>
      </p:bgPr>
    </p:bg>
    <p:spTree>
      <p:nvGrpSpPr>
        <p:cNvPr id="1" name=""/>
        <p:cNvGrpSpPr/>
        <p:nvPr/>
      </p:nvGrpSpPr>
      <p:grpSpPr>
        <a:xfrm>
          <a:off x="0" y="0"/>
          <a:ext cx="0" cy="0"/>
          <a:chOff x="0" y="0"/>
          <a:chExt cx="0" cy="0"/>
        </a:xfrm>
      </p:grpSpPr>
      <p:sp>
        <p:nvSpPr>
          <p:cNvPr id="2" name="矩形 1"/>
          <p:cNvSpPr/>
          <p:nvPr userDrawn="1"/>
        </p:nvSpPr>
        <p:spPr>
          <a:xfrm>
            <a:off x="996845" y="0"/>
            <a:ext cx="854439" cy="2990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userDrawn="1"/>
        </p:nvSpPr>
        <p:spPr>
          <a:xfrm>
            <a:off x="1085510" y="116296"/>
            <a:ext cx="677108" cy="2858043"/>
          </a:xfrm>
          <a:prstGeom prst="rect">
            <a:avLst/>
          </a:prstGeom>
          <a:noFill/>
        </p:spPr>
        <p:txBody>
          <a:bodyPr vert="eaVert" wrap="square" rtlCol="0">
            <a:spAutoFit/>
          </a:bodyPr>
          <a:lstStyle/>
          <a:p>
            <a:endParaRPr lang="zh-CN" altLang="en-US" sz="3200" dirty="0"/>
          </a:p>
        </p:txBody>
      </p:sp>
      <p:sp>
        <p:nvSpPr>
          <p:cNvPr id="5" name="文本占位符 4"/>
          <p:cNvSpPr>
            <a:spLocks noGrp="1"/>
          </p:cNvSpPr>
          <p:nvPr>
            <p:ph type="body" sz="quarter" idx="10" hasCustomPrompt="1"/>
          </p:nvPr>
        </p:nvSpPr>
        <p:spPr>
          <a:xfrm>
            <a:off x="1142738" y="116296"/>
            <a:ext cx="562652" cy="2709350"/>
          </a:xfrm>
          <a:prstGeom prst="rect">
            <a:avLst/>
          </a:prstGeom>
        </p:spPr>
        <p:txBody>
          <a:bodyPr vert="eaVert"/>
          <a:lstStyle>
            <a:lvl1pPr marL="0" indent="0">
              <a:buNone/>
              <a:defRPr/>
            </a:lvl1pPr>
          </a:lstStyle>
          <a:p>
            <a:pPr lvl="0"/>
            <a:r>
              <a:rPr lang="en-US" altLang="zh-CN" dirty="0"/>
              <a:t>CONTENT </a:t>
            </a:r>
            <a:r>
              <a:rPr lang="zh-CN" altLang="en-US" dirty="0"/>
              <a:t>目录</a:t>
            </a:r>
          </a:p>
        </p:txBody>
      </p:sp>
      <p:sp>
        <p:nvSpPr>
          <p:cNvPr id="7" name="文本占位符 6"/>
          <p:cNvSpPr>
            <a:spLocks noGrp="1"/>
          </p:cNvSpPr>
          <p:nvPr>
            <p:ph type="body" sz="quarter" idx="11" hasCustomPrompt="1"/>
          </p:nvPr>
        </p:nvSpPr>
        <p:spPr>
          <a:xfrm>
            <a:off x="2341550" y="2286000"/>
            <a:ext cx="1128673" cy="688339"/>
          </a:xfrm>
          <a:prstGeom prst="rect">
            <a:avLst/>
          </a:prstGeom>
        </p:spPr>
        <p:txBody>
          <a:bodyPr/>
          <a:lstStyle>
            <a:lvl1pPr marL="0" indent="0">
              <a:buNone/>
              <a:defRPr sz="4800">
                <a:solidFill>
                  <a:schemeClr val="bg1"/>
                </a:solidFill>
              </a:defRPr>
            </a:lvl1pPr>
          </a:lstStyle>
          <a:p>
            <a:pPr lvl="0"/>
            <a:r>
              <a:rPr lang="en-US" altLang="zh-CN" dirty="0"/>
              <a:t>01</a:t>
            </a:r>
            <a:endParaRPr lang="zh-CN" altLang="en-US" dirty="0"/>
          </a:p>
        </p:txBody>
      </p:sp>
      <p:sp>
        <p:nvSpPr>
          <p:cNvPr id="14" name="文本占位符 6"/>
          <p:cNvSpPr>
            <a:spLocks noGrp="1"/>
          </p:cNvSpPr>
          <p:nvPr>
            <p:ph type="body" sz="quarter" idx="12" hasCustomPrompt="1"/>
          </p:nvPr>
        </p:nvSpPr>
        <p:spPr>
          <a:xfrm>
            <a:off x="2341550" y="2990539"/>
            <a:ext cx="1945637" cy="438462"/>
          </a:xfrm>
          <a:prstGeom prst="rect">
            <a:avLst/>
          </a:prstGeom>
        </p:spPr>
        <p:txBody>
          <a:bodyPr/>
          <a:lstStyle>
            <a:lvl1pPr marL="0" indent="0">
              <a:buNone/>
              <a:defRPr sz="2800">
                <a:solidFill>
                  <a:schemeClr val="bg1"/>
                </a:solidFill>
              </a:defRPr>
            </a:lvl1pPr>
          </a:lstStyle>
          <a:p>
            <a:pPr lvl="0"/>
            <a:r>
              <a:rPr lang="zh-CN" altLang="en-US" dirty="0">
                <a:cs typeface="+mn-ea"/>
                <a:sym typeface="+mn-lt"/>
              </a:rPr>
              <a:t>选题背景</a:t>
            </a:r>
            <a:endParaRPr lang="zh-CN" altLang="en-US" dirty="0"/>
          </a:p>
        </p:txBody>
      </p:sp>
      <p:sp>
        <p:nvSpPr>
          <p:cNvPr id="15" name="文本占位符 6"/>
          <p:cNvSpPr>
            <a:spLocks noGrp="1"/>
          </p:cNvSpPr>
          <p:nvPr>
            <p:ph type="body" sz="quarter" idx="13" hasCustomPrompt="1"/>
          </p:nvPr>
        </p:nvSpPr>
        <p:spPr>
          <a:xfrm>
            <a:off x="5560687" y="2286000"/>
            <a:ext cx="1128673" cy="688339"/>
          </a:xfrm>
          <a:prstGeom prst="rect">
            <a:avLst/>
          </a:prstGeom>
        </p:spPr>
        <p:txBody>
          <a:bodyPr/>
          <a:lstStyle>
            <a:lvl1pPr marL="0" indent="0">
              <a:buNone/>
              <a:defRPr sz="4800">
                <a:solidFill>
                  <a:schemeClr val="bg1"/>
                </a:solidFill>
              </a:defRPr>
            </a:lvl1pPr>
          </a:lstStyle>
          <a:p>
            <a:pPr lvl="0"/>
            <a:r>
              <a:rPr lang="en-US" altLang="zh-CN" dirty="0"/>
              <a:t>01</a:t>
            </a:r>
            <a:endParaRPr lang="zh-CN" altLang="en-US" dirty="0"/>
          </a:p>
        </p:txBody>
      </p:sp>
      <p:sp>
        <p:nvSpPr>
          <p:cNvPr id="16" name="文本占位符 6"/>
          <p:cNvSpPr>
            <a:spLocks noGrp="1"/>
          </p:cNvSpPr>
          <p:nvPr>
            <p:ph type="body" sz="quarter" idx="14" hasCustomPrompt="1"/>
          </p:nvPr>
        </p:nvSpPr>
        <p:spPr>
          <a:xfrm>
            <a:off x="5560688" y="2990539"/>
            <a:ext cx="1945637" cy="438462"/>
          </a:xfrm>
          <a:prstGeom prst="rect">
            <a:avLst/>
          </a:prstGeom>
        </p:spPr>
        <p:txBody>
          <a:bodyPr/>
          <a:lstStyle>
            <a:lvl1pPr marL="0" indent="0">
              <a:buNone/>
              <a:defRPr sz="2800">
                <a:solidFill>
                  <a:schemeClr val="bg1"/>
                </a:solidFill>
              </a:defRPr>
            </a:lvl1pPr>
          </a:lstStyle>
          <a:p>
            <a:pPr lvl="0"/>
            <a:r>
              <a:rPr lang="zh-CN" altLang="en-US" dirty="0">
                <a:cs typeface="+mn-ea"/>
                <a:sym typeface="+mn-lt"/>
              </a:rPr>
              <a:t>选题背景</a:t>
            </a:r>
            <a:endParaRPr lang="zh-CN" altLang="en-US" dirty="0"/>
          </a:p>
        </p:txBody>
      </p:sp>
      <p:sp>
        <p:nvSpPr>
          <p:cNvPr id="17" name="文本占位符 6"/>
          <p:cNvSpPr>
            <a:spLocks noGrp="1"/>
          </p:cNvSpPr>
          <p:nvPr>
            <p:ph type="body" sz="quarter" idx="15" hasCustomPrompt="1"/>
          </p:nvPr>
        </p:nvSpPr>
        <p:spPr>
          <a:xfrm>
            <a:off x="8779825" y="2286000"/>
            <a:ext cx="1128673" cy="688339"/>
          </a:xfrm>
          <a:prstGeom prst="rect">
            <a:avLst/>
          </a:prstGeom>
        </p:spPr>
        <p:txBody>
          <a:bodyPr/>
          <a:lstStyle>
            <a:lvl1pPr marL="0" indent="0">
              <a:buNone/>
              <a:defRPr sz="4800">
                <a:solidFill>
                  <a:schemeClr val="bg1"/>
                </a:solidFill>
              </a:defRPr>
            </a:lvl1pPr>
          </a:lstStyle>
          <a:p>
            <a:pPr lvl="0"/>
            <a:r>
              <a:rPr lang="en-US" altLang="zh-CN" dirty="0"/>
              <a:t>01</a:t>
            </a:r>
            <a:endParaRPr lang="zh-CN" altLang="en-US" dirty="0"/>
          </a:p>
        </p:txBody>
      </p:sp>
      <p:sp>
        <p:nvSpPr>
          <p:cNvPr id="18" name="文本占位符 6"/>
          <p:cNvSpPr>
            <a:spLocks noGrp="1"/>
          </p:cNvSpPr>
          <p:nvPr>
            <p:ph type="body" sz="quarter" idx="16" hasCustomPrompt="1"/>
          </p:nvPr>
        </p:nvSpPr>
        <p:spPr>
          <a:xfrm>
            <a:off x="8779825" y="2990539"/>
            <a:ext cx="1945637" cy="438462"/>
          </a:xfrm>
          <a:prstGeom prst="rect">
            <a:avLst/>
          </a:prstGeom>
        </p:spPr>
        <p:txBody>
          <a:bodyPr/>
          <a:lstStyle>
            <a:lvl1pPr marL="0" indent="0">
              <a:buNone/>
              <a:defRPr sz="2800">
                <a:solidFill>
                  <a:schemeClr val="bg1"/>
                </a:solidFill>
              </a:defRPr>
            </a:lvl1pPr>
          </a:lstStyle>
          <a:p>
            <a:pPr lvl="0"/>
            <a:r>
              <a:rPr lang="zh-CN" altLang="en-US" dirty="0">
                <a:cs typeface="+mn-ea"/>
                <a:sym typeface="+mn-lt"/>
              </a:rPr>
              <a:t>选题背景</a:t>
            </a:r>
            <a:endParaRPr lang="zh-CN" altLang="en-US" dirty="0"/>
          </a:p>
        </p:txBody>
      </p:sp>
    </p:spTree>
    <p:extLst>
      <p:ext uri="{BB962C8B-B14F-4D97-AF65-F5344CB8AC3E}">
        <p14:creationId xmlns:p14="http://schemas.microsoft.com/office/powerpoint/2010/main" val="571037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四项目录">
    <p:bg>
      <p:bgPr>
        <a:solidFill>
          <a:schemeClr val="accent1"/>
        </a:solidFill>
        <a:effectLst/>
      </p:bgPr>
    </p:bg>
    <p:spTree>
      <p:nvGrpSpPr>
        <p:cNvPr id="1" name=""/>
        <p:cNvGrpSpPr/>
        <p:nvPr/>
      </p:nvGrpSpPr>
      <p:grpSpPr>
        <a:xfrm>
          <a:off x="0" y="0"/>
          <a:ext cx="0" cy="0"/>
          <a:chOff x="0" y="0"/>
          <a:chExt cx="0" cy="0"/>
        </a:xfrm>
      </p:grpSpPr>
      <p:sp>
        <p:nvSpPr>
          <p:cNvPr id="2" name="矩形 1"/>
          <p:cNvSpPr/>
          <p:nvPr userDrawn="1"/>
        </p:nvSpPr>
        <p:spPr>
          <a:xfrm>
            <a:off x="996845" y="0"/>
            <a:ext cx="854439" cy="2990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userDrawn="1"/>
        </p:nvSpPr>
        <p:spPr>
          <a:xfrm>
            <a:off x="1085510" y="116296"/>
            <a:ext cx="677108" cy="2858043"/>
          </a:xfrm>
          <a:prstGeom prst="rect">
            <a:avLst/>
          </a:prstGeom>
          <a:noFill/>
        </p:spPr>
        <p:txBody>
          <a:bodyPr vert="eaVert" wrap="square" rtlCol="0">
            <a:spAutoFit/>
          </a:bodyPr>
          <a:lstStyle/>
          <a:p>
            <a:endParaRPr lang="zh-CN" altLang="en-US" sz="3200" dirty="0"/>
          </a:p>
        </p:txBody>
      </p:sp>
      <p:sp>
        <p:nvSpPr>
          <p:cNvPr id="5" name="文本占位符 4"/>
          <p:cNvSpPr>
            <a:spLocks noGrp="1"/>
          </p:cNvSpPr>
          <p:nvPr>
            <p:ph type="body" sz="quarter" idx="10" hasCustomPrompt="1"/>
          </p:nvPr>
        </p:nvSpPr>
        <p:spPr>
          <a:xfrm>
            <a:off x="1142738" y="116296"/>
            <a:ext cx="562652" cy="2709350"/>
          </a:xfrm>
          <a:prstGeom prst="rect">
            <a:avLst/>
          </a:prstGeom>
        </p:spPr>
        <p:txBody>
          <a:bodyPr vert="eaVert"/>
          <a:lstStyle>
            <a:lvl1pPr marL="0" indent="0">
              <a:buNone/>
              <a:defRPr/>
            </a:lvl1pPr>
          </a:lstStyle>
          <a:p>
            <a:pPr lvl="0"/>
            <a:r>
              <a:rPr lang="en-US" altLang="zh-CN" dirty="0"/>
              <a:t>CONTENT </a:t>
            </a:r>
            <a:r>
              <a:rPr lang="zh-CN" altLang="en-US" dirty="0"/>
              <a:t>目录</a:t>
            </a:r>
          </a:p>
        </p:txBody>
      </p:sp>
      <p:sp>
        <p:nvSpPr>
          <p:cNvPr id="7" name="文本占位符 6"/>
          <p:cNvSpPr>
            <a:spLocks noGrp="1"/>
          </p:cNvSpPr>
          <p:nvPr>
            <p:ph type="body" sz="quarter" idx="11" hasCustomPrompt="1"/>
          </p:nvPr>
        </p:nvSpPr>
        <p:spPr>
          <a:xfrm>
            <a:off x="2341550" y="2286000"/>
            <a:ext cx="1128673" cy="688339"/>
          </a:xfrm>
          <a:prstGeom prst="rect">
            <a:avLst/>
          </a:prstGeom>
        </p:spPr>
        <p:txBody>
          <a:bodyPr/>
          <a:lstStyle>
            <a:lvl1pPr marL="0" indent="0">
              <a:buNone/>
              <a:defRPr sz="4800">
                <a:solidFill>
                  <a:schemeClr val="bg1"/>
                </a:solidFill>
              </a:defRPr>
            </a:lvl1pPr>
          </a:lstStyle>
          <a:p>
            <a:pPr lvl="0"/>
            <a:r>
              <a:rPr lang="en-US" altLang="zh-CN" dirty="0"/>
              <a:t>01</a:t>
            </a:r>
            <a:endParaRPr lang="zh-CN" altLang="en-US" dirty="0"/>
          </a:p>
        </p:txBody>
      </p:sp>
      <p:sp>
        <p:nvSpPr>
          <p:cNvPr id="14" name="文本占位符 6"/>
          <p:cNvSpPr>
            <a:spLocks noGrp="1"/>
          </p:cNvSpPr>
          <p:nvPr>
            <p:ph type="body" sz="quarter" idx="12" hasCustomPrompt="1"/>
          </p:nvPr>
        </p:nvSpPr>
        <p:spPr>
          <a:xfrm>
            <a:off x="2341550" y="2990539"/>
            <a:ext cx="1945637" cy="438462"/>
          </a:xfrm>
          <a:prstGeom prst="rect">
            <a:avLst/>
          </a:prstGeom>
        </p:spPr>
        <p:txBody>
          <a:bodyPr/>
          <a:lstStyle>
            <a:lvl1pPr marL="0" indent="0">
              <a:buNone/>
              <a:defRPr sz="2800">
                <a:solidFill>
                  <a:schemeClr val="bg1"/>
                </a:solidFill>
              </a:defRPr>
            </a:lvl1pPr>
          </a:lstStyle>
          <a:p>
            <a:pPr lvl="0"/>
            <a:r>
              <a:rPr lang="zh-CN" altLang="en-US" dirty="0">
                <a:cs typeface="+mn-ea"/>
                <a:sym typeface="+mn-lt"/>
              </a:rPr>
              <a:t>选题背景</a:t>
            </a:r>
            <a:endParaRPr lang="zh-CN" altLang="en-US" dirty="0"/>
          </a:p>
        </p:txBody>
      </p:sp>
      <p:sp>
        <p:nvSpPr>
          <p:cNvPr id="15" name="文本占位符 6"/>
          <p:cNvSpPr>
            <a:spLocks noGrp="1"/>
          </p:cNvSpPr>
          <p:nvPr>
            <p:ph type="body" sz="quarter" idx="13" hasCustomPrompt="1"/>
          </p:nvPr>
        </p:nvSpPr>
        <p:spPr>
          <a:xfrm>
            <a:off x="6096000" y="2286000"/>
            <a:ext cx="1128673" cy="688339"/>
          </a:xfrm>
          <a:prstGeom prst="rect">
            <a:avLst/>
          </a:prstGeom>
        </p:spPr>
        <p:txBody>
          <a:bodyPr/>
          <a:lstStyle>
            <a:lvl1pPr marL="0" indent="0">
              <a:buNone/>
              <a:defRPr sz="4800">
                <a:solidFill>
                  <a:schemeClr val="bg1"/>
                </a:solidFill>
              </a:defRPr>
            </a:lvl1pPr>
          </a:lstStyle>
          <a:p>
            <a:pPr lvl="0"/>
            <a:r>
              <a:rPr lang="en-US" altLang="zh-CN" dirty="0"/>
              <a:t>01</a:t>
            </a:r>
            <a:endParaRPr lang="zh-CN" altLang="en-US" dirty="0"/>
          </a:p>
        </p:txBody>
      </p:sp>
      <p:sp>
        <p:nvSpPr>
          <p:cNvPr id="16" name="文本占位符 6"/>
          <p:cNvSpPr>
            <a:spLocks noGrp="1"/>
          </p:cNvSpPr>
          <p:nvPr>
            <p:ph type="body" sz="quarter" idx="14" hasCustomPrompt="1"/>
          </p:nvPr>
        </p:nvSpPr>
        <p:spPr>
          <a:xfrm>
            <a:off x="6096001" y="2990539"/>
            <a:ext cx="1945637" cy="438462"/>
          </a:xfrm>
          <a:prstGeom prst="rect">
            <a:avLst/>
          </a:prstGeom>
        </p:spPr>
        <p:txBody>
          <a:bodyPr/>
          <a:lstStyle>
            <a:lvl1pPr marL="0" indent="0">
              <a:buNone/>
              <a:defRPr sz="2800">
                <a:solidFill>
                  <a:schemeClr val="bg1"/>
                </a:solidFill>
              </a:defRPr>
            </a:lvl1pPr>
          </a:lstStyle>
          <a:p>
            <a:pPr lvl="0"/>
            <a:r>
              <a:rPr lang="zh-CN" altLang="en-US" dirty="0">
                <a:cs typeface="+mn-ea"/>
                <a:sym typeface="+mn-lt"/>
              </a:rPr>
              <a:t>选题背景</a:t>
            </a:r>
            <a:endParaRPr lang="zh-CN" altLang="en-US" dirty="0"/>
          </a:p>
        </p:txBody>
      </p:sp>
      <p:sp>
        <p:nvSpPr>
          <p:cNvPr id="19" name="文本占位符 6"/>
          <p:cNvSpPr>
            <a:spLocks noGrp="1"/>
          </p:cNvSpPr>
          <p:nvPr>
            <p:ph type="body" sz="quarter" idx="17" hasCustomPrompt="1"/>
          </p:nvPr>
        </p:nvSpPr>
        <p:spPr>
          <a:xfrm>
            <a:off x="2341550" y="3934918"/>
            <a:ext cx="1128673" cy="688339"/>
          </a:xfrm>
          <a:prstGeom prst="rect">
            <a:avLst/>
          </a:prstGeom>
        </p:spPr>
        <p:txBody>
          <a:bodyPr/>
          <a:lstStyle>
            <a:lvl1pPr marL="0" indent="0">
              <a:buNone/>
              <a:defRPr sz="4800">
                <a:solidFill>
                  <a:schemeClr val="bg1"/>
                </a:solidFill>
              </a:defRPr>
            </a:lvl1pPr>
          </a:lstStyle>
          <a:p>
            <a:pPr lvl="0"/>
            <a:r>
              <a:rPr lang="en-US" altLang="zh-CN" dirty="0"/>
              <a:t>01</a:t>
            </a:r>
            <a:endParaRPr lang="zh-CN" altLang="en-US" dirty="0"/>
          </a:p>
        </p:txBody>
      </p:sp>
      <p:sp>
        <p:nvSpPr>
          <p:cNvPr id="20" name="文本占位符 6"/>
          <p:cNvSpPr>
            <a:spLocks noGrp="1"/>
          </p:cNvSpPr>
          <p:nvPr>
            <p:ph type="body" sz="quarter" idx="18" hasCustomPrompt="1"/>
          </p:nvPr>
        </p:nvSpPr>
        <p:spPr>
          <a:xfrm>
            <a:off x="2341550" y="4639457"/>
            <a:ext cx="1945637" cy="438462"/>
          </a:xfrm>
          <a:prstGeom prst="rect">
            <a:avLst/>
          </a:prstGeom>
        </p:spPr>
        <p:txBody>
          <a:bodyPr/>
          <a:lstStyle>
            <a:lvl1pPr marL="0" indent="0">
              <a:buNone/>
              <a:defRPr sz="2800">
                <a:solidFill>
                  <a:schemeClr val="bg1"/>
                </a:solidFill>
              </a:defRPr>
            </a:lvl1pPr>
          </a:lstStyle>
          <a:p>
            <a:pPr lvl="0"/>
            <a:r>
              <a:rPr lang="zh-CN" altLang="en-US" dirty="0">
                <a:cs typeface="+mn-ea"/>
                <a:sym typeface="+mn-lt"/>
              </a:rPr>
              <a:t>选题背景</a:t>
            </a:r>
            <a:endParaRPr lang="zh-CN" altLang="en-US" dirty="0"/>
          </a:p>
        </p:txBody>
      </p:sp>
      <p:sp>
        <p:nvSpPr>
          <p:cNvPr id="21" name="文本占位符 6"/>
          <p:cNvSpPr>
            <a:spLocks noGrp="1"/>
          </p:cNvSpPr>
          <p:nvPr>
            <p:ph type="body" sz="quarter" idx="19" hasCustomPrompt="1"/>
          </p:nvPr>
        </p:nvSpPr>
        <p:spPr>
          <a:xfrm>
            <a:off x="6096000" y="3934918"/>
            <a:ext cx="1128673" cy="688339"/>
          </a:xfrm>
          <a:prstGeom prst="rect">
            <a:avLst/>
          </a:prstGeom>
        </p:spPr>
        <p:txBody>
          <a:bodyPr/>
          <a:lstStyle>
            <a:lvl1pPr marL="0" indent="0">
              <a:buNone/>
              <a:defRPr sz="4800">
                <a:solidFill>
                  <a:schemeClr val="bg1"/>
                </a:solidFill>
              </a:defRPr>
            </a:lvl1pPr>
          </a:lstStyle>
          <a:p>
            <a:pPr lvl="0"/>
            <a:r>
              <a:rPr lang="en-US" altLang="zh-CN" dirty="0"/>
              <a:t>01</a:t>
            </a:r>
            <a:endParaRPr lang="zh-CN" altLang="en-US" dirty="0"/>
          </a:p>
        </p:txBody>
      </p:sp>
      <p:sp>
        <p:nvSpPr>
          <p:cNvPr id="22" name="文本占位符 6"/>
          <p:cNvSpPr>
            <a:spLocks noGrp="1"/>
          </p:cNvSpPr>
          <p:nvPr>
            <p:ph type="body" sz="quarter" idx="20" hasCustomPrompt="1"/>
          </p:nvPr>
        </p:nvSpPr>
        <p:spPr>
          <a:xfrm>
            <a:off x="6096001" y="4639457"/>
            <a:ext cx="1945637" cy="438462"/>
          </a:xfrm>
          <a:prstGeom prst="rect">
            <a:avLst/>
          </a:prstGeom>
        </p:spPr>
        <p:txBody>
          <a:bodyPr/>
          <a:lstStyle>
            <a:lvl1pPr marL="0" indent="0">
              <a:buNone/>
              <a:defRPr sz="2800">
                <a:solidFill>
                  <a:schemeClr val="bg1"/>
                </a:solidFill>
              </a:defRPr>
            </a:lvl1pPr>
          </a:lstStyle>
          <a:p>
            <a:pPr lvl="0"/>
            <a:r>
              <a:rPr lang="zh-CN" altLang="en-US" dirty="0">
                <a:cs typeface="+mn-ea"/>
                <a:sym typeface="+mn-lt"/>
              </a:rPr>
              <a:t>选题背景</a:t>
            </a:r>
            <a:endParaRPr lang="zh-CN" altLang="en-US" dirty="0"/>
          </a:p>
        </p:txBody>
      </p:sp>
    </p:spTree>
    <p:extLst>
      <p:ext uri="{BB962C8B-B14F-4D97-AF65-F5344CB8AC3E}">
        <p14:creationId xmlns:p14="http://schemas.microsoft.com/office/powerpoint/2010/main" val="3735684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五项目录">
    <p:bg>
      <p:bgPr>
        <a:solidFill>
          <a:schemeClr val="accent1"/>
        </a:solidFill>
        <a:effectLst/>
      </p:bgPr>
    </p:bg>
    <p:spTree>
      <p:nvGrpSpPr>
        <p:cNvPr id="1" name=""/>
        <p:cNvGrpSpPr/>
        <p:nvPr/>
      </p:nvGrpSpPr>
      <p:grpSpPr>
        <a:xfrm>
          <a:off x="0" y="0"/>
          <a:ext cx="0" cy="0"/>
          <a:chOff x="0" y="0"/>
          <a:chExt cx="0" cy="0"/>
        </a:xfrm>
      </p:grpSpPr>
      <p:sp>
        <p:nvSpPr>
          <p:cNvPr id="2" name="矩形 1"/>
          <p:cNvSpPr/>
          <p:nvPr userDrawn="1"/>
        </p:nvSpPr>
        <p:spPr>
          <a:xfrm>
            <a:off x="996845" y="0"/>
            <a:ext cx="854439" cy="2990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userDrawn="1"/>
        </p:nvSpPr>
        <p:spPr>
          <a:xfrm>
            <a:off x="1085510" y="116296"/>
            <a:ext cx="677108" cy="2858043"/>
          </a:xfrm>
          <a:prstGeom prst="rect">
            <a:avLst/>
          </a:prstGeom>
          <a:noFill/>
        </p:spPr>
        <p:txBody>
          <a:bodyPr vert="eaVert" wrap="square" rtlCol="0">
            <a:spAutoFit/>
          </a:bodyPr>
          <a:lstStyle/>
          <a:p>
            <a:endParaRPr lang="zh-CN" altLang="en-US" sz="3200" dirty="0"/>
          </a:p>
        </p:txBody>
      </p:sp>
      <p:sp>
        <p:nvSpPr>
          <p:cNvPr id="5" name="文本占位符 4"/>
          <p:cNvSpPr>
            <a:spLocks noGrp="1"/>
          </p:cNvSpPr>
          <p:nvPr>
            <p:ph type="body" sz="quarter" idx="10" hasCustomPrompt="1"/>
          </p:nvPr>
        </p:nvSpPr>
        <p:spPr>
          <a:xfrm>
            <a:off x="1142738" y="116296"/>
            <a:ext cx="562652" cy="2709350"/>
          </a:xfrm>
          <a:prstGeom prst="rect">
            <a:avLst/>
          </a:prstGeom>
        </p:spPr>
        <p:txBody>
          <a:bodyPr vert="eaVert"/>
          <a:lstStyle>
            <a:lvl1pPr marL="0" indent="0">
              <a:buNone/>
              <a:defRPr/>
            </a:lvl1pPr>
          </a:lstStyle>
          <a:p>
            <a:pPr lvl="0"/>
            <a:r>
              <a:rPr lang="en-US" altLang="zh-CN" dirty="0"/>
              <a:t>CONTENT </a:t>
            </a:r>
            <a:r>
              <a:rPr lang="zh-CN" altLang="en-US" dirty="0"/>
              <a:t>目录</a:t>
            </a:r>
          </a:p>
        </p:txBody>
      </p:sp>
      <p:sp>
        <p:nvSpPr>
          <p:cNvPr id="7" name="文本占位符 6"/>
          <p:cNvSpPr>
            <a:spLocks noGrp="1"/>
          </p:cNvSpPr>
          <p:nvPr>
            <p:ph type="body" sz="quarter" idx="11" hasCustomPrompt="1"/>
          </p:nvPr>
        </p:nvSpPr>
        <p:spPr>
          <a:xfrm>
            <a:off x="2341550" y="2286000"/>
            <a:ext cx="1128673" cy="688339"/>
          </a:xfrm>
          <a:prstGeom prst="rect">
            <a:avLst/>
          </a:prstGeom>
        </p:spPr>
        <p:txBody>
          <a:bodyPr/>
          <a:lstStyle>
            <a:lvl1pPr marL="0" indent="0">
              <a:buNone/>
              <a:defRPr sz="4800">
                <a:solidFill>
                  <a:schemeClr val="bg1"/>
                </a:solidFill>
              </a:defRPr>
            </a:lvl1pPr>
          </a:lstStyle>
          <a:p>
            <a:pPr lvl="0"/>
            <a:r>
              <a:rPr lang="en-US" altLang="zh-CN" dirty="0"/>
              <a:t>01</a:t>
            </a:r>
            <a:endParaRPr lang="zh-CN" altLang="en-US" dirty="0"/>
          </a:p>
        </p:txBody>
      </p:sp>
      <p:sp>
        <p:nvSpPr>
          <p:cNvPr id="14" name="文本占位符 6"/>
          <p:cNvSpPr>
            <a:spLocks noGrp="1"/>
          </p:cNvSpPr>
          <p:nvPr>
            <p:ph type="body" sz="quarter" idx="12" hasCustomPrompt="1"/>
          </p:nvPr>
        </p:nvSpPr>
        <p:spPr>
          <a:xfrm>
            <a:off x="2341550" y="2990539"/>
            <a:ext cx="1945637" cy="438462"/>
          </a:xfrm>
          <a:prstGeom prst="rect">
            <a:avLst/>
          </a:prstGeom>
        </p:spPr>
        <p:txBody>
          <a:bodyPr/>
          <a:lstStyle>
            <a:lvl1pPr marL="0" indent="0">
              <a:buNone/>
              <a:defRPr sz="2800">
                <a:solidFill>
                  <a:schemeClr val="bg1"/>
                </a:solidFill>
              </a:defRPr>
            </a:lvl1pPr>
          </a:lstStyle>
          <a:p>
            <a:pPr lvl="0"/>
            <a:r>
              <a:rPr lang="zh-CN" altLang="en-US" dirty="0">
                <a:cs typeface="+mn-ea"/>
                <a:sym typeface="+mn-lt"/>
              </a:rPr>
              <a:t>选题背景</a:t>
            </a:r>
            <a:endParaRPr lang="zh-CN" altLang="en-US" dirty="0"/>
          </a:p>
        </p:txBody>
      </p:sp>
      <p:sp>
        <p:nvSpPr>
          <p:cNvPr id="15" name="文本占位符 6"/>
          <p:cNvSpPr>
            <a:spLocks noGrp="1"/>
          </p:cNvSpPr>
          <p:nvPr>
            <p:ph type="body" sz="quarter" idx="13" hasCustomPrompt="1"/>
          </p:nvPr>
        </p:nvSpPr>
        <p:spPr>
          <a:xfrm>
            <a:off x="5560687" y="2286000"/>
            <a:ext cx="1128673" cy="688339"/>
          </a:xfrm>
          <a:prstGeom prst="rect">
            <a:avLst/>
          </a:prstGeom>
        </p:spPr>
        <p:txBody>
          <a:bodyPr/>
          <a:lstStyle>
            <a:lvl1pPr marL="0" indent="0">
              <a:buNone/>
              <a:defRPr sz="4800">
                <a:solidFill>
                  <a:schemeClr val="bg1"/>
                </a:solidFill>
              </a:defRPr>
            </a:lvl1pPr>
          </a:lstStyle>
          <a:p>
            <a:pPr lvl="0"/>
            <a:r>
              <a:rPr lang="en-US" altLang="zh-CN" dirty="0"/>
              <a:t>01</a:t>
            </a:r>
            <a:endParaRPr lang="zh-CN" altLang="en-US" dirty="0"/>
          </a:p>
        </p:txBody>
      </p:sp>
      <p:sp>
        <p:nvSpPr>
          <p:cNvPr id="16" name="文本占位符 6"/>
          <p:cNvSpPr>
            <a:spLocks noGrp="1"/>
          </p:cNvSpPr>
          <p:nvPr>
            <p:ph type="body" sz="quarter" idx="14" hasCustomPrompt="1"/>
          </p:nvPr>
        </p:nvSpPr>
        <p:spPr>
          <a:xfrm>
            <a:off x="5560688" y="2990539"/>
            <a:ext cx="1945637" cy="438462"/>
          </a:xfrm>
          <a:prstGeom prst="rect">
            <a:avLst/>
          </a:prstGeom>
        </p:spPr>
        <p:txBody>
          <a:bodyPr/>
          <a:lstStyle>
            <a:lvl1pPr marL="0" indent="0">
              <a:buNone/>
              <a:defRPr sz="2800">
                <a:solidFill>
                  <a:schemeClr val="bg1"/>
                </a:solidFill>
              </a:defRPr>
            </a:lvl1pPr>
          </a:lstStyle>
          <a:p>
            <a:pPr lvl="0"/>
            <a:r>
              <a:rPr lang="zh-CN" altLang="en-US" dirty="0">
                <a:cs typeface="+mn-ea"/>
                <a:sym typeface="+mn-lt"/>
              </a:rPr>
              <a:t>选题背景</a:t>
            </a:r>
            <a:endParaRPr lang="zh-CN" altLang="en-US" dirty="0"/>
          </a:p>
        </p:txBody>
      </p:sp>
      <p:sp>
        <p:nvSpPr>
          <p:cNvPr id="17" name="文本占位符 6"/>
          <p:cNvSpPr>
            <a:spLocks noGrp="1"/>
          </p:cNvSpPr>
          <p:nvPr>
            <p:ph type="body" sz="quarter" idx="15" hasCustomPrompt="1"/>
          </p:nvPr>
        </p:nvSpPr>
        <p:spPr>
          <a:xfrm>
            <a:off x="8779825" y="2286000"/>
            <a:ext cx="1128673" cy="688339"/>
          </a:xfrm>
          <a:prstGeom prst="rect">
            <a:avLst/>
          </a:prstGeom>
        </p:spPr>
        <p:txBody>
          <a:bodyPr/>
          <a:lstStyle>
            <a:lvl1pPr marL="0" indent="0">
              <a:buNone/>
              <a:defRPr sz="4800">
                <a:solidFill>
                  <a:schemeClr val="bg1"/>
                </a:solidFill>
              </a:defRPr>
            </a:lvl1pPr>
          </a:lstStyle>
          <a:p>
            <a:pPr lvl="0"/>
            <a:r>
              <a:rPr lang="en-US" altLang="zh-CN" dirty="0"/>
              <a:t>01</a:t>
            </a:r>
            <a:endParaRPr lang="zh-CN" altLang="en-US" dirty="0"/>
          </a:p>
        </p:txBody>
      </p:sp>
      <p:sp>
        <p:nvSpPr>
          <p:cNvPr id="18" name="文本占位符 6"/>
          <p:cNvSpPr>
            <a:spLocks noGrp="1"/>
          </p:cNvSpPr>
          <p:nvPr>
            <p:ph type="body" sz="quarter" idx="16" hasCustomPrompt="1"/>
          </p:nvPr>
        </p:nvSpPr>
        <p:spPr>
          <a:xfrm>
            <a:off x="8779825" y="2990539"/>
            <a:ext cx="1945637" cy="438462"/>
          </a:xfrm>
          <a:prstGeom prst="rect">
            <a:avLst/>
          </a:prstGeom>
        </p:spPr>
        <p:txBody>
          <a:bodyPr/>
          <a:lstStyle>
            <a:lvl1pPr marL="0" indent="0">
              <a:buNone/>
              <a:defRPr sz="2800">
                <a:solidFill>
                  <a:schemeClr val="bg1"/>
                </a:solidFill>
              </a:defRPr>
            </a:lvl1pPr>
          </a:lstStyle>
          <a:p>
            <a:pPr lvl="0"/>
            <a:r>
              <a:rPr lang="zh-CN" altLang="en-US" dirty="0">
                <a:cs typeface="+mn-ea"/>
                <a:sym typeface="+mn-lt"/>
              </a:rPr>
              <a:t>选题背景</a:t>
            </a:r>
            <a:endParaRPr lang="zh-CN" altLang="en-US" dirty="0"/>
          </a:p>
        </p:txBody>
      </p:sp>
      <p:sp>
        <p:nvSpPr>
          <p:cNvPr id="19" name="文本占位符 6"/>
          <p:cNvSpPr>
            <a:spLocks noGrp="1"/>
          </p:cNvSpPr>
          <p:nvPr>
            <p:ph type="body" sz="quarter" idx="17" hasCustomPrompt="1"/>
          </p:nvPr>
        </p:nvSpPr>
        <p:spPr>
          <a:xfrm>
            <a:off x="2341550" y="3934918"/>
            <a:ext cx="1128673" cy="688339"/>
          </a:xfrm>
          <a:prstGeom prst="rect">
            <a:avLst/>
          </a:prstGeom>
        </p:spPr>
        <p:txBody>
          <a:bodyPr/>
          <a:lstStyle>
            <a:lvl1pPr marL="0" indent="0">
              <a:buNone/>
              <a:defRPr sz="4800">
                <a:solidFill>
                  <a:schemeClr val="bg1"/>
                </a:solidFill>
              </a:defRPr>
            </a:lvl1pPr>
          </a:lstStyle>
          <a:p>
            <a:pPr lvl="0"/>
            <a:r>
              <a:rPr lang="en-US" altLang="zh-CN" dirty="0"/>
              <a:t>01</a:t>
            </a:r>
            <a:endParaRPr lang="zh-CN" altLang="en-US" dirty="0"/>
          </a:p>
        </p:txBody>
      </p:sp>
      <p:sp>
        <p:nvSpPr>
          <p:cNvPr id="20" name="文本占位符 6"/>
          <p:cNvSpPr>
            <a:spLocks noGrp="1"/>
          </p:cNvSpPr>
          <p:nvPr>
            <p:ph type="body" sz="quarter" idx="18" hasCustomPrompt="1"/>
          </p:nvPr>
        </p:nvSpPr>
        <p:spPr>
          <a:xfrm>
            <a:off x="2341550" y="4639457"/>
            <a:ext cx="1945637" cy="438462"/>
          </a:xfrm>
          <a:prstGeom prst="rect">
            <a:avLst/>
          </a:prstGeom>
        </p:spPr>
        <p:txBody>
          <a:bodyPr/>
          <a:lstStyle>
            <a:lvl1pPr marL="0" indent="0">
              <a:buNone/>
              <a:defRPr sz="2800">
                <a:solidFill>
                  <a:schemeClr val="bg1"/>
                </a:solidFill>
              </a:defRPr>
            </a:lvl1pPr>
          </a:lstStyle>
          <a:p>
            <a:pPr lvl="0"/>
            <a:r>
              <a:rPr lang="zh-CN" altLang="en-US" dirty="0">
                <a:cs typeface="+mn-ea"/>
                <a:sym typeface="+mn-lt"/>
              </a:rPr>
              <a:t>选题背景</a:t>
            </a:r>
            <a:endParaRPr lang="zh-CN" altLang="en-US" dirty="0"/>
          </a:p>
        </p:txBody>
      </p:sp>
      <p:sp>
        <p:nvSpPr>
          <p:cNvPr id="21" name="文本占位符 6"/>
          <p:cNvSpPr>
            <a:spLocks noGrp="1"/>
          </p:cNvSpPr>
          <p:nvPr>
            <p:ph type="body" sz="quarter" idx="19" hasCustomPrompt="1"/>
          </p:nvPr>
        </p:nvSpPr>
        <p:spPr>
          <a:xfrm>
            <a:off x="5560687" y="3934918"/>
            <a:ext cx="1128673" cy="688339"/>
          </a:xfrm>
          <a:prstGeom prst="rect">
            <a:avLst/>
          </a:prstGeom>
        </p:spPr>
        <p:txBody>
          <a:bodyPr/>
          <a:lstStyle>
            <a:lvl1pPr marL="0" indent="0">
              <a:buNone/>
              <a:defRPr sz="4800">
                <a:solidFill>
                  <a:schemeClr val="bg1"/>
                </a:solidFill>
              </a:defRPr>
            </a:lvl1pPr>
          </a:lstStyle>
          <a:p>
            <a:pPr lvl="0"/>
            <a:r>
              <a:rPr lang="en-US" altLang="zh-CN" dirty="0"/>
              <a:t>01</a:t>
            </a:r>
            <a:endParaRPr lang="zh-CN" altLang="en-US" dirty="0"/>
          </a:p>
        </p:txBody>
      </p:sp>
      <p:sp>
        <p:nvSpPr>
          <p:cNvPr id="22" name="文本占位符 6"/>
          <p:cNvSpPr>
            <a:spLocks noGrp="1"/>
          </p:cNvSpPr>
          <p:nvPr>
            <p:ph type="body" sz="quarter" idx="20" hasCustomPrompt="1"/>
          </p:nvPr>
        </p:nvSpPr>
        <p:spPr>
          <a:xfrm>
            <a:off x="5560688" y="4639457"/>
            <a:ext cx="1945637" cy="438462"/>
          </a:xfrm>
          <a:prstGeom prst="rect">
            <a:avLst/>
          </a:prstGeom>
        </p:spPr>
        <p:txBody>
          <a:bodyPr/>
          <a:lstStyle>
            <a:lvl1pPr marL="0" indent="0">
              <a:buNone/>
              <a:defRPr sz="2800">
                <a:solidFill>
                  <a:schemeClr val="bg1"/>
                </a:solidFill>
              </a:defRPr>
            </a:lvl1pPr>
          </a:lstStyle>
          <a:p>
            <a:pPr lvl="0"/>
            <a:r>
              <a:rPr lang="zh-CN" altLang="en-US" dirty="0">
                <a:cs typeface="+mn-ea"/>
                <a:sym typeface="+mn-lt"/>
              </a:rPr>
              <a:t>选题背景</a:t>
            </a:r>
            <a:endParaRPr lang="zh-CN" altLang="en-US" dirty="0"/>
          </a:p>
        </p:txBody>
      </p:sp>
    </p:spTree>
    <p:extLst>
      <p:ext uri="{BB962C8B-B14F-4D97-AF65-F5344CB8AC3E}">
        <p14:creationId xmlns:p14="http://schemas.microsoft.com/office/powerpoint/2010/main" val="3061211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六项目录">
    <p:bg>
      <p:bgPr>
        <a:solidFill>
          <a:schemeClr val="accent1"/>
        </a:solidFill>
        <a:effectLst/>
      </p:bgPr>
    </p:bg>
    <p:spTree>
      <p:nvGrpSpPr>
        <p:cNvPr id="1" name=""/>
        <p:cNvGrpSpPr/>
        <p:nvPr/>
      </p:nvGrpSpPr>
      <p:grpSpPr>
        <a:xfrm>
          <a:off x="0" y="0"/>
          <a:ext cx="0" cy="0"/>
          <a:chOff x="0" y="0"/>
          <a:chExt cx="0" cy="0"/>
        </a:xfrm>
      </p:grpSpPr>
      <p:sp>
        <p:nvSpPr>
          <p:cNvPr id="2" name="矩形 1"/>
          <p:cNvSpPr/>
          <p:nvPr userDrawn="1"/>
        </p:nvSpPr>
        <p:spPr>
          <a:xfrm>
            <a:off x="996845" y="0"/>
            <a:ext cx="854439" cy="2990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userDrawn="1"/>
        </p:nvSpPr>
        <p:spPr>
          <a:xfrm>
            <a:off x="1085510" y="116296"/>
            <a:ext cx="677108" cy="2858043"/>
          </a:xfrm>
          <a:prstGeom prst="rect">
            <a:avLst/>
          </a:prstGeom>
          <a:noFill/>
        </p:spPr>
        <p:txBody>
          <a:bodyPr vert="eaVert" wrap="square" rtlCol="0">
            <a:spAutoFit/>
          </a:bodyPr>
          <a:lstStyle/>
          <a:p>
            <a:endParaRPr lang="zh-CN" altLang="en-US" sz="3200" dirty="0"/>
          </a:p>
        </p:txBody>
      </p:sp>
      <p:sp>
        <p:nvSpPr>
          <p:cNvPr id="5" name="文本占位符 4"/>
          <p:cNvSpPr>
            <a:spLocks noGrp="1"/>
          </p:cNvSpPr>
          <p:nvPr>
            <p:ph type="body" sz="quarter" idx="10" hasCustomPrompt="1"/>
          </p:nvPr>
        </p:nvSpPr>
        <p:spPr>
          <a:xfrm>
            <a:off x="1142738" y="116296"/>
            <a:ext cx="562652" cy="2709350"/>
          </a:xfrm>
          <a:prstGeom prst="rect">
            <a:avLst/>
          </a:prstGeom>
        </p:spPr>
        <p:txBody>
          <a:bodyPr vert="eaVert"/>
          <a:lstStyle>
            <a:lvl1pPr marL="0" indent="0">
              <a:buNone/>
              <a:defRPr/>
            </a:lvl1pPr>
          </a:lstStyle>
          <a:p>
            <a:pPr lvl="0"/>
            <a:r>
              <a:rPr lang="en-US" altLang="zh-CN" dirty="0"/>
              <a:t>CONTENT </a:t>
            </a:r>
            <a:r>
              <a:rPr lang="zh-CN" altLang="en-US" dirty="0"/>
              <a:t>目录</a:t>
            </a:r>
          </a:p>
        </p:txBody>
      </p:sp>
      <p:sp>
        <p:nvSpPr>
          <p:cNvPr id="7" name="文本占位符 6"/>
          <p:cNvSpPr>
            <a:spLocks noGrp="1"/>
          </p:cNvSpPr>
          <p:nvPr>
            <p:ph type="body" sz="quarter" idx="11" hasCustomPrompt="1"/>
          </p:nvPr>
        </p:nvSpPr>
        <p:spPr>
          <a:xfrm>
            <a:off x="2341550" y="2286000"/>
            <a:ext cx="1128673" cy="688339"/>
          </a:xfrm>
          <a:prstGeom prst="rect">
            <a:avLst/>
          </a:prstGeom>
        </p:spPr>
        <p:txBody>
          <a:bodyPr/>
          <a:lstStyle>
            <a:lvl1pPr marL="0" indent="0">
              <a:buNone/>
              <a:defRPr sz="4800">
                <a:solidFill>
                  <a:schemeClr val="bg1"/>
                </a:solidFill>
              </a:defRPr>
            </a:lvl1pPr>
          </a:lstStyle>
          <a:p>
            <a:pPr lvl="0"/>
            <a:r>
              <a:rPr lang="en-US" altLang="zh-CN" dirty="0"/>
              <a:t>01</a:t>
            </a:r>
            <a:endParaRPr lang="zh-CN" altLang="en-US" dirty="0"/>
          </a:p>
        </p:txBody>
      </p:sp>
      <p:sp>
        <p:nvSpPr>
          <p:cNvPr id="14" name="文本占位符 6"/>
          <p:cNvSpPr>
            <a:spLocks noGrp="1"/>
          </p:cNvSpPr>
          <p:nvPr>
            <p:ph type="body" sz="quarter" idx="12" hasCustomPrompt="1"/>
          </p:nvPr>
        </p:nvSpPr>
        <p:spPr>
          <a:xfrm>
            <a:off x="2341550" y="2990539"/>
            <a:ext cx="1945637" cy="438462"/>
          </a:xfrm>
          <a:prstGeom prst="rect">
            <a:avLst/>
          </a:prstGeom>
        </p:spPr>
        <p:txBody>
          <a:bodyPr/>
          <a:lstStyle>
            <a:lvl1pPr marL="0" indent="0">
              <a:buNone/>
              <a:defRPr sz="2800">
                <a:solidFill>
                  <a:schemeClr val="bg1"/>
                </a:solidFill>
              </a:defRPr>
            </a:lvl1pPr>
          </a:lstStyle>
          <a:p>
            <a:pPr lvl="0"/>
            <a:r>
              <a:rPr lang="zh-CN" altLang="en-US" dirty="0">
                <a:cs typeface="+mn-ea"/>
                <a:sym typeface="+mn-lt"/>
              </a:rPr>
              <a:t>选题背景</a:t>
            </a:r>
            <a:endParaRPr lang="zh-CN" altLang="en-US" dirty="0"/>
          </a:p>
        </p:txBody>
      </p:sp>
      <p:sp>
        <p:nvSpPr>
          <p:cNvPr id="15" name="文本占位符 6"/>
          <p:cNvSpPr>
            <a:spLocks noGrp="1"/>
          </p:cNvSpPr>
          <p:nvPr>
            <p:ph type="body" sz="quarter" idx="13" hasCustomPrompt="1"/>
          </p:nvPr>
        </p:nvSpPr>
        <p:spPr>
          <a:xfrm>
            <a:off x="5560687" y="2286000"/>
            <a:ext cx="1128673" cy="688339"/>
          </a:xfrm>
          <a:prstGeom prst="rect">
            <a:avLst/>
          </a:prstGeom>
        </p:spPr>
        <p:txBody>
          <a:bodyPr/>
          <a:lstStyle>
            <a:lvl1pPr marL="0" indent="0">
              <a:buNone/>
              <a:defRPr sz="4800">
                <a:solidFill>
                  <a:schemeClr val="bg1"/>
                </a:solidFill>
              </a:defRPr>
            </a:lvl1pPr>
          </a:lstStyle>
          <a:p>
            <a:pPr lvl="0"/>
            <a:r>
              <a:rPr lang="en-US" altLang="zh-CN" dirty="0"/>
              <a:t>01</a:t>
            </a:r>
            <a:endParaRPr lang="zh-CN" altLang="en-US" dirty="0"/>
          </a:p>
        </p:txBody>
      </p:sp>
      <p:sp>
        <p:nvSpPr>
          <p:cNvPr id="16" name="文本占位符 6"/>
          <p:cNvSpPr>
            <a:spLocks noGrp="1"/>
          </p:cNvSpPr>
          <p:nvPr>
            <p:ph type="body" sz="quarter" idx="14" hasCustomPrompt="1"/>
          </p:nvPr>
        </p:nvSpPr>
        <p:spPr>
          <a:xfrm>
            <a:off x="5560688" y="2990539"/>
            <a:ext cx="1945637" cy="438462"/>
          </a:xfrm>
          <a:prstGeom prst="rect">
            <a:avLst/>
          </a:prstGeom>
        </p:spPr>
        <p:txBody>
          <a:bodyPr/>
          <a:lstStyle>
            <a:lvl1pPr marL="0" indent="0">
              <a:buNone/>
              <a:defRPr sz="2800">
                <a:solidFill>
                  <a:schemeClr val="bg1"/>
                </a:solidFill>
              </a:defRPr>
            </a:lvl1pPr>
          </a:lstStyle>
          <a:p>
            <a:pPr lvl="0"/>
            <a:r>
              <a:rPr lang="zh-CN" altLang="en-US" dirty="0">
                <a:cs typeface="+mn-ea"/>
                <a:sym typeface="+mn-lt"/>
              </a:rPr>
              <a:t>选题背景</a:t>
            </a:r>
            <a:endParaRPr lang="zh-CN" altLang="en-US" dirty="0"/>
          </a:p>
        </p:txBody>
      </p:sp>
      <p:sp>
        <p:nvSpPr>
          <p:cNvPr id="17" name="文本占位符 6"/>
          <p:cNvSpPr>
            <a:spLocks noGrp="1"/>
          </p:cNvSpPr>
          <p:nvPr>
            <p:ph type="body" sz="quarter" idx="15" hasCustomPrompt="1"/>
          </p:nvPr>
        </p:nvSpPr>
        <p:spPr>
          <a:xfrm>
            <a:off x="8779825" y="2286000"/>
            <a:ext cx="1128673" cy="688339"/>
          </a:xfrm>
          <a:prstGeom prst="rect">
            <a:avLst/>
          </a:prstGeom>
        </p:spPr>
        <p:txBody>
          <a:bodyPr/>
          <a:lstStyle>
            <a:lvl1pPr marL="0" indent="0">
              <a:buNone/>
              <a:defRPr sz="4800">
                <a:solidFill>
                  <a:schemeClr val="bg1"/>
                </a:solidFill>
              </a:defRPr>
            </a:lvl1pPr>
          </a:lstStyle>
          <a:p>
            <a:pPr lvl="0"/>
            <a:r>
              <a:rPr lang="en-US" altLang="zh-CN" dirty="0"/>
              <a:t>01</a:t>
            </a:r>
            <a:endParaRPr lang="zh-CN" altLang="en-US" dirty="0"/>
          </a:p>
        </p:txBody>
      </p:sp>
      <p:sp>
        <p:nvSpPr>
          <p:cNvPr id="18" name="文本占位符 6"/>
          <p:cNvSpPr>
            <a:spLocks noGrp="1"/>
          </p:cNvSpPr>
          <p:nvPr>
            <p:ph type="body" sz="quarter" idx="16" hasCustomPrompt="1"/>
          </p:nvPr>
        </p:nvSpPr>
        <p:spPr>
          <a:xfrm>
            <a:off x="8779825" y="2990539"/>
            <a:ext cx="1945637" cy="438462"/>
          </a:xfrm>
          <a:prstGeom prst="rect">
            <a:avLst/>
          </a:prstGeom>
        </p:spPr>
        <p:txBody>
          <a:bodyPr/>
          <a:lstStyle>
            <a:lvl1pPr marL="0" indent="0">
              <a:buNone/>
              <a:defRPr sz="2800">
                <a:solidFill>
                  <a:schemeClr val="bg1"/>
                </a:solidFill>
              </a:defRPr>
            </a:lvl1pPr>
          </a:lstStyle>
          <a:p>
            <a:pPr lvl="0"/>
            <a:r>
              <a:rPr lang="zh-CN" altLang="en-US" dirty="0">
                <a:cs typeface="+mn-ea"/>
                <a:sym typeface="+mn-lt"/>
              </a:rPr>
              <a:t>选题背景</a:t>
            </a:r>
            <a:endParaRPr lang="zh-CN" altLang="en-US" dirty="0"/>
          </a:p>
        </p:txBody>
      </p:sp>
      <p:sp>
        <p:nvSpPr>
          <p:cNvPr id="19" name="文本占位符 6"/>
          <p:cNvSpPr>
            <a:spLocks noGrp="1"/>
          </p:cNvSpPr>
          <p:nvPr>
            <p:ph type="body" sz="quarter" idx="17" hasCustomPrompt="1"/>
          </p:nvPr>
        </p:nvSpPr>
        <p:spPr>
          <a:xfrm>
            <a:off x="2341550" y="3934918"/>
            <a:ext cx="1128673" cy="688339"/>
          </a:xfrm>
          <a:prstGeom prst="rect">
            <a:avLst/>
          </a:prstGeom>
        </p:spPr>
        <p:txBody>
          <a:bodyPr/>
          <a:lstStyle>
            <a:lvl1pPr marL="0" indent="0">
              <a:buNone/>
              <a:defRPr sz="4800">
                <a:solidFill>
                  <a:schemeClr val="bg1"/>
                </a:solidFill>
              </a:defRPr>
            </a:lvl1pPr>
          </a:lstStyle>
          <a:p>
            <a:pPr lvl="0"/>
            <a:r>
              <a:rPr lang="en-US" altLang="zh-CN" dirty="0"/>
              <a:t>01</a:t>
            </a:r>
            <a:endParaRPr lang="zh-CN" altLang="en-US" dirty="0"/>
          </a:p>
        </p:txBody>
      </p:sp>
      <p:sp>
        <p:nvSpPr>
          <p:cNvPr id="20" name="文本占位符 6"/>
          <p:cNvSpPr>
            <a:spLocks noGrp="1"/>
          </p:cNvSpPr>
          <p:nvPr>
            <p:ph type="body" sz="quarter" idx="18" hasCustomPrompt="1"/>
          </p:nvPr>
        </p:nvSpPr>
        <p:spPr>
          <a:xfrm>
            <a:off x="2341550" y="4639457"/>
            <a:ext cx="1945637" cy="438462"/>
          </a:xfrm>
          <a:prstGeom prst="rect">
            <a:avLst/>
          </a:prstGeom>
        </p:spPr>
        <p:txBody>
          <a:bodyPr/>
          <a:lstStyle>
            <a:lvl1pPr marL="0" indent="0">
              <a:buNone/>
              <a:defRPr sz="2800">
                <a:solidFill>
                  <a:schemeClr val="bg1"/>
                </a:solidFill>
              </a:defRPr>
            </a:lvl1pPr>
          </a:lstStyle>
          <a:p>
            <a:pPr lvl="0"/>
            <a:r>
              <a:rPr lang="zh-CN" altLang="en-US" dirty="0">
                <a:cs typeface="+mn-ea"/>
                <a:sym typeface="+mn-lt"/>
              </a:rPr>
              <a:t>选题背景</a:t>
            </a:r>
            <a:endParaRPr lang="zh-CN" altLang="en-US" dirty="0"/>
          </a:p>
        </p:txBody>
      </p:sp>
      <p:sp>
        <p:nvSpPr>
          <p:cNvPr id="21" name="文本占位符 6"/>
          <p:cNvSpPr>
            <a:spLocks noGrp="1"/>
          </p:cNvSpPr>
          <p:nvPr>
            <p:ph type="body" sz="quarter" idx="19" hasCustomPrompt="1"/>
          </p:nvPr>
        </p:nvSpPr>
        <p:spPr>
          <a:xfrm>
            <a:off x="5560687" y="3934918"/>
            <a:ext cx="1128673" cy="688339"/>
          </a:xfrm>
          <a:prstGeom prst="rect">
            <a:avLst/>
          </a:prstGeom>
        </p:spPr>
        <p:txBody>
          <a:bodyPr/>
          <a:lstStyle>
            <a:lvl1pPr marL="0" indent="0">
              <a:buNone/>
              <a:defRPr sz="4800">
                <a:solidFill>
                  <a:schemeClr val="bg1"/>
                </a:solidFill>
              </a:defRPr>
            </a:lvl1pPr>
          </a:lstStyle>
          <a:p>
            <a:pPr lvl="0"/>
            <a:r>
              <a:rPr lang="en-US" altLang="zh-CN" dirty="0"/>
              <a:t>01</a:t>
            </a:r>
            <a:endParaRPr lang="zh-CN" altLang="en-US" dirty="0"/>
          </a:p>
        </p:txBody>
      </p:sp>
      <p:sp>
        <p:nvSpPr>
          <p:cNvPr id="22" name="文本占位符 6"/>
          <p:cNvSpPr>
            <a:spLocks noGrp="1"/>
          </p:cNvSpPr>
          <p:nvPr>
            <p:ph type="body" sz="quarter" idx="20" hasCustomPrompt="1"/>
          </p:nvPr>
        </p:nvSpPr>
        <p:spPr>
          <a:xfrm>
            <a:off x="5560688" y="4639457"/>
            <a:ext cx="1945637" cy="438462"/>
          </a:xfrm>
          <a:prstGeom prst="rect">
            <a:avLst/>
          </a:prstGeom>
        </p:spPr>
        <p:txBody>
          <a:bodyPr/>
          <a:lstStyle>
            <a:lvl1pPr marL="0" indent="0">
              <a:buNone/>
              <a:defRPr sz="2800">
                <a:solidFill>
                  <a:schemeClr val="bg1"/>
                </a:solidFill>
              </a:defRPr>
            </a:lvl1pPr>
          </a:lstStyle>
          <a:p>
            <a:pPr lvl="0"/>
            <a:r>
              <a:rPr lang="zh-CN" altLang="en-US" dirty="0">
                <a:cs typeface="+mn-ea"/>
                <a:sym typeface="+mn-lt"/>
              </a:rPr>
              <a:t>选题背景</a:t>
            </a:r>
            <a:endParaRPr lang="zh-CN" altLang="en-US" dirty="0"/>
          </a:p>
        </p:txBody>
      </p:sp>
      <p:sp>
        <p:nvSpPr>
          <p:cNvPr id="23" name="文本占位符 6"/>
          <p:cNvSpPr>
            <a:spLocks noGrp="1"/>
          </p:cNvSpPr>
          <p:nvPr>
            <p:ph type="body" sz="quarter" idx="21" hasCustomPrompt="1"/>
          </p:nvPr>
        </p:nvSpPr>
        <p:spPr>
          <a:xfrm>
            <a:off x="8779825" y="3934918"/>
            <a:ext cx="1128673" cy="688339"/>
          </a:xfrm>
          <a:prstGeom prst="rect">
            <a:avLst/>
          </a:prstGeom>
        </p:spPr>
        <p:txBody>
          <a:bodyPr/>
          <a:lstStyle>
            <a:lvl1pPr marL="0" indent="0">
              <a:buNone/>
              <a:defRPr sz="4800">
                <a:solidFill>
                  <a:schemeClr val="bg1"/>
                </a:solidFill>
              </a:defRPr>
            </a:lvl1pPr>
          </a:lstStyle>
          <a:p>
            <a:pPr lvl="0"/>
            <a:r>
              <a:rPr lang="en-US" altLang="zh-CN" dirty="0"/>
              <a:t>01</a:t>
            </a:r>
            <a:endParaRPr lang="zh-CN" altLang="en-US" dirty="0"/>
          </a:p>
        </p:txBody>
      </p:sp>
      <p:sp>
        <p:nvSpPr>
          <p:cNvPr id="24" name="文本占位符 6"/>
          <p:cNvSpPr>
            <a:spLocks noGrp="1"/>
          </p:cNvSpPr>
          <p:nvPr>
            <p:ph type="body" sz="quarter" idx="22" hasCustomPrompt="1"/>
          </p:nvPr>
        </p:nvSpPr>
        <p:spPr>
          <a:xfrm>
            <a:off x="8779825" y="4639457"/>
            <a:ext cx="1945637" cy="438462"/>
          </a:xfrm>
          <a:prstGeom prst="rect">
            <a:avLst/>
          </a:prstGeom>
        </p:spPr>
        <p:txBody>
          <a:bodyPr/>
          <a:lstStyle>
            <a:lvl1pPr marL="0" indent="0">
              <a:buNone/>
              <a:defRPr sz="2800">
                <a:solidFill>
                  <a:schemeClr val="bg1"/>
                </a:solidFill>
              </a:defRPr>
            </a:lvl1pPr>
          </a:lstStyle>
          <a:p>
            <a:pPr lvl="0"/>
            <a:r>
              <a:rPr lang="zh-CN" altLang="en-US" dirty="0">
                <a:cs typeface="+mn-ea"/>
                <a:sym typeface="+mn-lt"/>
              </a:rPr>
              <a:t>选题背景</a:t>
            </a:r>
            <a:endParaRPr lang="zh-CN" altLang="en-US" dirty="0"/>
          </a:p>
        </p:txBody>
      </p:sp>
    </p:spTree>
    <p:extLst>
      <p:ext uri="{BB962C8B-B14F-4D97-AF65-F5344CB8AC3E}">
        <p14:creationId xmlns:p14="http://schemas.microsoft.com/office/powerpoint/2010/main" val="679821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bg>
      <p:bgPr>
        <a:solidFill>
          <a:schemeClr val="accent1"/>
        </a:solidFill>
        <a:effectLst/>
      </p:bgPr>
    </p:bg>
    <p:spTree>
      <p:nvGrpSpPr>
        <p:cNvPr id="1" name=""/>
        <p:cNvGrpSpPr/>
        <p:nvPr/>
      </p:nvGrpSpPr>
      <p:grpSpPr>
        <a:xfrm>
          <a:off x="0" y="0"/>
          <a:ext cx="0" cy="0"/>
          <a:chOff x="0" y="0"/>
          <a:chExt cx="0" cy="0"/>
        </a:xfrm>
      </p:grpSpPr>
      <p:sp>
        <p:nvSpPr>
          <p:cNvPr id="27" name="矩形 6"/>
          <p:cNvSpPr/>
          <p:nvPr userDrawn="1"/>
        </p:nvSpPr>
        <p:spPr>
          <a:xfrm>
            <a:off x="571798" y="789271"/>
            <a:ext cx="2505516" cy="5279458"/>
          </a:xfrm>
          <a:custGeom>
            <a:avLst/>
            <a:gdLst>
              <a:gd name="connsiteX0" fmla="*/ 0 w 2520000"/>
              <a:gd name="connsiteY0" fmla="*/ 0 h 2519119"/>
              <a:gd name="connsiteX1" fmla="*/ 2520000 w 2520000"/>
              <a:gd name="connsiteY1" fmla="*/ 0 h 2519119"/>
              <a:gd name="connsiteX2" fmla="*/ 2520000 w 2520000"/>
              <a:gd name="connsiteY2" fmla="*/ 2519119 h 2519119"/>
              <a:gd name="connsiteX3" fmla="*/ 0 w 2520000"/>
              <a:gd name="connsiteY3" fmla="*/ 2519119 h 2519119"/>
              <a:gd name="connsiteX4" fmla="*/ 0 w 2520000"/>
              <a:gd name="connsiteY4" fmla="*/ 0 h 2519119"/>
              <a:gd name="connsiteX0" fmla="*/ 0 w 2520000"/>
              <a:gd name="connsiteY0" fmla="*/ 780586 h 3299705"/>
              <a:gd name="connsiteX1" fmla="*/ 2482829 w 2520000"/>
              <a:gd name="connsiteY1" fmla="*/ 0 h 3299705"/>
              <a:gd name="connsiteX2" fmla="*/ 2520000 w 2520000"/>
              <a:gd name="connsiteY2" fmla="*/ 3299705 h 3299705"/>
              <a:gd name="connsiteX3" fmla="*/ 0 w 2520000"/>
              <a:gd name="connsiteY3" fmla="*/ 3299705 h 3299705"/>
              <a:gd name="connsiteX4" fmla="*/ 0 w 2520000"/>
              <a:gd name="connsiteY4" fmla="*/ 780586 h 3299705"/>
              <a:gd name="connsiteX0" fmla="*/ 0 w 2527434"/>
              <a:gd name="connsiteY0" fmla="*/ 780586 h 4080290"/>
              <a:gd name="connsiteX1" fmla="*/ 2482829 w 2527434"/>
              <a:gd name="connsiteY1" fmla="*/ 0 h 4080290"/>
              <a:gd name="connsiteX2" fmla="*/ 2527434 w 2527434"/>
              <a:gd name="connsiteY2" fmla="*/ 4080290 h 4080290"/>
              <a:gd name="connsiteX3" fmla="*/ 0 w 2527434"/>
              <a:gd name="connsiteY3" fmla="*/ 3299705 h 4080290"/>
              <a:gd name="connsiteX4" fmla="*/ 0 w 2527434"/>
              <a:gd name="connsiteY4" fmla="*/ 780586 h 408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434" h="4080290">
                <a:moveTo>
                  <a:pt x="0" y="780586"/>
                </a:moveTo>
                <a:lnTo>
                  <a:pt x="2482829" y="0"/>
                </a:lnTo>
                <a:lnTo>
                  <a:pt x="2527434" y="4080290"/>
                </a:lnTo>
                <a:lnTo>
                  <a:pt x="0" y="3299705"/>
                </a:lnTo>
                <a:lnTo>
                  <a:pt x="0" y="780586"/>
                </a:lnTo>
                <a:close/>
              </a:path>
            </a:pathLst>
          </a:custGeom>
          <a:noFill/>
          <a:ln w="28575">
            <a:solidFill>
              <a:schemeClr val="accent1">
                <a:lumMod val="75000"/>
              </a:schemeClr>
            </a:solidFill>
            <a:bevel/>
          </a:ln>
          <a:scene3d>
            <a:camera prst="orthographicFront">
              <a:rot lat="0" lon="21599933"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6"/>
          <p:cNvSpPr/>
          <p:nvPr userDrawn="1"/>
        </p:nvSpPr>
        <p:spPr>
          <a:xfrm>
            <a:off x="3440126" y="789271"/>
            <a:ext cx="2505516" cy="5279458"/>
          </a:xfrm>
          <a:custGeom>
            <a:avLst/>
            <a:gdLst>
              <a:gd name="connsiteX0" fmla="*/ 0 w 2520000"/>
              <a:gd name="connsiteY0" fmla="*/ 0 h 2519119"/>
              <a:gd name="connsiteX1" fmla="*/ 2520000 w 2520000"/>
              <a:gd name="connsiteY1" fmla="*/ 0 h 2519119"/>
              <a:gd name="connsiteX2" fmla="*/ 2520000 w 2520000"/>
              <a:gd name="connsiteY2" fmla="*/ 2519119 h 2519119"/>
              <a:gd name="connsiteX3" fmla="*/ 0 w 2520000"/>
              <a:gd name="connsiteY3" fmla="*/ 2519119 h 2519119"/>
              <a:gd name="connsiteX4" fmla="*/ 0 w 2520000"/>
              <a:gd name="connsiteY4" fmla="*/ 0 h 2519119"/>
              <a:gd name="connsiteX0" fmla="*/ 0 w 2520000"/>
              <a:gd name="connsiteY0" fmla="*/ 780586 h 3299705"/>
              <a:gd name="connsiteX1" fmla="*/ 2482829 w 2520000"/>
              <a:gd name="connsiteY1" fmla="*/ 0 h 3299705"/>
              <a:gd name="connsiteX2" fmla="*/ 2520000 w 2520000"/>
              <a:gd name="connsiteY2" fmla="*/ 3299705 h 3299705"/>
              <a:gd name="connsiteX3" fmla="*/ 0 w 2520000"/>
              <a:gd name="connsiteY3" fmla="*/ 3299705 h 3299705"/>
              <a:gd name="connsiteX4" fmla="*/ 0 w 2520000"/>
              <a:gd name="connsiteY4" fmla="*/ 780586 h 3299705"/>
              <a:gd name="connsiteX0" fmla="*/ 0 w 2527434"/>
              <a:gd name="connsiteY0" fmla="*/ 780586 h 4080290"/>
              <a:gd name="connsiteX1" fmla="*/ 2482829 w 2527434"/>
              <a:gd name="connsiteY1" fmla="*/ 0 h 4080290"/>
              <a:gd name="connsiteX2" fmla="*/ 2527434 w 2527434"/>
              <a:gd name="connsiteY2" fmla="*/ 4080290 h 4080290"/>
              <a:gd name="connsiteX3" fmla="*/ 0 w 2527434"/>
              <a:gd name="connsiteY3" fmla="*/ 3299705 h 4080290"/>
              <a:gd name="connsiteX4" fmla="*/ 0 w 2527434"/>
              <a:gd name="connsiteY4" fmla="*/ 780586 h 408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434" h="4080290">
                <a:moveTo>
                  <a:pt x="0" y="780586"/>
                </a:moveTo>
                <a:lnTo>
                  <a:pt x="2482829" y="0"/>
                </a:lnTo>
                <a:lnTo>
                  <a:pt x="2527434" y="4080290"/>
                </a:lnTo>
                <a:lnTo>
                  <a:pt x="0" y="3299705"/>
                </a:lnTo>
                <a:lnTo>
                  <a:pt x="0" y="780586"/>
                </a:lnTo>
                <a:close/>
              </a:path>
            </a:pathLst>
          </a:custGeom>
          <a:noFill/>
          <a:ln w="127000">
            <a:solidFill>
              <a:schemeClr val="bg1"/>
            </a:solidFill>
            <a:bevel/>
          </a:ln>
          <a:scene3d>
            <a:camera prst="orthographicFront">
              <a:rot lat="0" lon="21599933"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6"/>
          <p:cNvSpPr/>
          <p:nvPr userDrawn="1"/>
        </p:nvSpPr>
        <p:spPr>
          <a:xfrm>
            <a:off x="6308454" y="789271"/>
            <a:ext cx="2505516" cy="5279458"/>
          </a:xfrm>
          <a:custGeom>
            <a:avLst/>
            <a:gdLst>
              <a:gd name="connsiteX0" fmla="*/ 0 w 2520000"/>
              <a:gd name="connsiteY0" fmla="*/ 0 h 2519119"/>
              <a:gd name="connsiteX1" fmla="*/ 2520000 w 2520000"/>
              <a:gd name="connsiteY1" fmla="*/ 0 h 2519119"/>
              <a:gd name="connsiteX2" fmla="*/ 2520000 w 2520000"/>
              <a:gd name="connsiteY2" fmla="*/ 2519119 h 2519119"/>
              <a:gd name="connsiteX3" fmla="*/ 0 w 2520000"/>
              <a:gd name="connsiteY3" fmla="*/ 2519119 h 2519119"/>
              <a:gd name="connsiteX4" fmla="*/ 0 w 2520000"/>
              <a:gd name="connsiteY4" fmla="*/ 0 h 2519119"/>
              <a:gd name="connsiteX0" fmla="*/ 0 w 2520000"/>
              <a:gd name="connsiteY0" fmla="*/ 780586 h 3299705"/>
              <a:gd name="connsiteX1" fmla="*/ 2482829 w 2520000"/>
              <a:gd name="connsiteY1" fmla="*/ 0 h 3299705"/>
              <a:gd name="connsiteX2" fmla="*/ 2520000 w 2520000"/>
              <a:gd name="connsiteY2" fmla="*/ 3299705 h 3299705"/>
              <a:gd name="connsiteX3" fmla="*/ 0 w 2520000"/>
              <a:gd name="connsiteY3" fmla="*/ 3299705 h 3299705"/>
              <a:gd name="connsiteX4" fmla="*/ 0 w 2520000"/>
              <a:gd name="connsiteY4" fmla="*/ 780586 h 3299705"/>
              <a:gd name="connsiteX0" fmla="*/ 0 w 2527434"/>
              <a:gd name="connsiteY0" fmla="*/ 780586 h 4080290"/>
              <a:gd name="connsiteX1" fmla="*/ 2482829 w 2527434"/>
              <a:gd name="connsiteY1" fmla="*/ 0 h 4080290"/>
              <a:gd name="connsiteX2" fmla="*/ 2527434 w 2527434"/>
              <a:gd name="connsiteY2" fmla="*/ 4080290 h 4080290"/>
              <a:gd name="connsiteX3" fmla="*/ 0 w 2527434"/>
              <a:gd name="connsiteY3" fmla="*/ 3299705 h 4080290"/>
              <a:gd name="connsiteX4" fmla="*/ 0 w 2527434"/>
              <a:gd name="connsiteY4" fmla="*/ 780586 h 408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434" h="4080290">
                <a:moveTo>
                  <a:pt x="0" y="780586"/>
                </a:moveTo>
                <a:lnTo>
                  <a:pt x="2482829" y="0"/>
                </a:lnTo>
                <a:lnTo>
                  <a:pt x="2527434" y="4080290"/>
                </a:lnTo>
                <a:lnTo>
                  <a:pt x="0" y="3299705"/>
                </a:lnTo>
                <a:lnTo>
                  <a:pt x="0" y="780586"/>
                </a:lnTo>
                <a:close/>
              </a:path>
            </a:pathLst>
          </a:custGeom>
          <a:noFill/>
          <a:ln w="28575">
            <a:solidFill>
              <a:schemeClr val="accent1">
                <a:lumMod val="75000"/>
              </a:schemeClr>
            </a:solidFill>
            <a:bevel/>
          </a:ln>
          <a:scene3d>
            <a:camera prst="orthographicFront">
              <a:rot lat="0" lon="21599933"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6"/>
          <p:cNvSpPr/>
          <p:nvPr userDrawn="1"/>
        </p:nvSpPr>
        <p:spPr>
          <a:xfrm>
            <a:off x="9176782" y="789271"/>
            <a:ext cx="2505516" cy="5279458"/>
          </a:xfrm>
          <a:custGeom>
            <a:avLst/>
            <a:gdLst>
              <a:gd name="connsiteX0" fmla="*/ 0 w 2520000"/>
              <a:gd name="connsiteY0" fmla="*/ 0 h 2519119"/>
              <a:gd name="connsiteX1" fmla="*/ 2520000 w 2520000"/>
              <a:gd name="connsiteY1" fmla="*/ 0 h 2519119"/>
              <a:gd name="connsiteX2" fmla="*/ 2520000 w 2520000"/>
              <a:gd name="connsiteY2" fmla="*/ 2519119 h 2519119"/>
              <a:gd name="connsiteX3" fmla="*/ 0 w 2520000"/>
              <a:gd name="connsiteY3" fmla="*/ 2519119 h 2519119"/>
              <a:gd name="connsiteX4" fmla="*/ 0 w 2520000"/>
              <a:gd name="connsiteY4" fmla="*/ 0 h 2519119"/>
              <a:gd name="connsiteX0" fmla="*/ 0 w 2520000"/>
              <a:gd name="connsiteY0" fmla="*/ 780586 h 3299705"/>
              <a:gd name="connsiteX1" fmla="*/ 2482829 w 2520000"/>
              <a:gd name="connsiteY1" fmla="*/ 0 h 3299705"/>
              <a:gd name="connsiteX2" fmla="*/ 2520000 w 2520000"/>
              <a:gd name="connsiteY2" fmla="*/ 3299705 h 3299705"/>
              <a:gd name="connsiteX3" fmla="*/ 0 w 2520000"/>
              <a:gd name="connsiteY3" fmla="*/ 3299705 h 3299705"/>
              <a:gd name="connsiteX4" fmla="*/ 0 w 2520000"/>
              <a:gd name="connsiteY4" fmla="*/ 780586 h 3299705"/>
              <a:gd name="connsiteX0" fmla="*/ 0 w 2527434"/>
              <a:gd name="connsiteY0" fmla="*/ 780586 h 4080290"/>
              <a:gd name="connsiteX1" fmla="*/ 2482829 w 2527434"/>
              <a:gd name="connsiteY1" fmla="*/ 0 h 4080290"/>
              <a:gd name="connsiteX2" fmla="*/ 2527434 w 2527434"/>
              <a:gd name="connsiteY2" fmla="*/ 4080290 h 4080290"/>
              <a:gd name="connsiteX3" fmla="*/ 0 w 2527434"/>
              <a:gd name="connsiteY3" fmla="*/ 3299705 h 4080290"/>
              <a:gd name="connsiteX4" fmla="*/ 0 w 2527434"/>
              <a:gd name="connsiteY4" fmla="*/ 780586 h 408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434" h="4080290">
                <a:moveTo>
                  <a:pt x="0" y="780586"/>
                </a:moveTo>
                <a:lnTo>
                  <a:pt x="2482829" y="0"/>
                </a:lnTo>
                <a:lnTo>
                  <a:pt x="2527434" y="4080290"/>
                </a:lnTo>
                <a:lnTo>
                  <a:pt x="0" y="3299705"/>
                </a:lnTo>
                <a:lnTo>
                  <a:pt x="0" y="780586"/>
                </a:lnTo>
                <a:close/>
              </a:path>
            </a:pathLst>
          </a:custGeom>
          <a:noFill/>
          <a:ln w="28575">
            <a:solidFill>
              <a:schemeClr val="accent1">
                <a:lumMod val="75000"/>
              </a:schemeClr>
            </a:solidFill>
            <a:bevel/>
          </a:ln>
          <a:scene3d>
            <a:camera prst="orthographicFront">
              <a:rot lat="0" lon="21599933"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34" name="文本占位符 9"/>
          <p:cNvSpPr>
            <a:spLocks noGrp="1"/>
          </p:cNvSpPr>
          <p:nvPr>
            <p:ph type="body" sz="quarter" idx="14" hasCustomPrompt="1"/>
          </p:nvPr>
        </p:nvSpPr>
        <p:spPr>
          <a:xfrm>
            <a:off x="6308454" y="2460758"/>
            <a:ext cx="2464953" cy="5159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600">
                <a:solidFill>
                  <a:schemeClr val="bg1"/>
                </a:solidFill>
              </a:defRPr>
            </a:lvl1pPr>
            <a:lvl2pPr algn="r">
              <a:defRPr/>
            </a:lvl2pPr>
            <a:lvl3pPr algn="r">
              <a:defRPr/>
            </a:lvl3pPr>
            <a:lvl4pPr algn="r">
              <a:defRPr/>
            </a:lvl4pPr>
            <a:lvl5pPr algn="r">
              <a:defRPr/>
            </a:lvl5pPr>
          </a:lstStyle>
          <a:p>
            <a:r>
              <a:rPr lang="en-US" altLang="zh-CN" dirty="0">
                <a:cs typeface="+mn-ea"/>
                <a:sym typeface="+mn-lt"/>
              </a:rPr>
              <a:t>Part 1</a:t>
            </a:r>
            <a:endParaRPr lang="zh-CN" altLang="en-US" dirty="0">
              <a:cs typeface="+mn-ea"/>
              <a:sym typeface="+mn-lt"/>
            </a:endParaRPr>
          </a:p>
        </p:txBody>
      </p:sp>
      <p:sp>
        <p:nvSpPr>
          <p:cNvPr id="41" name="文本占位符 40"/>
          <p:cNvSpPr>
            <a:spLocks noGrp="1"/>
          </p:cNvSpPr>
          <p:nvPr>
            <p:ph type="body" sz="quarter" idx="15" hasCustomPrompt="1"/>
          </p:nvPr>
        </p:nvSpPr>
        <p:spPr>
          <a:xfrm>
            <a:off x="6308725" y="2938529"/>
            <a:ext cx="5373573" cy="1238835"/>
          </a:xfrm>
          <a:prstGeom prst="rect">
            <a:avLst/>
          </a:prstGeom>
        </p:spPr>
        <p:txBody>
          <a:bodyPr/>
          <a:lstStyle>
            <a:lvl1pPr marL="0" indent="0">
              <a:buNone/>
              <a:defRPr sz="8800" b="1">
                <a:solidFill>
                  <a:schemeClr val="bg1"/>
                </a:solidFill>
              </a:defRPr>
            </a:lvl1pPr>
          </a:lstStyle>
          <a:p>
            <a:pPr lvl="0"/>
            <a:r>
              <a:rPr lang="zh-CN" altLang="en-US" dirty="0"/>
              <a:t>选题背景</a:t>
            </a:r>
          </a:p>
        </p:txBody>
      </p:sp>
    </p:spTree>
    <p:extLst>
      <p:ext uri="{BB962C8B-B14F-4D97-AF65-F5344CB8AC3E}">
        <p14:creationId xmlns:p14="http://schemas.microsoft.com/office/powerpoint/2010/main" val="1670484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bg>
      <p:bgPr>
        <a:solidFill>
          <a:schemeClr val="accent1"/>
        </a:solidFill>
        <a:effectLst/>
      </p:bgPr>
    </p:bg>
    <p:spTree>
      <p:nvGrpSpPr>
        <p:cNvPr id="1" name=""/>
        <p:cNvGrpSpPr/>
        <p:nvPr/>
      </p:nvGrpSpPr>
      <p:grpSpPr>
        <a:xfrm>
          <a:off x="0" y="0"/>
          <a:ext cx="0" cy="0"/>
          <a:chOff x="0" y="0"/>
          <a:chExt cx="0" cy="0"/>
        </a:xfrm>
      </p:grpSpPr>
      <p:sp>
        <p:nvSpPr>
          <p:cNvPr id="27" name="矩形 6"/>
          <p:cNvSpPr/>
          <p:nvPr userDrawn="1"/>
        </p:nvSpPr>
        <p:spPr>
          <a:xfrm>
            <a:off x="571798" y="789271"/>
            <a:ext cx="2505516" cy="5279458"/>
          </a:xfrm>
          <a:custGeom>
            <a:avLst/>
            <a:gdLst>
              <a:gd name="connsiteX0" fmla="*/ 0 w 2520000"/>
              <a:gd name="connsiteY0" fmla="*/ 0 h 2519119"/>
              <a:gd name="connsiteX1" fmla="*/ 2520000 w 2520000"/>
              <a:gd name="connsiteY1" fmla="*/ 0 h 2519119"/>
              <a:gd name="connsiteX2" fmla="*/ 2520000 w 2520000"/>
              <a:gd name="connsiteY2" fmla="*/ 2519119 h 2519119"/>
              <a:gd name="connsiteX3" fmla="*/ 0 w 2520000"/>
              <a:gd name="connsiteY3" fmla="*/ 2519119 h 2519119"/>
              <a:gd name="connsiteX4" fmla="*/ 0 w 2520000"/>
              <a:gd name="connsiteY4" fmla="*/ 0 h 2519119"/>
              <a:gd name="connsiteX0" fmla="*/ 0 w 2520000"/>
              <a:gd name="connsiteY0" fmla="*/ 780586 h 3299705"/>
              <a:gd name="connsiteX1" fmla="*/ 2482829 w 2520000"/>
              <a:gd name="connsiteY1" fmla="*/ 0 h 3299705"/>
              <a:gd name="connsiteX2" fmla="*/ 2520000 w 2520000"/>
              <a:gd name="connsiteY2" fmla="*/ 3299705 h 3299705"/>
              <a:gd name="connsiteX3" fmla="*/ 0 w 2520000"/>
              <a:gd name="connsiteY3" fmla="*/ 3299705 h 3299705"/>
              <a:gd name="connsiteX4" fmla="*/ 0 w 2520000"/>
              <a:gd name="connsiteY4" fmla="*/ 780586 h 3299705"/>
              <a:gd name="connsiteX0" fmla="*/ 0 w 2527434"/>
              <a:gd name="connsiteY0" fmla="*/ 780586 h 4080290"/>
              <a:gd name="connsiteX1" fmla="*/ 2482829 w 2527434"/>
              <a:gd name="connsiteY1" fmla="*/ 0 h 4080290"/>
              <a:gd name="connsiteX2" fmla="*/ 2527434 w 2527434"/>
              <a:gd name="connsiteY2" fmla="*/ 4080290 h 4080290"/>
              <a:gd name="connsiteX3" fmla="*/ 0 w 2527434"/>
              <a:gd name="connsiteY3" fmla="*/ 3299705 h 4080290"/>
              <a:gd name="connsiteX4" fmla="*/ 0 w 2527434"/>
              <a:gd name="connsiteY4" fmla="*/ 780586 h 408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434" h="4080290">
                <a:moveTo>
                  <a:pt x="0" y="780586"/>
                </a:moveTo>
                <a:lnTo>
                  <a:pt x="2482829" y="0"/>
                </a:lnTo>
                <a:lnTo>
                  <a:pt x="2527434" y="4080290"/>
                </a:lnTo>
                <a:lnTo>
                  <a:pt x="0" y="3299705"/>
                </a:lnTo>
                <a:lnTo>
                  <a:pt x="0" y="780586"/>
                </a:lnTo>
                <a:close/>
              </a:path>
            </a:pathLst>
          </a:custGeom>
          <a:noFill/>
          <a:ln w="28575">
            <a:solidFill>
              <a:schemeClr val="accent1">
                <a:lumMod val="75000"/>
              </a:schemeClr>
            </a:solidFill>
            <a:bevel/>
          </a:ln>
          <a:scene3d>
            <a:camera prst="orthographicFront">
              <a:rot lat="0" lon="21599933"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6"/>
          <p:cNvSpPr/>
          <p:nvPr userDrawn="1"/>
        </p:nvSpPr>
        <p:spPr>
          <a:xfrm>
            <a:off x="3440126" y="789271"/>
            <a:ext cx="2505516" cy="5279458"/>
          </a:xfrm>
          <a:custGeom>
            <a:avLst/>
            <a:gdLst>
              <a:gd name="connsiteX0" fmla="*/ 0 w 2520000"/>
              <a:gd name="connsiteY0" fmla="*/ 0 h 2519119"/>
              <a:gd name="connsiteX1" fmla="*/ 2520000 w 2520000"/>
              <a:gd name="connsiteY1" fmla="*/ 0 h 2519119"/>
              <a:gd name="connsiteX2" fmla="*/ 2520000 w 2520000"/>
              <a:gd name="connsiteY2" fmla="*/ 2519119 h 2519119"/>
              <a:gd name="connsiteX3" fmla="*/ 0 w 2520000"/>
              <a:gd name="connsiteY3" fmla="*/ 2519119 h 2519119"/>
              <a:gd name="connsiteX4" fmla="*/ 0 w 2520000"/>
              <a:gd name="connsiteY4" fmla="*/ 0 h 2519119"/>
              <a:gd name="connsiteX0" fmla="*/ 0 w 2520000"/>
              <a:gd name="connsiteY0" fmla="*/ 780586 h 3299705"/>
              <a:gd name="connsiteX1" fmla="*/ 2482829 w 2520000"/>
              <a:gd name="connsiteY1" fmla="*/ 0 h 3299705"/>
              <a:gd name="connsiteX2" fmla="*/ 2520000 w 2520000"/>
              <a:gd name="connsiteY2" fmla="*/ 3299705 h 3299705"/>
              <a:gd name="connsiteX3" fmla="*/ 0 w 2520000"/>
              <a:gd name="connsiteY3" fmla="*/ 3299705 h 3299705"/>
              <a:gd name="connsiteX4" fmla="*/ 0 w 2520000"/>
              <a:gd name="connsiteY4" fmla="*/ 780586 h 3299705"/>
              <a:gd name="connsiteX0" fmla="*/ 0 w 2527434"/>
              <a:gd name="connsiteY0" fmla="*/ 780586 h 4080290"/>
              <a:gd name="connsiteX1" fmla="*/ 2482829 w 2527434"/>
              <a:gd name="connsiteY1" fmla="*/ 0 h 4080290"/>
              <a:gd name="connsiteX2" fmla="*/ 2527434 w 2527434"/>
              <a:gd name="connsiteY2" fmla="*/ 4080290 h 4080290"/>
              <a:gd name="connsiteX3" fmla="*/ 0 w 2527434"/>
              <a:gd name="connsiteY3" fmla="*/ 3299705 h 4080290"/>
              <a:gd name="connsiteX4" fmla="*/ 0 w 2527434"/>
              <a:gd name="connsiteY4" fmla="*/ 780586 h 408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434" h="4080290">
                <a:moveTo>
                  <a:pt x="0" y="780586"/>
                </a:moveTo>
                <a:lnTo>
                  <a:pt x="2482829" y="0"/>
                </a:lnTo>
                <a:lnTo>
                  <a:pt x="2527434" y="4080290"/>
                </a:lnTo>
                <a:lnTo>
                  <a:pt x="0" y="3299705"/>
                </a:lnTo>
                <a:lnTo>
                  <a:pt x="0" y="780586"/>
                </a:lnTo>
                <a:close/>
              </a:path>
            </a:pathLst>
          </a:custGeom>
          <a:noFill/>
          <a:ln w="28575">
            <a:solidFill>
              <a:schemeClr val="accent1">
                <a:lumMod val="75000"/>
              </a:schemeClr>
            </a:solidFill>
            <a:bevel/>
          </a:ln>
          <a:scene3d>
            <a:camera prst="orthographicFront">
              <a:rot lat="0" lon="21599933"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6"/>
          <p:cNvSpPr/>
          <p:nvPr userDrawn="1"/>
        </p:nvSpPr>
        <p:spPr>
          <a:xfrm>
            <a:off x="6308454" y="789271"/>
            <a:ext cx="2505516" cy="5279458"/>
          </a:xfrm>
          <a:custGeom>
            <a:avLst/>
            <a:gdLst>
              <a:gd name="connsiteX0" fmla="*/ 0 w 2520000"/>
              <a:gd name="connsiteY0" fmla="*/ 0 h 2519119"/>
              <a:gd name="connsiteX1" fmla="*/ 2520000 w 2520000"/>
              <a:gd name="connsiteY1" fmla="*/ 0 h 2519119"/>
              <a:gd name="connsiteX2" fmla="*/ 2520000 w 2520000"/>
              <a:gd name="connsiteY2" fmla="*/ 2519119 h 2519119"/>
              <a:gd name="connsiteX3" fmla="*/ 0 w 2520000"/>
              <a:gd name="connsiteY3" fmla="*/ 2519119 h 2519119"/>
              <a:gd name="connsiteX4" fmla="*/ 0 w 2520000"/>
              <a:gd name="connsiteY4" fmla="*/ 0 h 2519119"/>
              <a:gd name="connsiteX0" fmla="*/ 0 w 2520000"/>
              <a:gd name="connsiteY0" fmla="*/ 780586 h 3299705"/>
              <a:gd name="connsiteX1" fmla="*/ 2482829 w 2520000"/>
              <a:gd name="connsiteY1" fmla="*/ 0 h 3299705"/>
              <a:gd name="connsiteX2" fmla="*/ 2520000 w 2520000"/>
              <a:gd name="connsiteY2" fmla="*/ 3299705 h 3299705"/>
              <a:gd name="connsiteX3" fmla="*/ 0 w 2520000"/>
              <a:gd name="connsiteY3" fmla="*/ 3299705 h 3299705"/>
              <a:gd name="connsiteX4" fmla="*/ 0 w 2520000"/>
              <a:gd name="connsiteY4" fmla="*/ 780586 h 3299705"/>
              <a:gd name="connsiteX0" fmla="*/ 0 w 2527434"/>
              <a:gd name="connsiteY0" fmla="*/ 780586 h 4080290"/>
              <a:gd name="connsiteX1" fmla="*/ 2482829 w 2527434"/>
              <a:gd name="connsiteY1" fmla="*/ 0 h 4080290"/>
              <a:gd name="connsiteX2" fmla="*/ 2527434 w 2527434"/>
              <a:gd name="connsiteY2" fmla="*/ 4080290 h 4080290"/>
              <a:gd name="connsiteX3" fmla="*/ 0 w 2527434"/>
              <a:gd name="connsiteY3" fmla="*/ 3299705 h 4080290"/>
              <a:gd name="connsiteX4" fmla="*/ 0 w 2527434"/>
              <a:gd name="connsiteY4" fmla="*/ 780586 h 408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434" h="4080290">
                <a:moveTo>
                  <a:pt x="0" y="780586"/>
                </a:moveTo>
                <a:lnTo>
                  <a:pt x="2482829" y="0"/>
                </a:lnTo>
                <a:lnTo>
                  <a:pt x="2527434" y="4080290"/>
                </a:lnTo>
                <a:lnTo>
                  <a:pt x="0" y="3299705"/>
                </a:lnTo>
                <a:lnTo>
                  <a:pt x="0" y="780586"/>
                </a:lnTo>
                <a:close/>
              </a:path>
            </a:pathLst>
          </a:custGeom>
          <a:noFill/>
          <a:ln w="127000">
            <a:solidFill>
              <a:schemeClr val="bg1"/>
            </a:solidFill>
            <a:bevel/>
          </a:ln>
          <a:scene3d>
            <a:camera prst="orthographicFront">
              <a:rot lat="0" lon="21599933"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6"/>
          <p:cNvSpPr/>
          <p:nvPr userDrawn="1"/>
        </p:nvSpPr>
        <p:spPr>
          <a:xfrm>
            <a:off x="9176782" y="789271"/>
            <a:ext cx="2505516" cy="5279458"/>
          </a:xfrm>
          <a:custGeom>
            <a:avLst/>
            <a:gdLst>
              <a:gd name="connsiteX0" fmla="*/ 0 w 2520000"/>
              <a:gd name="connsiteY0" fmla="*/ 0 h 2519119"/>
              <a:gd name="connsiteX1" fmla="*/ 2520000 w 2520000"/>
              <a:gd name="connsiteY1" fmla="*/ 0 h 2519119"/>
              <a:gd name="connsiteX2" fmla="*/ 2520000 w 2520000"/>
              <a:gd name="connsiteY2" fmla="*/ 2519119 h 2519119"/>
              <a:gd name="connsiteX3" fmla="*/ 0 w 2520000"/>
              <a:gd name="connsiteY3" fmla="*/ 2519119 h 2519119"/>
              <a:gd name="connsiteX4" fmla="*/ 0 w 2520000"/>
              <a:gd name="connsiteY4" fmla="*/ 0 h 2519119"/>
              <a:gd name="connsiteX0" fmla="*/ 0 w 2520000"/>
              <a:gd name="connsiteY0" fmla="*/ 780586 h 3299705"/>
              <a:gd name="connsiteX1" fmla="*/ 2482829 w 2520000"/>
              <a:gd name="connsiteY1" fmla="*/ 0 h 3299705"/>
              <a:gd name="connsiteX2" fmla="*/ 2520000 w 2520000"/>
              <a:gd name="connsiteY2" fmla="*/ 3299705 h 3299705"/>
              <a:gd name="connsiteX3" fmla="*/ 0 w 2520000"/>
              <a:gd name="connsiteY3" fmla="*/ 3299705 h 3299705"/>
              <a:gd name="connsiteX4" fmla="*/ 0 w 2520000"/>
              <a:gd name="connsiteY4" fmla="*/ 780586 h 3299705"/>
              <a:gd name="connsiteX0" fmla="*/ 0 w 2527434"/>
              <a:gd name="connsiteY0" fmla="*/ 780586 h 4080290"/>
              <a:gd name="connsiteX1" fmla="*/ 2482829 w 2527434"/>
              <a:gd name="connsiteY1" fmla="*/ 0 h 4080290"/>
              <a:gd name="connsiteX2" fmla="*/ 2527434 w 2527434"/>
              <a:gd name="connsiteY2" fmla="*/ 4080290 h 4080290"/>
              <a:gd name="connsiteX3" fmla="*/ 0 w 2527434"/>
              <a:gd name="connsiteY3" fmla="*/ 3299705 h 4080290"/>
              <a:gd name="connsiteX4" fmla="*/ 0 w 2527434"/>
              <a:gd name="connsiteY4" fmla="*/ 780586 h 408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434" h="4080290">
                <a:moveTo>
                  <a:pt x="0" y="780586"/>
                </a:moveTo>
                <a:lnTo>
                  <a:pt x="2482829" y="0"/>
                </a:lnTo>
                <a:lnTo>
                  <a:pt x="2527434" y="4080290"/>
                </a:lnTo>
                <a:lnTo>
                  <a:pt x="0" y="3299705"/>
                </a:lnTo>
                <a:lnTo>
                  <a:pt x="0" y="780586"/>
                </a:lnTo>
                <a:close/>
              </a:path>
            </a:pathLst>
          </a:custGeom>
          <a:noFill/>
          <a:ln w="28575">
            <a:solidFill>
              <a:schemeClr val="accent1">
                <a:lumMod val="75000"/>
              </a:schemeClr>
            </a:solidFill>
            <a:bevel/>
          </a:ln>
          <a:scene3d>
            <a:camera prst="orthographicFront">
              <a:rot lat="0" lon="21599933"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6" name="文本占位符 3"/>
          <p:cNvSpPr>
            <a:spLocks noGrp="1"/>
          </p:cNvSpPr>
          <p:nvPr>
            <p:ph type="body" sz="quarter" idx="10" hasCustomPrompt="1"/>
          </p:nvPr>
        </p:nvSpPr>
        <p:spPr>
          <a:xfrm>
            <a:off x="1588169" y="2957710"/>
            <a:ext cx="5834212" cy="1223169"/>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8800" b="1">
                <a:solidFill>
                  <a:schemeClr val="bg1"/>
                </a:solidFill>
              </a:defRPr>
            </a:lvl1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a:cs typeface="+mn-ea"/>
                <a:sym typeface="+mn-lt"/>
              </a:rPr>
              <a:t>选题背景</a:t>
            </a:r>
          </a:p>
        </p:txBody>
      </p:sp>
      <p:sp useBgFill="1">
        <p:nvSpPr>
          <p:cNvPr id="7" name="文本占位符 9"/>
          <p:cNvSpPr>
            <a:spLocks noGrp="1"/>
          </p:cNvSpPr>
          <p:nvPr>
            <p:ph type="body" sz="quarter" idx="14" hasCustomPrompt="1"/>
          </p:nvPr>
        </p:nvSpPr>
        <p:spPr>
          <a:xfrm>
            <a:off x="4957427" y="2460758"/>
            <a:ext cx="2464953" cy="51593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3600">
                <a:solidFill>
                  <a:schemeClr val="bg1"/>
                </a:solidFill>
              </a:defRPr>
            </a:lvl1pPr>
            <a:lvl2pPr algn="r">
              <a:defRPr/>
            </a:lvl2pPr>
            <a:lvl3pPr algn="r">
              <a:defRPr/>
            </a:lvl3pPr>
            <a:lvl4pPr algn="r">
              <a:defRPr/>
            </a:lvl4pPr>
            <a:lvl5pPr algn="r">
              <a:defRPr/>
            </a:lvl5pPr>
          </a:lstStyle>
          <a:p>
            <a:r>
              <a:rPr lang="en-US" altLang="zh-CN" dirty="0">
                <a:cs typeface="+mn-ea"/>
                <a:sym typeface="+mn-lt"/>
              </a:rPr>
              <a:t>Part 1</a:t>
            </a:r>
            <a:endParaRPr lang="zh-CN" altLang="en-US" dirty="0">
              <a:cs typeface="+mn-ea"/>
              <a:sym typeface="+mn-lt"/>
            </a:endParaRPr>
          </a:p>
        </p:txBody>
      </p:sp>
    </p:spTree>
    <p:extLst>
      <p:ext uri="{BB962C8B-B14F-4D97-AF65-F5344CB8AC3E}">
        <p14:creationId xmlns:p14="http://schemas.microsoft.com/office/powerpoint/2010/main" val="3381902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sp>
        <p:nvSpPr>
          <p:cNvPr id="3" name="矩形 6"/>
          <p:cNvSpPr/>
          <p:nvPr userDrawn="1"/>
        </p:nvSpPr>
        <p:spPr>
          <a:xfrm flipH="1">
            <a:off x="598448" y="146778"/>
            <a:ext cx="364297" cy="767622"/>
          </a:xfrm>
          <a:custGeom>
            <a:avLst/>
            <a:gdLst>
              <a:gd name="connsiteX0" fmla="*/ 0 w 2520000"/>
              <a:gd name="connsiteY0" fmla="*/ 0 h 2519119"/>
              <a:gd name="connsiteX1" fmla="*/ 2520000 w 2520000"/>
              <a:gd name="connsiteY1" fmla="*/ 0 h 2519119"/>
              <a:gd name="connsiteX2" fmla="*/ 2520000 w 2520000"/>
              <a:gd name="connsiteY2" fmla="*/ 2519119 h 2519119"/>
              <a:gd name="connsiteX3" fmla="*/ 0 w 2520000"/>
              <a:gd name="connsiteY3" fmla="*/ 2519119 h 2519119"/>
              <a:gd name="connsiteX4" fmla="*/ 0 w 2520000"/>
              <a:gd name="connsiteY4" fmla="*/ 0 h 2519119"/>
              <a:gd name="connsiteX0" fmla="*/ 0 w 2520000"/>
              <a:gd name="connsiteY0" fmla="*/ 780586 h 3299705"/>
              <a:gd name="connsiteX1" fmla="*/ 2482829 w 2520000"/>
              <a:gd name="connsiteY1" fmla="*/ 0 h 3299705"/>
              <a:gd name="connsiteX2" fmla="*/ 2520000 w 2520000"/>
              <a:gd name="connsiteY2" fmla="*/ 3299705 h 3299705"/>
              <a:gd name="connsiteX3" fmla="*/ 0 w 2520000"/>
              <a:gd name="connsiteY3" fmla="*/ 3299705 h 3299705"/>
              <a:gd name="connsiteX4" fmla="*/ 0 w 2520000"/>
              <a:gd name="connsiteY4" fmla="*/ 780586 h 3299705"/>
              <a:gd name="connsiteX0" fmla="*/ 0 w 2527434"/>
              <a:gd name="connsiteY0" fmla="*/ 780586 h 4080290"/>
              <a:gd name="connsiteX1" fmla="*/ 2482829 w 2527434"/>
              <a:gd name="connsiteY1" fmla="*/ 0 h 4080290"/>
              <a:gd name="connsiteX2" fmla="*/ 2527434 w 2527434"/>
              <a:gd name="connsiteY2" fmla="*/ 4080290 h 4080290"/>
              <a:gd name="connsiteX3" fmla="*/ 0 w 2527434"/>
              <a:gd name="connsiteY3" fmla="*/ 3299705 h 4080290"/>
              <a:gd name="connsiteX4" fmla="*/ 0 w 2527434"/>
              <a:gd name="connsiteY4" fmla="*/ 780586 h 408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434" h="4080290">
                <a:moveTo>
                  <a:pt x="0" y="780586"/>
                </a:moveTo>
                <a:lnTo>
                  <a:pt x="2482829" y="0"/>
                </a:lnTo>
                <a:lnTo>
                  <a:pt x="2527434" y="4080290"/>
                </a:lnTo>
                <a:lnTo>
                  <a:pt x="0" y="3299705"/>
                </a:lnTo>
                <a:lnTo>
                  <a:pt x="0" y="780586"/>
                </a:lnTo>
                <a:close/>
              </a:path>
            </a:pathLst>
          </a:custGeom>
          <a:noFill/>
          <a:ln w="76200">
            <a:solidFill>
              <a:schemeClr val="accent1"/>
            </a:solidFill>
            <a:bevel/>
          </a:ln>
          <a:scene3d>
            <a:camera prst="orthographicFront">
              <a:rot lat="0" lon="21599933"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4" name="文本占位符 4"/>
          <p:cNvSpPr>
            <a:spLocks noGrp="1"/>
          </p:cNvSpPr>
          <p:nvPr>
            <p:ph type="body" sz="quarter" idx="10" hasCustomPrompt="1"/>
          </p:nvPr>
        </p:nvSpPr>
        <p:spPr>
          <a:xfrm>
            <a:off x="780596" y="382587"/>
            <a:ext cx="2922819" cy="334105"/>
          </a:xfrm>
          <a:prstGeom prst="rect">
            <a:avLst/>
          </a:prstGeom>
        </p:spPr>
        <p:txBody>
          <a:bodyPr/>
          <a:lstStyle>
            <a:lvl1pPr marL="0" indent="0">
              <a:buNone/>
              <a:defRPr sz="2000" b="1">
                <a:solidFill>
                  <a:schemeClr val="tx1"/>
                </a:solidFill>
              </a:defRPr>
            </a:lvl1pPr>
          </a:lstStyle>
          <a:p>
            <a:pPr lvl="0"/>
            <a:r>
              <a:rPr lang="en-US" altLang="zh-CN" dirty="0"/>
              <a:t>Part One </a:t>
            </a:r>
            <a:r>
              <a:rPr lang="zh-CN" altLang="en-US" dirty="0"/>
              <a:t>选题背景</a:t>
            </a:r>
          </a:p>
        </p:txBody>
      </p:sp>
    </p:spTree>
    <p:extLst>
      <p:ext uri="{BB962C8B-B14F-4D97-AF65-F5344CB8AC3E}">
        <p14:creationId xmlns:p14="http://schemas.microsoft.com/office/powerpoint/2010/main" val="3388085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sp>
        <p:nvSpPr>
          <p:cNvPr id="2" name="矩形 6"/>
          <p:cNvSpPr/>
          <p:nvPr userDrawn="1"/>
        </p:nvSpPr>
        <p:spPr>
          <a:xfrm flipH="1">
            <a:off x="598448" y="146778"/>
            <a:ext cx="364297" cy="767622"/>
          </a:xfrm>
          <a:custGeom>
            <a:avLst/>
            <a:gdLst>
              <a:gd name="connsiteX0" fmla="*/ 0 w 2520000"/>
              <a:gd name="connsiteY0" fmla="*/ 0 h 2519119"/>
              <a:gd name="connsiteX1" fmla="*/ 2520000 w 2520000"/>
              <a:gd name="connsiteY1" fmla="*/ 0 h 2519119"/>
              <a:gd name="connsiteX2" fmla="*/ 2520000 w 2520000"/>
              <a:gd name="connsiteY2" fmla="*/ 2519119 h 2519119"/>
              <a:gd name="connsiteX3" fmla="*/ 0 w 2520000"/>
              <a:gd name="connsiteY3" fmla="*/ 2519119 h 2519119"/>
              <a:gd name="connsiteX4" fmla="*/ 0 w 2520000"/>
              <a:gd name="connsiteY4" fmla="*/ 0 h 2519119"/>
              <a:gd name="connsiteX0" fmla="*/ 0 w 2520000"/>
              <a:gd name="connsiteY0" fmla="*/ 780586 h 3299705"/>
              <a:gd name="connsiteX1" fmla="*/ 2482829 w 2520000"/>
              <a:gd name="connsiteY1" fmla="*/ 0 h 3299705"/>
              <a:gd name="connsiteX2" fmla="*/ 2520000 w 2520000"/>
              <a:gd name="connsiteY2" fmla="*/ 3299705 h 3299705"/>
              <a:gd name="connsiteX3" fmla="*/ 0 w 2520000"/>
              <a:gd name="connsiteY3" fmla="*/ 3299705 h 3299705"/>
              <a:gd name="connsiteX4" fmla="*/ 0 w 2520000"/>
              <a:gd name="connsiteY4" fmla="*/ 780586 h 3299705"/>
              <a:gd name="connsiteX0" fmla="*/ 0 w 2527434"/>
              <a:gd name="connsiteY0" fmla="*/ 780586 h 4080290"/>
              <a:gd name="connsiteX1" fmla="*/ 2482829 w 2527434"/>
              <a:gd name="connsiteY1" fmla="*/ 0 h 4080290"/>
              <a:gd name="connsiteX2" fmla="*/ 2527434 w 2527434"/>
              <a:gd name="connsiteY2" fmla="*/ 4080290 h 4080290"/>
              <a:gd name="connsiteX3" fmla="*/ 0 w 2527434"/>
              <a:gd name="connsiteY3" fmla="*/ 3299705 h 4080290"/>
              <a:gd name="connsiteX4" fmla="*/ 0 w 2527434"/>
              <a:gd name="connsiteY4" fmla="*/ 780586 h 408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434" h="4080290">
                <a:moveTo>
                  <a:pt x="0" y="780586"/>
                </a:moveTo>
                <a:lnTo>
                  <a:pt x="2482829" y="0"/>
                </a:lnTo>
                <a:lnTo>
                  <a:pt x="2527434" y="4080290"/>
                </a:lnTo>
                <a:lnTo>
                  <a:pt x="0" y="3299705"/>
                </a:lnTo>
                <a:lnTo>
                  <a:pt x="0" y="780586"/>
                </a:lnTo>
                <a:close/>
              </a:path>
            </a:pathLst>
          </a:custGeom>
          <a:noFill/>
          <a:ln w="76200">
            <a:solidFill>
              <a:schemeClr val="accent1"/>
            </a:solidFill>
            <a:bevel/>
          </a:ln>
          <a:scene3d>
            <a:camera prst="orthographicFront">
              <a:rot lat="0" lon="21599933"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3" name="文本占位符 4"/>
          <p:cNvSpPr>
            <a:spLocks noGrp="1"/>
          </p:cNvSpPr>
          <p:nvPr>
            <p:ph type="body" sz="quarter" idx="10" hasCustomPrompt="1"/>
          </p:nvPr>
        </p:nvSpPr>
        <p:spPr>
          <a:xfrm>
            <a:off x="780596" y="382587"/>
            <a:ext cx="2922819" cy="334105"/>
          </a:xfrm>
          <a:prstGeom prst="rect">
            <a:avLst/>
          </a:prstGeom>
        </p:spPr>
        <p:txBody>
          <a:bodyPr/>
          <a:lstStyle>
            <a:lvl1pPr marL="0" indent="0">
              <a:buNone/>
              <a:defRPr sz="2000" b="1">
                <a:solidFill>
                  <a:schemeClr val="tx1"/>
                </a:solidFill>
              </a:defRPr>
            </a:lvl1pPr>
          </a:lstStyle>
          <a:p>
            <a:pPr lvl="0"/>
            <a:r>
              <a:rPr lang="en-US" altLang="zh-CN" dirty="0"/>
              <a:t>Part One </a:t>
            </a:r>
            <a:r>
              <a:rPr lang="zh-CN" altLang="en-US" dirty="0"/>
              <a:t>选题背景</a:t>
            </a:r>
          </a:p>
        </p:txBody>
      </p:sp>
      <p:pic>
        <p:nvPicPr>
          <p:cNvPr id="1028" name="Picture 4" descr="http://dc.office.msn.com.cn/t/55/C5C76DF4400E1ACCA58814E7A7473E0F.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9076" b="39613"/>
          <a:stretch/>
        </p:blipFill>
        <p:spPr bwMode="auto">
          <a:xfrm>
            <a:off x="0" y="3429001"/>
            <a:ext cx="12192000" cy="35179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userDrawn="1"/>
        </p:nvSpPr>
        <p:spPr>
          <a:xfrm>
            <a:off x="0" y="3176337"/>
            <a:ext cx="12192000" cy="702644"/>
          </a:xfrm>
          <a:prstGeom prst="rect">
            <a:avLst/>
          </a:prstGeom>
          <a:gradFill flip="none" rotWithShape="1">
            <a:gsLst>
              <a:gs pos="100000">
                <a:schemeClr val="accent3"/>
              </a:gs>
              <a:gs pos="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44683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468858"/>
      </p:ext>
    </p:extLst>
  </p:cSld>
  <p:clrMap bg1="lt1" tx1="dk1" bg2="lt2" tx2="dk2" accent1="accent1" accent2="accent2" accent3="accent3" accent4="accent4" accent5="accent5" accent6="accent6" hlink="hlink" folHlink="folHlink"/>
  <p:sldLayoutIdLst>
    <p:sldLayoutId id="2147483686" r:id="rId1"/>
    <p:sldLayoutId id="2147483694" r:id="rId2"/>
    <p:sldLayoutId id="2147483687" r:id="rId3"/>
    <p:sldLayoutId id="2147483693" r:id="rId4"/>
    <p:sldLayoutId id="2147483683" r:id="rId5"/>
    <p:sldLayoutId id="2147483684" r:id="rId6"/>
    <p:sldLayoutId id="2147483690" r:id="rId7"/>
    <p:sldLayoutId id="2147483689" r:id="rId8"/>
    <p:sldLayoutId id="2147483685" r:id="rId9"/>
    <p:sldLayoutId id="2147483688" r:id="rId10"/>
    <p:sldLayoutId id="21474836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924358"/>
      </p:ext>
    </p:extLst>
  </p:cSld>
  <p:clrMap bg1="lt1" tx1="dk1" bg2="lt2" tx2="dk2" accent1="accent1" accent2="accent2" accent3="accent3" accent4="accent4" accent5="accent5" accent6="accent6" hlink="hlink" folHlink="folHlink"/>
  <p:sldLayoutIdLst>
    <p:sldLayoutId id="2147483680" r:id="rId1"/>
    <p:sldLayoutId id="2147483682"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8.xml"/><Relationship Id="rId5" Type="http://schemas.openxmlformats.org/officeDocument/2006/relationships/image" Target="../media/image30.jpg"/><Relationship Id="rId4" Type="http://schemas.openxmlformats.org/officeDocument/2006/relationships/image" Target="../media/image29.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文本占位符 1"/>
          <p:cNvSpPr>
            <a:spLocks noGrp="1"/>
          </p:cNvSpPr>
          <p:nvPr>
            <p:ph type="body" sz="quarter" idx="10"/>
          </p:nvPr>
        </p:nvSpPr>
        <p:spPr>
          <a:xfrm>
            <a:off x="2937516" y="2959364"/>
            <a:ext cx="7189147" cy="1223169"/>
          </a:xfrm>
        </p:spPr>
        <p:txBody>
          <a:bodyPr/>
          <a:lstStyle/>
          <a:p>
            <a:r>
              <a:rPr lang="zh-CN" altLang="en-US" b="1" dirty="0"/>
              <a:t>猫狗图像识别</a:t>
            </a:r>
          </a:p>
        </p:txBody>
      </p:sp>
      <p:sp useBgFill="1">
        <p:nvSpPr>
          <p:cNvPr id="3" name="文本占位符 2"/>
          <p:cNvSpPr>
            <a:spLocks noGrp="1"/>
          </p:cNvSpPr>
          <p:nvPr>
            <p:ph type="body" sz="quarter" idx="13"/>
          </p:nvPr>
        </p:nvSpPr>
        <p:spPr>
          <a:xfrm>
            <a:off x="685800" y="392709"/>
            <a:ext cx="4491318" cy="275759"/>
          </a:xfrm>
        </p:spPr>
        <p:txBody>
          <a:bodyPr/>
          <a:lstStyle/>
          <a:p>
            <a:r>
              <a:rPr lang="en-US" altLang="zh-CN" b="1" dirty="0" smtClean="0">
                <a:cs typeface="+mn-ea"/>
                <a:sym typeface="+mn-lt"/>
              </a:rPr>
              <a:t>PRESENTED BY  </a:t>
            </a:r>
            <a:r>
              <a:rPr lang="zh-CN" altLang="en-US" b="1" dirty="0" smtClean="0">
                <a:cs typeface="+mn-ea"/>
                <a:sym typeface="+mn-lt"/>
              </a:rPr>
              <a:t>刘姜旺  邓心一  姜百淳</a:t>
            </a:r>
            <a:endParaRPr lang="en-US" altLang="zh-CN" b="1" dirty="0">
              <a:cs typeface="+mn-ea"/>
              <a:sym typeface="+mn-lt"/>
            </a:endParaRPr>
          </a:p>
        </p:txBody>
      </p:sp>
      <p:sp useBgFill="1">
        <p:nvSpPr>
          <p:cNvPr id="4" name="文本占位符 3"/>
          <p:cNvSpPr>
            <a:spLocks noGrp="1"/>
          </p:cNvSpPr>
          <p:nvPr>
            <p:ph type="body" sz="quarter" idx="14"/>
          </p:nvPr>
        </p:nvSpPr>
        <p:spPr>
          <a:xfrm>
            <a:off x="2937516" y="2443163"/>
            <a:ext cx="7188730" cy="515937"/>
          </a:xfrm>
        </p:spPr>
        <p:txBody>
          <a:bodyPr/>
          <a:lstStyle/>
          <a:p>
            <a:r>
              <a:rPr lang="zh-CN" altLang="en-US" dirty="0" smtClean="0"/>
              <a:t>数据挖掘第七小组</a:t>
            </a:r>
            <a:endParaRPr lang="zh-CN" altLang="en-US" dirty="0"/>
          </a:p>
        </p:txBody>
      </p:sp>
      <p:sp useBgFill="1">
        <p:nvSpPr>
          <p:cNvPr id="5" name="文本占位符 4"/>
          <p:cNvSpPr>
            <a:spLocks noGrp="1"/>
          </p:cNvSpPr>
          <p:nvPr>
            <p:ph type="body" sz="quarter" idx="15"/>
          </p:nvPr>
        </p:nvSpPr>
        <p:spPr/>
        <p:txBody>
          <a:bodyPr/>
          <a:lstStyle/>
          <a:p>
            <a:pPr lvl="0"/>
            <a:r>
              <a:rPr lang="zh-CN" altLang="en-US" dirty="0" smtClean="0"/>
              <a:t>迁移学习实现猫狗分类</a:t>
            </a:r>
            <a:endParaRPr lang="zh-CN" altLang="en-US" dirty="0"/>
          </a:p>
        </p:txBody>
      </p:sp>
    </p:spTree>
    <p:extLst>
      <p:ext uri="{BB962C8B-B14F-4D97-AF65-F5344CB8AC3E}">
        <p14:creationId xmlns:p14="http://schemas.microsoft.com/office/powerpoint/2010/main" val="12765567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prstGeom prst="rect">
            <a:avLst/>
          </a:prstGeom>
          <a:solidFill>
            <a:schemeClr val="bg1"/>
          </a:solidFill>
        </p:spPr>
        <p:txBody>
          <a:bodyPr/>
          <a:lstStyle/>
          <a:p>
            <a:r>
              <a:rPr lang="en-US" altLang="zh-CN" dirty="0" smtClean="0"/>
              <a:t>Part Three </a:t>
            </a:r>
            <a:r>
              <a:rPr lang="zh-CN" altLang="en-US" dirty="0" smtClean="0"/>
              <a:t>解决方案</a:t>
            </a:r>
            <a:endParaRPr lang="zh-CN" altLang="en-US" dirty="0"/>
          </a:p>
        </p:txBody>
      </p:sp>
      <p:sp>
        <p:nvSpPr>
          <p:cNvPr id="11" name="文本框 10"/>
          <p:cNvSpPr txBox="1"/>
          <p:nvPr/>
        </p:nvSpPr>
        <p:spPr>
          <a:xfrm>
            <a:off x="826411" y="1196788"/>
            <a:ext cx="8646459" cy="5201424"/>
          </a:xfrm>
          <a:prstGeom prst="rect">
            <a:avLst/>
          </a:prstGeom>
          <a:noFill/>
        </p:spPr>
        <p:txBody>
          <a:bodyPr wrap="square" rtlCol="0">
            <a:spAutoFit/>
          </a:bodyPr>
          <a:lstStyle/>
          <a:p>
            <a:r>
              <a:rPr lang="zh-CN" altLang="en-US" sz="6000" dirty="0" smtClean="0">
                <a:solidFill>
                  <a:srgbClr val="FF3F11"/>
                </a:solidFill>
              </a:rPr>
              <a:t>整体思路</a:t>
            </a:r>
            <a:endParaRPr lang="en-US" altLang="zh-CN" sz="6000" dirty="0">
              <a:solidFill>
                <a:srgbClr val="FF3F11"/>
              </a:solidFill>
            </a:endParaRPr>
          </a:p>
          <a:p>
            <a:endParaRPr lang="en-US" altLang="zh-CN" sz="2400" dirty="0" smtClean="0"/>
          </a:p>
          <a:p>
            <a:pPr marL="914389" lvl="1" indent="-457200">
              <a:buFont typeface="Wingdings" panose="05000000000000000000" pitchFamily="2" charset="2"/>
              <a:buChar char="n"/>
            </a:pPr>
            <a:r>
              <a:rPr lang="zh-CN" altLang="en-US" sz="3200" dirty="0" smtClean="0"/>
              <a:t>图像预处理</a:t>
            </a:r>
            <a:endParaRPr lang="en-US" altLang="zh-CN" sz="2400" dirty="0">
              <a:solidFill>
                <a:srgbClr val="F23C00"/>
              </a:solidFill>
            </a:endParaRPr>
          </a:p>
          <a:p>
            <a:pPr marL="914389" lvl="1" indent="-457200">
              <a:buFont typeface="Wingdings" panose="05000000000000000000" pitchFamily="2" charset="2"/>
              <a:buChar char="n"/>
            </a:pPr>
            <a:endParaRPr lang="en-US" altLang="zh-CN" sz="2400" dirty="0" smtClean="0">
              <a:solidFill>
                <a:srgbClr val="F23C00"/>
              </a:solidFill>
            </a:endParaRPr>
          </a:p>
          <a:p>
            <a:pPr marL="914389" lvl="1" indent="-457200">
              <a:buFont typeface="Wingdings" panose="05000000000000000000" pitchFamily="2" charset="2"/>
              <a:buChar char="n"/>
            </a:pPr>
            <a:r>
              <a:rPr lang="en-US" altLang="zh-CN" sz="3200" dirty="0" smtClean="0"/>
              <a:t>CNN</a:t>
            </a:r>
            <a:r>
              <a:rPr lang="zh-CN" altLang="en-US" sz="3200" dirty="0" smtClean="0"/>
              <a:t>提取特征向量</a:t>
            </a:r>
            <a:endParaRPr lang="en-US" altLang="zh-CN" sz="3200" dirty="0"/>
          </a:p>
          <a:p>
            <a:pPr marL="1371577" lvl="2" indent="-457200">
              <a:buFont typeface="Wingdings" panose="05000000000000000000" pitchFamily="2" charset="2"/>
              <a:buChar char="p"/>
            </a:pPr>
            <a:r>
              <a:rPr lang="zh-CN" altLang="en-US" sz="2400" dirty="0" smtClean="0"/>
              <a:t>低级特征</a:t>
            </a:r>
            <a:r>
              <a:rPr lang="zh-CN" altLang="en-US" sz="2400" dirty="0"/>
              <a:t>：直线，圆弧，颜色，</a:t>
            </a:r>
            <a:r>
              <a:rPr lang="en-US" altLang="zh-CN" sz="2400" dirty="0" smtClean="0"/>
              <a:t>……</a:t>
            </a:r>
          </a:p>
          <a:p>
            <a:pPr marL="1371577" lvl="2" indent="-457200">
              <a:buFont typeface="Wingdings" panose="05000000000000000000" pitchFamily="2" charset="2"/>
              <a:buChar char="p"/>
            </a:pPr>
            <a:r>
              <a:rPr lang="zh-CN" altLang="en-US" sz="2400" dirty="0" smtClean="0"/>
              <a:t>更高级的特征：鼻子，眼睛，毛发，</a:t>
            </a:r>
            <a:r>
              <a:rPr lang="en-US" altLang="zh-CN" sz="2400" dirty="0" smtClean="0"/>
              <a:t>……</a:t>
            </a:r>
          </a:p>
          <a:p>
            <a:pPr lvl="2"/>
            <a:endParaRPr lang="en-US" altLang="zh-CN" sz="2400" dirty="0"/>
          </a:p>
          <a:p>
            <a:pPr marL="914389" lvl="1" indent="-457200">
              <a:buFont typeface="Wingdings" panose="05000000000000000000" pitchFamily="2" charset="2"/>
              <a:buChar char="n"/>
            </a:pPr>
            <a:r>
              <a:rPr lang="zh-CN" altLang="en-US" sz="3200" dirty="0" smtClean="0"/>
              <a:t>对特征向量进行二分类</a:t>
            </a:r>
            <a:endParaRPr lang="en-US" altLang="zh-CN" sz="3200" dirty="0" smtClean="0"/>
          </a:p>
          <a:p>
            <a:pPr marL="1371577" lvl="2" indent="-457200">
              <a:buFont typeface="Wingdings" panose="05000000000000000000" pitchFamily="2" charset="2"/>
              <a:buChar char="p"/>
            </a:pPr>
            <a:r>
              <a:rPr lang="zh-CN" altLang="en-US" sz="2400" dirty="0" smtClean="0"/>
              <a:t>传统机器学习：</a:t>
            </a:r>
            <a:r>
              <a:rPr lang="en-US" altLang="zh-CN" sz="2400" dirty="0" smtClean="0"/>
              <a:t>SVM</a:t>
            </a:r>
            <a:r>
              <a:rPr lang="zh-CN" altLang="en-US" sz="2400" dirty="0" smtClean="0"/>
              <a:t>，随机森林，聚类，</a:t>
            </a:r>
            <a:r>
              <a:rPr lang="en-US" altLang="zh-CN" sz="2400" dirty="0" smtClean="0"/>
              <a:t>……</a:t>
            </a:r>
          </a:p>
          <a:p>
            <a:pPr marL="1371577" lvl="2" indent="-457200">
              <a:buFont typeface="Wingdings" panose="05000000000000000000" pitchFamily="2" charset="2"/>
              <a:buChar char="p"/>
            </a:pPr>
            <a:r>
              <a:rPr lang="zh-CN" altLang="en-US" sz="2400" dirty="0"/>
              <a:t>深度</a:t>
            </a:r>
            <a:r>
              <a:rPr lang="zh-CN" altLang="en-US" sz="2400" dirty="0" smtClean="0"/>
              <a:t>学习：</a:t>
            </a:r>
            <a:r>
              <a:rPr lang="en-US" altLang="zh-CN" sz="2400" dirty="0" smtClean="0"/>
              <a:t>CNN</a:t>
            </a:r>
            <a:r>
              <a:rPr lang="zh-CN" altLang="en-US" sz="2400" dirty="0" smtClean="0"/>
              <a:t>，</a:t>
            </a:r>
            <a:r>
              <a:rPr lang="en-US" altLang="zh-CN" sz="2400" dirty="0" smtClean="0"/>
              <a:t>FNN</a:t>
            </a:r>
            <a:endParaRPr lang="en-US" altLang="zh-CN" sz="2400" dirty="0">
              <a:solidFill>
                <a:srgbClr val="F23C00"/>
              </a:solidFill>
            </a:endParaRPr>
          </a:p>
        </p:txBody>
      </p:sp>
      <p:sp>
        <p:nvSpPr>
          <p:cNvPr id="2" name="矩形 1"/>
          <p:cNvSpPr/>
          <p:nvPr/>
        </p:nvSpPr>
        <p:spPr>
          <a:xfrm>
            <a:off x="6306671" y="793378"/>
            <a:ext cx="5261812" cy="5755422"/>
          </a:xfrm>
          <a:prstGeom prst="rect">
            <a:avLst/>
          </a:prstGeom>
          <a:solidFill>
            <a:schemeClr val="bg1"/>
          </a:solidFill>
        </p:spPr>
        <p:txBody>
          <a:bodyPr wrap="square">
            <a:spAutoFit/>
          </a:bodyPr>
          <a:lstStyle/>
          <a:p>
            <a:pPr lvl="1"/>
            <a:r>
              <a:rPr lang="zh-CN" altLang="en-US" sz="3200" dirty="0" smtClean="0"/>
              <a:t>等效于</a:t>
            </a:r>
            <a:r>
              <a:rPr lang="zh-CN" altLang="en-US" sz="3200" dirty="0" smtClean="0">
                <a:solidFill>
                  <a:srgbClr val="FF3F11"/>
                </a:solidFill>
              </a:rPr>
              <a:t>固定</a:t>
            </a:r>
            <a:r>
              <a:rPr lang="en-US" altLang="zh-CN" sz="3200" dirty="0" smtClean="0"/>
              <a:t>CNN</a:t>
            </a:r>
            <a:r>
              <a:rPr lang="zh-CN" altLang="en-US" sz="3200" dirty="0" smtClean="0">
                <a:solidFill>
                  <a:srgbClr val="FF3F11"/>
                </a:solidFill>
              </a:rPr>
              <a:t>前半部分</a:t>
            </a:r>
            <a:r>
              <a:rPr lang="zh-CN" altLang="en-US" sz="3200" dirty="0" smtClean="0"/>
              <a:t>网络的参数，</a:t>
            </a:r>
            <a:r>
              <a:rPr lang="zh-CN" altLang="en-US" sz="3200" dirty="0" smtClean="0">
                <a:solidFill>
                  <a:srgbClr val="FF3F11"/>
                </a:solidFill>
              </a:rPr>
              <a:t>只训练后半部分</a:t>
            </a:r>
            <a:r>
              <a:rPr lang="zh-CN" altLang="en-US" sz="3200" dirty="0" smtClean="0"/>
              <a:t>网络</a:t>
            </a:r>
            <a:endParaRPr lang="en-US" altLang="zh-CN" sz="3200" dirty="0" smtClean="0"/>
          </a:p>
          <a:p>
            <a:pPr lvl="1"/>
            <a:endParaRPr lang="en-US" altLang="zh-CN" sz="3200" dirty="0"/>
          </a:p>
          <a:p>
            <a:pPr lvl="1"/>
            <a:r>
              <a:rPr lang="zh-CN" altLang="en-US" sz="3200" dirty="0" smtClean="0"/>
              <a:t>训练时，无论迭代次数为何，前半部分网络对相同的图像只需经过一次前向传播的计算，大大减少了训练时间</a:t>
            </a:r>
            <a:endParaRPr lang="en-US" altLang="zh-CN" sz="3200" dirty="0" smtClean="0"/>
          </a:p>
          <a:p>
            <a:pPr lvl="1"/>
            <a:endParaRPr lang="en-US" altLang="zh-CN" sz="3200" dirty="0" smtClean="0"/>
          </a:p>
          <a:p>
            <a:pPr lvl="1"/>
            <a:r>
              <a:rPr lang="en-US" altLang="zh-CN" sz="2400" dirty="0" smtClean="0"/>
              <a:t>1epoch: 30min</a:t>
            </a:r>
          </a:p>
          <a:p>
            <a:pPr lvl="1"/>
            <a:r>
              <a:rPr lang="en-US" altLang="zh-CN" sz="2400" dirty="0" smtClean="0"/>
              <a:t>10epochs: 300min </a:t>
            </a:r>
            <a:r>
              <a:rPr lang="en-US" altLang="zh-CN" sz="2400" dirty="0" smtClean="0">
                <a:sym typeface="Wingdings" panose="05000000000000000000" pitchFamily="2" charset="2"/>
              </a:rPr>
              <a:t> 30min</a:t>
            </a:r>
            <a:endParaRPr lang="en-US" altLang="zh-CN" sz="2400" dirty="0" smtClean="0"/>
          </a:p>
        </p:txBody>
      </p:sp>
    </p:spTree>
    <p:extLst>
      <p:ext uri="{BB962C8B-B14F-4D97-AF65-F5344CB8AC3E}">
        <p14:creationId xmlns:p14="http://schemas.microsoft.com/office/powerpoint/2010/main" val="2993918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prstGeom prst="rect">
            <a:avLst/>
          </a:prstGeom>
          <a:solidFill>
            <a:schemeClr val="bg1"/>
          </a:solidFill>
        </p:spPr>
        <p:txBody>
          <a:bodyPr/>
          <a:lstStyle/>
          <a:p>
            <a:r>
              <a:rPr lang="en-US" altLang="zh-CN" dirty="0" smtClean="0"/>
              <a:t>Part Three </a:t>
            </a:r>
            <a:r>
              <a:rPr lang="zh-CN" altLang="en-US" dirty="0" smtClean="0"/>
              <a:t>解决方案</a:t>
            </a:r>
            <a:endParaRPr lang="zh-CN" altLang="en-US" dirty="0"/>
          </a:p>
        </p:txBody>
      </p:sp>
      <p:sp>
        <p:nvSpPr>
          <p:cNvPr id="11" name="文本框 10"/>
          <p:cNvSpPr txBox="1"/>
          <p:nvPr/>
        </p:nvSpPr>
        <p:spPr>
          <a:xfrm>
            <a:off x="826411" y="1196788"/>
            <a:ext cx="8646459" cy="4585871"/>
          </a:xfrm>
          <a:prstGeom prst="rect">
            <a:avLst/>
          </a:prstGeom>
          <a:noFill/>
        </p:spPr>
        <p:txBody>
          <a:bodyPr wrap="square" rtlCol="0">
            <a:spAutoFit/>
          </a:bodyPr>
          <a:lstStyle/>
          <a:p>
            <a:r>
              <a:rPr lang="en-US" altLang="zh-CN" sz="6000" dirty="0" smtClean="0">
                <a:solidFill>
                  <a:srgbClr val="FF3F11"/>
                </a:solidFill>
              </a:rPr>
              <a:t>Inception</a:t>
            </a:r>
            <a:r>
              <a:rPr lang="zh-CN" altLang="en-US" sz="6000" dirty="0" smtClean="0">
                <a:solidFill>
                  <a:srgbClr val="FF3F11"/>
                </a:solidFill>
              </a:rPr>
              <a:t>系列网络</a:t>
            </a:r>
            <a:endParaRPr lang="en-US" altLang="zh-CN" sz="6000" dirty="0">
              <a:solidFill>
                <a:srgbClr val="FF3F11"/>
              </a:solidFill>
            </a:endParaRPr>
          </a:p>
          <a:p>
            <a:pPr lvl="1"/>
            <a:r>
              <a:rPr lang="en-US" altLang="zh-CN" sz="2400" dirty="0" smtClean="0">
                <a:solidFill>
                  <a:srgbClr val="F23C00"/>
                </a:solidFill>
              </a:rPr>
              <a:t>——”We need to go deeper.”</a:t>
            </a:r>
          </a:p>
          <a:p>
            <a:pPr marL="914389" lvl="1" indent="-457200">
              <a:buFont typeface="Wingdings" panose="05000000000000000000" pitchFamily="2" charset="2"/>
              <a:buChar char="n"/>
            </a:pPr>
            <a:r>
              <a:rPr lang="en-US" altLang="zh-CN" sz="3200" dirty="0" smtClean="0"/>
              <a:t>Inception</a:t>
            </a:r>
            <a:endParaRPr lang="en-US" altLang="zh-CN" sz="3200" dirty="0"/>
          </a:p>
          <a:p>
            <a:pPr marL="1371577" lvl="2" indent="-457200">
              <a:buFont typeface="Wingdings" panose="05000000000000000000" pitchFamily="2" charset="2"/>
              <a:buChar char="p"/>
            </a:pPr>
            <a:r>
              <a:rPr lang="zh-CN" altLang="en-US" sz="2400" dirty="0" smtClean="0"/>
              <a:t>让网络学习不同卷积核提取出的特征</a:t>
            </a:r>
            <a:endParaRPr lang="en-US" altLang="zh-CN" sz="2400" dirty="0" smtClean="0"/>
          </a:p>
          <a:p>
            <a:pPr lvl="2"/>
            <a:endParaRPr lang="en-US" altLang="zh-CN" sz="2400" dirty="0" smtClean="0"/>
          </a:p>
          <a:p>
            <a:pPr lvl="2"/>
            <a:endParaRPr lang="en-US" altLang="zh-CN" sz="2400" dirty="0" smtClean="0"/>
          </a:p>
          <a:p>
            <a:pPr lvl="2"/>
            <a:endParaRPr lang="en-US" altLang="zh-CN" sz="2400" dirty="0" smtClean="0"/>
          </a:p>
          <a:p>
            <a:pPr lvl="2"/>
            <a:endParaRPr lang="en-US" altLang="zh-CN" sz="2400" dirty="0"/>
          </a:p>
          <a:p>
            <a:pPr marL="914389" lvl="1" indent="-457200">
              <a:buFont typeface="Wingdings" panose="05000000000000000000" pitchFamily="2" charset="2"/>
              <a:buChar char="n"/>
            </a:pPr>
            <a:r>
              <a:rPr lang="en-US" altLang="zh-CN" sz="3200" dirty="0" err="1" smtClean="0"/>
              <a:t>Xception</a:t>
            </a:r>
            <a:endParaRPr lang="en-US" altLang="zh-CN" sz="3200" dirty="0" smtClean="0"/>
          </a:p>
          <a:p>
            <a:pPr lvl="2"/>
            <a:endParaRPr lang="en-US" altLang="zh-CN" sz="2400" dirty="0" smtClean="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7117" y="1154375"/>
            <a:ext cx="4762357" cy="2495934"/>
          </a:xfrm>
          <a:prstGeom prst="rect">
            <a:avLst/>
          </a:prstGeom>
        </p:spPr>
      </p:pic>
    </p:spTree>
    <p:extLst>
      <p:ext uri="{BB962C8B-B14F-4D97-AF65-F5344CB8AC3E}">
        <p14:creationId xmlns:p14="http://schemas.microsoft.com/office/powerpoint/2010/main" val="2222897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prstGeom prst="rect">
            <a:avLst/>
          </a:prstGeom>
          <a:solidFill>
            <a:schemeClr val="bg1"/>
          </a:solidFill>
        </p:spPr>
        <p:txBody>
          <a:bodyPr/>
          <a:lstStyle/>
          <a:p>
            <a:r>
              <a:rPr lang="en-US" altLang="zh-CN" dirty="0" smtClean="0"/>
              <a:t>Part Three </a:t>
            </a:r>
            <a:r>
              <a:rPr lang="zh-CN" altLang="en-US" dirty="0" smtClean="0"/>
              <a:t>解决方案</a:t>
            </a:r>
            <a:endParaRPr lang="zh-CN" altLang="en-US" dirty="0"/>
          </a:p>
        </p:txBody>
      </p:sp>
      <p:sp>
        <p:nvSpPr>
          <p:cNvPr id="11" name="文本框 10"/>
          <p:cNvSpPr txBox="1"/>
          <p:nvPr/>
        </p:nvSpPr>
        <p:spPr>
          <a:xfrm>
            <a:off x="826411" y="1196788"/>
            <a:ext cx="8646459" cy="4708981"/>
          </a:xfrm>
          <a:prstGeom prst="rect">
            <a:avLst/>
          </a:prstGeom>
          <a:noFill/>
        </p:spPr>
        <p:txBody>
          <a:bodyPr wrap="square" rtlCol="0">
            <a:spAutoFit/>
          </a:bodyPr>
          <a:lstStyle/>
          <a:p>
            <a:r>
              <a:rPr lang="en-US" altLang="zh-CN" sz="6000" dirty="0" smtClean="0">
                <a:solidFill>
                  <a:srgbClr val="FF3F11"/>
                </a:solidFill>
              </a:rPr>
              <a:t>Inception</a:t>
            </a:r>
            <a:r>
              <a:rPr lang="zh-CN" altLang="en-US" sz="6000" dirty="0" smtClean="0">
                <a:solidFill>
                  <a:srgbClr val="FF3F11"/>
                </a:solidFill>
              </a:rPr>
              <a:t>系列网络</a:t>
            </a:r>
            <a:endParaRPr lang="en-US" altLang="zh-CN" sz="6000" dirty="0">
              <a:solidFill>
                <a:srgbClr val="FF3F11"/>
              </a:solidFill>
            </a:endParaRPr>
          </a:p>
          <a:p>
            <a:pPr lvl="1"/>
            <a:r>
              <a:rPr lang="en-US" altLang="zh-CN" sz="2400" dirty="0" smtClean="0">
                <a:solidFill>
                  <a:srgbClr val="F23C00"/>
                </a:solidFill>
              </a:rPr>
              <a:t>——”We need to go deeper.”</a:t>
            </a:r>
          </a:p>
          <a:p>
            <a:pPr marL="914389" lvl="1" indent="-457200">
              <a:buFont typeface="Wingdings" panose="05000000000000000000" pitchFamily="2" charset="2"/>
              <a:buChar char="n"/>
            </a:pPr>
            <a:r>
              <a:rPr lang="en-US" altLang="zh-CN" sz="3200" dirty="0" smtClean="0"/>
              <a:t>Inception</a:t>
            </a:r>
            <a:endParaRPr lang="en-US" altLang="zh-CN" sz="3200" dirty="0"/>
          </a:p>
          <a:p>
            <a:pPr marL="1371577" lvl="2" indent="-457200">
              <a:buFont typeface="Wingdings" panose="05000000000000000000" pitchFamily="2" charset="2"/>
              <a:buChar char="p"/>
            </a:pPr>
            <a:r>
              <a:rPr lang="zh-CN" altLang="en-US" sz="2400" dirty="0" smtClean="0"/>
              <a:t>让网络学习不同卷积核提取出的特征</a:t>
            </a:r>
            <a:endParaRPr lang="en-US" altLang="zh-CN" sz="2400" dirty="0" smtClean="0"/>
          </a:p>
          <a:p>
            <a:pPr marL="1371577" lvl="2" indent="-457200">
              <a:buFont typeface="Wingdings" panose="05000000000000000000" pitchFamily="2" charset="2"/>
              <a:buChar char="p"/>
            </a:pPr>
            <a:r>
              <a:rPr lang="zh-CN" altLang="en-US" sz="2400" dirty="0" smtClean="0"/>
              <a:t>引入</a:t>
            </a:r>
            <a:r>
              <a:rPr lang="en-US" altLang="zh-CN" sz="2400" dirty="0" smtClean="0"/>
              <a:t>1×1</a:t>
            </a:r>
            <a:r>
              <a:rPr lang="zh-CN" altLang="en-US" sz="2400" dirty="0" smtClean="0"/>
              <a:t>卷积核</a:t>
            </a:r>
            <a:endParaRPr lang="en-US" altLang="zh-CN" sz="2400" dirty="0" smtClean="0"/>
          </a:p>
          <a:p>
            <a:pPr marL="1371577" lvl="2" indent="-457200">
              <a:buFont typeface="Wingdings" panose="05000000000000000000" pitchFamily="2" charset="2"/>
              <a:buChar char="p"/>
            </a:pPr>
            <a:endParaRPr lang="en-US" altLang="zh-CN" sz="2400" dirty="0" smtClean="0"/>
          </a:p>
          <a:p>
            <a:pPr lvl="2"/>
            <a:endParaRPr lang="en-US" altLang="zh-CN" sz="2400" dirty="0" smtClean="0"/>
          </a:p>
          <a:p>
            <a:pPr lvl="2"/>
            <a:endParaRPr lang="en-US" altLang="zh-CN" sz="2400" dirty="0"/>
          </a:p>
          <a:p>
            <a:pPr marL="914389" lvl="1" indent="-457200">
              <a:buFont typeface="Wingdings" panose="05000000000000000000" pitchFamily="2" charset="2"/>
              <a:buChar char="n"/>
            </a:pPr>
            <a:r>
              <a:rPr lang="en-US" altLang="zh-CN" sz="3200" dirty="0" err="1" smtClean="0"/>
              <a:t>Xception</a:t>
            </a:r>
            <a:endParaRPr lang="en-US" altLang="zh-CN" sz="3200" dirty="0" smtClean="0"/>
          </a:p>
          <a:p>
            <a:pPr marL="914389" lvl="1" indent="-457200">
              <a:buFont typeface="Wingdings" panose="05000000000000000000" pitchFamily="2" charset="2"/>
              <a:buChar char="n"/>
            </a:pPr>
            <a:endParaRPr lang="en-US" altLang="zh-CN" sz="3200" dirty="0" smtClean="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9671" y="1234366"/>
            <a:ext cx="4521825" cy="2329970"/>
          </a:xfrm>
          <a:prstGeom prst="rect">
            <a:avLst/>
          </a:prstGeom>
        </p:spPr>
      </p:pic>
    </p:spTree>
    <p:extLst>
      <p:ext uri="{BB962C8B-B14F-4D97-AF65-F5344CB8AC3E}">
        <p14:creationId xmlns:p14="http://schemas.microsoft.com/office/powerpoint/2010/main" val="328984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prstGeom prst="rect">
            <a:avLst/>
          </a:prstGeom>
          <a:solidFill>
            <a:schemeClr val="bg1"/>
          </a:solidFill>
        </p:spPr>
        <p:txBody>
          <a:bodyPr/>
          <a:lstStyle/>
          <a:p>
            <a:r>
              <a:rPr lang="en-US" altLang="zh-CN" dirty="0" smtClean="0"/>
              <a:t>Part Three </a:t>
            </a:r>
            <a:r>
              <a:rPr lang="zh-CN" altLang="en-US" dirty="0" smtClean="0"/>
              <a:t>解决方案</a:t>
            </a:r>
            <a:endParaRPr lang="zh-CN" altLang="en-US" dirty="0"/>
          </a:p>
        </p:txBody>
      </p:sp>
      <p:sp>
        <p:nvSpPr>
          <p:cNvPr id="11" name="文本框 10"/>
          <p:cNvSpPr txBox="1"/>
          <p:nvPr/>
        </p:nvSpPr>
        <p:spPr>
          <a:xfrm>
            <a:off x="826411" y="1196788"/>
            <a:ext cx="8646459" cy="4585871"/>
          </a:xfrm>
          <a:prstGeom prst="rect">
            <a:avLst/>
          </a:prstGeom>
          <a:noFill/>
        </p:spPr>
        <p:txBody>
          <a:bodyPr wrap="square" rtlCol="0">
            <a:spAutoFit/>
          </a:bodyPr>
          <a:lstStyle/>
          <a:p>
            <a:r>
              <a:rPr lang="en-US" altLang="zh-CN" sz="6000" dirty="0" smtClean="0">
                <a:solidFill>
                  <a:srgbClr val="FF3F11"/>
                </a:solidFill>
              </a:rPr>
              <a:t>Inception</a:t>
            </a:r>
            <a:r>
              <a:rPr lang="zh-CN" altLang="en-US" sz="6000" dirty="0" smtClean="0">
                <a:solidFill>
                  <a:srgbClr val="FF3F11"/>
                </a:solidFill>
              </a:rPr>
              <a:t>系列网络</a:t>
            </a:r>
            <a:endParaRPr lang="en-US" altLang="zh-CN" sz="6000" dirty="0">
              <a:solidFill>
                <a:srgbClr val="FF3F11"/>
              </a:solidFill>
            </a:endParaRPr>
          </a:p>
          <a:p>
            <a:pPr lvl="1"/>
            <a:r>
              <a:rPr lang="en-US" altLang="zh-CN" sz="2400" dirty="0" smtClean="0">
                <a:solidFill>
                  <a:srgbClr val="F23C00"/>
                </a:solidFill>
              </a:rPr>
              <a:t>——”We need to go deeper.”</a:t>
            </a:r>
          </a:p>
          <a:p>
            <a:pPr marL="914389" lvl="1" indent="-457200">
              <a:buFont typeface="Wingdings" panose="05000000000000000000" pitchFamily="2" charset="2"/>
              <a:buChar char="n"/>
            </a:pPr>
            <a:r>
              <a:rPr lang="en-US" altLang="zh-CN" sz="3200" dirty="0" smtClean="0"/>
              <a:t>Inception</a:t>
            </a:r>
            <a:endParaRPr lang="en-US" altLang="zh-CN" sz="3200" dirty="0"/>
          </a:p>
          <a:p>
            <a:pPr marL="1371577" lvl="2" indent="-457200">
              <a:buFont typeface="Wingdings" panose="05000000000000000000" pitchFamily="2" charset="2"/>
              <a:buChar char="p"/>
            </a:pPr>
            <a:r>
              <a:rPr lang="zh-CN" altLang="en-US" sz="2400" dirty="0" smtClean="0"/>
              <a:t>让网络学习不同卷积核提取出的特征</a:t>
            </a:r>
            <a:endParaRPr lang="en-US" altLang="zh-CN" sz="2400" dirty="0" smtClean="0"/>
          </a:p>
          <a:p>
            <a:pPr marL="1371577" lvl="2" indent="-457200">
              <a:buFont typeface="Wingdings" panose="05000000000000000000" pitchFamily="2" charset="2"/>
              <a:buChar char="p"/>
            </a:pPr>
            <a:r>
              <a:rPr lang="zh-CN" altLang="en-US" sz="2400" dirty="0" smtClean="0"/>
              <a:t>引入</a:t>
            </a:r>
            <a:r>
              <a:rPr lang="en-US" altLang="zh-CN" sz="2400" dirty="0" smtClean="0"/>
              <a:t>1×1</a:t>
            </a:r>
            <a:r>
              <a:rPr lang="zh-CN" altLang="en-US" sz="2400" dirty="0" smtClean="0"/>
              <a:t>卷积核</a:t>
            </a:r>
            <a:endParaRPr lang="en-US" altLang="zh-CN" sz="2400" dirty="0" smtClean="0"/>
          </a:p>
          <a:p>
            <a:pPr marL="1371577" lvl="2" indent="-457200">
              <a:buFont typeface="Wingdings" panose="05000000000000000000" pitchFamily="2" charset="2"/>
              <a:buChar char="p"/>
            </a:pPr>
            <a:r>
              <a:rPr lang="zh-CN" altLang="en-US" sz="2400" dirty="0" smtClean="0"/>
              <a:t>两个</a:t>
            </a:r>
            <a:r>
              <a:rPr lang="en-US" altLang="zh-CN" sz="2400" dirty="0" smtClean="0"/>
              <a:t>3×3</a:t>
            </a:r>
            <a:r>
              <a:rPr lang="zh-CN" altLang="en-US" sz="2400" dirty="0"/>
              <a:t>卷积</a:t>
            </a:r>
            <a:r>
              <a:rPr lang="zh-CN" altLang="en-US" sz="2400" dirty="0" smtClean="0"/>
              <a:t>核代替</a:t>
            </a:r>
            <a:r>
              <a:rPr lang="en-US" altLang="zh-CN" sz="2400" dirty="0" smtClean="0"/>
              <a:t>5×5</a:t>
            </a:r>
            <a:r>
              <a:rPr lang="zh-CN" altLang="en-US" sz="2400" dirty="0" smtClean="0"/>
              <a:t>卷积核</a:t>
            </a:r>
            <a:endParaRPr lang="en-US" altLang="zh-CN" sz="2400" dirty="0" smtClean="0"/>
          </a:p>
          <a:p>
            <a:pPr marL="1371577" lvl="2" indent="-457200">
              <a:buFont typeface="Wingdings" panose="05000000000000000000" pitchFamily="2" charset="2"/>
              <a:buChar char="p"/>
            </a:pPr>
            <a:endParaRPr lang="en-US" altLang="zh-CN" sz="2400" dirty="0" smtClean="0"/>
          </a:p>
          <a:p>
            <a:pPr lvl="2"/>
            <a:endParaRPr lang="en-US" altLang="zh-CN" sz="2400" dirty="0"/>
          </a:p>
          <a:p>
            <a:pPr marL="914389" lvl="1" indent="-457200">
              <a:buFont typeface="Wingdings" panose="05000000000000000000" pitchFamily="2" charset="2"/>
              <a:buChar char="n"/>
            </a:pPr>
            <a:r>
              <a:rPr lang="en-US" altLang="zh-CN" sz="3200" dirty="0" err="1" smtClean="0"/>
              <a:t>Xception</a:t>
            </a:r>
            <a:endParaRPr lang="en-US" altLang="zh-CN" sz="3200" dirty="0" smtClean="0"/>
          </a:p>
          <a:p>
            <a:pPr marL="1371577" lvl="2" indent="-457200">
              <a:buFont typeface="Wingdings" panose="05000000000000000000" pitchFamily="2" charset="2"/>
              <a:buChar char="p"/>
            </a:pPr>
            <a:endParaRPr lang="en-US" altLang="zh-CN" sz="2400" dirty="0" smtClean="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4063" y="426793"/>
            <a:ext cx="4257675" cy="3352800"/>
          </a:xfrm>
          <a:prstGeom prst="rect">
            <a:avLst/>
          </a:prstGeom>
        </p:spPr>
      </p:pic>
    </p:spTree>
    <p:extLst>
      <p:ext uri="{BB962C8B-B14F-4D97-AF65-F5344CB8AC3E}">
        <p14:creationId xmlns:p14="http://schemas.microsoft.com/office/powerpoint/2010/main" val="2540444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prstGeom prst="rect">
            <a:avLst/>
          </a:prstGeom>
          <a:solidFill>
            <a:schemeClr val="bg1"/>
          </a:solidFill>
        </p:spPr>
        <p:txBody>
          <a:bodyPr/>
          <a:lstStyle/>
          <a:p>
            <a:r>
              <a:rPr lang="en-US" altLang="zh-CN" dirty="0" smtClean="0"/>
              <a:t>Part Three </a:t>
            </a:r>
            <a:r>
              <a:rPr lang="zh-CN" altLang="en-US" dirty="0" smtClean="0"/>
              <a:t>解决方案</a:t>
            </a:r>
            <a:endParaRPr lang="zh-CN" altLang="en-US" dirty="0"/>
          </a:p>
        </p:txBody>
      </p:sp>
      <p:sp>
        <p:nvSpPr>
          <p:cNvPr id="11" name="文本框 10"/>
          <p:cNvSpPr txBox="1"/>
          <p:nvPr/>
        </p:nvSpPr>
        <p:spPr>
          <a:xfrm>
            <a:off x="826411" y="1196788"/>
            <a:ext cx="8646459" cy="4585871"/>
          </a:xfrm>
          <a:prstGeom prst="rect">
            <a:avLst/>
          </a:prstGeom>
          <a:noFill/>
        </p:spPr>
        <p:txBody>
          <a:bodyPr wrap="square" rtlCol="0">
            <a:spAutoFit/>
          </a:bodyPr>
          <a:lstStyle/>
          <a:p>
            <a:r>
              <a:rPr lang="en-US" altLang="zh-CN" sz="6000" dirty="0" smtClean="0">
                <a:solidFill>
                  <a:srgbClr val="FF3F11"/>
                </a:solidFill>
              </a:rPr>
              <a:t>Inception</a:t>
            </a:r>
            <a:r>
              <a:rPr lang="zh-CN" altLang="en-US" sz="6000" dirty="0" smtClean="0">
                <a:solidFill>
                  <a:srgbClr val="FF3F11"/>
                </a:solidFill>
              </a:rPr>
              <a:t>系列网络</a:t>
            </a:r>
            <a:endParaRPr lang="en-US" altLang="zh-CN" sz="6000" dirty="0">
              <a:solidFill>
                <a:srgbClr val="FF3F11"/>
              </a:solidFill>
            </a:endParaRPr>
          </a:p>
          <a:p>
            <a:pPr lvl="1"/>
            <a:r>
              <a:rPr lang="en-US" altLang="zh-CN" sz="2400" dirty="0" smtClean="0">
                <a:solidFill>
                  <a:srgbClr val="F23C00"/>
                </a:solidFill>
              </a:rPr>
              <a:t>——”We need to go deeper.”</a:t>
            </a:r>
          </a:p>
          <a:p>
            <a:pPr marL="914389" lvl="1" indent="-457200">
              <a:buFont typeface="Wingdings" panose="05000000000000000000" pitchFamily="2" charset="2"/>
              <a:buChar char="n"/>
            </a:pPr>
            <a:r>
              <a:rPr lang="en-US" altLang="zh-CN" sz="3200" dirty="0" smtClean="0"/>
              <a:t>Inception</a:t>
            </a:r>
            <a:endParaRPr lang="en-US" altLang="zh-CN" sz="3200" dirty="0"/>
          </a:p>
          <a:p>
            <a:pPr marL="1371577" lvl="2" indent="-457200">
              <a:buFont typeface="Wingdings" panose="05000000000000000000" pitchFamily="2" charset="2"/>
              <a:buChar char="p"/>
            </a:pPr>
            <a:r>
              <a:rPr lang="zh-CN" altLang="en-US" sz="2400" dirty="0" smtClean="0"/>
              <a:t>让网络学习不同卷积核提取出的特征</a:t>
            </a:r>
            <a:endParaRPr lang="en-US" altLang="zh-CN" sz="2400" dirty="0" smtClean="0"/>
          </a:p>
          <a:p>
            <a:pPr marL="1371577" lvl="2" indent="-457200">
              <a:buFont typeface="Wingdings" panose="05000000000000000000" pitchFamily="2" charset="2"/>
              <a:buChar char="p"/>
            </a:pPr>
            <a:r>
              <a:rPr lang="zh-CN" altLang="en-US" sz="2400" dirty="0" smtClean="0"/>
              <a:t>引入</a:t>
            </a:r>
            <a:r>
              <a:rPr lang="en-US" altLang="zh-CN" sz="2400" dirty="0" smtClean="0"/>
              <a:t>1×1</a:t>
            </a:r>
            <a:r>
              <a:rPr lang="zh-CN" altLang="en-US" sz="2400" dirty="0" smtClean="0"/>
              <a:t>卷积核</a:t>
            </a:r>
            <a:endParaRPr lang="en-US" altLang="zh-CN" sz="2400" dirty="0" smtClean="0"/>
          </a:p>
          <a:p>
            <a:pPr marL="1371577" lvl="2" indent="-457200">
              <a:buFont typeface="Wingdings" panose="05000000000000000000" pitchFamily="2" charset="2"/>
              <a:buChar char="p"/>
            </a:pPr>
            <a:r>
              <a:rPr lang="zh-CN" altLang="en-US" sz="2400" dirty="0" smtClean="0"/>
              <a:t>两个</a:t>
            </a:r>
            <a:r>
              <a:rPr lang="en-US" altLang="zh-CN" sz="2400" dirty="0" smtClean="0"/>
              <a:t>3×3</a:t>
            </a:r>
            <a:r>
              <a:rPr lang="zh-CN" altLang="en-US" sz="2400" dirty="0"/>
              <a:t>卷积</a:t>
            </a:r>
            <a:r>
              <a:rPr lang="zh-CN" altLang="en-US" sz="2400" dirty="0" smtClean="0"/>
              <a:t>核代替</a:t>
            </a:r>
            <a:r>
              <a:rPr lang="en-US" altLang="zh-CN" sz="2400" dirty="0" smtClean="0"/>
              <a:t>5×5</a:t>
            </a:r>
            <a:r>
              <a:rPr lang="zh-CN" altLang="en-US" sz="2400" dirty="0" smtClean="0"/>
              <a:t>卷积核</a:t>
            </a:r>
            <a:endParaRPr lang="en-US" altLang="zh-CN" sz="2400" dirty="0" smtClean="0"/>
          </a:p>
          <a:p>
            <a:pPr marL="1371577" lvl="2" indent="-457200">
              <a:buFont typeface="Wingdings" panose="05000000000000000000" pitchFamily="2" charset="2"/>
              <a:buChar char="p"/>
            </a:pPr>
            <a:r>
              <a:rPr lang="zh-CN" altLang="en-US" sz="2400" dirty="0" smtClean="0"/>
              <a:t>引入</a:t>
            </a:r>
            <a:r>
              <a:rPr lang="en-US" altLang="zh-CN" sz="2400" dirty="0" smtClean="0"/>
              <a:t>1×n</a:t>
            </a:r>
            <a:r>
              <a:rPr lang="zh-CN" altLang="en-US" sz="2400" dirty="0" smtClean="0"/>
              <a:t>和</a:t>
            </a:r>
            <a:r>
              <a:rPr lang="en-US" altLang="zh-CN" sz="2400" dirty="0" smtClean="0"/>
              <a:t>n×1</a:t>
            </a:r>
            <a:r>
              <a:rPr lang="zh-CN" altLang="en-US" sz="2400" dirty="0" smtClean="0"/>
              <a:t>的非对称卷积核</a:t>
            </a:r>
            <a:endParaRPr lang="en-US" altLang="zh-CN" sz="2400" dirty="0" smtClean="0"/>
          </a:p>
          <a:p>
            <a:pPr lvl="2"/>
            <a:endParaRPr lang="en-US" altLang="zh-CN" sz="2400" dirty="0"/>
          </a:p>
          <a:p>
            <a:pPr marL="914389" lvl="1" indent="-457200">
              <a:buFont typeface="Wingdings" panose="05000000000000000000" pitchFamily="2" charset="2"/>
              <a:buChar char="n"/>
            </a:pPr>
            <a:r>
              <a:rPr lang="en-US" altLang="zh-CN" sz="3200" dirty="0" err="1" smtClean="0"/>
              <a:t>Xception</a:t>
            </a:r>
            <a:endParaRPr lang="en-US" altLang="zh-CN" sz="3200" dirty="0" smtClean="0"/>
          </a:p>
          <a:p>
            <a:pPr marL="1371577" lvl="2" indent="-457200">
              <a:buFont typeface="Wingdings" panose="05000000000000000000" pitchFamily="2" charset="2"/>
              <a:buChar char="p"/>
            </a:pPr>
            <a:endParaRPr lang="zh-CN" altLang="en-US" sz="2400" dirty="0" smtClean="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9670" y="275436"/>
            <a:ext cx="4317426" cy="3700651"/>
          </a:xfrm>
          <a:prstGeom prst="rect">
            <a:avLst/>
          </a:prstGeom>
        </p:spPr>
      </p:pic>
    </p:spTree>
    <p:extLst>
      <p:ext uri="{BB962C8B-B14F-4D97-AF65-F5344CB8AC3E}">
        <p14:creationId xmlns:p14="http://schemas.microsoft.com/office/powerpoint/2010/main" val="209375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prstGeom prst="rect">
            <a:avLst/>
          </a:prstGeom>
          <a:solidFill>
            <a:schemeClr val="bg1"/>
          </a:solidFill>
        </p:spPr>
        <p:txBody>
          <a:bodyPr/>
          <a:lstStyle/>
          <a:p>
            <a:r>
              <a:rPr lang="en-US" altLang="zh-CN" dirty="0" smtClean="0"/>
              <a:t>Part Three </a:t>
            </a:r>
            <a:r>
              <a:rPr lang="zh-CN" altLang="en-US" dirty="0" smtClean="0"/>
              <a:t>解决方案</a:t>
            </a:r>
            <a:endParaRPr lang="zh-CN" altLang="en-US" dirty="0"/>
          </a:p>
        </p:txBody>
      </p:sp>
      <p:sp>
        <p:nvSpPr>
          <p:cNvPr id="11" name="文本框 10"/>
          <p:cNvSpPr txBox="1"/>
          <p:nvPr/>
        </p:nvSpPr>
        <p:spPr>
          <a:xfrm>
            <a:off x="826411" y="1196788"/>
            <a:ext cx="8646459" cy="4955203"/>
          </a:xfrm>
          <a:prstGeom prst="rect">
            <a:avLst/>
          </a:prstGeom>
          <a:noFill/>
        </p:spPr>
        <p:txBody>
          <a:bodyPr wrap="square" rtlCol="0">
            <a:spAutoFit/>
          </a:bodyPr>
          <a:lstStyle/>
          <a:p>
            <a:r>
              <a:rPr lang="en-US" altLang="zh-CN" sz="6000" dirty="0" smtClean="0">
                <a:solidFill>
                  <a:srgbClr val="FF3F11"/>
                </a:solidFill>
              </a:rPr>
              <a:t>Inception</a:t>
            </a:r>
            <a:r>
              <a:rPr lang="zh-CN" altLang="en-US" sz="6000" dirty="0" smtClean="0">
                <a:solidFill>
                  <a:srgbClr val="FF3F11"/>
                </a:solidFill>
              </a:rPr>
              <a:t>系列网络</a:t>
            </a:r>
            <a:endParaRPr lang="en-US" altLang="zh-CN" sz="6000" dirty="0">
              <a:solidFill>
                <a:srgbClr val="FF3F11"/>
              </a:solidFill>
            </a:endParaRPr>
          </a:p>
          <a:p>
            <a:pPr lvl="1"/>
            <a:r>
              <a:rPr lang="en-US" altLang="zh-CN" sz="2400" dirty="0" smtClean="0">
                <a:solidFill>
                  <a:srgbClr val="F23C00"/>
                </a:solidFill>
              </a:rPr>
              <a:t>——”We need to go deeper.”</a:t>
            </a:r>
          </a:p>
          <a:p>
            <a:pPr marL="914389" lvl="1" indent="-457200">
              <a:buFont typeface="Wingdings" panose="05000000000000000000" pitchFamily="2" charset="2"/>
              <a:buChar char="n"/>
            </a:pPr>
            <a:r>
              <a:rPr lang="en-US" altLang="zh-CN" sz="3200" dirty="0" smtClean="0"/>
              <a:t>Inception</a:t>
            </a:r>
            <a:endParaRPr lang="en-US" altLang="zh-CN" sz="3200" dirty="0"/>
          </a:p>
          <a:p>
            <a:pPr marL="1371577" lvl="2" indent="-457200">
              <a:buFont typeface="Wingdings" panose="05000000000000000000" pitchFamily="2" charset="2"/>
              <a:buChar char="p"/>
            </a:pPr>
            <a:r>
              <a:rPr lang="zh-CN" altLang="en-US" sz="2400" dirty="0" smtClean="0"/>
              <a:t>让网络学习不同卷积核提取出的特征</a:t>
            </a:r>
            <a:endParaRPr lang="en-US" altLang="zh-CN" sz="2400" dirty="0" smtClean="0"/>
          </a:p>
          <a:p>
            <a:pPr marL="1371577" lvl="2" indent="-457200">
              <a:buFont typeface="Wingdings" panose="05000000000000000000" pitchFamily="2" charset="2"/>
              <a:buChar char="p"/>
            </a:pPr>
            <a:r>
              <a:rPr lang="zh-CN" altLang="en-US" sz="2400" dirty="0" smtClean="0"/>
              <a:t>引入</a:t>
            </a:r>
            <a:r>
              <a:rPr lang="en-US" altLang="zh-CN" sz="2400" dirty="0" smtClean="0"/>
              <a:t>1×1</a:t>
            </a:r>
            <a:r>
              <a:rPr lang="zh-CN" altLang="en-US" sz="2400" dirty="0" smtClean="0"/>
              <a:t>卷积核</a:t>
            </a:r>
            <a:endParaRPr lang="en-US" altLang="zh-CN" sz="2400" dirty="0" smtClean="0"/>
          </a:p>
          <a:p>
            <a:pPr marL="1371577" lvl="2" indent="-457200">
              <a:buFont typeface="Wingdings" panose="05000000000000000000" pitchFamily="2" charset="2"/>
              <a:buChar char="p"/>
            </a:pPr>
            <a:r>
              <a:rPr lang="zh-CN" altLang="en-US" sz="2400" dirty="0" smtClean="0"/>
              <a:t>两个</a:t>
            </a:r>
            <a:r>
              <a:rPr lang="en-US" altLang="zh-CN" sz="2400" dirty="0" smtClean="0"/>
              <a:t>3×3</a:t>
            </a:r>
            <a:r>
              <a:rPr lang="zh-CN" altLang="en-US" sz="2400" dirty="0"/>
              <a:t>卷积</a:t>
            </a:r>
            <a:r>
              <a:rPr lang="zh-CN" altLang="en-US" sz="2400" dirty="0" smtClean="0"/>
              <a:t>核代替</a:t>
            </a:r>
            <a:r>
              <a:rPr lang="en-US" altLang="zh-CN" sz="2400" dirty="0" smtClean="0"/>
              <a:t>5×5</a:t>
            </a:r>
            <a:r>
              <a:rPr lang="zh-CN" altLang="en-US" sz="2400" dirty="0" smtClean="0"/>
              <a:t>卷积核</a:t>
            </a:r>
            <a:endParaRPr lang="en-US" altLang="zh-CN" sz="2400" dirty="0" smtClean="0"/>
          </a:p>
          <a:p>
            <a:pPr marL="1371577" lvl="2" indent="-457200">
              <a:buFont typeface="Wingdings" panose="05000000000000000000" pitchFamily="2" charset="2"/>
              <a:buChar char="p"/>
            </a:pPr>
            <a:r>
              <a:rPr lang="zh-CN" altLang="en-US" sz="2400" dirty="0" smtClean="0"/>
              <a:t>引入</a:t>
            </a:r>
            <a:r>
              <a:rPr lang="en-US" altLang="zh-CN" sz="2400" dirty="0" smtClean="0"/>
              <a:t>1×n</a:t>
            </a:r>
            <a:r>
              <a:rPr lang="zh-CN" altLang="en-US" sz="2400" dirty="0" smtClean="0"/>
              <a:t>和</a:t>
            </a:r>
            <a:r>
              <a:rPr lang="en-US" altLang="zh-CN" sz="2400" dirty="0" smtClean="0"/>
              <a:t>n×1</a:t>
            </a:r>
            <a:r>
              <a:rPr lang="zh-CN" altLang="en-US" sz="2400" dirty="0" smtClean="0"/>
              <a:t>的非对称卷积核</a:t>
            </a:r>
            <a:endParaRPr lang="en-US" altLang="zh-CN" sz="2400" dirty="0" smtClean="0"/>
          </a:p>
          <a:p>
            <a:pPr lvl="2"/>
            <a:endParaRPr lang="en-US" altLang="zh-CN" sz="2400" dirty="0"/>
          </a:p>
          <a:p>
            <a:pPr marL="914389" lvl="1" indent="-457200">
              <a:buFont typeface="Wingdings" panose="05000000000000000000" pitchFamily="2" charset="2"/>
              <a:buChar char="n"/>
            </a:pPr>
            <a:r>
              <a:rPr lang="en-US" altLang="zh-CN" sz="3200" dirty="0" err="1" smtClean="0"/>
              <a:t>Xception</a:t>
            </a:r>
            <a:endParaRPr lang="en-US" altLang="zh-CN" sz="3200" dirty="0" smtClean="0"/>
          </a:p>
          <a:p>
            <a:pPr marL="1371577" lvl="2" indent="-457200">
              <a:buFont typeface="Wingdings" panose="05000000000000000000" pitchFamily="2" charset="2"/>
              <a:buChar char="p"/>
            </a:pPr>
            <a:r>
              <a:rPr lang="en-US" altLang="zh-CN" sz="2400" dirty="0" smtClean="0"/>
              <a:t>Extreme Inception: </a:t>
            </a:r>
            <a:r>
              <a:rPr lang="zh-CN" altLang="en-US" sz="2400" dirty="0" smtClean="0"/>
              <a:t>完全分离通道间</a:t>
            </a:r>
          </a:p>
          <a:p>
            <a:pPr lvl="2"/>
            <a:r>
              <a:rPr lang="en-US" altLang="zh-CN" sz="2400" dirty="0" smtClean="0"/>
              <a:t>     </a:t>
            </a:r>
            <a:r>
              <a:rPr lang="zh-CN" altLang="en-US" sz="2400" dirty="0" smtClean="0"/>
              <a:t>的相关性和空间上的相关性</a:t>
            </a:r>
            <a:endParaRPr lang="en-US" altLang="zh-CN" sz="2400" dirty="0" smtClean="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9671" y="4019641"/>
            <a:ext cx="4457542" cy="2501682"/>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9670" y="275436"/>
            <a:ext cx="4317426" cy="3700651"/>
          </a:xfrm>
          <a:prstGeom prst="rect">
            <a:avLst/>
          </a:prstGeom>
        </p:spPr>
      </p:pic>
    </p:spTree>
    <p:extLst>
      <p:ext uri="{BB962C8B-B14F-4D97-AF65-F5344CB8AC3E}">
        <p14:creationId xmlns:p14="http://schemas.microsoft.com/office/powerpoint/2010/main" val="965882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prstGeom prst="rect">
            <a:avLst/>
          </a:prstGeom>
          <a:solidFill>
            <a:schemeClr val="bg1"/>
          </a:solidFill>
        </p:spPr>
        <p:txBody>
          <a:bodyPr/>
          <a:lstStyle/>
          <a:p>
            <a:r>
              <a:rPr lang="en-US" altLang="zh-CN" dirty="0" smtClean="0"/>
              <a:t>Part Three </a:t>
            </a:r>
            <a:r>
              <a:rPr lang="zh-CN" altLang="en-US" dirty="0" smtClean="0"/>
              <a:t>解决方案</a:t>
            </a:r>
            <a:endParaRPr lang="zh-CN" altLang="en-US" dirty="0"/>
          </a:p>
        </p:txBody>
      </p:sp>
      <p:sp>
        <p:nvSpPr>
          <p:cNvPr id="11" name="文本框 10"/>
          <p:cNvSpPr txBox="1"/>
          <p:nvPr/>
        </p:nvSpPr>
        <p:spPr>
          <a:xfrm>
            <a:off x="826411" y="1196788"/>
            <a:ext cx="8646459" cy="5324535"/>
          </a:xfrm>
          <a:prstGeom prst="rect">
            <a:avLst/>
          </a:prstGeom>
          <a:noFill/>
        </p:spPr>
        <p:txBody>
          <a:bodyPr wrap="square" rtlCol="0">
            <a:spAutoFit/>
          </a:bodyPr>
          <a:lstStyle/>
          <a:p>
            <a:r>
              <a:rPr lang="zh-CN" altLang="en-US" sz="6000" dirty="0" smtClean="0">
                <a:solidFill>
                  <a:srgbClr val="FF3F11"/>
                </a:solidFill>
              </a:rPr>
              <a:t>迁移学习</a:t>
            </a:r>
            <a:endParaRPr lang="en-US" altLang="zh-CN" sz="6000" dirty="0" smtClean="0">
              <a:solidFill>
                <a:srgbClr val="FF3F11"/>
              </a:solidFill>
            </a:endParaRPr>
          </a:p>
          <a:p>
            <a:endParaRPr lang="en-US" altLang="zh-CN" sz="2400" dirty="0" smtClean="0"/>
          </a:p>
          <a:p>
            <a:pPr marL="914389" lvl="1" indent="-457200">
              <a:buFont typeface="Wingdings" panose="05000000000000000000" pitchFamily="2" charset="2"/>
              <a:buChar char="n"/>
            </a:pPr>
            <a:r>
              <a:rPr lang="zh-CN" altLang="en-US" sz="3200" dirty="0" smtClean="0"/>
              <a:t>三种主要方案</a:t>
            </a:r>
            <a:endParaRPr lang="en-US" altLang="zh-CN" sz="3200" dirty="0" smtClean="0"/>
          </a:p>
          <a:p>
            <a:pPr marL="1371577" lvl="2" indent="-457200">
              <a:buFont typeface="Wingdings" panose="05000000000000000000" pitchFamily="2" charset="2"/>
              <a:buChar char="p"/>
            </a:pPr>
            <a:r>
              <a:rPr lang="en-US" altLang="zh-CN" sz="2400" dirty="0" err="1" smtClean="0"/>
              <a:t>ConvNet</a:t>
            </a:r>
            <a:r>
              <a:rPr lang="en-US" altLang="zh-CN" sz="2400" dirty="0" smtClean="0"/>
              <a:t> </a:t>
            </a:r>
            <a:r>
              <a:rPr lang="en-US" altLang="zh-CN" sz="2400" dirty="0"/>
              <a:t>as fixed feature extractor</a:t>
            </a:r>
            <a:endParaRPr lang="en-US" altLang="zh-CN" sz="2400" dirty="0" smtClean="0"/>
          </a:p>
          <a:p>
            <a:pPr marL="1371577" lvl="2" indent="-457200">
              <a:buFont typeface="Wingdings" panose="05000000000000000000" pitchFamily="2" charset="2"/>
              <a:buChar char="p"/>
            </a:pPr>
            <a:r>
              <a:rPr lang="en-US" altLang="zh-CN" sz="2400" dirty="0" smtClean="0"/>
              <a:t>Fine-tuning </a:t>
            </a:r>
            <a:r>
              <a:rPr lang="en-US" altLang="zh-CN" sz="2400" dirty="0"/>
              <a:t>the </a:t>
            </a:r>
            <a:r>
              <a:rPr lang="en-US" altLang="zh-CN" sz="2400" dirty="0" err="1"/>
              <a:t>ConvNet</a:t>
            </a:r>
            <a:endParaRPr lang="en-US" altLang="zh-CN" sz="2400" dirty="0" smtClean="0"/>
          </a:p>
          <a:p>
            <a:pPr marL="1371577" lvl="2" indent="-457200">
              <a:buFont typeface="Wingdings" panose="05000000000000000000" pitchFamily="2" charset="2"/>
              <a:buChar char="p"/>
            </a:pPr>
            <a:r>
              <a:rPr lang="en-US" altLang="zh-CN" sz="2400" dirty="0" err="1" smtClean="0"/>
              <a:t>Pretrained</a:t>
            </a:r>
            <a:r>
              <a:rPr lang="en-US" altLang="zh-CN" sz="2400" dirty="0" smtClean="0"/>
              <a:t> </a:t>
            </a:r>
            <a:r>
              <a:rPr lang="en-US" altLang="zh-CN" sz="2400" dirty="0"/>
              <a:t>models</a:t>
            </a:r>
          </a:p>
          <a:p>
            <a:pPr marL="1371577" lvl="2" indent="-457200">
              <a:buFont typeface="Wingdings" panose="05000000000000000000" pitchFamily="2" charset="2"/>
              <a:buChar char="n"/>
            </a:pPr>
            <a:endParaRPr lang="en-US" altLang="zh-CN" sz="2400" dirty="0" smtClean="0">
              <a:solidFill>
                <a:srgbClr val="F23C00"/>
              </a:solidFill>
            </a:endParaRPr>
          </a:p>
          <a:p>
            <a:pPr marL="914389" lvl="1" indent="-457200">
              <a:buFont typeface="Wingdings" panose="05000000000000000000" pitchFamily="2" charset="2"/>
              <a:buChar char="n"/>
            </a:pPr>
            <a:r>
              <a:rPr lang="zh-CN" altLang="en-US" sz="3200" dirty="0" smtClean="0"/>
              <a:t>特征提取</a:t>
            </a:r>
            <a:endParaRPr lang="en-US" altLang="zh-CN" sz="3200" dirty="0" smtClean="0"/>
          </a:p>
          <a:p>
            <a:pPr marL="1371577" lvl="2" indent="-457200">
              <a:buFont typeface="Wingdings" panose="05000000000000000000" pitchFamily="2" charset="2"/>
              <a:buChar char="p"/>
            </a:pPr>
            <a:r>
              <a:rPr lang="zh-CN" altLang="en-US" sz="2400" dirty="0" smtClean="0"/>
              <a:t>保留较强的泛化能力，同时最大程度</a:t>
            </a:r>
            <a:endParaRPr lang="en-US" altLang="zh-CN" sz="2400" dirty="0" smtClean="0"/>
          </a:p>
          <a:p>
            <a:pPr lvl="2"/>
            <a:r>
              <a:rPr lang="en-US" altLang="zh-CN" sz="2400" dirty="0"/>
              <a:t> </a:t>
            </a:r>
            <a:r>
              <a:rPr lang="en-US" altLang="zh-CN" sz="2400" dirty="0" smtClean="0"/>
              <a:t>    </a:t>
            </a:r>
            <a:r>
              <a:rPr lang="zh-CN" altLang="en-US" sz="2400" dirty="0" smtClean="0"/>
              <a:t>减少计算量</a:t>
            </a:r>
            <a:endParaRPr lang="en-US" altLang="zh-CN" sz="2400" dirty="0" smtClean="0"/>
          </a:p>
          <a:p>
            <a:pPr marL="1371577" lvl="2" indent="-457200">
              <a:buFont typeface="Wingdings" panose="05000000000000000000" pitchFamily="2" charset="2"/>
              <a:buChar char="p"/>
            </a:pPr>
            <a:endParaRPr lang="en-US" altLang="zh-CN" sz="2400" dirty="0" smtClean="0"/>
          </a:p>
          <a:p>
            <a:pPr lvl="2"/>
            <a:endParaRPr lang="en-US" altLang="zh-CN" sz="24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8507" y="36090"/>
            <a:ext cx="4873914" cy="6725653"/>
          </a:xfrm>
          <a:prstGeom prst="rect">
            <a:avLst/>
          </a:prstGeom>
        </p:spPr>
      </p:pic>
    </p:spTree>
    <p:extLst>
      <p:ext uri="{BB962C8B-B14F-4D97-AF65-F5344CB8AC3E}">
        <p14:creationId xmlns:p14="http://schemas.microsoft.com/office/powerpoint/2010/main" val="1597798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prstGeom prst="rect">
            <a:avLst/>
          </a:prstGeom>
          <a:solidFill>
            <a:schemeClr val="bg1"/>
          </a:solidFill>
        </p:spPr>
        <p:txBody>
          <a:bodyPr/>
          <a:lstStyle/>
          <a:p>
            <a:r>
              <a:rPr lang="en-US" altLang="zh-CN" dirty="0" smtClean="0"/>
              <a:t>Part Three </a:t>
            </a:r>
            <a:r>
              <a:rPr lang="zh-CN" altLang="en-US" dirty="0" smtClean="0"/>
              <a:t>解决方案</a:t>
            </a:r>
            <a:endParaRPr lang="zh-CN" altLang="en-US" dirty="0"/>
          </a:p>
        </p:txBody>
      </p:sp>
      <p:sp>
        <p:nvSpPr>
          <p:cNvPr id="11" name="文本框 10"/>
          <p:cNvSpPr txBox="1"/>
          <p:nvPr/>
        </p:nvSpPr>
        <p:spPr>
          <a:xfrm>
            <a:off x="826411" y="1196788"/>
            <a:ext cx="8646459" cy="3477875"/>
          </a:xfrm>
          <a:prstGeom prst="rect">
            <a:avLst/>
          </a:prstGeom>
          <a:noFill/>
        </p:spPr>
        <p:txBody>
          <a:bodyPr wrap="square" rtlCol="0">
            <a:spAutoFit/>
          </a:bodyPr>
          <a:lstStyle/>
          <a:p>
            <a:r>
              <a:rPr lang="zh-CN" altLang="en-US" sz="6000" dirty="0" smtClean="0">
                <a:solidFill>
                  <a:srgbClr val="FF3F11"/>
                </a:solidFill>
              </a:rPr>
              <a:t>特征向量处理</a:t>
            </a:r>
            <a:endParaRPr lang="en-US" altLang="zh-CN" sz="6000" dirty="0" smtClean="0">
              <a:solidFill>
                <a:srgbClr val="FF3F11"/>
              </a:solidFill>
            </a:endParaRPr>
          </a:p>
          <a:p>
            <a:endParaRPr lang="en-US" altLang="zh-CN" sz="2400" dirty="0" smtClean="0"/>
          </a:p>
          <a:p>
            <a:pPr marL="914389" lvl="1" indent="-457200">
              <a:buFont typeface="Wingdings" panose="05000000000000000000" pitchFamily="2" charset="2"/>
              <a:buChar char="n"/>
            </a:pPr>
            <a:r>
              <a:rPr lang="en-US" altLang="zh-CN" sz="3200" dirty="0" smtClean="0"/>
              <a:t>SVM (baseline model</a:t>
            </a:r>
            <a:r>
              <a:rPr lang="en-US" altLang="zh-CN" sz="3200" dirty="0"/>
              <a:t>)</a:t>
            </a:r>
            <a:endParaRPr lang="en-US" altLang="zh-CN" sz="3200" dirty="0" smtClean="0"/>
          </a:p>
          <a:p>
            <a:pPr marL="1371577" lvl="2" indent="-457200">
              <a:buFont typeface="Wingdings" panose="05000000000000000000" pitchFamily="2" charset="2"/>
              <a:buChar char="p"/>
            </a:pPr>
            <a:r>
              <a:rPr lang="zh-CN" altLang="en-US" sz="2400" dirty="0" smtClean="0"/>
              <a:t>减少计算量：增加全连接层，</a:t>
            </a:r>
            <a:r>
              <a:rPr lang="en-US" altLang="zh-CN" sz="2400" dirty="0" smtClean="0"/>
              <a:t>(2048) </a:t>
            </a:r>
            <a:r>
              <a:rPr lang="en-US" altLang="zh-CN" sz="2400" dirty="0" smtClean="0">
                <a:sym typeface="Wingdings" panose="05000000000000000000" pitchFamily="2" charset="2"/>
              </a:rPr>
              <a:t> (20)</a:t>
            </a:r>
            <a:endParaRPr lang="en-US" altLang="zh-CN" sz="2400" dirty="0"/>
          </a:p>
          <a:p>
            <a:pPr marL="914389" lvl="1" indent="-457200">
              <a:buFont typeface="Wingdings" panose="05000000000000000000" pitchFamily="2" charset="2"/>
              <a:buChar char="n"/>
            </a:pPr>
            <a:endParaRPr lang="en-US" altLang="zh-CN" sz="2400" dirty="0" smtClean="0">
              <a:solidFill>
                <a:srgbClr val="F23C00"/>
              </a:solidFill>
            </a:endParaRPr>
          </a:p>
          <a:p>
            <a:pPr marL="914389" lvl="1" indent="-457200">
              <a:buFont typeface="Wingdings" panose="05000000000000000000" pitchFamily="2" charset="2"/>
              <a:buChar char="n"/>
            </a:pPr>
            <a:r>
              <a:rPr lang="en-US" altLang="zh-CN" sz="3200" dirty="0"/>
              <a:t>FNN</a:t>
            </a:r>
          </a:p>
          <a:p>
            <a:pPr marL="1371577" lvl="2" indent="-457200">
              <a:buFont typeface="Wingdings" panose="05000000000000000000" pitchFamily="2" charset="2"/>
              <a:buChar char="p"/>
            </a:pPr>
            <a:r>
              <a:rPr lang="zh-CN" altLang="en-US" sz="2400" dirty="0"/>
              <a:t>防止</a:t>
            </a:r>
            <a:r>
              <a:rPr lang="zh-CN" altLang="en-US" sz="2400" dirty="0" smtClean="0"/>
              <a:t>过拟合：</a:t>
            </a:r>
            <a:r>
              <a:rPr lang="en-US" altLang="zh-CN" sz="2400" dirty="0" smtClean="0"/>
              <a:t>dropout</a:t>
            </a:r>
          </a:p>
        </p:txBody>
      </p:sp>
    </p:spTree>
    <p:extLst>
      <p:ext uri="{BB962C8B-B14F-4D97-AF65-F5344CB8AC3E}">
        <p14:creationId xmlns:p14="http://schemas.microsoft.com/office/powerpoint/2010/main" val="3695456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prstGeom prst="rect">
            <a:avLst/>
          </a:prstGeom>
          <a:solidFill>
            <a:schemeClr val="bg1"/>
          </a:solidFill>
        </p:spPr>
        <p:txBody>
          <a:bodyPr/>
          <a:lstStyle/>
          <a:p>
            <a:r>
              <a:rPr lang="en-US" altLang="zh-CN" dirty="0" smtClean="0"/>
              <a:t>Part Three </a:t>
            </a:r>
            <a:r>
              <a:rPr lang="zh-CN" altLang="en-US" dirty="0" smtClean="0"/>
              <a:t>解决方案</a:t>
            </a:r>
            <a:endParaRPr lang="zh-CN" altLang="en-US" dirty="0"/>
          </a:p>
        </p:txBody>
      </p:sp>
      <p:sp>
        <p:nvSpPr>
          <p:cNvPr id="11" name="文本框 10"/>
          <p:cNvSpPr txBox="1"/>
          <p:nvPr/>
        </p:nvSpPr>
        <p:spPr>
          <a:xfrm>
            <a:off x="826411" y="1196788"/>
            <a:ext cx="8646459" cy="4955203"/>
          </a:xfrm>
          <a:prstGeom prst="rect">
            <a:avLst/>
          </a:prstGeom>
          <a:noFill/>
        </p:spPr>
        <p:txBody>
          <a:bodyPr wrap="square" rtlCol="0">
            <a:spAutoFit/>
          </a:bodyPr>
          <a:lstStyle/>
          <a:p>
            <a:r>
              <a:rPr lang="zh-CN" altLang="en-US" sz="6000" dirty="0" smtClean="0">
                <a:solidFill>
                  <a:srgbClr val="FF3F11"/>
                </a:solidFill>
              </a:rPr>
              <a:t>模型融合</a:t>
            </a:r>
            <a:endParaRPr lang="en-US" altLang="zh-CN" sz="6000" dirty="0" smtClean="0">
              <a:solidFill>
                <a:srgbClr val="FF3F11"/>
              </a:solidFill>
            </a:endParaRPr>
          </a:p>
          <a:p>
            <a:pPr lvl="1"/>
            <a:endParaRPr lang="en-US" altLang="zh-CN" sz="2400" dirty="0" smtClean="0">
              <a:solidFill>
                <a:srgbClr val="F23C00"/>
              </a:solidFill>
            </a:endParaRPr>
          </a:p>
          <a:p>
            <a:pPr marL="914389" lvl="1" indent="-457200">
              <a:buFont typeface="Wingdings" panose="05000000000000000000" pitchFamily="2" charset="2"/>
              <a:buChar char="n"/>
            </a:pPr>
            <a:r>
              <a:rPr lang="zh-CN" altLang="en-US" sz="3200" dirty="0" smtClean="0"/>
              <a:t>方法</a:t>
            </a:r>
            <a:endParaRPr lang="en-US" altLang="zh-CN" sz="3200" dirty="0" smtClean="0"/>
          </a:p>
          <a:p>
            <a:pPr marL="1371577" lvl="2" indent="-457200">
              <a:buFont typeface="Wingdings" panose="05000000000000000000" pitchFamily="2" charset="2"/>
              <a:buChar char="p"/>
            </a:pPr>
            <a:r>
              <a:rPr lang="en-US" altLang="zh-CN" sz="2400" dirty="0" smtClean="0"/>
              <a:t>Voting</a:t>
            </a:r>
          </a:p>
          <a:p>
            <a:pPr marL="1371577" lvl="2" indent="-457200">
              <a:buFont typeface="Wingdings" panose="05000000000000000000" pitchFamily="2" charset="2"/>
              <a:buChar char="p"/>
            </a:pPr>
            <a:r>
              <a:rPr lang="en-US" altLang="zh-CN" sz="2400" dirty="0" smtClean="0"/>
              <a:t>Averaging</a:t>
            </a:r>
          </a:p>
          <a:p>
            <a:pPr marL="1371577" lvl="2" indent="-457200">
              <a:buFont typeface="Wingdings" panose="05000000000000000000" pitchFamily="2" charset="2"/>
              <a:buChar char="p"/>
            </a:pPr>
            <a:r>
              <a:rPr lang="en-US" altLang="zh-CN" sz="2400" dirty="0" smtClean="0"/>
              <a:t>Bagging</a:t>
            </a:r>
          </a:p>
          <a:p>
            <a:pPr marL="1371577" lvl="2" indent="-457200">
              <a:buFont typeface="Wingdings" panose="05000000000000000000" pitchFamily="2" charset="2"/>
              <a:buChar char="p"/>
            </a:pPr>
            <a:r>
              <a:rPr lang="en-US" altLang="zh-CN" sz="2400" dirty="0" smtClean="0"/>
              <a:t>……</a:t>
            </a:r>
          </a:p>
          <a:p>
            <a:pPr marL="1371577" lvl="2" indent="-457200">
              <a:buFont typeface="Wingdings" panose="05000000000000000000" pitchFamily="2" charset="2"/>
              <a:buChar char="p"/>
            </a:pPr>
            <a:endParaRPr lang="en-US" altLang="zh-CN" sz="2400" dirty="0"/>
          </a:p>
          <a:p>
            <a:pPr marL="914389" lvl="1" indent="-457200">
              <a:buFont typeface="Wingdings" panose="05000000000000000000" pitchFamily="2" charset="2"/>
              <a:buChar char="n"/>
            </a:pPr>
            <a:r>
              <a:rPr lang="zh-CN" altLang="en-US" sz="3200" dirty="0" smtClean="0"/>
              <a:t>作用</a:t>
            </a:r>
            <a:endParaRPr lang="en-US" altLang="zh-CN" sz="3200" dirty="0"/>
          </a:p>
          <a:p>
            <a:pPr marL="1371577" lvl="2" indent="-457200">
              <a:buFont typeface="Wingdings" panose="05000000000000000000" pitchFamily="2" charset="2"/>
              <a:buChar char="p"/>
            </a:pPr>
            <a:r>
              <a:rPr lang="zh-CN" altLang="en-US" sz="2400" dirty="0" smtClean="0"/>
              <a:t>降低误差和方差，防止过拟合</a:t>
            </a:r>
            <a:endParaRPr lang="en-US" altLang="zh-CN" sz="2400" dirty="0" smtClean="0"/>
          </a:p>
          <a:p>
            <a:pPr lvl="2"/>
            <a:endParaRPr lang="en-US" altLang="zh-CN" sz="24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5810" y="1208363"/>
            <a:ext cx="6974991" cy="3815050"/>
          </a:xfrm>
          <a:prstGeom prst="rect">
            <a:avLst/>
          </a:prstGeom>
        </p:spPr>
      </p:pic>
    </p:spTree>
    <p:extLst>
      <p:ext uri="{BB962C8B-B14F-4D97-AF65-F5344CB8AC3E}">
        <p14:creationId xmlns:p14="http://schemas.microsoft.com/office/powerpoint/2010/main" val="784090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prstGeom prst="rect">
            <a:avLst/>
          </a:prstGeom>
          <a:solidFill>
            <a:schemeClr val="bg1"/>
          </a:solidFill>
        </p:spPr>
        <p:txBody>
          <a:bodyPr/>
          <a:lstStyle/>
          <a:p>
            <a:r>
              <a:rPr lang="en-US" altLang="zh-CN" dirty="0" smtClean="0"/>
              <a:t>Part Three </a:t>
            </a:r>
            <a:r>
              <a:rPr lang="zh-CN" altLang="en-US" dirty="0" smtClean="0"/>
              <a:t>解决方案</a:t>
            </a:r>
            <a:endParaRPr lang="zh-CN" altLang="en-US" dirty="0"/>
          </a:p>
        </p:txBody>
      </p:sp>
      <p:sp>
        <p:nvSpPr>
          <p:cNvPr id="11" name="文本框 10"/>
          <p:cNvSpPr txBox="1"/>
          <p:nvPr/>
        </p:nvSpPr>
        <p:spPr>
          <a:xfrm>
            <a:off x="826411" y="1196788"/>
            <a:ext cx="8646459" cy="4955203"/>
          </a:xfrm>
          <a:prstGeom prst="rect">
            <a:avLst/>
          </a:prstGeom>
          <a:noFill/>
        </p:spPr>
        <p:txBody>
          <a:bodyPr wrap="square" rtlCol="0">
            <a:spAutoFit/>
          </a:bodyPr>
          <a:lstStyle/>
          <a:p>
            <a:r>
              <a:rPr lang="zh-CN" altLang="en-US" sz="6000" dirty="0" smtClean="0">
                <a:solidFill>
                  <a:srgbClr val="FF3F11"/>
                </a:solidFill>
              </a:rPr>
              <a:t>备选方案</a:t>
            </a:r>
            <a:endParaRPr lang="en-US" altLang="zh-CN" sz="6000" dirty="0" smtClean="0">
              <a:solidFill>
                <a:srgbClr val="FF3F11"/>
              </a:solidFill>
            </a:endParaRPr>
          </a:p>
          <a:p>
            <a:endParaRPr lang="en-US" altLang="zh-CN" sz="2400" dirty="0" smtClean="0"/>
          </a:p>
          <a:p>
            <a:pPr marL="914389" lvl="1" indent="-457200">
              <a:buFont typeface="Wingdings" panose="05000000000000000000" pitchFamily="2" charset="2"/>
              <a:buChar char="n"/>
            </a:pPr>
            <a:r>
              <a:rPr lang="zh-CN" altLang="en-US" sz="3200" dirty="0" smtClean="0"/>
              <a:t>单</a:t>
            </a:r>
            <a:r>
              <a:rPr lang="en-US" altLang="zh-CN" sz="3200" dirty="0" smtClean="0"/>
              <a:t>CNN</a:t>
            </a:r>
            <a:r>
              <a:rPr lang="zh-CN" altLang="en-US" sz="3200" dirty="0" smtClean="0"/>
              <a:t>模型</a:t>
            </a:r>
            <a:r>
              <a:rPr lang="en-US" altLang="zh-CN" sz="3200" dirty="0" smtClean="0"/>
              <a:t>+SVM/FNN</a:t>
            </a:r>
            <a:r>
              <a:rPr lang="zh-CN" altLang="en-US" sz="3200" dirty="0" smtClean="0"/>
              <a:t>分类</a:t>
            </a:r>
            <a:endParaRPr lang="en-US" altLang="zh-CN" sz="2400" dirty="0">
              <a:solidFill>
                <a:srgbClr val="F23C00"/>
              </a:solidFill>
            </a:endParaRPr>
          </a:p>
          <a:p>
            <a:pPr marL="914389" lvl="1" indent="-457200">
              <a:buFont typeface="Wingdings" panose="05000000000000000000" pitchFamily="2" charset="2"/>
              <a:buChar char="n"/>
            </a:pPr>
            <a:endParaRPr lang="en-US" altLang="zh-CN" sz="2400" dirty="0" smtClean="0">
              <a:solidFill>
                <a:srgbClr val="F23C00"/>
              </a:solidFill>
            </a:endParaRPr>
          </a:p>
          <a:p>
            <a:pPr marL="914389" lvl="1" indent="-457200">
              <a:buFont typeface="Wingdings" panose="05000000000000000000" pitchFamily="2" charset="2"/>
              <a:buChar char="n"/>
            </a:pPr>
            <a:r>
              <a:rPr lang="zh-CN" altLang="en-US" sz="3200" dirty="0" smtClean="0"/>
              <a:t>多</a:t>
            </a:r>
            <a:r>
              <a:rPr lang="en-US" altLang="zh-CN" sz="3200" dirty="0" smtClean="0"/>
              <a:t>CNN</a:t>
            </a:r>
            <a:r>
              <a:rPr lang="zh-CN" altLang="en-US" sz="3200" dirty="0" smtClean="0"/>
              <a:t>模型</a:t>
            </a:r>
            <a:r>
              <a:rPr lang="en-US" altLang="zh-CN" sz="3200" dirty="0" smtClean="0"/>
              <a:t>+FNN</a:t>
            </a:r>
            <a:r>
              <a:rPr lang="zh-CN" altLang="en-US" sz="3200" dirty="0" smtClean="0"/>
              <a:t>分类</a:t>
            </a:r>
            <a:endParaRPr lang="en-US" altLang="zh-CN" sz="3200" dirty="0"/>
          </a:p>
          <a:p>
            <a:pPr marL="1371577" lvl="2" indent="-457200">
              <a:buFont typeface="Wingdings" panose="05000000000000000000" pitchFamily="2" charset="2"/>
              <a:buChar char="p"/>
            </a:pPr>
            <a:r>
              <a:rPr lang="zh-CN" altLang="en-US" sz="2400" dirty="0" smtClean="0"/>
              <a:t>扩展了特征向量 </a:t>
            </a:r>
            <a:r>
              <a:rPr lang="en-US" altLang="zh-CN" sz="2400" dirty="0" smtClean="0">
                <a:sym typeface="Wingdings" panose="05000000000000000000" pitchFamily="2" charset="2"/>
              </a:rPr>
              <a:t> </a:t>
            </a:r>
            <a:r>
              <a:rPr lang="zh-CN" altLang="en-US" sz="2400" dirty="0" smtClean="0">
                <a:sym typeface="Wingdings" panose="05000000000000000000" pitchFamily="2" charset="2"/>
              </a:rPr>
              <a:t>更全面的特征信息</a:t>
            </a:r>
            <a:endParaRPr lang="en-US" altLang="zh-CN" sz="2400" dirty="0" smtClean="0"/>
          </a:p>
          <a:p>
            <a:pPr lvl="2"/>
            <a:endParaRPr lang="en-US" altLang="zh-CN" sz="2400" dirty="0"/>
          </a:p>
          <a:p>
            <a:pPr marL="914389" lvl="1" indent="-457200">
              <a:buFont typeface="Wingdings" panose="05000000000000000000" pitchFamily="2" charset="2"/>
              <a:buChar char="n"/>
            </a:pPr>
            <a:r>
              <a:rPr lang="zh-CN" altLang="en-US" sz="3200" dirty="0" smtClean="0"/>
              <a:t>多</a:t>
            </a:r>
            <a:r>
              <a:rPr lang="en-US" altLang="zh-CN" sz="3200" dirty="0" smtClean="0"/>
              <a:t>CNN</a:t>
            </a:r>
            <a:r>
              <a:rPr lang="zh-CN" altLang="en-US" sz="3200" dirty="0" smtClean="0"/>
              <a:t>模型</a:t>
            </a:r>
            <a:r>
              <a:rPr lang="en-US" altLang="zh-CN" sz="3200" dirty="0" smtClean="0"/>
              <a:t>+FNN</a:t>
            </a:r>
            <a:r>
              <a:rPr lang="zh-CN" altLang="en-US" sz="3200" dirty="0" smtClean="0"/>
              <a:t>分类</a:t>
            </a:r>
            <a:r>
              <a:rPr lang="en-US" altLang="zh-CN" sz="3200" dirty="0" smtClean="0"/>
              <a:t>+</a:t>
            </a:r>
            <a:r>
              <a:rPr lang="zh-CN" altLang="en-US" sz="3200" dirty="0" smtClean="0"/>
              <a:t>模型融合</a:t>
            </a:r>
            <a:endParaRPr lang="en-US" altLang="zh-CN" sz="3200" dirty="0" smtClean="0"/>
          </a:p>
          <a:p>
            <a:pPr marL="914389" lvl="1" indent="-457200">
              <a:buFont typeface="Wingdings" panose="05000000000000000000" pitchFamily="2" charset="2"/>
              <a:buChar char="n"/>
            </a:pPr>
            <a:endParaRPr lang="en-US" altLang="zh-CN" sz="3200" dirty="0"/>
          </a:p>
          <a:p>
            <a:pPr marL="914389" lvl="1" indent="-457200">
              <a:buFont typeface="Wingdings" panose="05000000000000000000" pitchFamily="2" charset="2"/>
              <a:buChar char="n"/>
            </a:pPr>
            <a:r>
              <a:rPr lang="en-US" altLang="zh-CN" sz="3200" dirty="0"/>
              <a:t>……</a:t>
            </a:r>
            <a:endParaRPr lang="en-US" altLang="zh-CN" sz="3200" dirty="0" smtClean="0"/>
          </a:p>
        </p:txBody>
      </p:sp>
    </p:spTree>
    <p:extLst>
      <p:ext uri="{BB962C8B-B14F-4D97-AF65-F5344CB8AC3E}">
        <p14:creationId xmlns:p14="http://schemas.microsoft.com/office/powerpoint/2010/main" val="397027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CONTENT </a:t>
            </a:r>
            <a:r>
              <a:rPr lang="zh-CN" altLang="en-US" dirty="0"/>
              <a:t>目录</a:t>
            </a:r>
          </a:p>
        </p:txBody>
      </p:sp>
      <p:sp>
        <p:nvSpPr>
          <p:cNvPr id="3" name="文本占位符 2"/>
          <p:cNvSpPr>
            <a:spLocks noGrp="1"/>
          </p:cNvSpPr>
          <p:nvPr>
            <p:ph type="body" sz="quarter" idx="11"/>
          </p:nvPr>
        </p:nvSpPr>
        <p:spPr/>
        <p:txBody>
          <a:bodyPr/>
          <a:lstStyle/>
          <a:p>
            <a:r>
              <a:rPr lang="en-US" altLang="zh-CN" dirty="0"/>
              <a:t>01</a:t>
            </a:r>
            <a:endParaRPr lang="zh-CN" altLang="en-US" dirty="0"/>
          </a:p>
        </p:txBody>
      </p:sp>
      <p:sp>
        <p:nvSpPr>
          <p:cNvPr id="4" name="文本占位符 3"/>
          <p:cNvSpPr>
            <a:spLocks noGrp="1"/>
          </p:cNvSpPr>
          <p:nvPr>
            <p:ph type="body" sz="quarter" idx="12"/>
          </p:nvPr>
        </p:nvSpPr>
        <p:spPr/>
        <p:txBody>
          <a:bodyPr/>
          <a:lstStyle/>
          <a:p>
            <a:r>
              <a:rPr lang="zh-CN" altLang="en-US" dirty="0" smtClean="0">
                <a:cs typeface="+mn-ea"/>
                <a:sym typeface="+mn-lt"/>
              </a:rPr>
              <a:t>任务描述</a:t>
            </a:r>
            <a:endParaRPr lang="zh-CN" altLang="en-US" dirty="0"/>
          </a:p>
        </p:txBody>
      </p:sp>
      <p:sp>
        <p:nvSpPr>
          <p:cNvPr id="5" name="文本占位符 4"/>
          <p:cNvSpPr>
            <a:spLocks noGrp="1"/>
          </p:cNvSpPr>
          <p:nvPr>
            <p:ph type="body" sz="quarter" idx="13"/>
          </p:nvPr>
        </p:nvSpPr>
        <p:spPr/>
        <p:txBody>
          <a:bodyPr/>
          <a:lstStyle/>
          <a:p>
            <a:r>
              <a:rPr lang="en-US" altLang="zh-CN" dirty="0"/>
              <a:t>02</a:t>
            </a:r>
            <a:endParaRPr lang="zh-CN" altLang="en-US" dirty="0"/>
          </a:p>
        </p:txBody>
      </p:sp>
      <p:sp>
        <p:nvSpPr>
          <p:cNvPr id="6" name="文本占位符 5"/>
          <p:cNvSpPr>
            <a:spLocks noGrp="1"/>
          </p:cNvSpPr>
          <p:nvPr>
            <p:ph type="body" sz="quarter" idx="14"/>
          </p:nvPr>
        </p:nvSpPr>
        <p:spPr/>
        <p:txBody>
          <a:bodyPr/>
          <a:lstStyle/>
          <a:p>
            <a:r>
              <a:rPr lang="zh-CN" altLang="en-US" dirty="0" smtClean="0">
                <a:cs typeface="+mn-ea"/>
                <a:sym typeface="+mn-lt"/>
              </a:rPr>
              <a:t>问题定义</a:t>
            </a:r>
            <a:endParaRPr lang="zh-CN" altLang="en-US" dirty="0"/>
          </a:p>
        </p:txBody>
      </p:sp>
      <p:sp>
        <p:nvSpPr>
          <p:cNvPr id="7" name="文本占位符 6"/>
          <p:cNvSpPr>
            <a:spLocks noGrp="1"/>
          </p:cNvSpPr>
          <p:nvPr>
            <p:ph type="body" sz="quarter" idx="15"/>
          </p:nvPr>
        </p:nvSpPr>
        <p:spPr/>
        <p:txBody>
          <a:bodyPr/>
          <a:lstStyle/>
          <a:p>
            <a:r>
              <a:rPr lang="en-US" altLang="zh-CN" dirty="0"/>
              <a:t>03</a:t>
            </a:r>
            <a:endParaRPr lang="zh-CN" altLang="en-US" dirty="0"/>
          </a:p>
        </p:txBody>
      </p:sp>
      <p:sp>
        <p:nvSpPr>
          <p:cNvPr id="8" name="文本占位符 7"/>
          <p:cNvSpPr>
            <a:spLocks noGrp="1"/>
          </p:cNvSpPr>
          <p:nvPr>
            <p:ph type="body" sz="quarter" idx="16"/>
          </p:nvPr>
        </p:nvSpPr>
        <p:spPr/>
        <p:txBody>
          <a:bodyPr/>
          <a:lstStyle/>
          <a:p>
            <a:r>
              <a:rPr lang="zh-CN" altLang="en-US" dirty="0" smtClean="0">
                <a:cs typeface="+mn-ea"/>
                <a:sym typeface="+mn-lt"/>
              </a:rPr>
              <a:t>解决方案</a:t>
            </a:r>
            <a:endParaRPr lang="zh-CN" altLang="en-US" dirty="0"/>
          </a:p>
        </p:txBody>
      </p:sp>
      <p:sp>
        <p:nvSpPr>
          <p:cNvPr id="9" name="文本占位符 8"/>
          <p:cNvSpPr>
            <a:spLocks noGrp="1"/>
          </p:cNvSpPr>
          <p:nvPr>
            <p:ph type="body" sz="quarter" idx="17"/>
          </p:nvPr>
        </p:nvSpPr>
        <p:spPr/>
        <p:txBody>
          <a:bodyPr/>
          <a:lstStyle/>
          <a:p>
            <a:r>
              <a:rPr lang="en-US" altLang="zh-CN" dirty="0"/>
              <a:t>04</a:t>
            </a:r>
            <a:endParaRPr lang="zh-CN" altLang="en-US" dirty="0"/>
          </a:p>
        </p:txBody>
      </p:sp>
      <p:sp>
        <p:nvSpPr>
          <p:cNvPr id="10" name="文本占位符 9"/>
          <p:cNvSpPr>
            <a:spLocks noGrp="1"/>
          </p:cNvSpPr>
          <p:nvPr>
            <p:ph type="body" sz="quarter" idx="18"/>
          </p:nvPr>
        </p:nvSpPr>
        <p:spPr/>
        <p:txBody>
          <a:bodyPr/>
          <a:lstStyle/>
          <a:p>
            <a:r>
              <a:rPr lang="zh-CN" altLang="en-US" dirty="0" smtClean="0">
                <a:cs typeface="+mn-ea"/>
                <a:sym typeface="+mn-lt"/>
              </a:rPr>
              <a:t>数据处理</a:t>
            </a:r>
            <a:endParaRPr lang="zh-CN" altLang="en-US" dirty="0"/>
          </a:p>
        </p:txBody>
      </p:sp>
      <p:sp>
        <p:nvSpPr>
          <p:cNvPr id="11" name="文本占位符 10"/>
          <p:cNvSpPr>
            <a:spLocks noGrp="1"/>
          </p:cNvSpPr>
          <p:nvPr>
            <p:ph type="body" sz="quarter" idx="19"/>
          </p:nvPr>
        </p:nvSpPr>
        <p:spPr/>
        <p:txBody>
          <a:bodyPr/>
          <a:lstStyle/>
          <a:p>
            <a:r>
              <a:rPr lang="en-US" altLang="zh-CN" dirty="0"/>
              <a:t>05</a:t>
            </a:r>
            <a:endParaRPr lang="zh-CN" altLang="en-US" dirty="0"/>
          </a:p>
        </p:txBody>
      </p:sp>
      <p:sp>
        <p:nvSpPr>
          <p:cNvPr id="12" name="文本占位符 11"/>
          <p:cNvSpPr>
            <a:spLocks noGrp="1"/>
          </p:cNvSpPr>
          <p:nvPr>
            <p:ph type="body" sz="quarter" idx="20"/>
          </p:nvPr>
        </p:nvSpPr>
        <p:spPr/>
        <p:txBody>
          <a:bodyPr/>
          <a:lstStyle/>
          <a:p>
            <a:r>
              <a:rPr lang="zh-CN" altLang="en-US" dirty="0" smtClean="0">
                <a:cs typeface="+mn-ea"/>
                <a:sym typeface="+mn-lt"/>
              </a:rPr>
              <a:t>结果分析</a:t>
            </a:r>
            <a:endParaRPr lang="zh-CN" altLang="en-US" dirty="0"/>
          </a:p>
        </p:txBody>
      </p:sp>
      <p:sp>
        <p:nvSpPr>
          <p:cNvPr id="13" name="文本占位符 12"/>
          <p:cNvSpPr>
            <a:spLocks noGrp="1"/>
          </p:cNvSpPr>
          <p:nvPr>
            <p:ph type="body" sz="quarter" idx="21"/>
          </p:nvPr>
        </p:nvSpPr>
        <p:spPr/>
        <p:txBody>
          <a:bodyPr/>
          <a:lstStyle/>
          <a:p>
            <a:r>
              <a:rPr lang="en-US" altLang="zh-CN" dirty="0"/>
              <a:t>06</a:t>
            </a:r>
            <a:endParaRPr lang="zh-CN" altLang="en-US" dirty="0"/>
          </a:p>
        </p:txBody>
      </p:sp>
      <p:sp>
        <p:nvSpPr>
          <p:cNvPr id="14" name="文本占位符 13"/>
          <p:cNvSpPr>
            <a:spLocks noGrp="1"/>
          </p:cNvSpPr>
          <p:nvPr>
            <p:ph type="body" sz="quarter" idx="22"/>
          </p:nvPr>
        </p:nvSpPr>
        <p:spPr/>
        <p:txBody>
          <a:bodyPr/>
          <a:lstStyle/>
          <a:p>
            <a:r>
              <a:rPr lang="zh-CN" altLang="en-US" dirty="0" smtClean="0">
                <a:cs typeface="+mn-ea"/>
                <a:sym typeface="+mn-lt"/>
              </a:rPr>
              <a:t>改进方法</a:t>
            </a:r>
            <a:endParaRPr lang="zh-CN" altLang="en-US" dirty="0"/>
          </a:p>
        </p:txBody>
      </p:sp>
    </p:spTree>
    <p:extLst>
      <p:ext uri="{BB962C8B-B14F-4D97-AF65-F5344CB8AC3E}">
        <p14:creationId xmlns:p14="http://schemas.microsoft.com/office/powerpoint/2010/main" val="15625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prstGeom prst="rect">
            <a:avLst/>
          </a:prstGeom>
          <a:solidFill>
            <a:schemeClr val="bg1"/>
          </a:solidFill>
        </p:spPr>
        <p:txBody>
          <a:bodyPr/>
          <a:lstStyle/>
          <a:p>
            <a:r>
              <a:rPr lang="en-US" altLang="zh-CN" dirty="0" smtClean="0"/>
              <a:t>Part Three </a:t>
            </a:r>
            <a:r>
              <a:rPr lang="zh-CN" altLang="en-US" dirty="0" smtClean="0"/>
              <a:t>解决方案</a:t>
            </a:r>
            <a:endParaRPr lang="zh-CN" altLang="en-US"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2" y="1757140"/>
            <a:ext cx="12106194" cy="3320186"/>
          </a:xfrm>
          <a:prstGeom prst="rect">
            <a:avLst/>
          </a:prstGeom>
        </p:spPr>
      </p:pic>
    </p:spTree>
    <p:extLst>
      <p:ext uri="{BB962C8B-B14F-4D97-AF65-F5344CB8AC3E}">
        <p14:creationId xmlns:p14="http://schemas.microsoft.com/office/powerpoint/2010/main" val="33855571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文本占位符 1"/>
          <p:cNvSpPr>
            <a:spLocks noGrp="1"/>
          </p:cNvSpPr>
          <p:nvPr>
            <p:ph type="body" sz="quarter" idx="14"/>
          </p:nvPr>
        </p:nvSpPr>
        <p:spPr/>
        <p:txBody>
          <a:bodyPr/>
          <a:lstStyle/>
          <a:p>
            <a:r>
              <a:rPr lang="en-US" altLang="zh-CN" dirty="0"/>
              <a:t>Part </a:t>
            </a:r>
            <a:r>
              <a:rPr lang="en-US" altLang="zh-CN" dirty="0" smtClean="0"/>
              <a:t>4</a:t>
            </a:r>
            <a:endParaRPr lang="zh-CN" altLang="en-US" dirty="0"/>
          </a:p>
        </p:txBody>
      </p:sp>
      <p:sp useBgFill="1">
        <p:nvSpPr>
          <p:cNvPr id="3" name="文本占位符 2"/>
          <p:cNvSpPr>
            <a:spLocks noGrp="1"/>
          </p:cNvSpPr>
          <p:nvPr>
            <p:ph type="body" sz="quarter" idx="15"/>
          </p:nvPr>
        </p:nvSpPr>
        <p:spPr/>
        <p:txBody>
          <a:bodyPr/>
          <a:lstStyle/>
          <a:p>
            <a:r>
              <a:rPr lang="zh-CN" altLang="en-US" dirty="0" smtClean="0">
                <a:cs typeface="+mn-ea"/>
                <a:sym typeface="+mn-lt"/>
              </a:rPr>
              <a:t>数据处理</a:t>
            </a:r>
            <a:endParaRPr lang="zh-CN" altLang="en-US" dirty="0"/>
          </a:p>
        </p:txBody>
      </p:sp>
    </p:spTree>
    <p:extLst>
      <p:ext uri="{BB962C8B-B14F-4D97-AF65-F5344CB8AC3E}">
        <p14:creationId xmlns:p14="http://schemas.microsoft.com/office/powerpoint/2010/main" val="146750826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文本占位符 1"/>
          <p:cNvSpPr>
            <a:spLocks noGrp="1"/>
          </p:cNvSpPr>
          <p:nvPr>
            <p:ph type="body" sz="quarter" idx="10"/>
          </p:nvPr>
        </p:nvSpPr>
        <p:spPr>
          <a:xfrm>
            <a:off x="780596" y="382587"/>
            <a:ext cx="3848757" cy="334105"/>
          </a:xfrm>
        </p:spPr>
        <p:txBody>
          <a:bodyPr/>
          <a:lstStyle/>
          <a:p>
            <a:r>
              <a:rPr lang="en-US" altLang="zh-CN" dirty="0"/>
              <a:t>Part</a:t>
            </a:r>
            <a:r>
              <a:rPr lang="zh-CN" altLang="en-US" dirty="0"/>
              <a:t> </a:t>
            </a:r>
            <a:r>
              <a:rPr lang="en-US" altLang="zh-CN" dirty="0"/>
              <a:t>Four </a:t>
            </a:r>
            <a:r>
              <a:rPr lang="zh-CN" altLang="en-US" dirty="0" smtClean="0"/>
              <a:t>数据处理步骤及结果</a:t>
            </a:r>
            <a:endParaRPr lang="en-US" altLang="zh-CN" dirty="0"/>
          </a:p>
        </p:txBody>
      </p:sp>
      <p:sp>
        <p:nvSpPr>
          <p:cNvPr id="4" name="TextBox 3"/>
          <p:cNvSpPr txBox="1"/>
          <p:nvPr/>
        </p:nvSpPr>
        <p:spPr>
          <a:xfrm>
            <a:off x="1564337" y="3278797"/>
            <a:ext cx="473206" cy="369332"/>
          </a:xfrm>
          <a:prstGeom prst="rect">
            <a:avLst/>
          </a:prstGeom>
          <a:noFill/>
        </p:spPr>
        <p:txBody>
          <a:bodyPr wrap="none" rtlCol="0">
            <a:spAutoFit/>
          </a:bodyPr>
          <a:lstStyle/>
          <a:p>
            <a:pPr marL="285750" indent="-285750">
              <a:buFont typeface="Arial" panose="020B0604020202020204" pitchFamily="34" charset="0"/>
              <a:buChar char="•"/>
            </a:pPr>
            <a:endParaRPr lang="zh-CN" altLang="en-US" dirty="0"/>
          </a:p>
        </p:txBody>
      </p:sp>
      <p:sp>
        <p:nvSpPr>
          <p:cNvPr id="5" name="TextBox 4"/>
          <p:cNvSpPr txBox="1"/>
          <p:nvPr/>
        </p:nvSpPr>
        <p:spPr>
          <a:xfrm>
            <a:off x="1114536" y="2210818"/>
            <a:ext cx="2012089" cy="400110"/>
          </a:xfrm>
          <a:prstGeom prst="rect">
            <a:avLst/>
          </a:prstGeom>
          <a:noFill/>
        </p:spPr>
        <p:txBody>
          <a:bodyPr wrap="none" rtlCol="0">
            <a:spAutoFit/>
          </a:bodyPr>
          <a:lstStyle/>
          <a:p>
            <a:pPr marL="285750" indent="-285750">
              <a:buFont typeface="Arial" panose="020B0604020202020204" pitchFamily="34" charset="0"/>
              <a:buChar char="•"/>
            </a:pPr>
            <a:r>
              <a:rPr lang="zh-CN" altLang="en-US" sz="2000" dirty="0" smtClean="0"/>
              <a:t>统一图片尺寸</a:t>
            </a:r>
            <a:endParaRPr lang="zh-CN" altLang="en-US" sz="2000" dirty="0"/>
          </a:p>
        </p:txBody>
      </p:sp>
      <p:sp>
        <p:nvSpPr>
          <p:cNvPr id="11" name="TextBox 10"/>
          <p:cNvSpPr txBox="1"/>
          <p:nvPr/>
        </p:nvSpPr>
        <p:spPr>
          <a:xfrm>
            <a:off x="1373844" y="2610928"/>
            <a:ext cx="3255509" cy="1438855"/>
          </a:xfrm>
          <a:prstGeom prst="rect">
            <a:avLst/>
          </a:prstGeom>
          <a:noFill/>
        </p:spPr>
        <p:txBody>
          <a:bodyPr wrap="square" rtlCol="0">
            <a:spAutoFit/>
          </a:bodyPr>
          <a:lstStyle/>
          <a:p>
            <a:r>
              <a:rPr lang="zh-CN" altLang="en-US" sz="1750" dirty="0" smtClean="0">
                <a:solidFill>
                  <a:srgbClr val="0070C0"/>
                </a:solidFill>
              </a:rPr>
              <a:t>由于原始图片大小不一，为便于处理，先将其置于以长边为边长的背景正方形中央，再等比例放缩成</a:t>
            </a:r>
            <a:r>
              <a:rPr lang="en-US" altLang="zh-CN" sz="1750" dirty="0" smtClean="0">
                <a:solidFill>
                  <a:srgbClr val="0070C0"/>
                </a:solidFill>
              </a:rPr>
              <a:t>299×299</a:t>
            </a:r>
            <a:r>
              <a:rPr lang="zh-CN" altLang="en-US" sz="1750" dirty="0" smtClean="0">
                <a:solidFill>
                  <a:srgbClr val="0070C0"/>
                </a:solidFill>
              </a:rPr>
              <a:t>大小的图片，如右图：</a:t>
            </a:r>
            <a:endParaRPr lang="zh-CN" altLang="en-US" sz="1750" dirty="0">
              <a:solidFill>
                <a:srgbClr val="0070C0"/>
              </a:solidFill>
            </a:endParaRPr>
          </a:p>
        </p:txBody>
      </p:sp>
      <p:sp>
        <p:nvSpPr>
          <p:cNvPr id="12" name="TextBox 11"/>
          <p:cNvSpPr txBox="1"/>
          <p:nvPr/>
        </p:nvSpPr>
        <p:spPr>
          <a:xfrm>
            <a:off x="1114536" y="1000946"/>
            <a:ext cx="2781531" cy="400110"/>
          </a:xfrm>
          <a:prstGeom prst="rect">
            <a:avLst/>
          </a:prstGeom>
          <a:noFill/>
        </p:spPr>
        <p:txBody>
          <a:bodyPr wrap="none" rtlCol="0">
            <a:spAutoFit/>
          </a:bodyPr>
          <a:lstStyle/>
          <a:p>
            <a:pPr marL="285750" indent="-285750">
              <a:buFont typeface="Arial" panose="020B0604020202020204" pitchFamily="34" charset="0"/>
              <a:buChar char="•"/>
            </a:pPr>
            <a:r>
              <a:rPr lang="zh-CN" altLang="en-US" sz="2000" dirty="0" smtClean="0"/>
              <a:t>将训练集按标签分类</a:t>
            </a:r>
            <a:endParaRPr lang="zh-CN" altLang="en-US" sz="2000" dirty="0"/>
          </a:p>
        </p:txBody>
      </p:sp>
      <p:sp>
        <p:nvSpPr>
          <p:cNvPr id="20" name="TextBox 19"/>
          <p:cNvSpPr txBox="1"/>
          <p:nvPr/>
        </p:nvSpPr>
        <p:spPr>
          <a:xfrm>
            <a:off x="1380397" y="1449308"/>
            <a:ext cx="9701695" cy="630942"/>
          </a:xfrm>
          <a:prstGeom prst="rect">
            <a:avLst/>
          </a:prstGeom>
          <a:noFill/>
        </p:spPr>
        <p:txBody>
          <a:bodyPr wrap="none" rtlCol="0">
            <a:spAutoFit/>
          </a:bodyPr>
          <a:lstStyle/>
          <a:p>
            <a:r>
              <a:rPr lang="zh-CN" altLang="en-US" sz="1750" dirty="0" smtClean="0">
                <a:solidFill>
                  <a:srgbClr val="0C74B4"/>
                </a:solidFill>
              </a:rPr>
              <a:t>由于使用的</a:t>
            </a:r>
            <a:r>
              <a:rPr lang="en-US" altLang="zh-CN" sz="1750" dirty="0" err="1" smtClean="0">
                <a:solidFill>
                  <a:srgbClr val="0C74B4"/>
                </a:solidFill>
              </a:rPr>
              <a:t>keras</a:t>
            </a:r>
            <a:r>
              <a:rPr lang="zh-CN" altLang="en-US" sz="1750" dirty="0" smtClean="0">
                <a:solidFill>
                  <a:srgbClr val="0C74B4"/>
                </a:solidFill>
              </a:rPr>
              <a:t>框架需要将不同种类的图片分在不同的文件夹中，因此把训练集的</a:t>
            </a:r>
            <a:r>
              <a:rPr lang="en-US" altLang="zh-CN" sz="1750" dirty="0" smtClean="0">
                <a:solidFill>
                  <a:srgbClr val="0C74B4"/>
                </a:solidFill>
              </a:rPr>
              <a:t>25000</a:t>
            </a:r>
            <a:r>
              <a:rPr lang="zh-CN" altLang="en-US" sz="1750" dirty="0" smtClean="0">
                <a:solidFill>
                  <a:srgbClr val="0C74B4"/>
                </a:solidFill>
              </a:rPr>
              <a:t>张图片</a:t>
            </a:r>
            <a:endParaRPr lang="en-US" altLang="zh-CN" sz="1750" dirty="0" smtClean="0">
              <a:solidFill>
                <a:srgbClr val="0C74B4"/>
              </a:solidFill>
            </a:endParaRPr>
          </a:p>
          <a:p>
            <a:r>
              <a:rPr lang="zh-CN" altLang="en-US" sz="1750" dirty="0" smtClean="0">
                <a:solidFill>
                  <a:srgbClr val="0C74B4"/>
                </a:solidFill>
              </a:rPr>
              <a:t>按标签分为猫狗两类，置于生成的“</a:t>
            </a:r>
            <a:r>
              <a:rPr lang="en-US" altLang="zh-CN" sz="1750" dirty="0" smtClean="0">
                <a:solidFill>
                  <a:srgbClr val="0C74B4"/>
                </a:solidFill>
              </a:rPr>
              <a:t>cat</a:t>
            </a:r>
            <a:r>
              <a:rPr lang="zh-CN" altLang="en-US" sz="1750" dirty="0" smtClean="0">
                <a:solidFill>
                  <a:srgbClr val="0C74B4"/>
                </a:solidFill>
              </a:rPr>
              <a:t>”和“</a:t>
            </a:r>
            <a:r>
              <a:rPr lang="en-US" altLang="zh-CN" sz="1750" dirty="0" smtClean="0">
                <a:solidFill>
                  <a:srgbClr val="0C74B4"/>
                </a:solidFill>
              </a:rPr>
              <a:t>dog</a:t>
            </a:r>
            <a:r>
              <a:rPr lang="zh-CN" altLang="en-US" sz="1750" dirty="0" smtClean="0">
                <a:solidFill>
                  <a:srgbClr val="0C74B4"/>
                </a:solidFill>
              </a:rPr>
              <a:t>”两个子文件夹，每类各</a:t>
            </a:r>
            <a:r>
              <a:rPr lang="en-US" altLang="zh-CN" sz="1750" dirty="0" smtClean="0">
                <a:solidFill>
                  <a:srgbClr val="0C74B4"/>
                </a:solidFill>
              </a:rPr>
              <a:t>12500</a:t>
            </a:r>
            <a:r>
              <a:rPr lang="zh-CN" altLang="en-US" sz="1750" dirty="0" smtClean="0">
                <a:solidFill>
                  <a:srgbClr val="0C74B4"/>
                </a:solidFill>
              </a:rPr>
              <a:t>张图片。</a:t>
            </a:r>
            <a:endParaRPr lang="zh-CN" altLang="en-US" sz="1750" dirty="0">
              <a:solidFill>
                <a:srgbClr val="0C74B4"/>
              </a:solidFill>
            </a:endParaRPr>
          </a:p>
        </p:txBody>
      </p:sp>
      <p:pic>
        <p:nvPicPr>
          <p:cNvPr id="1026" name="Picture 2" descr="E:\研一\数据挖掘概念与技术\大作业\猫狗图像识别\train\cat.28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3206" y="2821712"/>
            <a:ext cx="2045232" cy="100216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My\Desktop\cat.28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7137" y="2488096"/>
            <a:ext cx="1669692" cy="1669692"/>
          </a:xfrm>
          <a:prstGeom prst="rect">
            <a:avLst/>
          </a:prstGeom>
          <a:noFill/>
          <a:extLst>
            <a:ext uri="{909E8E84-426E-40DD-AFC4-6F175D3DCCD1}">
              <a14:hiddenFill xmlns:a14="http://schemas.microsoft.com/office/drawing/2010/main">
                <a:solidFill>
                  <a:srgbClr val="FFFFFF"/>
                </a:solidFill>
              </a14:hiddenFill>
            </a:ext>
          </a:extLst>
        </p:spPr>
      </p:pic>
      <p:sp>
        <p:nvSpPr>
          <p:cNvPr id="21" name="右箭头 20"/>
          <p:cNvSpPr/>
          <p:nvPr/>
        </p:nvSpPr>
        <p:spPr>
          <a:xfrm>
            <a:off x="8079474" y="3123235"/>
            <a:ext cx="1320424" cy="399413"/>
          </a:xfrm>
          <a:prstGeom prst="rightArrow">
            <a:avLst/>
          </a:prstGeom>
          <a:solidFill>
            <a:schemeClr val="accent4">
              <a:lumMod val="60000"/>
              <a:lumOff val="40000"/>
            </a:schemeClr>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1028" name="Picture 4" descr="E:\研一\数据挖掘概念与技术\大作业\猫狗图像识别\train\dog.11668.jpg"/>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229793" y="4348790"/>
            <a:ext cx="1212055" cy="1952352"/>
          </a:xfrm>
          <a:prstGeom prst="rect">
            <a:avLst/>
          </a:prstGeom>
          <a:noFill/>
          <a:extLst>
            <a:ext uri="{909E8E84-426E-40DD-AFC4-6F175D3DCCD1}">
              <a14:hiddenFill xmlns:a14="http://schemas.microsoft.com/office/drawing/2010/main">
                <a:solidFill>
                  <a:srgbClr val="FFFFFF"/>
                </a:solidFill>
              </a14:hiddenFill>
            </a:ext>
          </a:extLst>
        </p:spPr>
      </p:pic>
      <p:sp>
        <p:nvSpPr>
          <p:cNvPr id="26" name="右箭头 25"/>
          <p:cNvSpPr/>
          <p:nvPr/>
        </p:nvSpPr>
        <p:spPr>
          <a:xfrm>
            <a:off x="8079474" y="5157867"/>
            <a:ext cx="1320424" cy="399413"/>
          </a:xfrm>
          <a:prstGeom prst="rightArrow">
            <a:avLst/>
          </a:prstGeom>
          <a:solidFill>
            <a:schemeClr val="accent4">
              <a:lumMod val="60000"/>
              <a:lumOff val="40000"/>
            </a:schemeClr>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1029" name="Picture 5" descr="C:\Users\My\Desktop\dog.11668.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97137" y="4490120"/>
            <a:ext cx="1669692" cy="1669692"/>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1114535" y="4147064"/>
            <a:ext cx="4194444" cy="707886"/>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t>目前尝试的</a:t>
            </a:r>
            <a:r>
              <a:rPr lang="zh-CN" altLang="en-US" sz="2000" dirty="0" smtClean="0"/>
              <a:t>图像处理方法及</a:t>
            </a:r>
            <a:endParaRPr lang="en-US" altLang="zh-CN" sz="2000" dirty="0" smtClean="0"/>
          </a:p>
          <a:p>
            <a:r>
              <a:rPr lang="en-US" altLang="zh-CN" sz="2000" dirty="0"/>
              <a:t> </a:t>
            </a:r>
            <a:r>
              <a:rPr lang="en-US" altLang="zh-CN" sz="2000" dirty="0" smtClean="0"/>
              <a:t>   </a:t>
            </a:r>
            <a:r>
              <a:rPr lang="zh-CN" altLang="en-US" sz="2000" dirty="0" smtClean="0"/>
              <a:t>所得效果</a:t>
            </a:r>
            <a:endParaRPr lang="zh-CN" altLang="en-US" sz="2000" dirty="0"/>
          </a:p>
        </p:txBody>
      </p:sp>
      <p:sp>
        <p:nvSpPr>
          <p:cNvPr id="24" name="TextBox 23"/>
          <p:cNvSpPr txBox="1"/>
          <p:nvPr/>
        </p:nvSpPr>
        <p:spPr>
          <a:xfrm>
            <a:off x="1380397" y="4854950"/>
            <a:ext cx="3616696" cy="1438855"/>
          </a:xfrm>
          <a:prstGeom prst="rect">
            <a:avLst/>
          </a:prstGeom>
          <a:noFill/>
        </p:spPr>
        <p:txBody>
          <a:bodyPr wrap="none" rtlCol="0">
            <a:spAutoFit/>
          </a:bodyPr>
          <a:lstStyle/>
          <a:p>
            <a:r>
              <a:rPr lang="zh-CN" altLang="en-US" sz="1750" dirty="0" smtClean="0">
                <a:solidFill>
                  <a:srgbClr val="0070C0"/>
                </a:solidFill>
              </a:rPr>
              <a:t>①水平翻转：增加</a:t>
            </a:r>
            <a:r>
              <a:rPr lang="zh-CN" altLang="en-US" sz="1750" dirty="0">
                <a:solidFill>
                  <a:srgbClr val="0070C0"/>
                </a:solidFill>
              </a:rPr>
              <a:t>了</a:t>
            </a:r>
            <a:r>
              <a:rPr lang="zh-CN" altLang="en-US" sz="1750" dirty="0" smtClean="0">
                <a:solidFill>
                  <a:srgbClr val="0070C0"/>
                </a:solidFill>
              </a:rPr>
              <a:t>一</a:t>
            </a:r>
            <a:r>
              <a:rPr lang="zh-CN" altLang="en-US" sz="1750" dirty="0">
                <a:solidFill>
                  <a:srgbClr val="0070C0"/>
                </a:solidFill>
              </a:rPr>
              <a:t>些</a:t>
            </a:r>
            <a:r>
              <a:rPr lang="zh-CN" altLang="en-US" sz="1750" dirty="0" smtClean="0">
                <a:solidFill>
                  <a:srgbClr val="0070C0"/>
                </a:solidFill>
              </a:rPr>
              <a:t>验证集</a:t>
            </a:r>
            <a:endParaRPr lang="en-US" altLang="zh-CN" sz="1750" dirty="0" smtClean="0">
              <a:solidFill>
                <a:srgbClr val="0070C0"/>
              </a:solidFill>
            </a:endParaRPr>
          </a:p>
          <a:p>
            <a:r>
              <a:rPr lang="zh-CN" altLang="en-US" sz="1750" dirty="0" smtClean="0">
                <a:solidFill>
                  <a:srgbClr val="0070C0"/>
                </a:solidFill>
              </a:rPr>
              <a:t>的准确率但对</a:t>
            </a:r>
            <a:r>
              <a:rPr lang="zh-CN" altLang="en-US" sz="1750" dirty="0">
                <a:solidFill>
                  <a:srgbClr val="0070C0"/>
                </a:solidFill>
              </a:rPr>
              <a:t>测试集</a:t>
            </a:r>
            <a:r>
              <a:rPr lang="en-US" altLang="zh-CN" sz="1750" dirty="0">
                <a:solidFill>
                  <a:srgbClr val="0070C0"/>
                </a:solidFill>
              </a:rPr>
              <a:t>loss</a:t>
            </a:r>
            <a:r>
              <a:rPr lang="zh-CN" altLang="en-US" sz="1750" dirty="0">
                <a:solidFill>
                  <a:srgbClr val="0070C0"/>
                </a:solidFill>
              </a:rPr>
              <a:t>的</a:t>
            </a:r>
            <a:r>
              <a:rPr lang="zh-CN" altLang="en-US" sz="1750" dirty="0" smtClean="0">
                <a:solidFill>
                  <a:srgbClr val="0070C0"/>
                </a:solidFill>
              </a:rPr>
              <a:t>影响</a:t>
            </a:r>
            <a:endParaRPr lang="en-US" altLang="zh-CN" sz="1750" dirty="0">
              <a:solidFill>
                <a:srgbClr val="0070C0"/>
              </a:solidFill>
            </a:endParaRPr>
          </a:p>
          <a:p>
            <a:r>
              <a:rPr lang="zh-CN" altLang="en-US" sz="1750" dirty="0" smtClean="0">
                <a:solidFill>
                  <a:srgbClr val="0070C0"/>
                </a:solidFill>
              </a:rPr>
              <a:t>不大；</a:t>
            </a:r>
            <a:endParaRPr lang="en-US" altLang="zh-CN" sz="1750" dirty="0" smtClean="0">
              <a:solidFill>
                <a:srgbClr val="0070C0"/>
              </a:solidFill>
            </a:endParaRPr>
          </a:p>
          <a:p>
            <a:r>
              <a:rPr lang="zh-CN" altLang="en-US" sz="1750" dirty="0">
                <a:solidFill>
                  <a:srgbClr val="0070C0"/>
                </a:solidFill>
              </a:rPr>
              <a:t>②</a:t>
            </a:r>
            <a:r>
              <a:rPr lang="zh-CN" altLang="en-US" sz="1750" dirty="0" smtClean="0">
                <a:solidFill>
                  <a:srgbClr val="0070C0"/>
                </a:solidFill>
              </a:rPr>
              <a:t>椒盐噪声：准确率反而下降了； </a:t>
            </a:r>
            <a:endParaRPr lang="en-US" altLang="zh-CN" sz="1750" dirty="0" smtClean="0">
              <a:solidFill>
                <a:srgbClr val="0070C0"/>
              </a:solidFill>
            </a:endParaRPr>
          </a:p>
          <a:p>
            <a:r>
              <a:rPr lang="zh-CN" altLang="en-US" sz="1750" dirty="0" smtClean="0">
                <a:solidFill>
                  <a:srgbClr val="0070C0"/>
                </a:solidFill>
              </a:rPr>
              <a:t>③直方图均衡：暂没看出影响。</a:t>
            </a:r>
            <a:endParaRPr lang="zh-CN" altLang="en-US" sz="1750" dirty="0">
              <a:solidFill>
                <a:srgbClr val="0070C0"/>
              </a:solidFill>
            </a:endParaRPr>
          </a:p>
        </p:txBody>
      </p:sp>
    </p:spTree>
    <p:extLst>
      <p:ext uri="{BB962C8B-B14F-4D97-AF65-F5344CB8AC3E}">
        <p14:creationId xmlns:p14="http://schemas.microsoft.com/office/powerpoint/2010/main" val="700997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文本占位符 1"/>
          <p:cNvSpPr>
            <a:spLocks noGrp="1"/>
          </p:cNvSpPr>
          <p:nvPr>
            <p:ph type="body" sz="quarter" idx="14"/>
          </p:nvPr>
        </p:nvSpPr>
        <p:spPr/>
        <p:txBody>
          <a:bodyPr/>
          <a:lstStyle/>
          <a:p>
            <a:r>
              <a:rPr lang="en-US" altLang="zh-CN" dirty="0"/>
              <a:t>Part 5</a:t>
            </a:r>
            <a:endParaRPr lang="zh-CN" altLang="en-US" dirty="0"/>
          </a:p>
        </p:txBody>
      </p:sp>
      <p:sp useBgFill="1">
        <p:nvSpPr>
          <p:cNvPr id="3" name="文本占位符 2"/>
          <p:cNvSpPr>
            <a:spLocks noGrp="1"/>
          </p:cNvSpPr>
          <p:nvPr>
            <p:ph type="body" sz="quarter" idx="15"/>
          </p:nvPr>
        </p:nvSpPr>
        <p:spPr/>
        <p:txBody>
          <a:bodyPr/>
          <a:lstStyle/>
          <a:p>
            <a:r>
              <a:rPr lang="zh-CN" altLang="en-US" dirty="0" smtClean="0">
                <a:cs typeface="+mn-ea"/>
                <a:sym typeface="+mn-lt"/>
              </a:rPr>
              <a:t>结果分析</a:t>
            </a:r>
            <a:endParaRPr lang="zh-CN" altLang="en-US" dirty="0"/>
          </a:p>
        </p:txBody>
      </p:sp>
    </p:spTree>
    <p:extLst>
      <p:ext uri="{BB962C8B-B14F-4D97-AF65-F5344CB8AC3E}">
        <p14:creationId xmlns:p14="http://schemas.microsoft.com/office/powerpoint/2010/main" val="21573454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9396" y="1010654"/>
            <a:ext cx="4718076" cy="3368842"/>
          </a:xfrm>
          <a:prstGeom prst="rect">
            <a:avLst/>
          </a:prstGeom>
        </p:spPr>
      </p:pic>
      <p:sp>
        <p:nvSpPr>
          <p:cNvPr id="4" name="文本占位符 3"/>
          <p:cNvSpPr>
            <a:spLocks noGrp="1"/>
          </p:cNvSpPr>
          <p:nvPr>
            <p:ph type="body" sz="quarter" idx="10"/>
          </p:nvPr>
        </p:nvSpPr>
        <p:spPr>
          <a:prstGeom prst="rect">
            <a:avLst/>
          </a:prstGeom>
          <a:solidFill>
            <a:schemeClr val="bg1"/>
          </a:solidFill>
        </p:spPr>
        <p:txBody>
          <a:bodyPr/>
          <a:lstStyle/>
          <a:p>
            <a:r>
              <a:rPr lang="en-US" altLang="zh-CN" dirty="0" smtClean="0"/>
              <a:t>Part Five </a:t>
            </a:r>
            <a:r>
              <a:rPr lang="zh-CN" altLang="en-US" dirty="0" smtClean="0"/>
              <a:t>结果分析</a:t>
            </a:r>
            <a:endParaRPr lang="zh-CN" altLang="en-US" dirty="0"/>
          </a:p>
        </p:txBody>
      </p:sp>
      <mc:AlternateContent xmlns:mc="http://schemas.openxmlformats.org/markup-compatibility/2006" xmlns:a14="http://schemas.microsoft.com/office/drawing/2010/main">
        <mc:Choice Requires="a14">
          <p:sp>
            <p:nvSpPr>
              <p:cNvPr id="11" name="文本框 10"/>
              <p:cNvSpPr txBox="1"/>
              <p:nvPr/>
            </p:nvSpPr>
            <p:spPr>
              <a:xfrm>
                <a:off x="826411" y="1196788"/>
                <a:ext cx="10522907" cy="5109412"/>
              </a:xfrm>
              <a:prstGeom prst="rect">
                <a:avLst/>
              </a:prstGeom>
              <a:noFill/>
            </p:spPr>
            <p:txBody>
              <a:bodyPr wrap="square" rtlCol="0">
                <a:spAutoFit/>
              </a:bodyPr>
              <a:lstStyle/>
              <a:p>
                <a:r>
                  <a:rPr lang="zh-CN" altLang="en-US" sz="6000" dirty="0" smtClean="0">
                    <a:solidFill>
                      <a:srgbClr val="FF3F11"/>
                    </a:solidFill>
                  </a:rPr>
                  <a:t>单模型</a:t>
                </a:r>
                <a:r>
                  <a:rPr lang="en-US" altLang="zh-CN" sz="6000" dirty="0" smtClean="0">
                    <a:solidFill>
                      <a:srgbClr val="FF3F11"/>
                    </a:solidFill>
                  </a:rPr>
                  <a:t>+SVM/FNN</a:t>
                </a:r>
              </a:p>
              <a:p>
                <a:endParaRPr lang="en-US" altLang="zh-CN" sz="2400" dirty="0" smtClean="0"/>
              </a:p>
              <a:p>
                <a:pPr marL="914389" lvl="1" indent="-457200">
                  <a:buFont typeface="Wingdings" panose="05000000000000000000" pitchFamily="2" charset="2"/>
                  <a:buChar char="n"/>
                </a:pPr>
                <a:r>
                  <a:rPr lang="en-US" altLang="zh-CN" sz="3200" dirty="0"/>
                  <a:t>L</a:t>
                </a:r>
                <a:r>
                  <a:rPr lang="en-US" altLang="zh-CN" sz="3200" dirty="0" smtClean="0"/>
                  <a:t>og </a:t>
                </a:r>
                <a:r>
                  <a:rPr lang="en-US" altLang="zh-CN" sz="3200" dirty="0"/>
                  <a:t>L</a:t>
                </a:r>
                <a:r>
                  <a:rPr lang="en-US" altLang="zh-CN" sz="3200" dirty="0" smtClean="0"/>
                  <a:t>oss:  0.05709 / 0.04475</a:t>
                </a:r>
              </a:p>
              <a:p>
                <a:pPr marL="1371577" lvl="2" indent="-457200">
                  <a:buFont typeface="Wingdings" panose="05000000000000000000" pitchFamily="2" charset="2"/>
                  <a:buChar char="p"/>
                </a:pPr>
                <a14:m>
                  <m:oMath xmlns:m="http://schemas.openxmlformats.org/officeDocument/2006/math">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𝑛</m:t>
                        </m:r>
                      </m:den>
                    </m:f>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𝑖</m:t>
                        </m:r>
                        <m:r>
                          <a:rPr lang="en-US" altLang="zh-CN" sz="2400" i="1">
                            <a:latin typeface="Cambria Math" panose="02040503050406030204" pitchFamily="18" charset="0"/>
                          </a:rPr>
                          <m:t>=1</m:t>
                        </m:r>
                      </m:sub>
                      <m:sup>
                        <m:r>
                          <a:rPr lang="en-US" altLang="zh-CN" sz="2400" i="1">
                            <a:latin typeface="Cambria Math" panose="02040503050406030204" pitchFamily="18" charset="0"/>
                          </a:rPr>
                          <m:t>𝑛</m:t>
                        </m:r>
                      </m:sup>
                      <m:e>
                        <m:d>
                          <m:dPr>
                            <m:begChr m:val="["/>
                            <m:endChr m:val="]"/>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𝑖</m:t>
                                </m:r>
                              </m:sub>
                            </m:sSub>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log</m:t>
                                </m:r>
                              </m:fName>
                              <m:e>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𝑦</m:t>
                                            </m:r>
                                          </m:e>
                                        </m:acc>
                                      </m:e>
                                      <m:sub>
                                        <m:r>
                                          <a:rPr lang="en-US" altLang="zh-CN" sz="2400" i="1">
                                            <a:latin typeface="Cambria Math" panose="02040503050406030204" pitchFamily="18" charset="0"/>
                                          </a:rPr>
                                          <m:t>𝑖</m:t>
                                        </m:r>
                                      </m:sub>
                                    </m:sSub>
                                  </m:e>
                                </m:d>
                              </m:e>
                            </m:func>
                            <m:r>
                              <a:rPr lang="en-US" altLang="zh-CN" sz="2400" i="1">
                                <a:latin typeface="Cambria Math" panose="02040503050406030204" pitchFamily="18" charset="0"/>
                              </a:rPr>
                              <m:t>+</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1−</m:t>
                                </m:r>
                                <m:sSub>
                                  <m:sSubPr>
                                    <m:ctrlPr>
                                      <a:rPr lang="en-US" altLang="zh-CN" sz="2400" i="1">
                                        <a:latin typeface="Cambria Math" panose="02040503050406030204" pitchFamily="18" charset="0"/>
                                      </a:rPr>
                                    </m:ctrlPr>
                                  </m:sSubPr>
                                  <m:e>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𝑦</m:t>
                                        </m:r>
                                      </m:e>
                                    </m:acc>
                                  </m:e>
                                  <m:sub>
                                    <m:r>
                                      <a:rPr lang="en-US" altLang="zh-CN" sz="2400" i="1">
                                        <a:latin typeface="Cambria Math" panose="02040503050406030204" pitchFamily="18" charset="0"/>
                                      </a:rPr>
                                      <m:t>𝑖</m:t>
                                    </m:r>
                                  </m:sub>
                                </m:sSub>
                              </m:e>
                            </m:d>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log</m:t>
                                </m:r>
                              </m:fName>
                              <m:e>
                                <m:d>
                                  <m:dPr>
                                    <m:ctrlPr>
                                      <a:rPr lang="en-US" altLang="zh-CN" sz="2400" i="1">
                                        <a:latin typeface="Cambria Math" panose="02040503050406030204" pitchFamily="18" charset="0"/>
                                      </a:rPr>
                                    </m:ctrlPr>
                                  </m:dPr>
                                  <m:e>
                                    <m:r>
                                      <a:rPr lang="en-US" altLang="zh-CN" sz="2400" i="1">
                                        <a:latin typeface="Cambria Math" panose="02040503050406030204" pitchFamily="18" charset="0"/>
                                      </a:rPr>
                                      <m:t>1−</m:t>
                                    </m:r>
                                    <m:sSub>
                                      <m:sSubPr>
                                        <m:ctrlPr>
                                          <a:rPr lang="en-US" altLang="zh-CN" sz="2400" i="1">
                                            <a:latin typeface="Cambria Math" panose="02040503050406030204" pitchFamily="18" charset="0"/>
                                          </a:rPr>
                                        </m:ctrlPr>
                                      </m:sSubPr>
                                      <m:e>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𝑦</m:t>
                                            </m:r>
                                          </m:e>
                                        </m:acc>
                                      </m:e>
                                      <m:sub>
                                        <m:r>
                                          <a:rPr lang="en-US" altLang="zh-CN" sz="2400" i="1">
                                            <a:latin typeface="Cambria Math" panose="02040503050406030204" pitchFamily="18" charset="0"/>
                                          </a:rPr>
                                          <m:t>𝑖</m:t>
                                        </m:r>
                                      </m:sub>
                                    </m:sSub>
                                  </m:e>
                                </m:d>
                              </m:e>
                            </m:func>
                          </m:e>
                        </m:d>
                      </m:e>
                    </m:nary>
                  </m:oMath>
                </a14:m>
                <a:endParaRPr lang="en-US" altLang="zh-CN" sz="2400" dirty="0" smtClean="0"/>
              </a:p>
              <a:p>
                <a:pPr marL="1371577" lvl="2" indent="-457200">
                  <a:buFont typeface="Wingdings" panose="05000000000000000000" pitchFamily="2" charset="2"/>
                  <a:buChar char="p"/>
                </a:pPr>
                <a:r>
                  <a:rPr lang="en-US" altLang="zh-CN" sz="2400" dirty="0" smtClean="0"/>
                  <a:t>102nd / 28th</a:t>
                </a:r>
                <a:endParaRPr lang="en-US" altLang="zh-CN" sz="2400" dirty="0"/>
              </a:p>
              <a:p>
                <a:pPr marL="914389" lvl="1" indent="-457200">
                  <a:buFont typeface="Wingdings" panose="05000000000000000000" pitchFamily="2" charset="2"/>
                  <a:buChar char="n"/>
                </a:pPr>
                <a:endParaRPr lang="en-US" altLang="zh-CN" sz="2400" dirty="0" smtClean="0">
                  <a:solidFill>
                    <a:srgbClr val="F23C00"/>
                  </a:solidFill>
                </a:endParaRPr>
              </a:p>
              <a:p>
                <a:pPr marL="914389" lvl="1" indent="-457200">
                  <a:buFont typeface="Wingdings" panose="05000000000000000000" pitchFamily="2" charset="2"/>
                  <a:buChar char="n"/>
                </a:pPr>
                <a:r>
                  <a:rPr lang="zh-CN" altLang="en-US" sz="3200" dirty="0" smtClean="0"/>
                  <a:t>分析</a:t>
                </a:r>
                <a:endParaRPr lang="en-US" altLang="zh-CN" sz="3200" dirty="0"/>
              </a:p>
              <a:p>
                <a:pPr marL="1371577" lvl="2" indent="-457200">
                  <a:buFont typeface="Wingdings" panose="05000000000000000000" pitchFamily="2" charset="2"/>
                  <a:buChar char="p"/>
                </a:pPr>
                <a:r>
                  <a:rPr lang="zh-CN" altLang="en-US" sz="2400" dirty="0"/>
                  <a:t>使用</a:t>
                </a:r>
                <a:r>
                  <a:rPr lang="zh-CN" altLang="en-US" sz="2400" dirty="0" smtClean="0"/>
                  <a:t>的</a:t>
                </a:r>
                <a:r>
                  <a:rPr lang="en-US" altLang="zh-CN" sz="2400" dirty="0" smtClean="0"/>
                  <a:t>SVM</a:t>
                </a:r>
                <a:r>
                  <a:rPr lang="zh-CN" altLang="en-US" sz="2400" dirty="0" smtClean="0"/>
                  <a:t>分类器输出的是分类结果，而不是概率值，分类错误时受到</a:t>
                </a:r>
                <a:r>
                  <a:rPr lang="en-US" altLang="zh-CN" sz="2400" dirty="0" smtClean="0"/>
                  <a:t>Log Loss</a:t>
                </a:r>
                <a:r>
                  <a:rPr lang="zh-CN" altLang="en-US" sz="2400" dirty="0" smtClean="0"/>
                  <a:t>的惩罚更严重</a:t>
                </a:r>
                <a:endParaRPr lang="en-US" altLang="zh-CN" sz="2400" dirty="0" smtClean="0"/>
              </a:p>
              <a:p>
                <a:pPr marL="1371577" lvl="2" indent="-457200">
                  <a:buFont typeface="Wingdings" panose="05000000000000000000" pitchFamily="2" charset="2"/>
                  <a:buChar char="p"/>
                </a:pPr>
                <a:r>
                  <a:rPr lang="en-US" altLang="zh-CN" sz="2400" dirty="0" smtClean="0"/>
                  <a:t>FNN</a:t>
                </a:r>
                <a:r>
                  <a:rPr lang="zh-CN" altLang="en-US" sz="2400" dirty="0" smtClean="0"/>
                  <a:t>表达能力更强</a:t>
                </a:r>
                <a:endParaRPr lang="en-US" altLang="zh-CN" sz="2400" dirty="0" smtClean="0"/>
              </a:p>
              <a:p>
                <a:pPr lvl="2"/>
                <a:endParaRPr lang="en-US" altLang="zh-CN" sz="24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826411" y="1196788"/>
                <a:ext cx="10522907" cy="5109412"/>
              </a:xfrm>
              <a:prstGeom prst="rect">
                <a:avLst/>
              </a:prstGeom>
              <a:blipFill>
                <a:blip r:embed="rId3"/>
                <a:stretch>
                  <a:fillRect l="-3534" t="-3580" r="-3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9768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1864" y="1101104"/>
            <a:ext cx="6910136" cy="4722188"/>
          </a:xfrm>
          <a:prstGeom prst="rect">
            <a:avLst/>
          </a:prstGeom>
        </p:spPr>
      </p:pic>
      <p:sp>
        <p:nvSpPr>
          <p:cNvPr id="4" name="文本占位符 3"/>
          <p:cNvSpPr>
            <a:spLocks noGrp="1"/>
          </p:cNvSpPr>
          <p:nvPr>
            <p:ph type="body" sz="quarter" idx="10"/>
          </p:nvPr>
        </p:nvSpPr>
        <p:spPr>
          <a:prstGeom prst="rect">
            <a:avLst/>
          </a:prstGeom>
          <a:solidFill>
            <a:schemeClr val="bg1"/>
          </a:solidFill>
        </p:spPr>
        <p:txBody>
          <a:bodyPr/>
          <a:lstStyle/>
          <a:p>
            <a:r>
              <a:rPr lang="en-US" altLang="zh-CN" dirty="0"/>
              <a:t>Part Five </a:t>
            </a:r>
            <a:r>
              <a:rPr lang="zh-CN" altLang="en-US" dirty="0"/>
              <a:t>结果分析</a:t>
            </a:r>
          </a:p>
        </p:txBody>
      </p:sp>
      <p:sp>
        <p:nvSpPr>
          <p:cNvPr id="11" name="文本框 10"/>
          <p:cNvSpPr txBox="1"/>
          <p:nvPr/>
        </p:nvSpPr>
        <p:spPr>
          <a:xfrm>
            <a:off x="826411" y="1196788"/>
            <a:ext cx="10522907" cy="3847207"/>
          </a:xfrm>
          <a:prstGeom prst="rect">
            <a:avLst/>
          </a:prstGeom>
          <a:noFill/>
        </p:spPr>
        <p:txBody>
          <a:bodyPr wrap="square" rtlCol="0">
            <a:spAutoFit/>
          </a:bodyPr>
          <a:lstStyle/>
          <a:p>
            <a:r>
              <a:rPr lang="zh-CN" altLang="en-US" sz="6000" dirty="0" smtClean="0">
                <a:solidFill>
                  <a:srgbClr val="FF3F11"/>
                </a:solidFill>
              </a:rPr>
              <a:t>多模型</a:t>
            </a:r>
            <a:r>
              <a:rPr lang="en-US" altLang="zh-CN" sz="6000" dirty="0" smtClean="0">
                <a:solidFill>
                  <a:srgbClr val="FF3F11"/>
                </a:solidFill>
              </a:rPr>
              <a:t>+FNN</a:t>
            </a:r>
          </a:p>
          <a:p>
            <a:endParaRPr lang="en-US" altLang="zh-CN" sz="2400" dirty="0" smtClean="0"/>
          </a:p>
          <a:p>
            <a:pPr marL="914389" lvl="1" indent="-457200">
              <a:buFont typeface="Wingdings" panose="05000000000000000000" pitchFamily="2" charset="2"/>
              <a:buChar char="n"/>
            </a:pPr>
            <a:r>
              <a:rPr lang="en-US" altLang="zh-CN" sz="3200" dirty="0"/>
              <a:t>L</a:t>
            </a:r>
            <a:r>
              <a:rPr lang="en-US" altLang="zh-CN" sz="3200" dirty="0" smtClean="0"/>
              <a:t>og </a:t>
            </a:r>
            <a:r>
              <a:rPr lang="en-US" altLang="zh-CN" sz="3200" dirty="0"/>
              <a:t>L</a:t>
            </a:r>
            <a:r>
              <a:rPr lang="en-US" altLang="zh-CN" sz="3200" dirty="0" smtClean="0"/>
              <a:t>oss:  0.04099 / 0.03941</a:t>
            </a:r>
          </a:p>
          <a:p>
            <a:pPr marL="1371577" lvl="2" indent="-457200">
              <a:buFont typeface="Wingdings" panose="05000000000000000000" pitchFamily="2" charset="2"/>
              <a:buChar char="p"/>
            </a:pPr>
            <a:r>
              <a:rPr lang="en-US" altLang="zh-CN" sz="2400" dirty="0" smtClean="0"/>
              <a:t>18th / 15th</a:t>
            </a:r>
            <a:endParaRPr lang="en-US" altLang="zh-CN" sz="2400" dirty="0" smtClean="0">
              <a:solidFill>
                <a:srgbClr val="F23C00"/>
              </a:solidFill>
            </a:endParaRPr>
          </a:p>
          <a:p>
            <a:pPr marL="914389" lvl="1" indent="-457200">
              <a:buFont typeface="Wingdings" panose="05000000000000000000" pitchFamily="2" charset="2"/>
              <a:buChar char="n"/>
            </a:pPr>
            <a:endParaRPr lang="en-US" altLang="zh-CN" sz="2400" dirty="0" smtClean="0">
              <a:solidFill>
                <a:srgbClr val="F23C00"/>
              </a:solidFill>
            </a:endParaRPr>
          </a:p>
          <a:p>
            <a:pPr marL="914389" lvl="1" indent="-457200">
              <a:buFont typeface="Wingdings" panose="05000000000000000000" pitchFamily="2" charset="2"/>
              <a:buChar char="n"/>
            </a:pPr>
            <a:r>
              <a:rPr lang="zh-CN" altLang="en-US" sz="3200" dirty="0" smtClean="0"/>
              <a:t>分析</a:t>
            </a:r>
            <a:endParaRPr lang="en-US" altLang="zh-CN" sz="3200" dirty="0"/>
          </a:p>
          <a:p>
            <a:pPr marL="1371577" lvl="2" indent="-457200">
              <a:buFont typeface="Wingdings" panose="05000000000000000000" pitchFamily="2" charset="2"/>
              <a:buChar char="p"/>
            </a:pPr>
            <a:r>
              <a:rPr lang="zh-CN" altLang="en-US" sz="2400" dirty="0"/>
              <a:t>每</a:t>
            </a:r>
            <a:r>
              <a:rPr lang="zh-CN" altLang="en-US" sz="2400" dirty="0" smtClean="0"/>
              <a:t>增加一个模型，就会扩展特征向量，</a:t>
            </a:r>
            <a:endParaRPr lang="en-US" altLang="zh-CN" sz="2400" dirty="0"/>
          </a:p>
          <a:p>
            <a:pPr lvl="2"/>
            <a:r>
              <a:rPr lang="en-US" altLang="zh-CN" sz="2400" dirty="0" smtClean="0"/>
              <a:t>     </a:t>
            </a:r>
            <a:r>
              <a:rPr lang="zh-CN" altLang="en-US" sz="2400" dirty="0" smtClean="0"/>
              <a:t>使提取到的特征更加全面</a:t>
            </a:r>
            <a:endParaRPr lang="en-US" altLang="zh-CN" sz="2400" dirty="0" smtClean="0"/>
          </a:p>
        </p:txBody>
      </p:sp>
    </p:spTree>
    <p:extLst>
      <p:ext uri="{BB962C8B-B14F-4D97-AF65-F5344CB8AC3E}">
        <p14:creationId xmlns:p14="http://schemas.microsoft.com/office/powerpoint/2010/main" val="1738404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prstGeom prst="rect">
            <a:avLst/>
          </a:prstGeom>
          <a:solidFill>
            <a:schemeClr val="bg1"/>
          </a:solidFill>
        </p:spPr>
        <p:txBody>
          <a:bodyPr/>
          <a:lstStyle/>
          <a:p>
            <a:r>
              <a:rPr lang="en-US" altLang="zh-CN" dirty="0"/>
              <a:t>Part Five </a:t>
            </a:r>
            <a:r>
              <a:rPr lang="zh-CN" altLang="en-US" dirty="0"/>
              <a:t>结果分析</a:t>
            </a:r>
          </a:p>
        </p:txBody>
      </p:sp>
      <p:sp>
        <p:nvSpPr>
          <p:cNvPr id="11" name="文本框 10"/>
          <p:cNvSpPr txBox="1"/>
          <p:nvPr/>
        </p:nvSpPr>
        <p:spPr>
          <a:xfrm>
            <a:off x="826411" y="1196788"/>
            <a:ext cx="10522907" cy="4678204"/>
          </a:xfrm>
          <a:prstGeom prst="rect">
            <a:avLst/>
          </a:prstGeom>
          <a:noFill/>
        </p:spPr>
        <p:txBody>
          <a:bodyPr wrap="square" rtlCol="0">
            <a:spAutoFit/>
          </a:bodyPr>
          <a:lstStyle/>
          <a:p>
            <a:r>
              <a:rPr lang="zh-CN" altLang="en-US" sz="6000" dirty="0">
                <a:solidFill>
                  <a:srgbClr val="FF3F11"/>
                </a:solidFill>
              </a:rPr>
              <a:t>多</a:t>
            </a:r>
            <a:r>
              <a:rPr lang="zh-CN" altLang="en-US" sz="6000" dirty="0" smtClean="0">
                <a:solidFill>
                  <a:srgbClr val="FF3F11"/>
                </a:solidFill>
              </a:rPr>
              <a:t>模型</a:t>
            </a:r>
            <a:r>
              <a:rPr lang="en-US" altLang="zh-CN" sz="6000" dirty="0" smtClean="0">
                <a:solidFill>
                  <a:srgbClr val="FF3F11"/>
                </a:solidFill>
              </a:rPr>
              <a:t>+FNN+</a:t>
            </a:r>
            <a:r>
              <a:rPr lang="zh-CN" altLang="en-US" sz="6000" dirty="0" smtClean="0">
                <a:solidFill>
                  <a:srgbClr val="FF3F11"/>
                </a:solidFill>
              </a:rPr>
              <a:t>模型融合</a:t>
            </a:r>
            <a:endParaRPr lang="en-US" altLang="zh-CN" sz="6000" dirty="0" smtClean="0">
              <a:solidFill>
                <a:srgbClr val="FF3F11"/>
              </a:solidFill>
            </a:endParaRPr>
          </a:p>
          <a:p>
            <a:endParaRPr lang="en-US" altLang="zh-CN" sz="2400" dirty="0" smtClean="0"/>
          </a:p>
          <a:p>
            <a:pPr marL="914389" lvl="1" indent="-457200">
              <a:buFont typeface="Wingdings" panose="05000000000000000000" pitchFamily="2" charset="2"/>
              <a:buChar char="n"/>
            </a:pPr>
            <a:r>
              <a:rPr lang="en-US" altLang="zh-CN" sz="3200" dirty="0"/>
              <a:t>L</a:t>
            </a:r>
            <a:r>
              <a:rPr lang="en-US" altLang="zh-CN" sz="3200" dirty="0" smtClean="0"/>
              <a:t>og </a:t>
            </a:r>
            <a:r>
              <a:rPr lang="en-US" altLang="zh-CN" sz="3200" dirty="0"/>
              <a:t>L</a:t>
            </a:r>
            <a:r>
              <a:rPr lang="en-US" altLang="zh-CN" sz="3200" dirty="0" smtClean="0"/>
              <a:t>oss:  0.03842</a:t>
            </a:r>
          </a:p>
          <a:p>
            <a:pPr marL="1371577" lvl="2" indent="-457200">
              <a:buFont typeface="Wingdings" panose="05000000000000000000" pitchFamily="2" charset="2"/>
              <a:buChar char="p"/>
            </a:pPr>
            <a:r>
              <a:rPr lang="en-US" altLang="zh-CN" sz="2400" dirty="0" smtClean="0"/>
              <a:t>12th, </a:t>
            </a:r>
            <a:r>
              <a:rPr lang="en-US" altLang="zh-CN" sz="2400" dirty="0" smtClean="0">
                <a:solidFill>
                  <a:srgbClr val="F23C00"/>
                </a:solidFill>
              </a:rPr>
              <a:t>Top1%</a:t>
            </a:r>
            <a:endParaRPr lang="en-US" altLang="zh-CN" sz="2400" dirty="0">
              <a:solidFill>
                <a:srgbClr val="F23C00"/>
              </a:solidFill>
            </a:endParaRPr>
          </a:p>
          <a:p>
            <a:pPr marL="914389" lvl="1" indent="-457200">
              <a:buFont typeface="Wingdings" panose="05000000000000000000" pitchFamily="2" charset="2"/>
              <a:buChar char="n"/>
            </a:pPr>
            <a:endParaRPr lang="en-US" altLang="zh-CN" sz="2400" dirty="0" smtClean="0">
              <a:solidFill>
                <a:srgbClr val="F23C00"/>
              </a:solidFill>
            </a:endParaRPr>
          </a:p>
          <a:p>
            <a:pPr marL="914389" lvl="1" indent="-457200">
              <a:buFont typeface="Wingdings" panose="05000000000000000000" pitchFamily="2" charset="2"/>
              <a:buChar char="n"/>
            </a:pPr>
            <a:r>
              <a:rPr lang="zh-CN" altLang="en-US" sz="3200" dirty="0" smtClean="0"/>
              <a:t>分析</a:t>
            </a:r>
            <a:endParaRPr lang="en-US" altLang="zh-CN" sz="3200" dirty="0"/>
          </a:p>
          <a:p>
            <a:pPr marL="1371577" lvl="2" indent="-457200">
              <a:buFont typeface="Wingdings" panose="05000000000000000000" pitchFamily="2" charset="2"/>
              <a:buChar char="p"/>
            </a:pPr>
            <a:r>
              <a:rPr lang="zh-CN" altLang="en-US" sz="2400" dirty="0" smtClean="0"/>
              <a:t>模型融合的方式，比单纯将</a:t>
            </a:r>
            <a:r>
              <a:rPr lang="en-US" altLang="zh-CN" sz="2400" dirty="0" smtClean="0"/>
              <a:t>CNN</a:t>
            </a:r>
            <a:r>
              <a:rPr lang="zh-CN" altLang="en-US" sz="2400" dirty="0" smtClean="0"/>
              <a:t>网络组合在一起更有效</a:t>
            </a:r>
            <a:endParaRPr lang="en-US" altLang="zh-CN" sz="2400" dirty="0" smtClean="0"/>
          </a:p>
          <a:p>
            <a:pPr marL="1371577" lvl="2" indent="-457200">
              <a:buFont typeface="Wingdings" panose="05000000000000000000" pitchFamily="2" charset="2"/>
              <a:buChar char="p"/>
            </a:pPr>
            <a:r>
              <a:rPr lang="zh-CN" altLang="en-US" sz="2400" dirty="0" smtClean="0"/>
              <a:t>可以为多模型构建不同的分类器，更加灵活</a:t>
            </a:r>
            <a:endParaRPr lang="en-US" altLang="zh-CN" sz="2400" dirty="0" smtClean="0"/>
          </a:p>
          <a:p>
            <a:pPr marL="1714466" lvl="3" indent="-342900">
              <a:buFont typeface="Arial" panose="020B0604020202020204" pitchFamily="34" charset="0"/>
              <a:buChar char="•"/>
            </a:pPr>
            <a:r>
              <a:rPr lang="en-US" altLang="zh-CN" dirty="0" smtClean="0"/>
              <a:t>InceptionV3</a:t>
            </a:r>
            <a:r>
              <a:rPr lang="en-US" altLang="zh-CN" dirty="0" smtClean="0">
                <a:sym typeface="Wingdings" panose="05000000000000000000" pitchFamily="2" charset="2"/>
              </a:rPr>
              <a:t>20epochs</a:t>
            </a:r>
          </a:p>
          <a:p>
            <a:pPr marL="1714466" lvl="3" indent="-342900">
              <a:buFont typeface="Arial" panose="020B0604020202020204" pitchFamily="34" charset="0"/>
              <a:buChar char="•"/>
            </a:pPr>
            <a:r>
              <a:rPr lang="en-US" altLang="zh-CN" dirty="0" smtClean="0">
                <a:sym typeface="Wingdings" panose="05000000000000000000" pitchFamily="2" charset="2"/>
              </a:rPr>
              <a:t>Xception12epochs</a:t>
            </a:r>
          </a:p>
          <a:p>
            <a:pPr marL="1714466" lvl="3" indent="-342900">
              <a:buFont typeface="Arial" panose="020B0604020202020204" pitchFamily="34" charset="0"/>
              <a:buChar char="•"/>
            </a:pPr>
            <a:r>
              <a:rPr lang="en-US" altLang="zh-CN" dirty="0" smtClean="0">
                <a:sym typeface="Wingdings" panose="05000000000000000000" pitchFamily="2" charset="2"/>
              </a:rPr>
              <a:t>InceptionResNetV212epochs</a:t>
            </a:r>
            <a:endParaRPr lang="en-US" altLang="zh-CN" dirty="0" smtClean="0"/>
          </a:p>
        </p:txBody>
      </p:sp>
    </p:spTree>
    <p:extLst>
      <p:ext uri="{BB962C8B-B14F-4D97-AF65-F5344CB8AC3E}">
        <p14:creationId xmlns:p14="http://schemas.microsoft.com/office/powerpoint/2010/main" val="3378190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prstGeom prst="rect">
            <a:avLst/>
          </a:prstGeom>
          <a:solidFill>
            <a:schemeClr val="bg1"/>
          </a:solidFill>
        </p:spPr>
        <p:txBody>
          <a:bodyPr/>
          <a:lstStyle/>
          <a:p>
            <a:r>
              <a:rPr lang="en-US" altLang="zh-CN" dirty="0"/>
              <a:t>Part Five </a:t>
            </a:r>
            <a:r>
              <a:rPr lang="zh-CN" altLang="en-US" dirty="0"/>
              <a:t>结果分析</a:t>
            </a:r>
          </a:p>
        </p:txBody>
      </p:sp>
      <p:sp>
        <p:nvSpPr>
          <p:cNvPr id="11" name="文本框 10"/>
          <p:cNvSpPr txBox="1"/>
          <p:nvPr/>
        </p:nvSpPr>
        <p:spPr>
          <a:xfrm>
            <a:off x="826411" y="1196788"/>
            <a:ext cx="10522907" cy="4462760"/>
          </a:xfrm>
          <a:prstGeom prst="rect">
            <a:avLst/>
          </a:prstGeom>
          <a:noFill/>
        </p:spPr>
        <p:txBody>
          <a:bodyPr wrap="square" rtlCol="0">
            <a:spAutoFit/>
          </a:bodyPr>
          <a:lstStyle/>
          <a:p>
            <a:r>
              <a:rPr lang="zh-CN" altLang="en-US" sz="6000" dirty="0" smtClean="0">
                <a:solidFill>
                  <a:srgbClr val="FF3F11"/>
                </a:solidFill>
              </a:rPr>
              <a:t>误差分析</a:t>
            </a:r>
            <a:endParaRPr lang="en-US" altLang="zh-CN" sz="6000" dirty="0" smtClean="0">
              <a:solidFill>
                <a:srgbClr val="FF3F11"/>
              </a:solidFill>
            </a:endParaRPr>
          </a:p>
          <a:p>
            <a:endParaRPr lang="en-US" altLang="zh-CN" sz="2400" dirty="0" smtClean="0"/>
          </a:p>
          <a:p>
            <a:pPr marL="914389" lvl="1" indent="-457200">
              <a:buFont typeface="Wingdings" panose="05000000000000000000" pitchFamily="2" charset="2"/>
              <a:buChar char="n"/>
            </a:pPr>
            <a:r>
              <a:rPr lang="zh-CN" altLang="en-US" sz="3200" dirty="0" smtClean="0"/>
              <a:t>预测值在</a:t>
            </a:r>
            <a:r>
              <a:rPr lang="en-US" altLang="zh-CN" sz="3200" dirty="0" smtClean="0"/>
              <a:t>0.2~0.8</a:t>
            </a:r>
            <a:r>
              <a:rPr lang="zh-CN" altLang="en-US" sz="3200" dirty="0" smtClean="0"/>
              <a:t>之间</a:t>
            </a:r>
            <a:r>
              <a:rPr lang="zh-CN" altLang="en-US" sz="3200" dirty="0"/>
              <a:t>，</a:t>
            </a:r>
            <a:r>
              <a:rPr lang="zh-CN" altLang="en-US" sz="3200" dirty="0" smtClean="0"/>
              <a:t>共</a:t>
            </a:r>
            <a:r>
              <a:rPr lang="en-US" altLang="zh-CN" sz="3200" dirty="0" smtClean="0"/>
              <a:t>134</a:t>
            </a:r>
            <a:r>
              <a:rPr lang="zh-CN" altLang="en-US" sz="3200" dirty="0" smtClean="0"/>
              <a:t>张的测试集图片</a:t>
            </a:r>
            <a:endParaRPr lang="en-US" altLang="zh-CN" sz="3200" dirty="0" smtClean="0"/>
          </a:p>
          <a:p>
            <a:pPr marL="1371577" lvl="2" indent="-457200">
              <a:buFont typeface="Wingdings" panose="05000000000000000000" pitchFamily="2" charset="2"/>
              <a:buChar char="p"/>
            </a:pPr>
            <a:r>
              <a:rPr lang="zh-CN" altLang="en-US" sz="2400" dirty="0" smtClean="0"/>
              <a:t>错误数据</a:t>
            </a:r>
            <a:endParaRPr lang="en-US" altLang="zh-CN" sz="2400" dirty="0" smtClean="0"/>
          </a:p>
          <a:p>
            <a:pPr marL="1371577" lvl="2" indent="-457200">
              <a:buFont typeface="Wingdings" panose="05000000000000000000" pitchFamily="2" charset="2"/>
              <a:buChar char="p"/>
            </a:pPr>
            <a:r>
              <a:rPr lang="zh-CN" altLang="en-US" sz="2400" dirty="0" smtClean="0"/>
              <a:t>目标过小</a:t>
            </a:r>
            <a:endParaRPr lang="en-US" altLang="zh-CN" sz="2400" dirty="0" smtClean="0"/>
          </a:p>
          <a:p>
            <a:pPr marL="1371577" lvl="2" indent="-457200">
              <a:buFont typeface="Wingdings" panose="05000000000000000000" pitchFamily="2" charset="2"/>
              <a:buChar char="p"/>
            </a:pPr>
            <a:r>
              <a:rPr lang="zh-CN" altLang="en-US" sz="2400" dirty="0" smtClean="0"/>
              <a:t>图片质量低</a:t>
            </a:r>
            <a:endParaRPr lang="en-US" altLang="zh-CN" sz="2400" dirty="0" smtClean="0"/>
          </a:p>
          <a:p>
            <a:pPr marL="1371577" lvl="2" indent="-457200">
              <a:buFont typeface="Wingdings" panose="05000000000000000000" pitchFamily="2" charset="2"/>
              <a:buChar char="p"/>
            </a:pPr>
            <a:r>
              <a:rPr lang="zh-CN" altLang="en-US" sz="2400" dirty="0" smtClean="0"/>
              <a:t>不常见的角度</a:t>
            </a:r>
            <a:endParaRPr lang="en-US" altLang="zh-CN" sz="2400" dirty="0" smtClean="0"/>
          </a:p>
          <a:p>
            <a:pPr marL="1371577" lvl="2" indent="-457200">
              <a:buFont typeface="Wingdings" panose="05000000000000000000" pitchFamily="2" charset="2"/>
              <a:buChar char="p"/>
            </a:pPr>
            <a:r>
              <a:rPr lang="en-US" altLang="zh-CN" sz="2400" dirty="0"/>
              <a:t>……</a:t>
            </a:r>
            <a:endParaRPr lang="en-US" altLang="zh-CN" sz="2400" dirty="0" smtClean="0"/>
          </a:p>
          <a:p>
            <a:pPr lvl="2"/>
            <a:endParaRPr lang="en-US" altLang="zh-CN" sz="2400" dirty="0">
              <a:solidFill>
                <a:srgbClr val="F23C00"/>
              </a:solidFill>
            </a:endParaRPr>
          </a:p>
          <a:p>
            <a:pPr marL="1371577" lvl="2" indent="-457200">
              <a:buFont typeface="Wingdings" panose="05000000000000000000" pitchFamily="2" charset="2"/>
              <a:buChar char="p"/>
            </a:pPr>
            <a:endParaRPr lang="en-US" altLang="zh-CN" sz="2400" dirty="0" smtClean="0">
              <a:solidFill>
                <a:srgbClr val="F23C00"/>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6680" y="3470241"/>
            <a:ext cx="1794224" cy="1794224"/>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9168" y="3470241"/>
            <a:ext cx="1794224" cy="1794224"/>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1656" y="3470241"/>
            <a:ext cx="1794224" cy="1794224"/>
          </a:xfrm>
          <a:prstGeom prst="rect">
            <a:avLst/>
          </a:prstGeom>
        </p:spPr>
      </p:pic>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24145" y="3470241"/>
            <a:ext cx="1794224" cy="1794224"/>
          </a:xfrm>
          <a:prstGeom prst="rect">
            <a:avLst/>
          </a:prstGeom>
        </p:spPr>
      </p:pic>
    </p:spTree>
    <p:extLst>
      <p:ext uri="{BB962C8B-B14F-4D97-AF65-F5344CB8AC3E}">
        <p14:creationId xmlns:p14="http://schemas.microsoft.com/office/powerpoint/2010/main" val="1821775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文本占位符 1"/>
          <p:cNvSpPr>
            <a:spLocks noGrp="1"/>
          </p:cNvSpPr>
          <p:nvPr>
            <p:ph type="body" sz="quarter" idx="14"/>
          </p:nvPr>
        </p:nvSpPr>
        <p:spPr/>
        <p:txBody>
          <a:bodyPr/>
          <a:lstStyle/>
          <a:p>
            <a:r>
              <a:rPr lang="en-US" altLang="zh-CN" dirty="0"/>
              <a:t>Part </a:t>
            </a:r>
            <a:r>
              <a:rPr lang="en-US" altLang="zh-CN" dirty="0" smtClean="0"/>
              <a:t>6</a:t>
            </a:r>
            <a:endParaRPr lang="zh-CN" altLang="en-US" dirty="0"/>
          </a:p>
        </p:txBody>
      </p:sp>
      <p:sp useBgFill="1">
        <p:nvSpPr>
          <p:cNvPr id="3" name="文本占位符 2"/>
          <p:cNvSpPr>
            <a:spLocks noGrp="1"/>
          </p:cNvSpPr>
          <p:nvPr>
            <p:ph type="body" sz="quarter" idx="15"/>
          </p:nvPr>
        </p:nvSpPr>
        <p:spPr/>
        <p:txBody>
          <a:bodyPr/>
          <a:lstStyle/>
          <a:p>
            <a:r>
              <a:rPr lang="zh-CN" altLang="en-US" dirty="0" smtClean="0">
                <a:cs typeface="+mn-ea"/>
                <a:sym typeface="+mn-lt"/>
              </a:rPr>
              <a:t>改进方法</a:t>
            </a:r>
            <a:endParaRPr lang="zh-CN" altLang="en-US" dirty="0"/>
          </a:p>
        </p:txBody>
      </p:sp>
    </p:spTree>
    <p:extLst>
      <p:ext uri="{BB962C8B-B14F-4D97-AF65-F5344CB8AC3E}">
        <p14:creationId xmlns:p14="http://schemas.microsoft.com/office/powerpoint/2010/main" val="36302038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文本占位符 1"/>
          <p:cNvSpPr>
            <a:spLocks noGrp="1"/>
          </p:cNvSpPr>
          <p:nvPr>
            <p:ph type="body" sz="quarter" idx="10"/>
          </p:nvPr>
        </p:nvSpPr>
        <p:spPr>
          <a:xfrm>
            <a:off x="780595" y="382587"/>
            <a:ext cx="3276000" cy="334105"/>
          </a:xfrm>
        </p:spPr>
        <p:txBody>
          <a:bodyPr/>
          <a:lstStyle/>
          <a:p>
            <a:r>
              <a:rPr lang="en-US" altLang="zh-CN" dirty="0"/>
              <a:t>Part</a:t>
            </a:r>
            <a:r>
              <a:rPr lang="zh-CN" altLang="en-US" dirty="0"/>
              <a:t> </a:t>
            </a:r>
            <a:r>
              <a:rPr lang="en-US" altLang="zh-CN" dirty="0"/>
              <a:t>Six </a:t>
            </a:r>
            <a:r>
              <a:rPr lang="zh-CN" altLang="en-US" dirty="0" smtClean="0"/>
              <a:t>后续改进方法讨论</a:t>
            </a:r>
            <a:endParaRPr lang="en-US" altLang="zh-CN" dirty="0"/>
          </a:p>
        </p:txBody>
      </p:sp>
      <p:sp>
        <p:nvSpPr>
          <p:cNvPr id="5" name="TextBox 4"/>
          <p:cNvSpPr txBox="1"/>
          <p:nvPr/>
        </p:nvSpPr>
        <p:spPr>
          <a:xfrm>
            <a:off x="1514900" y="4485451"/>
            <a:ext cx="9507731" cy="707886"/>
          </a:xfrm>
          <a:prstGeom prst="rect">
            <a:avLst/>
          </a:prstGeom>
          <a:noFill/>
        </p:spPr>
        <p:txBody>
          <a:bodyPr wrap="none" rtlCol="0">
            <a:spAutoFit/>
          </a:bodyPr>
          <a:lstStyle/>
          <a:p>
            <a:pPr marL="342900" indent="-342900">
              <a:buFont typeface="Arial" panose="020B0604020202020204" pitchFamily="34" charset="0"/>
              <a:buChar char="•"/>
            </a:pPr>
            <a:r>
              <a:rPr lang="zh-CN" altLang="en-US" sz="2000" dirty="0" smtClean="0"/>
              <a:t>除神经网络之外，在已得到的特征向量基础上尝试传统数据挖掘方法（如</a:t>
            </a:r>
            <a:r>
              <a:rPr lang="zh-CN" altLang="en-US" sz="2000" dirty="0" smtClean="0">
                <a:solidFill>
                  <a:srgbClr val="C00000"/>
                </a:solidFill>
              </a:rPr>
              <a:t>随机</a:t>
            </a:r>
            <a:endParaRPr lang="en-US" altLang="zh-CN" sz="2000" dirty="0" smtClean="0">
              <a:solidFill>
                <a:srgbClr val="C00000"/>
              </a:solidFill>
            </a:endParaRPr>
          </a:p>
          <a:p>
            <a:r>
              <a:rPr lang="en-US" altLang="zh-CN" sz="2000" dirty="0" smtClean="0">
                <a:solidFill>
                  <a:srgbClr val="C00000"/>
                </a:solidFill>
              </a:rPr>
              <a:t>     </a:t>
            </a:r>
            <a:r>
              <a:rPr lang="zh-CN" altLang="en-US" sz="2000" dirty="0" smtClean="0">
                <a:solidFill>
                  <a:srgbClr val="C00000"/>
                </a:solidFill>
              </a:rPr>
              <a:t>森林</a:t>
            </a:r>
            <a:r>
              <a:rPr lang="zh-CN" altLang="en-US" sz="2000" dirty="0" smtClean="0"/>
              <a:t>等）</a:t>
            </a:r>
            <a:endParaRPr lang="zh-CN" altLang="en-US" sz="2000" dirty="0"/>
          </a:p>
        </p:txBody>
      </p:sp>
      <p:sp>
        <p:nvSpPr>
          <p:cNvPr id="6" name="TextBox 5"/>
          <p:cNvSpPr txBox="1"/>
          <p:nvPr/>
        </p:nvSpPr>
        <p:spPr>
          <a:xfrm>
            <a:off x="1514899" y="2931882"/>
            <a:ext cx="1556836" cy="400110"/>
          </a:xfrm>
          <a:prstGeom prst="rect">
            <a:avLst/>
          </a:prstGeom>
          <a:noFill/>
        </p:spPr>
        <p:txBody>
          <a:bodyPr wrap="none" rtlCol="0">
            <a:spAutoFit/>
          </a:bodyPr>
          <a:lstStyle/>
          <a:p>
            <a:pPr marL="342900" indent="-342900">
              <a:buFont typeface="Arial" panose="020B0604020202020204" pitchFamily="34" charset="0"/>
              <a:buChar char="•"/>
            </a:pPr>
            <a:r>
              <a:rPr lang="zh-CN" altLang="en-US" sz="2000" dirty="0" smtClean="0">
                <a:solidFill>
                  <a:srgbClr val="C00000"/>
                </a:solidFill>
              </a:rPr>
              <a:t>网络调优</a:t>
            </a:r>
            <a:endParaRPr lang="zh-CN" altLang="en-US" sz="2000" dirty="0">
              <a:solidFill>
                <a:srgbClr val="C00000"/>
              </a:solidFill>
            </a:endParaRPr>
          </a:p>
        </p:txBody>
      </p:sp>
      <p:sp>
        <p:nvSpPr>
          <p:cNvPr id="7" name="TextBox 6"/>
          <p:cNvSpPr txBox="1"/>
          <p:nvPr/>
        </p:nvSpPr>
        <p:spPr>
          <a:xfrm>
            <a:off x="1514899" y="1462585"/>
            <a:ext cx="9326592" cy="707886"/>
          </a:xfrm>
          <a:prstGeom prst="rect">
            <a:avLst/>
          </a:prstGeom>
          <a:noFill/>
        </p:spPr>
        <p:txBody>
          <a:bodyPr wrap="none" rtlCol="0">
            <a:spAutoFit/>
          </a:bodyPr>
          <a:lstStyle/>
          <a:p>
            <a:pPr marL="342900" indent="-342900">
              <a:buFont typeface="Arial" panose="020B0604020202020204" pitchFamily="34" charset="0"/>
              <a:buChar char="•"/>
            </a:pPr>
            <a:r>
              <a:rPr lang="zh-CN" altLang="en-US" sz="2000" dirty="0"/>
              <a:t>在数据预处理方面</a:t>
            </a:r>
            <a:r>
              <a:rPr lang="zh-CN" altLang="en-US" sz="2000" dirty="0" smtClean="0"/>
              <a:t>，由于训练集</a:t>
            </a:r>
            <a:r>
              <a:rPr lang="zh-CN" altLang="en-US" sz="2000" dirty="0"/>
              <a:t>图像</a:t>
            </a:r>
            <a:r>
              <a:rPr lang="zh-CN" altLang="en-US" sz="2000" dirty="0" smtClean="0"/>
              <a:t>质量和分辨率</a:t>
            </a:r>
            <a:r>
              <a:rPr lang="zh-CN" altLang="en-US" sz="2000" dirty="0"/>
              <a:t>不统一 </a:t>
            </a:r>
            <a:r>
              <a:rPr lang="zh-CN" altLang="en-US" sz="2000" dirty="0" smtClean="0"/>
              <a:t>，将尝试</a:t>
            </a:r>
            <a:r>
              <a:rPr lang="zh-CN" altLang="en-US" sz="2000" dirty="0" smtClean="0">
                <a:solidFill>
                  <a:srgbClr val="C00000"/>
                </a:solidFill>
              </a:rPr>
              <a:t>物体</a:t>
            </a:r>
            <a:r>
              <a:rPr lang="zh-CN" altLang="en-US" sz="2000" dirty="0">
                <a:solidFill>
                  <a:srgbClr val="C00000"/>
                </a:solidFill>
              </a:rPr>
              <a:t>检测</a:t>
            </a:r>
            <a:r>
              <a:rPr lang="zh-CN" altLang="en-US" sz="2000" dirty="0" smtClean="0"/>
              <a:t>的</a:t>
            </a:r>
            <a:endParaRPr lang="en-US" altLang="zh-CN" sz="2000" dirty="0" smtClean="0"/>
          </a:p>
          <a:p>
            <a:r>
              <a:rPr lang="en-US" altLang="zh-CN" sz="2000" dirty="0"/>
              <a:t> </a:t>
            </a:r>
            <a:r>
              <a:rPr lang="en-US" altLang="zh-CN" sz="2000" dirty="0" smtClean="0"/>
              <a:t>    </a:t>
            </a:r>
            <a:r>
              <a:rPr lang="zh-CN" altLang="en-US" sz="2000" dirty="0" smtClean="0"/>
              <a:t>办法，即把</a:t>
            </a:r>
            <a:r>
              <a:rPr lang="zh-CN" altLang="en-US" sz="2000" dirty="0"/>
              <a:t>猫狗检测出来再切</a:t>
            </a:r>
            <a:r>
              <a:rPr lang="zh-CN" altLang="en-US" sz="2000" dirty="0" smtClean="0"/>
              <a:t>图，用此方法扩大数据集可能会提高准确率</a:t>
            </a:r>
            <a:endParaRPr lang="zh-CN" altLang="en-US" sz="2000" dirty="0"/>
          </a:p>
        </p:txBody>
      </p:sp>
    </p:spTree>
    <p:extLst>
      <p:ext uri="{BB962C8B-B14F-4D97-AF65-F5344CB8AC3E}">
        <p14:creationId xmlns:p14="http://schemas.microsoft.com/office/powerpoint/2010/main" val="283353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文本占位符 1"/>
          <p:cNvSpPr>
            <a:spLocks noGrp="1"/>
          </p:cNvSpPr>
          <p:nvPr>
            <p:ph type="body" sz="quarter" idx="14"/>
          </p:nvPr>
        </p:nvSpPr>
        <p:spPr/>
        <p:txBody>
          <a:bodyPr/>
          <a:lstStyle/>
          <a:p>
            <a:r>
              <a:rPr lang="en-US" altLang="zh-CN" dirty="0"/>
              <a:t>Part1</a:t>
            </a:r>
            <a:endParaRPr lang="zh-CN" altLang="en-US" dirty="0"/>
          </a:p>
        </p:txBody>
      </p:sp>
      <p:sp useBgFill="1">
        <p:nvSpPr>
          <p:cNvPr id="3" name="文本占位符 2"/>
          <p:cNvSpPr>
            <a:spLocks noGrp="1"/>
          </p:cNvSpPr>
          <p:nvPr>
            <p:ph type="body" sz="quarter" idx="15"/>
          </p:nvPr>
        </p:nvSpPr>
        <p:spPr/>
        <p:txBody>
          <a:bodyPr/>
          <a:lstStyle/>
          <a:p>
            <a:r>
              <a:rPr lang="zh-CN" altLang="en-US" dirty="0" smtClean="0">
                <a:cs typeface="+mn-ea"/>
                <a:sym typeface="+mn-lt"/>
              </a:rPr>
              <a:t>任务描述</a:t>
            </a:r>
            <a:endParaRPr lang="zh-CN" altLang="en-US" dirty="0"/>
          </a:p>
        </p:txBody>
      </p:sp>
    </p:spTree>
    <p:extLst>
      <p:ext uri="{BB962C8B-B14F-4D97-AF65-F5344CB8AC3E}">
        <p14:creationId xmlns:p14="http://schemas.microsoft.com/office/powerpoint/2010/main" val="400055983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文本占位符 1"/>
          <p:cNvSpPr>
            <a:spLocks noGrp="1"/>
          </p:cNvSpPr>
          <p:nvPr>
            <p:ph type="body" sz="quarter" idx="10"/>
          </p:nvPr>
        </p:nvSpPr>
        <p:spPr>
          <a:xfrm>
            <a:off x="2937516" y="2959364"/>
            <a:ext cx="7189147" cy="1223169"/>
          </a:xfrm>
        </p:spPr>
        <p:txBody>
          <a:bodyPr/>
          <a:lstStyle/>
          <a:p>
            <a:r>
              <a:rPr lang="en-US" altLang="zh-CN" b="1" dirty="0"/>
              <a:t>THANKS</a:t>
            </a:r>
            <a:endParaRPr lang="zh-CN" altLang="en-US" b="1" dirty="0"/>
          </a:p>
        </p:txBody>
      </p:sp>
      <p:sp useBgFill="1">
        <p:nvSpPr>
          <p:cNvPr id="3" name="文本占位符 2"/>
          <p:cNvSpPr>
            <a:spLocks noGrp="1"/>
          </p:cNvSpPr>
          <p:nvPr>
            <p:ph type="body" sz="quarter" idx="13"/>
          </p:nvPr>
        </p:nvSpPr>
        <p:spPr>
          <a:xfrm>
            <a:off x="685800" y="392709"/>
            <a:ext cx="4441786" cy="275759"/>
          </a:xfrm>
        </p:spPr>
        <p:txBody>
          <a:bodyPr/>
          <a:lstStyle/>
          <a:p>
            <a:r>
              <a:rPr lang="en-US" altLang="zh-CN" b="1" dirty="0">
                <a:cs typeface="+mn-ea"/>
                <a:sym typeface="+mn-lt"/>
              </a:rPr>
              <a:t>PRESENTED BY  </a:t>
            </a:r>
            <a:r>
              <a:rPr lang="zh-CN" altLang="en-US" b="1" dirty="0">
                <a:cs typeface="+mn-ea"/>
                <a:sym typeface="+mn-lt"/>
              </a:rPr>
              <a:t>刘姜旺  邓心一  姜百淳</a:t>
            </a:r>
            <a:endParaRPr lang="en-US" altLang="zh-CN" b="1" dirty="0">
              <a:cs typeface="+mn-ea"/>
              <a:sym typeface="+mn-lt"/>
            </a:endParaRPr>
          </a:p>
        </p:txBody>
      </p:sp>
      <p:sp useBgFill="1">
        <p:nvSpPr>
          <p:cNvPr id="4" name="文本占位符 3"/>
          <p:cNvSpPr>
            <a:spLocks noGrp="1"/>
          </p:cNvSpPr>
          <p:nvPr>
            <p:ph type="body" sz="quarter" idx="14"/>
          </p:nvPr>
        </p:nvSpPr>
        <p:spPr>
          <a:xfrm>
            <a:off x="2937516" y="2443163"/>
            <a:ext cx="7188730" cy="515937"/>
          </a:xfrm>
        </p:spPr>
        <p:txBody>
          <a:bodyPr/>
          <a:lstStyle/>
          <a:p>
            <a:r>
              <a:rPr lang="zh-CN" altLang="en-US" dirty="0" smtClean="0"/>
              <a:t>数据挖掘第七小组</a:t>
            </a:r>
            <a:endParaRPr lang="zh-CN" altLang="en-US" dirty="0"/>
          </a:p>
        </p:txBody>
      </p:sp>
      <p:sp useBgFill="1">
        <p:nvSpPr>
          <p:cNvPr id="5" name="文本占位符 4"/>
          <p:cNvSpPr>
            <a:spLocks noGrp="1"/>
          </p:cNvSpPr>
          <p:nvPr>
            <p:ph type="body" sz="quarter" idx="15"/>
          </p:nvPr>
        </p:nvSpPr>
        <p:spPr/>
        <p:txBody>
          <a:bodyPr/>
          <a:lstStyle/>
          <a:p>
            <a:pPr lvl="0"/>
            <a:r>
              <a:rPr lang="zh-CN" altLang="en-US" dirty="0" smtClean="0"/>
              <a:t>感谢聆听！</a:t>
            </a:r>
            <a:endParaRPr lang="zh-CN" altLang="en-US" dirty="0"/>
          </a:p>
        </p:txBody>
      </p:sp>
    </p:spTree>
    <p:extLst>
      <p:ext uri="{BB962C8B-B14F-4D97-AF65-F5344CB8AC3E}">
        <p14:creationId xmlns:p14="http://schemas.microsoft.com/office/powerpoint/2010/main" val="25006519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848" y="1250630"/>
            <a:ext cx="5544151" cy="3112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useBgFill="1">
        <p:nvSpPr>
          <p:cNvPr id="2" name="文本占位符 1"/>
          <p:cNvSpPr>
            <a:spLocks noGrp="1"/>
          </p:cNvSpPr>
          <p:nvPr>
            <p:ph type="body" sz="quarter" idx="10"/>
          </p:nvPr>
        </p:nvSpPr>
        <p:spPr/>
        <p:txBody>
          <a:bodyPr/>
          <a:lstStyle/>
          <a:p>
            <a:r>
              <a:rPr lang="en-US" altLang="zh-CN" dirty="0"/>
              <a:t>Part</a:t>
            </a:r>
            <a:r>
              <a:rPr lang="zh-CN" altLang="en-US" dirty="0"/>
              <a:t> </a:t>
            </a:r>
            <a:r>
              <a:rPr lang="en-US" altLang="zh-CN" dirty="0"/>
              <a:t>One </a:t>
            </a:r>
            <a:r>
              <a:rPr lang="zh-CN" altLang="en-US" dirty="0" smtClean="0"/>
              <a:t>任务描述</a:t>
            </a:r>
            <a:endParaRPr lang="en-US" altLang="zh-CN" dirty="0"/>
          </a:p>
        </p:txBody>
      </p:sp>
      <p:sp>
        <p:nvSpPr>
          <p:cNvPr id="11" name="矩形 10"/>
          <p:cNvSpPr/>
          <p:nvPr/>
        </p:nvSpPr>
        <p:spPr>
          <a:xfrm>
            <a:off x="6186973" y="3394763"/>
            <a:ext cx="3057247" cy="954107"/>
          </a:xfrm>
          <a:prstGeom prst="rect">
            <a:avLst/>
          </a:prstGeom>
        </p:spPr>
        <p:txBody>
          <a:bodyPr wrap="none">
            <a:spAutoFit/>
          </a:bodyPr>
          <a:lstStyle/>
          <a:p>
            <a:pPr defTabSz="609585"/>
            <a:r>
              <a:rPr lang="en-US" altLang="zh-CN" sz="2800" b="1" dirty="0" smtClean="0">
                <a:solidFill>
                  <a:schemeClr val="bg1"/>
                </a:solidFill>
                <a:cs typeface="+mn-ea"/>
                <a:sym typeface="+mn-lt"/>
              </a:rPr>
              <a:t>Add Text</a:t>
            </a:r>
          </a:p>
          <a:p>
            <a:pPr defTabSz="609585"/>
            <a:r>
              <a:rPr lang="zh-CN" altLang="en-US" sz="2800" b="1" dirty="0" smtClean="0">
                <a:solidFill>
                  <a:schemeClr val="bg1"/>
                </a:solidFill>
                <a:cs typeface="+mn-ea"/>
                <a:sym typeface="+mn-lt"/>
              </a:rPr>
              <a:t>点击此处添加标题</a:t>
            </a:r>
            <a:endParaRPr lang="zh-CN" altLang="en-US" sz="2800" b="1" dirty="0">
              <a:solidFill>
                <a:schemeClr val="bg1"/>
              </a:solidFill>
              <a:cs typeface="+mn-ea"/>
              <a:sym typeface="+mn-lt"/>
            </a:endParaRPr>
          </a:p>
        </p:txBody>
      </p:sp>
      <p:sp>
        <p:nvSpPr>
          <p:cNvPr id="13" name="矩形 12"/>
          <p:cNvSpPr/>
          <p:nvPr/>
        </p:nvSpPr>
        <p:spPr>
          <a:xfrm>
            <a:off x="551848" y="3764094"/>
            <a:ext cx="1261884" cy="523220"/>
          </a:xfrm>
          <a:prstGeom prst="rect">
            <a:avLst/>
          </a:prstGeom>
        </p:spPr>
        <p:txBody>
          <a:bodyPr wrap="none">
            <a:spAutoFit/>
          </a:bodyPr>
          <a:lstStyle/>
          <a:p>
            <a:pPr defTabSz="609585"/>
            <a:r>
              <a:rPr lang="zh-CN" altLang="en-US" sz="2800" b="1" dirty="0">
                <a:cs typeface="+mn-ea"/>
                <a:sym typeface="+mn-lt"/>
              </a:rPr>
              <a:t>猫与</a:t>
            </a:r>
            <a:r>
              <a:rPr lang="zh-CN" altLang="en-US" sz="2800" b="1" dirty="0" smtClean="0">
                <a:cs typeface="+mn-ea"/>
                <a:sym typeface="+mn-lt"/>
              </a:rPr>
              <a:t>狗</a:t>
            </a:r>
            <a:endParaRPr lang="en-US" altLang="zh-CN" sz="2800" b="1" dirty="0" smtClean="0">
              <a:cs typeface="+mn-ea"/>
              <a:sym typeface="+mn-lt"/>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1250630"/>
            <a:ext cx="5544153" cy="3098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167293" y="3890638"/>
            <a:ext cx="2726589" cy="461665"/>
          </a:xfrm>
          <a:prstGeom prst="rect">
            <a:avLst/>
          </a:prstGeom>
          <a:noFill/>
        </p:spPr>
        <p:txBody>
          <a:bodyPr wrap="square" rtlCol="0">
            <a:spAutoFit/>
          </a:bodyPr>
          <a:lstStyle/>
          <a:p>
            <a:r>
              <a:rPr lang="zh-CN" altLang="en-US" sz="2400" b="1" dirty="0" smtClean="0"/>
              <a:t>如何区分</a:t>
            </a:r>
            <a:endParaRPr lang="en-US" altLang="zh-CN" sz="2400" b="1" dirty="0"/>
          </a:p>
        </p:txBody>
      </p:sp>
      <p:sp>
        <p:nvSpPr>
          <p:cNvPr id="9" name="TextBox 8"/>
          <p:cNvSpPr txBox="1"/>
          <p:nvPr/>
        </p:nvSpPr>
        <p:spPr>
          <a:xfrm>
            <a:off x="551848" y="4572000"/>
            <a:ext cx="10789442" cy="1477328"/>
          </a:xfrm>
          <a:prstGeom prst="rect">
            <a:avLst/>
          </a:prstGeom>
          <a:noFill/>
        </p:spPr>
        <p:txBody>
          <a:bodyPr wrap="square" rtlCol="0">
            <a:spAutoFit/>
          </a:bodyPr>
          <a:lstStyle/>
          <a:p>
            <a:r>
              <a:rPr lang="zh-CN" altLang="en-US" dirty="0"/>
              <a:t>对于我们人</a:t>
            </a:r>
            <a:r>
              <a:rPr lang="zh-CN" altLang="en-US" dirty="0" smtClean="0"/>
              <a:t>来说，在一张图片中区分出猫</a:t>
            </a:r>
            <a:r>
              <a:rPr lang="zh-CN" altLang="en-US" dirty="0"/>
              <a:t>与狗是件再容易</a:t>
            </a:r>
            <a:r>
              <a:rPr lang="zh-CN" altLang="en-US" dirty="0" smtClean="0"/>
              <a:t>不过的事，但是我们想要利用计算机对猫与狗做区分，需要做什么，如何做？计算机不像我们人类能先用眼睛观察，然后进行区分，而计算机能做的是对数据进行处理与传输，所以我们的任务也就出来了，如何去挖掘图像背后的有用数据，找到规律，怎么建立数学模型，怎么训练模型，怎样验证模型，如何使得计算机区分猫与狗的能力最大、误差最小</a:t>
            </a:r>
            <a:r>
              <a:rPr lang="zh-CN" altLang="en-US" dirty="0"/>
              <a:t>。即最后通过输入一张图片预测这张图片当中的动物是猫还是狗，可以通过概率进行表达。</a:t>
            </a:r>
          </a:p>
        </p:txBody>
      </p:sp>
    </p:spTree>
    <p:extLst>
      <p:ext uri="{BB962C8B-B14F-4D97-AF65-F5344CB8AC3E}">
        <p14:creationId xmlns:p14="http://schemas.microsoft.com/office/powerpoint/2010/main" val="2317087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文本占位符 1"/>
          <p:cNvSpPr>
            <a:spLocks noGrp="1"/>
          </p:cNvSpPr>
          <p:nvPr>
            <p:ph type="body" sz="quarter" idx="10"/>
          </p:nvPr>
        </p:nvSpPr>
        <p:spPr/>
        <p:txBody>
          <a:bodyPr/>
          <a:lstStyle/>
          <a:p>
            <a:r>
              <a:rPr lang="en-US" altLang="zh-CN" dirty="0"/>
              <a:t>Part</a:t>
            </a:r>
            <a:r>
              <a:rPr lang="zh-CN" altLang="en-US" dirty="0"/>
              <a:t> </a:t>
            </a:r>
            <a:r>
              <a:rPr lang="en-US" altLang="zh-CN" dirty="0"/>
              <a:t>One </a:t>
            </a:r>
            <a:r>
              <a:rPr lang="zh-CN" altLang="en-US" dirty="0" smtClean="0"/>
              <a:t>挖掘数据集</a:t>
            </a:r>
            <a:endParaRPr lang="en-US" altLang="zh-CN" dirty="0"/>
          </a:p>
        </p:txBody>
      </p:sp>
      <p:sp>
        <p:nvSpPr>
          <p:cNvPr id="14" name="矩形 13"/>
          <p:cNvSpPr/>
          <p:nvPr/>
        </p:nvSpPr>
        <p:spPr>
          <a:xfrm>
            <a:off x="956600" y="777165"/>
            <a:ext cx="954107" cy="400110"/>
          </a:xfrm>
          <a:prstGeom prst="rect">
            <a:avLst/>
          </a:prstGeom>
        </p:spPr>
        <p:txBody>
          <a:bodyPr wrap="none">
            <a:spAutoFit/>
          </a:bodyPr>
          <a:lstStyle/>
          <a:p>
            <a:pPr defTabSz="609585"/>
            <a:r>
              <a:rPr lang="zh-CN" altLang="en-US" sz="2000" b="1" dirty="0" smtClean="0">
                <a:solidFill>
                  <a:srgbClr val="FF0000"/>
                </a:solidFill>
                <a:cs typeface="+mn-ea"/>
                <a:sym typeface="+mn-lt"/>
              </a:rPr>
              <a:t>数据集</a:t>
            </a:r>
            <a:endParaRPr lang="zh-CN" altLang="en-US" sz="2000" b="1" dirty="0">
              <a:solidFill>
                <a:srgbClr val="FF0000"/>
              </a:solidFill>
              <a:cs typeface="+mn-ea"/>
              <a:sym typeface="+mn-lt"/>
            </a:endParaRPr>
          </a:p>
        </p:txBody>
      </p:sp>
      <p:sp>
        <p:nvSpPr>
          <p:cNvPr id="15" name="矩形 14"/>
          <p:cNvSpPr/>
          <p:nvPr/>
        </p:nvSpPr>
        <p:spPr>
          <a:xfrm>
            <a:off x="956600" y="1122579"/>
            <a:ext cx="3191622" cy="2577950"/>
          </a:xfrm>
          <a:prstGeom prst="rect">
            <a:avLst/>
          </a:prstGeom>
        </p:spPr>
        <p:txBody>
          <a:bodyPr wrap="square" numCol="1" spcCol="360000">
            <a:spAutoFit/>
          </a:bodyPr>
          <a:lstStyle/>
          <a:p>
            <a:pPr algn="just" defTabSz="609585">
              <a:lnSpc>
                <a:spcPct val="130000"/>
              </a:lnSpc>
            </a:pPr>
            <a:r>
              <a:rPr lang="zh-CN" altLang="en-US" dirty="0">
                <a:solidFill>
                  <a:schemeClr val="tx1">
                    <a:lumMod val="85000"/>
                    <a:lumOff val="15000"/>
                  </a:schemeClr>
                </a:solidFill>
                <a:cs typeface="+mn-ea"/>
                <a:sym typeface="+mn-lt"/>
              </a:rPr>
              <a:t>在本任务当中选取两个不同的数据集：训练集、验证集；训练集包含</a:t>
            </a:r>
            <a:r>
              <a:rPr lang="en-US" altLang="zh-CN" dirty="0">
                <a:solidFill>
                  <a:schemeClr val="tx1">
                    <a:lumMod val="85000"/>
                    <a:lumOff val="15000"/>
                  </a:schemeClr>
                </a:solidFill>
                <a:cs typeface="+mn-ea"/>
                <a:sym typeface="+mn-lt"/>
              </a:rPr>
              <a:t>25000</a:t>
            </a:r>
            <a:r>
              <a:rPr lang="zh-CN" altLang="en-US" dirty="0">
                <a:solidFill>
                  <a:schemeClr val="tx1">
                    <a:lumMod val="85000"/>
                    <a:lumOff val="15000"/>
                  </a:schemeClr>
                </a:solidFill>
                <a:cs typeface="+mn-ea"/>
                <a:sym typeface="+mn-lt"/>
              </a:rPr>
              <a:t>张图片，其中猫狗比例大致为</a:t>
            </a:r>
            <a:r>
              <a:rPr lang="en-US" altLang="zh-CN" dirty="0">
                <a:solidFill>
                  <a:schemeClr val="tx1">
                    <a:lumMod val="85000"/>
                    <a:lumOff val="15000"/>
                  </a:schemeClr>
                </a:solidFill>
                <a:cs typeface="+mn-ea"/>
                <a:sym typeface="+mn-lt"/>
              </a:rPr>
              <a:t>50%</a:t>
            </a:r>
            <a:r>
              <a:rPr lang="zh-CN" altLang="en-US" dirty="0">
                <a:solidFill>
                  <a:schemeClr val="tx1">
                    <a:lumMod val="85000"/>
                    <a:lumOff val="15000"/>
                  </a:schemeClr>
                </a:solidFill>
                <a:cs typeface="+mn-ea"/>
                <a:sym typeface="+mn-lt"/>
              </a:rPr>
              <a:t>；验证集为</a:t>
            </a:r>
            <a:r>
              <a:rPr lang="en-US" altLang="zh-CN" dirty="0">
                <a:solidFill>
                  <a:schemeClr val="tx1">
                    <a:lumMod val="85000"/>
                    <a:lumOff val="15000"/>
                  </a:schemeClr>
                </a:solidFill>
                <a:cs typeface="+mn-ea"/>
                <a:sym typeface="+mn-lt"/>
              </a:rPr>
              <a:t>12500</a:t>
            </a:r>
            <a:r>
              <a:rPr lang="zh-CN" altLang="en-US" dirty="0">
                <a:solidFill>
                  <a:schemeClr val="tx1">
                    <a:lumMod val="85000"/>
                    <a:lumOff val="15000"/>
                  </a:schemeClr>
                </a:solidFill>
                <a:cs typeface="+mn-ea"/>
                <a:sym typeface="+mn-lt"/>
              </a:rPr>
              <a:t>张图片其中有百分之二十来自训练集；从中选取了几张图片，如右图所示。</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7436" y="3750801"/>
            <a:ext cx="2179890" cy="21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4219" y="1033803"/>
            <a:ext cx="2124094" cy="2071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1917" y="3744569"/>
            <a:ext cx="2185561" cy="2168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2260" y="3750800"/>
            <a:ext cx="2206369" cy="2162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2562" y="3750801"/>
            <a:ext cx="2301728" cy="2162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65690" y="1033803"/>
            <a:ext cx="2400086" cy="2116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28638" y="1033803"/>
            <a:ext cx="2258840" cy="2071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3424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文本占位符 1"/>
          <p:cNvSpPr>
            <a:spLocks noGrp="1"/>
          </p:cNvSpPr>
          <p:nvPr>
            <p:ph type="body" sz="quarter" idx="10"/>
          </p:nvPr>
        </p:nvSpPr>
        <p:spPr/>
        <p:txBody>
          <a:bodyPr/>
          <a:lstStyle/>
          <a:p>
            <a:r>
              <a:rPr lang="zh-CN" altLang="en-US" dirty="0" smtClean="0">
                <a:cs typeface="+mn-ea"/>
                <a:sym typeface="+mn-lt"/>
              </a:rPr>
              <a:t>问题定义</a:t>
            </a:r>
            <a:endParaRPr lang="zh-CN" altLang="en-US" dirty="0"/>
          </a:p>
        </p:txBody>
      </p:sp>
      <p:sp useBgFill="1">
        <p:nvSpPr>
          <p:cNvPr id="3" name="文本占位符 2"/>
          <p:cNvSpPr>
            <a:spLocks noGrp="1"/>
          </p:cNvSpPr>
          <p:nvPr>
            <p:ph type="body" sz="quarter" idx="14"/>
          </p:nvPr>
        </p:nvSpPr>
        <p:spPr/>
        <p:txBody>
          <a:bodyPr/>
          <a:lstStyle/>
          <a:p>
            <a:r>
              <a:rPr lang="en-US" altLang="zh-CN" dirty="0"/>
              <a:t>Part2</a:t>
            </a:r>
            <a:endParaRPr lang="zh-CN" altLang="en-US" dirty="0"/>
          </a:p>
        </p:txBody>
      </p:sp>
    </p:spTree>
    <p:extLst>
      <p:ext uri="{BB962C8B-B14F-4D97-AF65-F5344CB8AC3E}">
        <p14:creationId xmlns:p14="http://schemas.microsoft.com/office/powerpoint/2010/main" val="32717775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文本占位符 1"/>
          <p:cNvSpPr>
            <a:spLocks noGrp="1"/>
          </p:cNvSpPr>
          <p:nvPr>
            <p:ph type="body" sz="quarter" idx="10"/>
          </p:nvPr>
        </p:nvSpPr>
        <p:spPr/>
        <p:txBody>
          <a:bodyPr/>
          <a:lstStyle/>
          <a:p>
            <a:r>
              <a:rPr lang="en-US" altLang="zh-CN" dirty="0"/>
              <a:t>Part</a:t>
            </a:r>
            <a:r>
              <a:rPr lang="zh-CN" altLang="en-US" dirty="0"/>
              <a:t> </a:t>
            </a:r>
            <a:r>
              <a:rPr lang="en-US" altLang="zh-CN" dirty="0"/>
              <a:t>Two </a:t>
            </a:r>
            <a:r>
              <a:rPr lang="zh-CN" altLang="en-US" dirty="0" smtClean="0"/>
              <a:t>问题定义</a:t>
            </a:r>
            <a:endParaRPr lang="en-US" altLang="zh-CN" dirty="0"/>
          </a:p>
        </p:txBody>
      </p:sp>
      <p:sp>
        <p:nvSpPr>
          <p:cNvPr id="64" name="矩形 63"/>
          <p:cNvSpPr/>
          <p:nvPr/>
        </p:nvSpPr>
        <p:spPr>
          <a:xfrm>
            <a:off x="7429624" y="1323697"/>
            <a:ext cx="697627" cy="400110"/>
          </a:xfrm>
          <a:prstGeom prst="rect">
            <a:avLst/>
          </a:prstGeom>
        </p:spPr>
        <p:txBody>
          <a:bodyPr wrap="none">
            <a:spAutoFit/>
          </a:bodyPr>
          <a:lstStyle/>
          <a:p>
            <a:pPr defTabSz="609585"/>
            <a:r>
              <a:rPr lang="zh-CN" altLang="en-US" sz="2000" b="1" dirty="0">
                <a:solidFill>
                  <a:schemeClr val="accent1"/>
                </a:solidFill>
                <a:cs typeface="+mn-ea"/>
                <a:sym typeface="+mn-lt"/>
              </a:rPr>
              <a:t>问题</a:t>
            </a:r>
          </a:p>
        </p:txBody>
      </p:sp>
      <p:sp>
        <p:nvSpPr>
          <p:cNvPr id="65" name="矩形 64"/>
          <p:cNvSpPr/>
          <p:nvPr/>
        </p:nvSpPr>
        <p:spPr>
          <a:xfrm>
            <a:off x="7382752" y="1717801"/>
            <a:ext cx="3114568" cy="1532727"/>
          </a:xfrm>
          <a:prstGeom prst="rect">
            <a:avLst/>
          </a:prstGeom>
        </p:spPr>
        <p:txBody>
          <a:bodyPr wrap="square">
            <a:spAutoFit/>
          </a:bodyPr>
          <a:lstStyle/>
          <a:p>
            <a:pPr algn="just" defTabSz="609585">
              <a:lnSpc>
                <a:spcPct val="130000"/>
              </a:lnSpc>
            </a:pPr>
            <a:r>
              <a:rPr lang="zh-CN" altLang="en-US" dirty="0" smtClean="0">
                <a:solidFill>
                  <a:schemeClr val="tx1">
                    <a:lumMod val="85000"/>
                    <a:lumOff val="15000"/>
                  </a:schemeClr>
                </a:solidFill>
                <a:cs typeface="+mn-ea"/>
                <a:sym typeface="+mn-lt"/>
              </a:rPr>
              <a:t>首先我们需要对图片进行怎么的处理以便对图片进行数据的提取与预处理，然后是建立怎样的数学模型合适。</a:t>
            </a:r>
            <a:endParaRPr lang="zh-CN" altLang="en-US" dirty="0">
              <a:solidFill>
                <a:schemeClr val="tx1">
                  <a:lumMod val="85000"/>
                  <a:lumOff val="15000"/>
                </a:schemeClr>
              </a:solidFill>
              <a:cs typeface="+mn-ea"/>
              <a:sym typeface="+mn-lt"/>
            </a:endParaRPr>
          </a:p>
        </p:txBody>
      </p:sp>
      <p:grpSp>
        <p:nvGrpSpPr>
          <p:cNvPr id="149" name="组合 148"/>
          <p:cNvGrpSpPr/>
          <p:nvPr/>
        </p:nvGrpSpPr>
        <p:grpSpPr>
          <a:xfrm>
            <a:off x="874713" y="1522815"/>
            <a:ext cx="2433856" cy="2097434"/>
            <a:chOff x="874713" y="1522815"/>
            <a:chExt cx="2433856" cy="2097434"/>
          </a:xfrm>
        </p:grpSpPr>
        <p:sp>
          <p:nvSpPr>
            <p:cNvPr id="49" name="Right Arrow Callout 32"/>
            <p:cNvSpPr/>
            <p:nvPr/>
          </p:nvSpPr>
          <p:spPr>
            <a:xfrm>
              <a:off x="874713" y="1522815"/>
              <a:ext cx="2433856" cy="2097434"/>
            </a:xfrm>
            <a:prstGeom prst="rightArrowCallout">
              <a:avLst>
                <a:gd name="adj1" fmla="val 50000"/>
                <a:gd name="adj2" fmla="val 14426"/>
                <a:gd name="adj3" fmla="val 15009"/>
                <a:gd name="adj4" fmla="val 87066"/>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91440" tIns="228600" rIns="91440" bIns="228600" rtlCol="0" anchor="b" anchorCtr="0"/>
            <a:lstStyle/>
            <a:p>
              <a:pPr algn="ctr"/>
              <a:r>
                <a:rPr lang="zh-CN" altLang="en-US" sz="1600" dirty="0" smtClean="0">
                  <a:solidFill>
                    <a:srgbClr val="FFFFFF"/>
                  </a:solidFill>
                </a:rPr>
                <a:t>图片处理</a:t>
              </a:r>
              <a:endParaRPr lang="en-US" sz="1600" dirty="0">
                <a:solidFill>
                  <a:srgbClr val="FFFFFF"/>
                </a:solidFill>
              </a:endParaRPr>
            </a:p>
          </p:txBody>
        </p:sp>
        <p:grpSp>
          <p:nvGrpSpPr>
            <p:cNvPr id="77" name="组合 76"/>
            <p:cNvGrpSpPr/>
            <p:nvPr/>
          </p:nvGrpSpPr>
          <p:grpSpPr>
            <a:xfrm>
              <a:off x="1348107" y="1989726"/>
              <a:ext cx="1141674" cy="971710"/>
              <a:chOff x="-3308651" y="-449263"/>
              <a:chExt cx="1055688" cy="898525"/>
            </a:xfrm>
          </p:grpSpPr>
          <p:sp>
            <p:nvSpPr>
              <p:cNvPr id="79" name="Freeform 122"/>
              <p:cNvSpPr>
                <a:spLocks/>
              </p:cNvSpPr>
              <p:nvPr/>
            </p:nvSpPr>
            <p:spPr bwMode="auto">
              <a:xfrm>
                <a:off x="-3005438" y="284162"/>
                <a:ext cx="449263" cy="165100"/>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23"/>
              <p:cNvSpPr>
                <a:spLocks noEditPoints="1"/>
              </p:cNvSpPr>
              <p:nvPr/>
            </p:nvSpPr>
            <p:spPr bwMode="auto">
              <a:xfrm>
                <a:off x="-3308651" y="-449263"/>
                <a:ext cx="1055688" cy="712788"/>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124"/>
              <p:cNvSpPr>
                <a:spLocks/>
              </p:cNvSpPr>
              <p:nvPr/>
            </p:nvSpPr>
            <p:spPr bwMode="auto">
              <a:xfrm>
                <a:off x="-3100688" y="139700"/>
                <a:ext cx="88900" cy="14288"/>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125"/>
              <p:cNvSpPr>
                <a:spLocks/>
              </p:cNvSpPr>
              <p:nvPr/>
            </p:nvSpPr>
            <p:spPr bwMode="auto">
              <a:xfrm>
                <a:off x="-2991151" y="38100"/>
                <a:ext cx="87313" cy="115888"/>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26"/>
              <p:cNvSpPr>
                <a:spLocks/>
              </p:cNvSpPr>
              <p:nvPr/>
            </p:nvSpPr>
            <p:spPr bwMode="auto">
              <a:xfrm>
                <a:off x="-2883201" y="-4763"/>
                <a:ext cx="87313" cy="15875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127"/>
              <p:cNvSpPr>
                <a:spLocks/>
              </p:cNvSpPr>
              <p:nvPr/>
            </p:nvSpPr>
            <p:spPr bwMode="auto">
              <a:xfrm>
                <a:off x="-2775251" y="12700"/>
                <a:ext cx="88900" cy="141288"/>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128"/>
              <p:cNvSpPr>
                <a:spLocks/>
              </p:cNvSpPr>
              <p:nvPr/>
            </p:nvSpPr>
            <p:spPr bwMode="auto">
              <a:xfrm>
                <a:off x="-2667301" y="-53976"/>
                <a:ext cx="88900" cy="207963"/>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29"/>
              <p:cNvSpPr>
                <a:spLocks/>
              </p:cNvSpPr>
              <p:nvPr/>
            </p:nvSpPr>
            <p:spPr bwMode="auto">
              <a:xfrm>
                <a:off x="-2559351" y="-138113"/>
                <a:ext cx="88900" cy="292100"/>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30"/>
              <p:cNvSpPr>
                <a:spLocks/>
              </p:cNvSpPr>
              <p:nvPr/>
            </p:nvSpPr>
            <p:spPr bwMode="auto">
              <a:xfrm>
                <a:off x="-3157838" y="-306388"/>
                <a:ext cx="754063" cy="458788"/>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50" name="组合 149"/>
          <p:cNvGrpSpPr/>
          <p:nvPr/>
        </p:nvGrpSpPr>
        <p:grpSpPr>
          <a:xfrm>
            <a:off x="2963175" y="1522815"/>
            <a:ext cx="2433856" cy="2097434"/>
            <a:chOff x="2963175" y="1522815"/>
            <a:chExt cx="2433856" cy="2097434"/>
          </a:xfrm>
        </p:grpSpPr>
        <p:sp>
          <p:nvSpPr>
            <p:cNvPr id="48" name="Right Arrow Callout 33"/>
            <p:cNvSpPr/>
            <p:nvPr/>
          </p:nvSpPr>
          <p:spPr>
            <a:xfrm>
              <a:off x="2963175" y="1522815"/>
              <a:ext cx="2433856" cy="2097434"/>
            </a:xfrm>
            <a:prstGeom prst="rightArrowCallout">
              <a:avLst>
                <a:gd name="adj1" fmla="val 50000"/>
                <a:gd name="adj2" fmla="val 14426"/>
                <a:gd name="adj3" fmla="val 15009"/>
                <a:gd name="adj4" fmla="val 87066"/>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91440" tIns="228600" rIns="91440" bIns="228600" rtlCol="0" anchor="b" anchorCtr="0"/>
            <a:lstStyle/>
            <a:p>
              <a:pPr algn="ctr"/>
              <a:r>
                <a:rPr lang="zh-CN" altLang="en-US" sz="1600" dirty="0" smtClean="0">
                  <a:solidFill>
                    <a:srgbClr val="FFFFFF"/>
                  </a:solidFill>
                </a:rPr>
                <a:t>数据的预处理</a:t>
              </a:r>
              <a:endParaRPr lang="en-US" altLang="zh-CN" sz="1600" dirty="0">
                <a:solidFill>
                  <a:srgbClr val="FFFFFF"/>
                </a:solidFill>
              </a:endParaRPr>
            </a:p>
          </p:txBody>
        </p:sp>
        <p:grpSp>
          <p:nvGrpSpPr>
            <p:cNvPr id="99" name="组合 98"/>
            <p:cNvGrpSpPr/>
            <p:nvPr/>
          </p:nvGrpSpPr>
          <p:grpSpPr>
            <a:xfrm>
              <a:off x="3442326" y="1989726"/>
              <a:ext cx="1141674" cy="971710"/>
              <a:chOff x="-3308651" y="-449263"/>
              <a:chExt cx="1055688" cy="898525"/>
            </a:xfrm>
          </p:grpSpPr>
          <p:sp>
            <p:nvSpPr>
              <p:cNvPr id="100" name="Freeform 122"/>
              <p:cNvSpPr>
                <a:spLocks/>
              </p:cNvSpPr>
              <p:nvPr/>
            </p:nvSpPr>
            <p:spPr bwMode="auto">
              <a:xfrm>
                <a:off x="-3005438" y="284162"/>
                <a:ext cx="449263" cy="165100"/>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123"/>
              <p:cNvSpPr>
                <a:spLocks noEditPoints="1"/>
              </p:cNvSpPr>
              <p:nvPr/>
            </p:nvSpPr>
            <p:spPr bwMode="auto">
              <a:xfrm>
                <a:off x="-3308651" y="-449263"/>
                <a:ext cx="1055688" cy="712788"/>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124"/>
              <p:cNvSpPr>
                <a:spLocks/>
              </p:cNvSpPr>
              <p:nvPr/>
            </p:nvSpPr>
            <p:spPr bwMode="auto">
              <a:xfrm>
                <a:off x="-3100688" y="139700"/>
                <a:ext cx="88900" cy="14288"/>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25"/>
              <p:cNvSpPr>
                <a:spLocks/>
              </p:cNvSpPr>
              <p:nvPr/>
            </p:nvSpPr>
            <p:spPr bwMode="auto">
              <a:xfrm>
                <a:off x="-2991151" y="38100"/>
                <a:ext cx="87313" cy="115888"/>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126"/>
              <p:cNvSpPr>
                <a:spLocks/>
              </p:cNvSpPr>
              <p:nvPr/>
            </p:nvSpPr>
            <p:spPr bwMode="auto">
              <a:xfrm>
                <a:off x="-2883201" y="-4763"/>
                <a:ext cx="87313" cy="15875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27"/>
              <p:cNvSpPr>
                <a:spLocks/>
              </p:cNvSpPr>
              <p:nvPr/>
            </p:nvSpPr>
            <p:spPr bwMode="auto">
              <a:xfrm>
                <a:off x="-2775251" y="12700"/>
                <a:ext cx="88900" cy="141288"/>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28"/>
              <p:cNvSpPr>
                <a:spLocks/>
              </p:cNvSpPr>
              <p:nvPr/>
            </p:nvSpPr>
            <p:spPr bwMode="auto">
              <a:xfrm>
                <a:off x="-2667301" y="-53976"/>
                <a:ext cx="88900" cy="207963"/>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129"/>
              <p:cNvSpPr>
                <a:spLocks/>
              </p:cNvSpPr>
              <p:nvPr/>
            </p:nvSpPr>
            <p:spPr bwMode="auto">
              <a:xfrm>
                <a:off x="-2559351" y="-138113"/>
                <a:ext cx="88900" cy="292100"/>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130"/>
              <p:cNvSpPr>
                <a:spLocks/>
              </p:cNvSpPr>
              <p:nvPr/>
            </p:nvSpPr>
            <p:spPr bwMode="auto">
              <a:xfrm>
                <a:off x="-3157838" y="-306388"/>
                <a:ext cx="754063" cy="458788"/>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51" name="组合 150"/>
          <p:cNvGrpSpPr/>
          <p:nvPr/>
        </p:nvGrpSpPr>
        <p:grpSpPr>
          <a:xfrm>
            <a:off x="5070502" y="1522814"/>
            <a:ext cx="2127492" cy="2440207"/>
            <a:chOff x="5070502" y="1522814"/>
            <a:chExt cx="2127492" cy="2440207"/>
          </a:xfrm>
        </p:grpSpPr>
        <p:sp>
          <p:nvSpPr>
            <p:cNvPr id="47" name="Down Arrow Callout 5"/>
            <p:cNvSpPr/>
            <p:nvPr/>
          </p:nvSpPr>
          <p:spPr>
            <a:xfrm>
              <a:off x="5070502" y="1522814"/>
              <a:ext cx="2127492" cy="2440207"/>
            </a:xfrm>
            <a:prstGeom prst="downArrowCallout">
              <a:avLst>
                <a:gd name="adj1" fmla="val 50000"/>
                <a:gd name="adj2" fmla="val 14600"/>
                <a:gd name="adj3" fmla="val 16145"/>
                <a:gd name="adj4" fmla="val 89520"/>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91440" tIns="228600" rIns="91440" bIns="228600" rtlCol="0" anchor="b" anchorCtr="0"/>
            <a:lstStyle/>
            <a:p>
              <a:pPr algn="ctr"/>
              <a:r>
                <a:rPr lang="zh-CN" altLang="en-US" sz="1600" dirty="0" smtClean="0">
                  <a:solidFill>
                    <a:srgbClr val="FFFFFF"/>
                  </a:solidFill>
                </a:rPr>
                <a:t>数学模型的建立</a:t>
              </a:r>
              <a:endParaRPr lang="en-US" altLang="zh-CN" sz="1600" dirty="0">
                <a:solidFill>
                  <a:srgbClr val="FFFFFF"/>
                </a:solidFill>
              </a:endParaRPr>
            </a:p>
          </p:txBody>
        </p:sp>
        <p:grpSp>
          <p:nvGrpSpPr>
            <p:cNvPr id="109" name="组合 108"/>
            <p:cNvGrpSpPr/>
            <p:nvPr/>
          </p:nvGrpSpPr>
          <p:grpSpPr>
            <a:xfrm>
              <a:off x="5590225" y="1989726"/>
              <a:ext cx="1141674" cy="971710"/>
              <a:chOff x="-3308651" y="-449263"/>
              <a:chExt cx="1055688" cy="898525"/>
            </a:xfrm>
          </p:grpSpPr>
          <p:sp>
            <p:nvSpPr>
              <p:cNvPr id="110" name="Freeform 122"/>
              <p:cNvSpPr>
                <a:spLocks/>
              </p:cNvSpPr>
              <p:nvPr/>
            </p:nvSpPr>
            <p:spPr bwMode="auto">
              <a:xfrm>
                <a:off x="-3005438" y="284162"/>
                <a:ext cx="449263" cy="165100"/>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123"/>
              <p:cNvSpPr>
                <a:spLocks noEditPoints="1"/>
              </p:cNvSpPr>
              <p:nvPr/>
            </p:nvSpPr>
            <p:spPr bwMode="auto">
              <a:xfrm>
                <a:off x="-3308651" y="-449263"/>
                <a:ext cx="1055688" cy="712788"/>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124"/>
              <p:cNvSpPr>
                <a:spLocks/>
              </p:cNvSpPr>
              <p:nvPr/>
            </p:nvSpPr>
            <p:spPr bwMode="auto">
              <a:xfrm>
                <a:off x="-3100688" y="139700"/>
                <a:ext cx="88900" cy="14288"/>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125"/>
              <p:cNvSpPr>
                <a:spLocks/>
              </p:cNvSpPr>
              <p:nvPr/>
            </p:nvSpPr>
            <p:spPr bwMode="auto">
              <a:xfrm>
                <a:off x="-2991151" y="38100"/>
                <a:ext cx="87313" cy="115888"/>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126"/>
              <p:cNvSpPr>
                <a:spLocks/>
              </p:cNvSpPr>
              <p:nvPr/>
            </p:nvSpPr>
            <p:spPr bwMode="auto">
              <a:xfrm>
                <a:off x="-2883201" y="-4763"/>
                <a:ext cx="87313" cy="15875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127"/>
              <p:cNvSpPr>
                <a:spLocks/>
              </p:cNvSpPr>
              <p:nvPr/>
            </p:nvSpPr>
            <p:spPr bwMode="auto">
              <a:xfrm>
                <a:off x="-2775251" y="12700"/>
                <a:ext cx="88900" cy="141288"/>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128"/>
              <p:cNvSpPr>
                <a:spLocks/>
              </p:cNvSpPr>
              <p:nvPr/>
            </p:nvSpPr>
            <p:spPr bwMode="auto">
              <a:xfrm>
                <a:off x="-2667301" y="-53976"/>
                <a:ext cx="88900" cy="207963"/>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129"/>
              <p:cNvSpPr>
                <a:spLocks/>
              </p:cNvSpPr>
              <p:nvPr/>
            </p:nvSpPr>
            <p:spPr bwMode="auto">
              <a:xfrm>
                <a:off x="-2559351" y="-138113"/>
                <a:ext cx="88900" cy="292100"/>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130"/>
              <p:cNvSpPr>
                <a:spLocks/>
              </p:cNvSpPr>
              <p:nvPr/>
            </p:nvSpPr>
            <p:spPr bwMode="auto">
              <a:xfrm>
                <a:off x="-3157838" y="-306388"/>
                <a:ext cx="754063" cy="458788"/>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52" name="组合 151"/>
          <p:cNvGrpSpPr/>
          <p:nvPr/>
        </p:nvGrpSpPr>
        <p:grpSpPr>
          <a:xfrm>
            <a:off x="5076977" y="3618432"/>
            <a:ext cx="2433856" cy="2097434"/>
            <a:chOff x="5076977" y="3618432"/>
            <a:chExt cx="2433856" cy="2097434"/>
          </a:xfrm>
        </p:grpSpPr>
        <p:sp>
          <p:nvSpPr>
            <p:cNvPr id="46" name="Right Arrow Callout 35"/>
            <p:cNvSpPr/>
            <p:nvPr/>
          </p:nvSpPr>
          <p:spPr>
            <a:xfrm>
              <a:off x="5076977" y="3618432"/>
              <a:ext cx="2433856" cy="2097434"/>
            </a:xfrm>
            <a:prstGeom prst="rightArrowCallout">
              <a:avLst>
                <a:gd name="adj1" fmla="val 50000"/>
                <a:gd name="adj2" fmla="val 14426"/>
                <a:gd name="adj3" fmla="val 15009"/>
                <a:gd name="adj4" fmla="val 87066"/>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91440" tIns="228600" rIns="91440" bIns="228600" rtlCol="0" anchor="b" anchorCtr="0"/>
            <a:lstStyle/>
            <a:p>
              <a:pPr algn="ctr"/>
              <a:r>
                <a:rPr lang="zh-CN" altLang="en-US" sz="1600" dirty="0" smtClean="0">
                  <a:solidFill>
                    <a:srgbClr val="FFFFFF"/>
                  </a:solidFill>
                </a:rPr>
                <a:t>模型训练</a:t>
              </a:r>
              <a:endParaRPr lang="en-US" altLang="zh-CN" sz="1600" dirty="0">
                <a:solidFill>
                  <a:srgbClr val="FFFFFF"/>
                </a:solidFill>
              </a:endParaRPr>
            </a:p>
          </p:txBody>
        </p:sp>
        <p:grpSp>
          <p:nvGrpSpPr>
            <p:cNvPr id="119" name="组合 118"/>
            <p:cNvGrpSpPr/>
            <p:nvPr/>
          </p:nvGrpSpPr>
          <p:grpSpPr>
            <a:xfrm>
              <a:off x="5665561" y="4098802"/>
              <a:ext cx="1141674" cy="971710"/>
              <a:chOff x="-3308651" y="-449263"/>
              <a:chExt cx="1055688" cy="898525"/>
            </a:xfrm>
          </p:grpSpPr>
          <p:sp>
            <p:nvSpPr>
              <p:cNvPr id="120" name="Freeform 122"/>
              <p:cNvSpPr>
                <a:spLocks/>
              </p:cNvSpPr>
              <p:nvPr/>
            </p:nvSpPr>
            <p:spPr bwMode="auto">
              <a:xfrm>
                <a:off x="-3005438" y="284162"/>
                <a:ext cx="449263" cy="165100"/>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23"/>
              <p:cNvSpPr>
                <a:spLocks noEditPoints="1"/>
              </p:cNvSpPr>
              <p:nvPr/>
            </p:nvSpPr>
            <p:spPr bwMode="auto">
              <a:xfrm>
                <a:off x="-3308651" y="-449263"/>
                <a:ext cx="1055688" cy="712788"/>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24"/>
              <p:cNvSpPr>
                <a:spLocks/>
              </p:cNvSpPr>
              <p:nvPr/>
            </p:nvSpPr>
            <p:spPr bwMode="auto">
              <a:xfrm>
                <a:off x="-3100688" y="139700"/>
                <a:ext cx="88900" cy="14288"/>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25"/>
              <p:cNvSpPr>
                <a:spLocks/>
              </p:cNvSpPr>
              <p:nvPr/>
            </p:nvSpPr>
            <p:spPr bwMode="auto">
              <a:xfrm>
                <a:off x="-2991151" y="38100"/>
                <a:ext cx="87313" cy="115888"/>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26"/>
              <p:cNvSpPr>
                <a:spLocks/>
              </p:cNvSpPr>
              <p:nvPr/>
            </p:nvSpPr>
            <p:spPr bwMode="auto">
              <a:xfrm>
                <a:off x="-2883201" y="-4763"/>
                <a:ext cx="87313" cy="15875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27"/>
              <p:cNvSpPr>
                <a:spLocks/>
              </p:cNvSpPr>
              <p:nvPr/>
            </p:nvSpPr>
            <p:spPr bwMode="auto">
              <a:xfrm>
                <a:off x="-2775251" y="12700"/>
                <a:ext cx="88900" cy="141288"/>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28"/>
              <p:cNvSpPr>
                <a:spLocks/>
              </p:cNvSpPr>
              <p:nvPr/>
            </p:nvSpPr>
            <p:spPr bwMode="auto">
              <a:xfrm>
                <a:off x="-2667301" y="-53976"/>
                <a:ext cx="88900" cy="207963"/>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29"/>
              <p:cNvSpPr>
                <a:spLocks/>
              </p:cNvSpPr>
              <p:nvPr/>
            </p:nvSpPr>
            <p:spPr bwMode="auto">
              <a:xfrm>
                <a:off x="-2559351" y="-138113"/>
                <a:ext cx="88900" cy="292100"/>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30"/>
              <p:cNvSpPr>
                <a:spLocks/>
              </p:cNvSpPr>
              <p:nvPr/>
            </p:nvSpPr>
            <p:spPr bwMode="auto">
              <a:xfrm>
                <a:off x="-3157838" y="-306388"/>
                <a:ext cx="754063" cy="458788"/>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53" name="组合 152"/>
          <p:cNvGrpSpPr/>
          <p:nvPr/>
        </p:nvGrpSpPr>
        <p:grpSpPr>
          <a:xfrm>
            <a:off x="7165440" y="3618432"/>
            <a:ext cx="2433856" cy="2097434"/>
            <a:chOff x="7165440" y="3618432"/>
            <a:chExt cx="2433856" cy="2097434"/>
          </a:xfrm>
        </p:grpSpPr>
        <p:sp>
          <p:nvSpPr>
            <p:cNvPr id="45" name="Right Arrow Callout 34"/>
            <p:cNvSpPr/>
            <p:nvPr/>
          </p:nvSpPr>
          <p:spPr>
            <a:xfrm>
              <a:off x="7165440" y="3618432"/>
              <a:ext cx="2433856" cy="2097434"/>
            </a:xfrm>
            <a:prstGeom prst="rightArrowCallout">
              <a:avLst>
                <a:gd name="adj1" fmla="val 50000"/>
                <a:gd name="adj2" fmla="val 14426"/>
                <a:gd name="adj3" fmla="val 15009"/>
                <a:gd name="adj4" fmla="val 87066"/>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91440" tIns="228600" rIns="91440" bIns="228600" rtlCol="0" anchor="b" anchorCtr="0"/>
            <a:lstStyle/>
            <a:p>
              <a:pPr algn="ctr"/>
              <a:r>
                <a:rPr lang="zh-CN" altLang="en-US" sz="1600" dirty="0" smtClean="0">
                  <a:solidFill>
                    <a:srgbClr val="FFFFFF"/>
                  </a:solidFill>
                </a:rPr>
                <a:t>模型验证</a:t>
              </a:r>
              <a:endParaRPr lang="en-US" altLang="zh-CN" sz="1600" dirty="0">
                <a:solidFill>
                  <a:srgbClr val="FFFFFF"/>
                </a:solidFill>
              </a:endParaRPr>
            </a:p>
          </p:txBody>
        </p:sp>
        <p:grpSp>
          <p:nvGrpSpPr>
            <p:cNvPr id="129" name="组合 128"/>
            <p:cNvGrpSpPr/>
            <p:nvPr/>
          </p:nvGrpSpPr>
          <p:grpSpPr>
            <a:xfrm>
              <a:off x="7771599" y="4098802"/>
              <a:ext cx="1141674" cy="971710"/>
              <a:chOff x="-3308651" y="-449263"/>
              <a:chExt cx="1055688" cy="898525"/>
            </a:xfrm>
          </p:grpSpPr>
          <p:sp>
            <p:nvSpPr>
              <p:cNvPr id="130" name="Freeform 122"/>
              <p:cNvSpPr>
                <a:spLocks/>
              </p:cNvSpPr>
              <p:nvPr/>
            </p:nvSpPr>
            <p:spPr bwMode="auto">
              <a:xfrm>
                <a:off x="-3005438" y="284162"/>
                <a:ext cx="449263" cy="165100"/>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123"/>
              <p:cNvSpPr>
                <a:spLocks noEditPoints="1"/>
              </p:cNvSpPr>
              <p:nvPr/>
            </p:nvSpPr>
            <p:spPr bwMode="auto">
              <a:xfrm>
                <a:off x="-3308651" y="-449263"/>
                <a:ext cx="1055688" cy="712788"/>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124"/>
              <p:cNvSpPr>
                <a:spLocks/>
              </p:cNvSpPr>
              <p:nvPr/>
            </p:nvSpPr>
            <p:spPr bwMode="auto">
              <a:xfrm>
                <a:off x="-3100688" y="139700"/>
                <a:ext cx="88900" cy="14288"/>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125"/>
              <p:cNvSpPr>
                <a:spLocks/>
              </p:cNvSpPr>
              <p:nvPr/>
            </p:nvSpPr>
            <p:spPr bwMode="auto">
              <a:xfrm>
                <a:off x="-2991151" y="38100"/>
                <a:ext cx="87313" cy="115888"/>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126"/>
              <p:cNvSpPr>
                <a:spLocks/>
              </p:cNvSpPr>
              <p:nvPr/>
            </p:nvSpPr>
            <p:spPr bwMode="auto">
              <a:xfrm>
                <a:off x="-2883201" y="-4763"/>
                <a:ext cx="87313" cy="15875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127"/>
              <p:cNvSpPr>
                <a:spLocks/>
              </p:cNvSpPr>
              <p:nvPr/>
            </p:nvSpPr>
            <p:spPr bwMode="auto">
              <a:xfrm>
                <a:off x="-2775251" y="12700"/>
                <a:ext cx="88900" cy="141288"/>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128"/>
              <p:cNvSpPr>
                <a:spLocks/>
              </p:cNvSpPr>
              <p:nvPr/>
            </p:nvSpPr>
            <p:spPr bwMode="auto">
              <a:xfrm>
                <a:off x="-2667301" y="-53976"/>
                <a:ext cx="88900" cy="207963"/>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129"/>
              <p:cNvSpPr>
                <a:spLocks/>
              </p:cNvSpPr>
              <p:nvPr/>
            </p:nvSpPr>
            <p:spPr bwMode="auto">
              <a:xfrm>
                <a:off x="-2559351" y="-138113"/>
                <a:ext cx="88900" cy="292100"/>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130"/>
              <p:cNvSpPr>
                <a:spLocks/>
              </p:cNvSpPr>
              <p:nvPr/>
            </p:nvSpPr>
            <p:spPr bwMode="auto">
              <a:xfrm>
                <a:off x="-3157838" y="-306388"/>
                <a:ext cx="754063" cy="458788"/>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54" name="组合 153"/>
          <p:cNvGrpSpPr/>
          <p:nvPr/>
        </p:nvGrpSpPr>
        <p:grpSpPr>
          <a:xfrm>
            <a:off x="9284517" y="3191910"/>
            <a:ext cx="2433856" cy="2950476"/>
            <a:chOff x="9284517" y="3191910"/>
            <a:chExt cx="2433856" cy="2950476"/>
          </a:xfrm>
        </p:grpSpPr>
        <p:sp>
          <p:nvSpPr>
            <p:cNvPr id="44" name="Right Arrow 36"/>
            <p:cNvSpPr/>
            <p:nvPr/>
          </p:nvSpPr>
          <p:spPr>
            <a:xfrm>
              <a:off x="9284517" y="3191910"/>
              <a:ext cx="2433856" cy="2950476"/>
            </a:xfrm>
            <a:prstGeom prst="rightArrow">
              <a:avLst>
                <a:gd name="adj1" fmla="val 71160"/>
                <a:gd name="adj2" fmla="val 35249"/>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91440" tIns="228600" rIns="91440" bIns="228600" rtlCol="0" anchor="b" anchorCtr="0"/>
            <a:lstStyle/>
            <a:p>
              <a:pPr algn="ctr"/>
              <a:r>
                <a:rPr lang="zh-CN" altLang="en-US" sz="1600" dirty="0">
                  <a:solidFill>
                    <a:srgbClr val="FFFFFF"/>
                  </a:solidFill>
                </a:rPr>
                <a:t>应用</a:t>
              </a:r>
              <a:endParaRPr lang="en-US" altLang="zh-CN" sz="1600" dirty="0">
                <a:solidFill>
                  <a:srgbClr val="FFFFFF"/>
                </a:solidFill>
              </a:endParaRPr>
            </a:p>
          </p:txBody>
        </p:sp>
        <p:grpSp>
          <p:nvGrpSpPr>
            <p:cNvPr id="139" name="组合 138"/>
            <p:cNvGrpSpPr/>
            <p:nvPr/>
          </p:nvGrpSpPr>
          <p:grpSpPr>
            <a:xfrm>
              <a:off x="9732060" y="4098802"/>
              <a:ext cx="1141674" cy="971710"/>
              <a:chOff x="-3308651" y="-449263"/>
              <a:chExt cx="1055688" cy="898525"/>
            </a:xfrm>
          </p:grpSpPr>
          <p:sp>
            <p:nvSpPr>
              <p:cNvPr id="140" name="Freeform 122"/>
              <p:cNvSpPr>
                <a:spLocks/>
              </p:cNvSpPr>
              <p:nvPr/>
            </p:nvSpPr>
            <p:spPr bwMode="auto">
              <a:xfrm>
                <a:off x="-3005438" y="284162"/>
                <a:ext cx="449263" cy="165100"/>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123"/>
              <p:cNvSpPr>
                <a:spLocks noEditPoints="1"/>
              </p:cNvSpPr>
              <p:nvPr/>
            </p:nvSpPr>
            <p:spPr bwMode="auto">
              <a:xfrm>
                <a:off x="-3308651" y="-449263"/>
                <a:ext cx="1055688" cy="712788"/>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124"/>
              <p:cNvSpPr>
                <a:spLocks/>
              </p:cNvSpPr>
              <p:nvPr/>
            </p:nvSpPr>
            <p:spPr bwMode="auto">
              <a:xfrm>
                <a:off x="-3100688" y="139700"/>
                <a:ext cx="88900" cy="14288"/>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125"/>
              <p:cNvSpPr>
                <a:spLocks/>
              </p:cNvSpPr>
              <p:nvPr/>
            </p:nvSpPr>
            <p:spPr bwMode="auto">
              <a:xfrm>
                <a:off x="-2991151" y="38100"/>
                <a:ext cx="87313" cy="115888"/>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126"/>
              <p:cNvSpPr>
                <a:spLocks/>
              </p:cNvSpPr>
              <p:nvPr/>
            </p:nvSpPr>
            <p:spPr bwMode="auto">
              <a:xfrm>
                <a:off x="-2883201" y="-4763"/>
                <a:ext cx="87313" cy="15875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127"/>
              <p:cNvSpPr>
                <a:spLocks/>
              </p:cNvSpPr>
              <p:nvPr/>
            </p:nvSpPr>
            <p:spPr bwMode="auto">
              <a:xfrm>
                <a:off x="-2775251" y="12700"/>
                <a:ext cx="88900" cy="141288"/>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128"/>
              <p:cNvSpPr>
                <a:spLocks/>
              </p:cNvSpPr>
              <p:nvPr/>
            </p:nvSpPr>
            <p:spPr bwMode="auto">
              <a:xfrm>
                <a:off x="-2667301" y="-53976"/>
                <a:ext cx="88900" cy="207963"/>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129"/>
              <p:cNvSpPr>
                <a:spLocks/>
              </p:cNvSpPr>
              <p:nvPr/>
            </p:nvSpPr>
            <p:spPr bwMode="auto">
              <a:xfrm>
                <a:off x="-2559351" y="-138113"/>
                <a:ext cx="88900" cy="292100"/>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130"/>
              <p:cNvSpPr>
                <a:spLocks/>
              </p:cNvSpPr>
              <p:nvPr/>
            </p:nvSpPr>
            <p:spPr bwMode="auto">
              <a:xfrm>
                <a:off x="-3157838" y="-306388"/>
                <a:ext cx="754063" cy="458788"/>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2197970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文本占位符 1"/>
          <p:cNvSpPr>
            <a:spLocks noGrp="1"/>
          </p:cNvSpPr>
          <p:nvPr>
            <p:ph type="body" sz="quarter" idx="14"/>
          </p:nvPr>
        </p:nvSpPr>
        <p:spPr/>
        <p:txBody>
          <a:bodyPr/>
          <a:lstStyle/>
          <a:p>
            <a:r>
              <a:rPr lang="en-US" altLang="zh-CN" dirty="0"/>
              <a:t>Part 3</a:t>
            </a:r>
            <a:endParaRPr lang="zh-CN" altLang="en-US" dirty="0"/>
          </a:p>
        </p:txBody>
      </p:sp>
      <p:sp useBgFill="1">
        <p:nvSpPr>
          <p:cNvPr id="3" name="文本占位符 2"/>
          <p:cNvSpPr>
            <a:spLocks noGrp="1"/>
          </p:cNvSpPr>
          <p:nvPr>
            <p:ph type="body" sz="quarter" idx="15"/>
          </p:nvPr>
        </p:nvSpPr>
        <p:spPr/>
        <p:txBody>
          <a:bodyPr/>
          <a:lstStyle/>
          <a:p>
            <a:r>
              <a:rPr lang="zh-CN" altLang="en-US" dirty="0" smtClean="0">
                <a:cs typeface="+mn-ea"/>
                <a:sym typeface="+mn-lt"/>
              </a:rPr>
              <a:t>解决方案</a:t>
            </a:r>
            <a:endParaRPr lang="zh-CN" altLang="en-US" dirty="0"/>
          </a:p>
        </p:txBody>
      </p:sp>
    </p:spTree>
    <p:extLst>
      <p:ext uri="{BB962C8B-B14F-4D97-AF65-F5344CB8AC3E}">
        <p14:creationId xmlns:p14="http://schemas.microsoft.com/office/powerpoint/2010/main" val="36682044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prstGeom prst="rect">
            <a:avLst/>
          </a:prstGeom>
          <a:solidFill>
            <a:schemeClr val="bg1"/>
          </a:solidFill>
        </p:spPr>
        <p:txBody>
          <a:bodyPr/>
          <a:lstStyle/>
          <a:p>
            <a:r>
              <a:rPr lang="en-US" altLang="zh-CN" dirty="0" smtClean="0"/>
              <a:t>Part Three </a:t>
            </a:r>
            <a:r>
              <a:rPr lang="zh-CN" altLang="en-US" dirty="0" smtClean="0"/>
              <a:t>解决方案</a:t>
            </a:r>
            <a:endParaRPr lang="zh-CN" altLang="en-US" dirty="0"/>
          </a:p>
        </p:txBody>
      </p:sp>
      <p:sp>
        <p:nvSpPr>
          <p:cNvPr id="11" name="文本框 10"/>
          <p:cNvSpPr txBox="1"/>
          <p:nvPr/>
        </p:nvSpPr>
        <p:spPr>
          <a:xfrm>
            <a:off x="826411" y="1196788"/>
            <a:ext cx="8646459" cy="4708981"/>
          </a:xfrm>
          <a:prstGeom prst="rect">
            <a:avLst/>
          </a:prstGeom>
          <a:noFill/>
        </p:spPr>
        <p:txBody>
          <a:bodyPr wrap="square" rtlCol="0">
            <a:spAutoFit/>
          </a:bodyPr>
          <a:lstStyle/>
          <a:p>
            <a:r>
              <a:rPr lang="zh-CN" altLang="en-US" sz="6000" dirty="0">
                <a:solidFill>
                  <a:srgbClr val="FF3F11"/>
                </a:solidFill>
              </a:rPr>
              <a:t>主要</a:t>
            </a:r>
            <a:r>
              <a:rPr lang="zh-CN" altLang="en-US" sz="6000" dirty="0" smtClean="0">
                <a:solidFill>
                  <a:srgbClr val="FF3F11"/>
                </a:solidFill>
              </a:rPr>
              <a:t>问题</a:t>
            </a:r>
            <a:endParaRPr lang="en-US" altLang="zh-CN" sz="6000" dirty="0" smtClean="0">
              <a:solidFill>
                <a:srgbClr val="FF3F11"/>
              </a:solidFill>
            </a:endParaRPr>
          </a:p>
          <a:p>
            <a:endParaRPr lang="en-US" altLang="zh-CN" sz="2400" dirty="0" smtClean="0"/>
          </a:p>
          <a:p>
            <a:pPr marL="914389" lvl="1" indent="-457200">
              <a:buFont typeface="Wingdings" panose="05000000000000000000" pitchFamily="2" charset="2"/>
              <a:buChar char="n"/>
            </a:pPr>
            <a:r>
              <a:rPr lang="zh-CN" altLang="en-US" sz="3200" dirty="0" smtClean="0"/>
              <a:t>数据量较大</a:t>
            </a:r>
            <a:endParaRPr lang="en-US" altLang="zh-CN" sz="3200" dirty="0" smtClean="0"/>
          </a:p>
          <a:p>
            <a:pPr marL="1257277" lvl="2" indent="-342900">
              <a:buFont typeface="Wingdings" panose="05000000000000000000" pitchFamily="2" charset="2"/>
              <a:buChar char="p"/>
            </a:pPr>
            <a:r>
              <a:rPr lang="zh-CN" altLang="en-US" sz="2400" dirty="0"/>
              <a:t>训练</a:t>
            </a:r>
            <a:r>
              <a:rPr lang="zh-CN" altLang="en-US" sz="2400" dirty="0" smtClean="0"/>
              <a:t>集：</a:t>
            </a:r>
            <a:r>
              <a:rPr lang="en-US" altLang="zh-CN" sz="2400" dirty="0" smtClean="0"/>
              <a:t>25000</a:t>
            </a:r>
            <a:r>
              <a:rPr lang="zh-CN" altLang="en-US" sz="2400" dirty="0" smtClean="0"/>
              <a:t>张</a:t>
            </a:r>
            <a:r>
              <a:rPr lang="en-US" altLang="zh-CN" sz="2400" dirty="0" smtClean="0">
                <a:solidFill>
                  <a:srgbClr val="F23C00"/>
                </a:solidFill>
              </a:rPr>
              <a:t>×N</a:t>
            </a:r>
            <a:r>
              <a:rPr lang="zh-CN" altLang="en-US" sz="2400" dirty="0" smtClean="0"/>
              <a:t>，</a:t>
            </a:r>
            <a:r>
              <a:rPr lang="en-US" altLang="zh-CN" sz="2400" dirty="0" smtClean="0"/>
              <a:t>545MB</a:t>
            </a:r>
            <a:r>
              <a:rPr lang="en-US" altLang="zh-CN" sz="2400" dirty="0" smtClean="0">
                <a:solidFill>
                  <a:srgbClr val="F23C00"/>
                </a:solidFill>
              </a:rPr>
              <a:t>×N</a:t>
            </a:r>
          </a:p>
          <a:p>
            <a:pPr marL="1257277" lvl="2" indent="-342900">
              <a:buFont typeface="Wingdings" panose="05000000000000000000" pitchFamily="2" charset="2"/>
              <a:buChar char="p"/>
            </a:pPr>
            <a:r>
              <a:rPr lang="zh-CN" altLang="en-US" sz="2400" dirty="0"/>
              <a:t>测试</a:t>
            </a:r>
            <a:r>
              <a:rPr lang="zh-CN" altLang="en-US" sz="2400" dirty="0" smtClean="0"/>
              <a:t>集：</a:t>
            </a:r>
            <a:r>
              <a:rPr lang="en-US" altLang="zh-CN" sz="2400" dirty="0" smtClean="0"/>
              <a:t>12500</a:t>
            </a:r>
            <a:r>
              <a:rPr lang="zh-CN" altLang="en-US" sz="2400" dirty="0" smtClean="0"/>
              <a:t>张，</a:t>
            </a:r>
            <a:r>
              <a:rPr lang="en-US" altLang="zh-CN" sz="2400" dirty="0" smtClean="0"/>
              <a:t>272MB</a:t>
            </a:r>
            <a:endParaRPr lang="en-US" altLang="zh-CN" sz="2800" dirty="0" smtClean="0"/>
          </a:p>
          <a:p>
            <a:pPr marL="742939" lvl="1" indent="-285750">
              <a:buFont typeface="Arial" panose="020B0604020202020204" pitchFamily="34" charset="0"/>
              <a:buChar char="•"/>
            </a:pPr>
            <a:endParaRPr lang="en-US" altLang="zh-CN" sz="3200" dirty="0"/>
          </a:p>
          <a:p>
            <a:pPr marL="914389" lvl="1" indent="-457200">
              <a:buFont typeface="Wingdings" panose="05000000000000000000" pitchFamily="2" charset="2"/>
              <a:buChar char="n"/>
            </a:pPr>
            <a:r>
              <a:rPr lang="zh-CN" altLang="en-US" sz="3200" dirty="0" smtClean="0"/>
              <a:t>计算资源不足</a:t>
            </a:r>
            <a:endParaRPr lang="en-US" altLang="zh-CN" sz="3200" dirty="0" smtClean="0"/>
          </a:p>
          <a:p>
            <a:pPr marL="1371577" lvl="2" indent="-457200">
              <a:buFont typeface="Wingdings" panose="05000000000000000000" pitchFamily="2" charset="2"/>
              <a:buChar char="p"/>
            </a:pPr>
            <a:r>
              <a:rPr lang="en-US" altLang="zh-CN" sz="2400" dirty="0" smtClean="0"/>
              <a:t>GPU</a:t>
            </a:r>
            <a:r>
              <a:rPr lang="zh-CN" altLang="en-US" sz="2400" dirty="0" smtClean="0"/>
              <a:t>：</a:t>
            </a:r>
            <a:r>
              <a:rPr lang="en-US" altLang="zh-CN" sz="2400" dirty="0" smtClean="0"/>
              <a:t>1050M</a:t>
            </a:r>
          </a:p>
          <a:p>
            <a:pPr marL="1371577" lvl="2" indent="-457200">
              <a:buFont typeface="Wingdings" panose="05000000000000000000" pitchFamily="2" charset="2"/>
              <a:buChar char="p"/>
            </a:pPr>
            <a:r>
              <a:rPr lang="en-US" altLang="zh-CN" sz="2400" dirty="0" smtClean="0"/>
              <a:t>CNN</a:t>
            </a:r>
            <a:r>
              <a:rPr lang="zh-CN" altLang="en-US" sz="2400" dirty="0"/>
              <a:t>模型</a:t>
            </a:r>
            <a:r>
              <a:rPr lang="zh-CN" altLang="en-US" sz="2400" dirty="0" smtClean="0"/>
              <a:t>：</a:t>
            </a:r>
            <a:r>
              <a:rPr lang="en-US" altLang="zh-CN" sz="2400" dirty="0" smtClean="0"/>
              <a:t>3</a:t>
            </a:r>
            <a:r>
              <a:rPr lang="zh-CN" altLang="en-US" sz="2400" dirty="0" smtClean="0"/>
              <a:t>个，</a:t>
            </a:r>
            <a:r>
              <a:rPr lang="zh-CN" altLang="en-US" sz="2400" dirty="0" smtClean="0">
                <a:solidFill>
                  <a:srgbClr val="F23C00"/>
                </a:solidFill>
              </a:rPr>
              <a:t>＞</a:t>
            </a:r>
            <a:r>
              <a:rPr lang="en-US" altLang="zh-CN" sz="2400" dirty="0" smtClean="0">
                <a:solidFill>
                  <a:srgbClr val="F23C00"/>
                </a:solidFill>
              </a:rPr>
              <a:t>100</a:t>
            </a:r>
            <a:r>
              <a:rPr lang="zh-CN" altLang="en-US" sz="2400" dirty="0" smtClean="0">
                <a:solidFill>
                  <a:srgbClr val="F23C00"/>
                </a:solidFill>
              </a:rPr>
              <a:t>层</a:t>
            </a:r>
            <a:endParaRPr lang="en-US" altLang="zh-CN" sz="2400" dirty="0">
              <a:solidFill>
                <a:srgbClr val="F23C00"/>
              </a:solidFill>
            </a:endParaRPr>
          </a:p>
          <a:p>
            <a:pPr marL="1371577" lvl="2" indent="-457200">
              <a:buFont typeface="Wingdings" panose="05000000000000000000" pitchFamily="2" charset="2"/>
              <a:buChar char="p"/>
            </a:pPr>
            <a:r>
              <a:rPr lang="zh-CN" altLang="en-US" sz="2400" dirty="0" smtClean="0"/>
              <a:t>计算</a:t>
            </a:r>
            <a:r>
              <a:rPr lang="zh-CN" altLang="en-US" sz="2400" dirty="0" smtClean="0">
                <a:solidFill>
                  <a:srgbClr val="F23C00"/>
                </a:solidFill>
              </a:rPr>
              <a:t>一次</a:t>
            </a:r>
            <a:r>
              <a:rPr lang="zh-CN" altLang="en-US" sz="2400" dirty="0" smtClean="0"/>
              <a:t>前向传播：</a:t>
            </a:r>
            <a:r>
              <a:rPr lang="en-US" altLang="zh-CN" sz="2400" dirty="0" smtClean="0">
                <a:solidFill>
                  <a:schemeClr val="accent1"/>
                </a:solidFill>
              </a:rPr>
              <a:t>&gt;20min</a:t>
            </a:r>
            <a:endParaRPr lang="zh-CN" altLang="en-US" sz="2400" dirty="0">
              <a:solidFill>
                <a:schemeClr val="accent1"/>
              </a:solidFill>
            </a:endParaRPr>
          </a:p>
        </p:txBody>
      </p:sp>
      <p:grpSp>
        <p:nvGrpSpPr>
          <p:cNvPr id="14" name="组合 13"/>
          <p:cNvGrpSpPr/>
          <p:nvPr/>
        </p:nvGrpSpPr>
        <p:grpSpPr>
          <a:xfrm>
            <a:off x="6669742" y="3687836"/>
            <a:ext cx="4878096" cy="1186683"/>
            <a:chOff x="6710083" y="3674389"/>
            <a:chExt cx="4878096" cy="1186683"/>
          </a:xfrm>
        </p:grpSpPr>
        <p:sp>
          <p:nvSpPr>
            <p:cNvPr id="12" name="右箭头 11"/>
            <p:cNvSpPr/>
            <p:nvPr/>
          </p:nvSpPr>
          <p:spPr>
            <a:xfrm>
              <a:off x="6710083" y="3674389"/>
              <a:ext cx="1391192" cy="1186683"/>
            </a:xfrm>
            <a:prstGeom prst="rightArrow">
              <a:avLst/>
            </a:prstGeom>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3" name="矩形 12"/>
            <p:cNvSpPr/>
            <p:nvPr/>
          </p:nvSpPr>
          <p:spPr>
            <a:xfrm>
              <a:off x="8325747" y="3754620"/>
              <a:ext cx="3262432" cy="1015663"/>
            </a:xfrm>
            <a:prstGeom prst="rect">
              <a:avLst/>
            </a:prstGeom>
          </p:spPr>
          <p:txBody>
            <a:bodyPr wrap="none">
              <a:spAutoFit/>
            </a:bodyPr>
            <a:lstStyle/>
            <a:p>
              <a:r>
                <a:rPr lang="zh-CN" altLang="en-US" sz="6000" dirty="0" smtClean="0">
                  <a:solidFill>
                    <a:srgbClr val="FF3F11"/>
                  </a:solidFill>
                </a:rPr>
                <a:t>迁移学习</a:t>
              </a:r>
              <a:endParaRPr lang="en-US" altLang="zh-CN" sz="4400" dirty="0">
                <a:solidFill>
                  <a:srgbClr val="FF3F11"/>
                </a:solidFill>
              </a:endParaRPr>
            </a:p>
          </p:txBody>
        </p:sp>
      </p:grpSp>
    </p:spTree>
    <p:extLst>
      <p:ext uri="{BB962C8B-B14F-4D97-AF65-F5344CB8AC3E}">
        <p14:creationId xmlns:p14="http://schemas.microsoft.com/office/powerpoint/2010/main" val="677413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模板页面">
  <a:themeElements>
    <a:clrScheme name="Office 主题">
      <a:dk1>
        <a:srgbClr val="000000"/>
      </a:dk1>
      <a:lt1>
        <a:srgbClr val="FFFFFF"/>
      </a:lt1>
      <a:dk2>
        <a:srgbClr val="000000"/>
      </a:dk2>
      <a:lt2>
        <a:srgbClr val="FFFFFF"/>
      </a:lt2>
      <a:accent1>
        <a:srgbClr val="FE380C"/>
      </a:accent1>
      <a:accent2>
        <a:srgbClr val="B22809"/>
      </a:accent2>
      <a:accent3>
        <a:srgbClr val="FFB20D"/>
      </a:accent3>
      <a:accent4>
        <a:srgbClr val="B27D09"/>
      </a:accent4>
      <a:accent5>
        <a:srgbClr val="000000"/>
      </a:accent5>
      <a:accent6>
        <a:srgbClr val="FFFFFF"/>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703</TotalTime>
  <Words>1195</Words>
  <Application>Microsoft Office PowerPoint</Application>
  <PresentationFormat>宽屏</PresentationFormat>
  <Paragraphs>237</Paragraphs>
  <Slides>30</Slides>
  <Notes>3</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30</vt:i4>
      </vt:variant>
    </vt:vector>
  </HeadingPairs>
  <TitlesOfParts>
    <vt:vector size="40" baseType="lpstr">
      <vt:lpstr>等线</vt:lpstr>
      <vt:lpstr>宋体</vt:lpstr>
      <vt:lpstr>微软雅黑</vt:lpstr>
      <vt:lpstr>Arial</vt:lpstr>
      <vt:lpstr>Cambria Math</vt:lpstr>
      <vt:lpstr>Century Gothic</vt:lpstr>
      <vt:lpstr>Segoe UI Light</vt:lpstr>
      <vt:lpstr>Wingdings</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chan ika</cp:lastModifiedBy>
  <cp:revision>253</cp:revision>
  <dcterms:created xsi:type="dcterms:W3CDTF">2015-08-18T02:51:41Z</dcterms:created>
  <dcterms:modified xsi:type="dcterms:W3CDTF">2017-12-25T02:01:55Z</dcterms:modified>
  <cp:category/>
</cp:coreProperties>
</file>