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1" r:id="rId2"/>
  </p:sldMasterIdLst>
  <p:notesMasterIdLst>
    <p:notesMasterId r:id="rId22"/>
  </p:notesMasterIdLst>
  <p:handoutMasterIdLst>
    <p:handoutMasterId r:id="rId23"/>
  </p:handoutMasterIdLst>
  <p:sldIdLst>
    <p:sldId id="265" r:id="rId3"/>
    <p:sldId id="266" r:id="rId4"/>
    <p:sldId id="275" r:id="rId5"/>
    <p:sldId id="267" r:id="rId6"/>
    <p:sldId id="283" r:id="rId7"/>
    <p:sldId id="276" r:id="rId8"/>
    <p:sldId id="273" r:id="rId9"/>
    <p:sldId id="268" r:id="rId10"/>
    <p:sldId id="269" r:id="rId11"/>
    <p:sldId id="270" r:id="rId12"/>
    <p:sldId id="271" r:id="rId13"/>
    <p:sldId id="272" r:id="rId14"/>
    <p:sldId id="274" r:id="rId15"/>
    <p:sldId id="277" r:id="rId16"/>
    <p:sldId id="280" r:id="rId17"/>
    <p:sldId id="282" r:id="rId18"/>
    <p:sldId id="279" r:id="rId19"/>
    <p:sldId id="27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70" y="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5DFCC5-7395-40B0-9D28-B5C50DB3C9EC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78BB-8C6A-43EB-8272-7A7C2B3CC6CE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AE40-86D4-4383-8826-EFC4B91F5431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8BE8-51B0-4C41-A5C4-69C6E90B537B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9854-ED32-4DCD-BDF9-6EB8F7CB0D8C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324-2A8D-4DA3-9968-61DA2B1521C5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E9E1-5759-48DD-9FAB-547029DC657F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05C-C95C-44D9-9042-AECDDAE12F08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BCBB-B82C-466E-A42B-0D7A62E695EC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40C0-B2D7-45B5-98EB-8E8397586064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EBAA-D295-4F96-ACEB-9F39893DE605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95DEED7-5882-4E3B-8FD1-59F7D8F00B29}" type="datetime1">
              <a:rPr lang="en-US" smtClean="0"/>
              <a:t>11/20/2013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E282033-8BD4-45CC-A20E-300625E9C32C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MyPHR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UI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Vital Signs – </a:t>
            </a:r>
            <a:r>
              <a:rPr lang="en-US" dirty="0" smtClean="0"/>
              <a:t>Weight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9998114" cy="3767328"/>
          </a:xfrm>
        </p:spPr>
        <p:txBody>
          <a:bodyPr/>
          <a:lstStyle/>
          <a:p>
            <a:r>
              <a:rPr lang="en-CA" dirty="0" smtClean="0"/>
              <a:t>Healthy weight gain/loss ≈1.5 lb. </a:t>
            </a:r>
            <a:r>
              <a:rPr lang="en-CA" dirty="0"/>
              <a:t>per week (</a:t>
            </a:r>
            <a:r>
              <a:rPr lang="en-CA" dirty="0" smtClean="0"/>
              <a:t>0.68 kg per week)</a:t>
            </a:r>
          </a:p>
          <a:p>
            <a:endParaRPr lang="en-CA" dirty="0"/>
          </a:p>
          <a:p>
            <a:r>
              <a:rPr lang="en-CA" dirty="0" smtClean="0"/>
              <a:t>Abnormal Readings</a:t>
            </a:r>
          </a:p>
          <a:p>
            <a:pPr lvl="1"/>
            <a:r>
              <a:rPr lang="en-CA" dirty="0" smtClean="0"/>
              <a:t>Weekly Weight Changes &gt; 1.5 lb.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129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Vital Signs – </a:t>
            </a:r>
            <a:r>
              <a:rPr lang="en-US" dirty="0" smtClean="0"/>
              <a:t>Blood Pressure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Measured when HR is at rest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Abnormal Readings</a:t>
            </a:r>
          </a:p>
          <a:p>
            <a:pPr lvl="1"/>
            <a:r>
              <a:rPr lang="en-CA" dirty="0" smtClean="0"/>
              <a:t>Systolic &lt; 90 or Diastolic &lt; 60</a:t>
            </a:r>
          </a:p>
          <a:p>
            <a:pPr lvl="1"/>
            <a:r>
              <a:rPr lang="en-CA" dirty="0" smtClean="0"/>
              <a:t>Systolic &gt; 120 or Diastolic &gt; 80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83879"/>
              </p:ext>
            </p:extLst>
          </p:nvPr>
        </p:nvGraphicFramePr>
        <p:xfrm>
          <a:off x="2841196" y="2467547"/>
          <a:ext cx="4959540" cy="20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201420"/>
                <a:gridCol w="462280"/>
                <a:gridCol w="1263840"/>
              </a:tblGrid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Category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Systolic (</a:t>
                      </a:r>
                      <a:r>
                        <a:rPr lang="en-CA" sz="1200" dirty="0" err="1" smtClean="0"/>
                        <a:t>mmHG</a:t>
                      </a:r>
                      <a:r>
                        <a:rPr lang="en-CA" sz="120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Diastolic</a:t>
                      </a:r>
                      <a:r>
                        <a:rPr lang="en-CA" sz="1200" baseline="0" dirty="0" smtClean="0"/>
                        <a:t> (</a:t>
                      </a:r>
                      <a:r>
                        <a:rPr lang="en-CA" sz="1200" baseline="0" dirty="0" err="1" smtClean="0"/>
                        <a:t>mmHG</a:t>
                      </a:r>
                      <a:r>
                        <a:rPr lang="en-CA" sz="1200" baseline="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</a:tr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Low Blood Pressure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&lt; 90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&lt;60</a:t>
                      </a:r>
                      <a:endParaRPr lang="en-CA" sz="1200" dirty="0"/>
                    </a:p>
                  </a:txBody>
                  <a:tcPr/>
                </a:tc>
              </a:tr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Normal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&lt;</a:t>
                      </a:r>
                      <a:r>
                        <a:rPr lang="en-CA" sz="1200" baseline="0" dirty="0" smtClean="0"/>
                        <a:t> 120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And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&lt;</a:t>
                      </a:r>
                      <a:r>
                        <a:rPr lang="en-CA" sz="1200" baseline="0" dirty="0" smtClean="0"/>
                        <a:t> 80</a:t>
                      </a:r>
                      <a:endParaRPr lang="en-CA" sz="1200" dirty="0"/>
                    </a:p>
                  </a:txBody>
                  <a:tcPr/>
                </a:tc>
              </a:tr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Prehypertension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120</a:t>
                      </a:r>
                      <a:r>
                        <a:rPr lang="en-CA" sz="1200" baseline="0" dirty="0" smtClean="0"/>
                        <a:t> – 139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80</a:t>
                      </a:r>
                      <a:r>
                        <a:rPr lang="en-CA" sz="1200" baseline="0" dirty="0" smtClean="0"/>
                        <a:t> – 89</a:t>
                      </a:r>
                      <a:endParaRPr lang="en-CA" sz="1200" dirty="0"/>
                    </a:p>
                  </a:txBody>
                  <a:tcPr/>
                </a:tc>
              </a:tr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High Blood Pressure</a:t>
                      </a:r>
                      <a:r>
                        <a:rPr lang="en-CA" sz="1200" baseline="0" dirty="0" smtClean="0"/>
                        <a:t> (stage 1)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140 –</a:t>
                      </a:r>
                      <a:r>
                        <a:rPr lang="en-CA" sz="1200" baseline="0" dirty="0" smtClean="0"/>
                        <a:t> 159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90</a:t>
                      </a:r>
                      <a:r>
                        <a:rPr lang="en-CA" sz="1200" baseline="0" dirty="0" smtClean="0"/>
                        <a:t> – 99</a:t>
                      </a:r>
                      <a:endParaRPr lang="en-CA" sz="1200" dirty="0"/>
                    </a:p>
                  </a:txBody>
                  <a:tcPr/>
                </a:tc>
              </a:tr>
              <a:tr h="341302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High Blood Pressure</a:t>
                      </a:r>
                      <a:r>
                        <a:rPr lang="en-CA" sz="1200" baseline="0" dirty="0" smtClean="0"/>
                        <a:t> (stage 2)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&gt; 160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&gt; 100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129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Vital Signs – </a:t>
            </a:r>
            <a:r>
              <a:rPr lang="en-US" dirty="0" smtClean="0"/>
              <a:t>O</a:t>
            </a:r>
            <a:r>
              <a:rPr lang="en-US" baseline="30000" dirty="0" smtClean="0"/>
              <a:t>2</a:t>
            </a:r>
            <a:r>
              <a:rPr lang="en-US" dirty="0" smtClean="0"/>
              <a:t> Saturation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Normal range for Oxygen Saturation is 95% to 100%</a:t>
            </a:r>
          </a:p>
          <a:p>
            <a:endParaRPr lang="en-CA" dirty="0"/>
          </a:p>
          <a:p>
            <a:r>
              <a:rPr lang="en-CA" dirty="0" smtClean="0"/>
              <a:t>Abnormal Readings</a:t>
            </a:r>
          </a:p>
          <a:p>
            <a:pPr lvl="1"/>
            <a:r>
              <a:rPr lang="en-CA" dirty="0" smtClean="0"/>
              <a:t>O</a:t>
            </a:r>
            <a:r>
              <a:rPr lang="en-CA" baseline="30000" dirty="0" smtClean="0"/>
              <a:t>2</a:t>
            </a:r>
            <a:r>
              <a:rPr lang="en-CA" dirty="0" smtClean="0"/>
              <a:t> Saturation </a:t>
            </a:r>
            <a:r>
              <a:rPr lang="en-CA" sz="2800" dirty="0" smtClean="0"/>
              <a:t>&gt; 95% or O</a:t>
            </a:r>
            <a:r>
              <a:rPr lang="en-CA" sz="2800" baseline="30000" dirty="0" smtClean="0"/>
              <a:t>2</a:t>
            </a:r>
            <a:r>
              <a:rPr lang="en-CA" sz="2800" dirty="0" smtClean="0"/>
              <a:t> Saturation &lt; 100%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002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Reminders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Like Vital Signs – Data Gathered for a week</a:t>
            </a:r>
          </a:p>
          <a:p>
            <a:r>
              <a:rPr lang="en-CA" b="1" dirty="0" smtClean="0"/>
              <a:t>Method</a:t>
            </a:r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Get # of different days entered (e.g. Mon, Wed, Fri  </a:t>
            </a:r>
            <a:r>
              <a:rPr lang="en-CA" dirty="0" smtClean="0">
                <a:sym typeface="Wingdings" panose="05000000000000000000" pitchFamily="2" charset="2"/>
              </a:rPr>
              <a:t> 3) </a:t>
            </a:r>
            <a:r>
              <a:rPr lang="en-CA" dirty="0" smtClean="0">
                <a:sym typeface="Wingdings" panose="05000000000000000000" pitchFamily="2" charset="2"/>
              </a:rPr>
              <a:t/>
            </a:r>
            <a:br>
              <a:rPr lang="en-CA" dirty="0" smtClean="0">
                <a:sym typeface="Wingdings" panose="05000000000000000000" pitchFamily="2" charset="2"/>
              </a:rPr>
            </a:br>
            <a:endParaRPr lang="en-CA" dirty="0" smtClean="0"/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Number of Reminders = # of Time Entries / Different </a:t>
            </a:r>
            <a:r>
              <a:rPr lang="en-CA" dirty="0" smtClean="0"/>
              <a:t>Days</a:t>
            </a:r>
            <a:br>
              <a:rPr lang="en-CA" dirty="0" smtClean="0"/>
            </a:br>
            <a:endParaRPr lang="en-CA" dirty="0" smtClean="0"/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Number of Time Blocks = 24 / # of Reminders (e.g. 3 reminders </a:t>
            </a:r>
            <a:r>
              <a:rPr lang="en-CA" dirty="0" smtClean="0">
                <a:sym typeface="Wingdings" panose="05000000000000000000" pitchFamily="2" charset="2"/>
              </a:rPr>
              <a:t> 8 </a:t>
            </a:r>
            <a:r>
              <a:rPr lang="en-CA" dirty="0" err="1" smtClean="0">
                <a:sym typeface="Wingdings" panose="05000000000000000000" pitchFamily="2" charset="2"/>
              </a:rPr>
              <a:t>Hr</a:t>
            </a:r>
            <a:r>
              <a:rPr lang="en-CA" dirty="0" smtClean="0">
                <a:sym typeface="Wingdings" panose="05000000000000000000" pitchFamily="2" charset="2"/>
              </a:rPr>
              <a:t> </a:t>
            </a:r>
            <a:r>
              <a:rPr lang="en-CA" dirty="0" err="1" smtClean="0">
                <a:sym typeface="Wingdings" panose="05000000000000000000" pitchFamily="2" charset="2"/>
              </a:rPr>
              <a:t>Timeblocks</a:t>
            </a:r>
            <a:r>
              <a:rPr lang="en-CA" dirty="0" smtClean="0">
                <a:sym typeface="Wingdings" panose="05000000000000000000" pitchFamily="2" charset="2"/>
              </a:rPr>
              <a:t>)</a:t>
            </a:r>
            <a:br>
              <a:rPr lang="en-CA" dirty="0" smtClean="0">
                <a:sym typeface="Wingdings" panose="05000000000000000000" pitchFamily="2" charset="2"/>
              </a:rPr>
            </a:br>
            <a:endParaRPr lang="en-CA" dirty="0" smtClean="0"/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Time entries are put into the time blocks and the average of each time is </a:t>
            </a:r>
            <a:r>
              <a:rPr lang="en-CA" dirty="0" smtClean="0"/>
              <a:t>calculated</a:t>
            </a:r>
            <a:br>
              <a:rPr lang="en-CA" dirty="0" smtClean="0"/>
            </a:br>
            <a:endParaRPr lang="en-CA" dirty="0" smtClean="0"/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Then based on the average time for each time block, reminders are created 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518922" lvl="1" indent="-514350">
              <a:buFont typeface="+mj-lt"/>
              <a:buAutoNum type="romanLcPeriod"/>
            </a:pPr>
            <a:r>
              <a:rPr lang="en-CA" dirty="0" smtClean="0"/>
              <a:t>Reminders are created for future dates upon app launch.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participants</a:t>
            </a:r>
          </a:p>
          <a:p>
            <a:r>
              <a:rPr lang="en-CA" dirty="0" smtClean="0"/>
              <a:t>Demoed basic usage of the application</a:t>
            </a:r>
          </a:p>
          <a:p>
            <a:pPr lvl="1"/>
            <a:r>
              <a:rPr lang="en-CA" dirty="0" smtClean="0"/>
              <a:t>Showed our implementation</a:t>
            </a:r>
            <a:endParaRPr lang="en-CA" dirty="0" smtClean="0"/>
          </a:p>
          <a:p>
            <a:r>
              <a:rPr lang="en-CA" dirty="0" smtClean="0"/>
              <a:t>Provided 1 week’s worth of data for them to enter</a:t>
            </a:r>
          </a:p>
          <a:p>
            <a:r>
              <a:rPr lang="en-CA" dirty="0" smtClean="0"/>
              <a:t>Think out load</a:t>
            </a:r>
          </a:p>
          <a:p>
            <a:r>
              <a:rPr lang="en-CA" dirty="0" smtClean="0"/>
              <a:t>Reminders were not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129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- Participants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PARTICIPANT 1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Woman in her late 60s</a:t>
            </a:r>
          </a:p>
          <a:p>
            <a:r>
              <a:rPr lang="en-CA" dirty="0" smtClean="0"/>
              <a:t>Uses a computer and tablet</a:t>
            </a:r>
          </a:p>
          <a:p>
            <a:pPr lvl="1"/>
            <a:r>
              <a:rPr lang="en-CA" dirty="0" smtClean="0"/>
              <a:t>Facebook, </a:t>
            </a:r>
            <a:r>
              <a:rPr lang="en-CA" dirty="0" err="1" smtClean="0"/>
              <a:t>Youtube</a:t>
            </a:r>
            <a:r>
              <a:rPr lang="en-CA" dirty="0" smtClean="0"/>
              <a:t>, Skype, Games, News</a:t>
            </a:r>
          </a:p>
          <a:p>
            <a:r>
              <a:rPr lang="en-CA" dirty="0" smtClean="0"/>
              <a:t>Was taught previously how to use devices</a:t>
            </a:r>
          </a:p>
          <a:p>
            <a:r>
              <a:rPr lang="en-CA" dirty="0" smtClean="0"/>
              <a:t>Doesn’t speak English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Participant 2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Woman in her late 80s</a:t>
            </a:r>
          </a:p>
          <a:p>
            <a:r>
              <a:rPr lang="en-CA" dirty="0" smtClean="0"/>
              <a:t>Never used a tablet or computer</a:t>
            </a:r>
            <a:endParaRPr lang="en-CA" dirty="0"/>
          </a:p>
          <a:p>
            <a:pPr lvl="1"/>
            <a:r>
              <a:rPr lang="en-CA" dirty="0" smtClean="0"/>
              <a:t>Uses TV and CD Player</a:t>
            </a:r>
          </a:p>
          <a:p>
            <a:r>
              <a:rPr lang="en-CA" dirty="0" smtClean="0"/>
              <a:t>Doesn’t speak English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0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-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Participant 1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Fast Learner</a:t>
            </a:r>
          </a:p>
          <a:p>
            <a:pPr lvl="1"/>
            <a:r>
              <a:rPr lang="en-CA" dirty="0" smtClean="0"/>
              <a:t>Test 1: 75s; Test 2: 45s</a:t>
            </a:r>
          </a:p>
          <a:p>
            <a:r>
              <a:rPr lang="en-CA" dirty="0" smtClean="0"/>
              <a:t>Positive Feedback from tests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Participant 2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Not interested, no patience and no "</a:t>
            </a:r>
            <a:r>
              <a:rPr lang="en-CA" dirty="0" smtClean="0"/>
              <a:t>self-confidence“</a:t>
            </a:r>
          </a:p>
          <a:p>
            <a:r>
              <a:rPr lang="en-CA" dirty="0" smtClean="0"/>
              <a:t>Had trouble due to eye </a:t>
            </a:r>
            <a:r>
              <a:rPr lang="en-CA" dirty="0"/>
              <a:t>p</a:t>
            </a:r>
            <a:r>
              <a:rPr lang="en-CA" dirty="0" smtClean="0"/>
              <a:t>roblems</a:t>
            </a:r>
          </a:p>
          <a:p>
            <a:pPr lvl="1"/>
            <a:r>
              <a:rPr lang="en-CA" dirty="0" smtClean="0"/>
              <a:t>Test 1: 5 minutes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to mobile development</a:t>
            </a:r>
          </a:p>
          <a:p>
            <a:pPr lvl="1"/>
            <a:r>
              <a:rPr lang="en-CA" dirty="0" smtClean="0"/>
              <a:t>Was not familiar with Android development</a:t>
            </a:r>
          </a:p>
          <a:p>
            <a:pPr lvl="1"/>
            <a:r>
              <a:rPr lang="en-CA" dirty="0" smtClean="0"/>
              <a:t>Short time frame to learn (work)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Testing</a:t>
            </a:r>
          </a:p>
          <a:p>
            <a:pPr lvl="1"/>
            <a:r>
              <a:rPr lang="en-CA" dirty="0" smtClean="0"/>
              <a:t>Short time frame to test</a:t>
            </a:r>
          </a:p>
          <a:p>
            <a:pPr lvl="1"/>
            <a:r>
              <a:rPr lang="en-CA" dirty="0" smtClean="0"/>
              <a:t>Not enough users to test our IUI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732969"/>
            <a:ext cx="10706099" cy="512503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63926" y="58256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Intelligence Implementation</a:t>
            </a:r>
          </a:p>
          <a:p>
            <a:pPr lvl="0"/>
            <a:r>
              <a:rPr lang="en-US" dirty="0"/>
              <a:t>Devices and </a:t>
            </a:r>
            <a:r>
              <a:rPr lang="en-US" dirty="0" smtClean="0"/>
              <a:t>Tools</a:t>
            </a:r>
          </a:p>
          <a:p>
            <a:pPr lvl="0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Vital Signs</a:t>
            </a:r>
          </a:p>
          <a:p>
            <a:pPr lvl="1"/>
            <a:r>
              <a:rPr lang="en-US" dirty="0" smtClean="0"/>
              <a:t>Reminders</a:t>
            </a:r>
          </a:p>
          <a:p>
            <a:r>
              <a:rPr lang="en-US" dirty="0" smtClean="0"/>
              <a:t>Tests Results</a:t>
            </a:r>
          </a:p>
          <a:p>
            <a:r>
              <a:rPr lang="en-US" dirty="0" smtClean="0"/>
              <a:t>Demo</a:t>
            </a:r>
          </a:p>
          <a:p>
            <a:r>
              <a:rPr lang="en-US" smtClean="0"/>
              <a:t>Challenges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7875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Intelligence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Lack of feedback to the user</a:t>
            </a:r>
          </a:p>
          <a:p>
            <a:pPr lvl="1"/>
            <a:r>
              <a:rPr lang="en-CA" dirty="0" smtClean="0"/>
              <a:t>No validation of </a:t>
            </a:r>
            <a:r>
              <a:rPr lang="en-CA" dirty="0" smtClean="0"/>
              <a:t>entries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Reminders</a:t>
            </a:r>
          </a:p>
          <a:p>
            <a:pPr lvl="1"/>
            <a:r>
              <a:rPr lang="en-CA" dirty="0" smtClean="0"/>
              <a:t>Hidden in the menu</a:t>
            </a:r>
          </a:p>
          <a:p>
            <a:pPr lvl="1"/>
            <a:r>
              <a:rPr lang="en-CA" dirty="0" smtClean="0"/>
              <a:t>Only the advanced user will set it up</a:t>
            </a:r>
          </a:p>
          <a:p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7748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Nexus 10</a:t>
            </a:r>
          </a:p>
          <a:p>
            <a:pPr lvl="1"/>
            <a:r>
              <a:rPr lang="en-CA" dirty="0" smtClean="0"/>
              <a:t>Android 4.4</a:t>
            </a:r>
          </a:p>
          <a:p>
            <a:pPr lvl="1"/>
            <a:r>
              <a:rPr lang="en-CA" dirty="0" smtClean="0"/>
              <a:t>10.1 inches display</a:t>
            </a:r>
          </a:p>
          <a:p>
            <a:pPr lvl="1"/>
            <a:endParaRPr lang="en-CA" dirty="0"/>
          </a:p>
          <a:p>
            <a:r>
              <a:rPr lang="en-CA" dirty="0" smtClean="0"/>
              <a:t>Samsung Galaxy S4</a:t>
            </a:r>
          </a:p>
          <a:p>
            <a:pPr lvl="1"/>
            <a:r>
              <a:rPr lang="en-CA" dirty="0" smtClean="0"/>
              <a:t>Android 4.3.1</a:t>
            </a:r>
          </a:p>
          <a:p>
            <a:pPr lvl="1"/>
            <a:r>
              <a:rPr lang="en-CA" dirty="0" smtClean="0"/>
              <a:t>5 inches display</a:t>
            </a:r>
          </a:p>
          <a:p>
            <a:pPr lvl="1"/>
            <a:endParaRPr lang="en-CA" dirty="0"/>
          </a:p>
          <a:p>
            <a:r>
              <a:rPr lang="en-CA" dirty="0" smtClean="0"/>
              <a:t>Eclipse IDE (ADT Bundle)</a:t>
            </a:r>
          </a:p>
        </p:txBody>
      </p:sp>
      <p:pic>
        <p:nvPicPr>
          <p:cNvPr id="1026" name="Picture 2" descr="Nexus_10.png (711×52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1793980"/>
            <a:ext cx="2845073" cy="21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edge-online.com/wp-content/uploads/edgeonline/2013/03/SamsungGalaxyS4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280">
            <a:off x="8321465" y="3145326"/>
            <a:ext cx="3895941" cy="21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kcAmqYmpgVM/UKPPGbaJNnI/AAAAAAAAkp0/dp-vtDYvnA0/s512-no/sdk-adt-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54" y="4241059"/>
            <a:ext cx="1638561" cy="16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002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</a:p>
          <a:p>
            <a:pPr lvl="1"/>
            <a:r>
              <a:rPr lang="en-CA" dirty="0" smtClean="0"/>
              <a:t>VitalSignActivity</a:t>
            </a:r>
          </a:p>
          <a:p>
            <a:pPr lvl="1"/>
            <a:r>
              <a:rPr lang="en-CA" dirty="0" smtClean="0"/>
              <a:t>BloodPressureActivity </a:t>
            </a:r>
          </a:p>
          <a:p>
            <a:pPr lvl="1"/>
            <a:r>
              <a:rPr lang="en-CA" dirty="0" smtClean="0"/>
              <a:t>BloodSugarActivity </a:t>
            </a:r>
          </a:p>
          <a:p>
            <a:pPr lvl="1"/>
            <a:r>
              <a:rPr lang="en-CA" dirty="0" smtClean="0"/>
              <a:t>O2Activity</a:t>
            </a:r>
          </a:p>
          <a:p>
            <a:pPr lvl="1"/>
            <a:r>
              <a:rPr lang="en-CA" dirty="0" smtClean="0"/>
              <a:t>TemperatureActivity</a:t>
            </a:r>
          </a:p>
          <a:p>
            <a:pPr lvl="1"/>
            <a:r>
              <a:rPr lang="en-CA" dirty="0" smtClean="0"/>
              <a:t>WeightActivity </a:t>
            </a:r>
          </a:p>
          <a:p>
            <a:pPr lvl="1"/>
            <a:r>
              <a:rPr lang="en-CA" dirty="0" smtClean="0"/>
              <a:t>Their Data Mappers and TDGs </a:t>
            </a:r>
          </a:p>
        </p:txBody>
      </p:sp>
      <p:pic>
        <p:nvPicPr>
          <p:cNvPr id="1026" name="Picture 2" descr="http://vnfa8y5n3zndutm1.zippykid.netdna-cdn.com/wp-content/uploads/2013/02/Sample-Programming-C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1" y="2119951"/>
            <a:ext cx="4881314" cy="354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7875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Intelligence Implementation	 - 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Dynamic Reminders </a:t>
            </a:r>
          </a:p>
          <a:p>
            <a:pPr lvl="1"/>
            <a:r>
              <a:rPr lang="en-CA" dirty="0" smtClean="0"/>
              <a:t>Based on a week of previous time entries</a:t>
            </a:r>
          </a:p>
          <a:p>
            <a:pPr lvl="1"/>
            <a:r>
              <a:rPr lang="en-CA" dirty="0" smtClean="0"/>
              <a:t>Uses implemented reminder functionality to create reminders for users</a:t>
            </a:r>
          </a:p>
          <a:p>
            <a:pPr lvl="1"/>
            <a:endParaRPr lang="en-CA" dirty="0"/>
          </a:p>
          <a:p>
            <a:r>
              <a:rPr lang="en-CA" dirty="0" smtClean="0"/>
              <a:t>Smart Alerts</a:t>
            </a:r>
          </a:p>
          <a:p>
            <a:pPr lvl="1"/>
            <a:r>
              <a:rPr lang="en-CA" dirty="0" smtClean="0"/>
              <a:t>Based on a week of previous Vital Sign entries</a:t>
            </a:r>
          </a:p>
          <a:p>
            <a:pPr lvl="1"/>
            <a:r>
              <a:rPr lang="en-CA" dirty="0" smtClean="0"/>
              <a:t>Notifies user if data seems incorrect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7875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Vital Signs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Vital Signs are gathered for a week</a:t>
            </a:r>
          </a:p>
          <a:p>
            <a:r>
              <a:rPr lang="en-CA" dirty="0" smtClean="0"/>
              <a:t>Verification starts after a week</a:t>
            </a:r>
          </a:p>
          <a:p>
            <a:pPr lvl="1"/>
            <a:r>
              <a:rPr lang="en-CA" dirty="0" smtClean="0"/>
              <a:t>Based on normal measurements and normal changes</a:t>
            </a:r>
          </a:p>
          <a:p>
            <a:r>
              <a:rPr lang="en-CA" dirty="0" smtClean="0"/>
              <a:t>User prompted to correct data to accept entry on invalid entries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73" y="3894772"/>
            <a:ext cx="3933825" cy="260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63926" y="58002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Vital Signs – Blood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0042"/>
            <a:ext cx="9998114" cy="3767328"/>
          </a:xfrm>
        </p:spPr>
        <p:txBody>
          <a:bodyPr/>
          <a:lstStyle/>
          <a:p>
            <a:r>
              <a:rPr lang="en-CA" dirty="0" smtClean="0"/>
              <a:t>Blood Sugar varies depending on time and how much you ate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Abnormal Readings</a:t>
            </a:r>
          </a:p>
          <a:p>
            <a:r>
              <a:rPr lang="en-CA" dirty="0" smtClean="0"/>
              <a:t>Blood Sugar &lt; 80 mg/</a:t>
            </a:r>
            <a:r>
              <a:rPr lang="en-CA" dirty="0" err="1" smtClean="0"/>
              <a:t>dL</a:t>
            </a:r>
            <a:r>
              <a:rPr lang="en-CA" dirty="0" smtClean="0"/>
              <a:t> or Blood Sugar &gt; 160 mg/</a:t>
            </a:r>
            <a:r>
              <a:rPr lang="en-CA" dirty="0" err="1" smtClean="0"/>
              <a:t>dL</a:t>
            </a:r>
            <a:endParaRPr lang="en-CA" dirty="0" smtClean="0"/>
          </a:p>
          <a:p>
            <a:r>
              <a:rPr lang="en-CA" dirty="0" smtClean="0"/>
              <a:t>Blood Sugar fluctuations &gt; 40 mg/</a:t>
            </a:r>
            <a:r>
              <a:rPr lang="en-CA" dirty="0" err="1" smtClean="0"/>
              <a:t>dL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2318"/>
              </p:ext>
            </p:extLst>
          </p:nvPr>
        </p:nvGraphicFramePr>
        <p:xfrm>
          <a:off x="3209271" y="2540374"/>
          <a:ext cx="50323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14"/>
                <a:gridCol w="1336798"/>
                <a:gridCol w="203524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Time</a:t>
                      </a:r>
                      <a:r>
                        <a:rPr lang="en-CA" sz="1200" baseline="0" dirty="0" smtClean="0"/>
                        <a:t> of day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Low level</a:t>
                      </a:r>
                      <a:r>
                        <a:rPr lang="en-CA" sz="1200" baseline="0" dirty="0" smtClean="0"/>
                        <a:t> (mg/</a:t>
                      </a:r>
                      <a:r>
                        <a:rPr lang="en-CA" sz="1200" baseline="0" dirty="0" err="1" smtClean="0"/>
                        <a:t>dL</a:t>
                      </a:r>
                      <a:r>
                        <a:rPr lang="en-CA" sz="1200" baseline="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High</a:t>
                      </a:r>
                      <a:r>
                        <a:rPr lang="en-CA" sz="1200" baseline="0" dirty="0" smtClean="0"/>
                        <a:t> Level (mg/</a:t>
                      </a:r>
                      <a:r>
                        <a:rPr lang="en-CA" sz="1200" baseline="0" dirty="0" err="1" smtClean="0"/>
                        <a:t>dL</a:t>
                      </a:r>
                      <a:r>
                        <a:rPr lang="en-CA" sz="1200" baseline="0" dirty="0" smtClean="0"/>
                        <a:t>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Before</a:t>
                      </a:r>
                      <a:r>
                        <a:rPr lang="en-CA" sz="1200" baseline="0" dirty="0" smtClean="0"/>
                        <a:t> meal/Morning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80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120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Two</a:t>
                      </a:r>
                      <a:r>
                        <a:rPr lang="en-CA" sz="1200" baseline="0" dirty="0" smtClean="0"/>
                        <a:t> hours after eating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-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&gt;140</a:t>
                      </a:r>
                      <a:r>
                        <a:rPr lang="en-CA" sz="1200" baseline="0" dirty="0" smtClean="0"/>
                        <a:t> (age&lt;51); &gt;160 (age&gt;59)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Bedtime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100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140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002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Vital Signs – </a:t>
            </a:r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9998114" cy="3767328"/>
          </a:xfrm>
        </p:spPr>
        <p:txBody>
          <a:bodyPr/>
          <a:lstStyle/>
          <a:p>
            <a:r>
              <a:rPr lang="en-US" dirty="0" smtClean="0"/>
              <a:t>Human Body Temperature: 37°C</a:t>
            </a:r>
          </a:p>
          <a:p>
            <a:pPr lvl="1"/>
            <a:r>
              <a:rPr lang="en-US" dirty="0" smtClean="0"/>
              <a:t>Fluctuates about 0.5</a:t>
            </a:r>
            <a:r>
              <a:rPr lang="en-US" dirty="0"/>
              <a:t>°</a:t>
            </a:r>
            <a:r>
              <a:rPr lang="en-US" dirty="0" smtClean="0"/>
              <a:t>C throughout the day</a:t>
            </a:r>
          </a:p>
          <a:p>
            <a:endParaRPr lang="en-US" dirty="0"/>
          </a:p>
          <a:p>
            <a:r>
              <a:rPr lang="en-US" dirty="0" smtClean="0"/>
              <a:t>Abnormal Readings</a:t>
            </a:r>
          </a:p>
          <a:p>
            <a:pPr lvl="1"/>
            <a:r>
              <a:rPr lang="en-US" dirty="0" smtClean="0"/>
              <a:t>Fluctuation greater </a:t>
            </a:r>
            <a:r>
              <a:rPr lang="en-US" dirty="0"/>
              <a:t>than </a:t>
            </a:r>
            <a:r>
              <a:rPr lang="en-US" dirty="0" smtClean="0"/>
              <a:t>0.5°C</a:t>
            </a:r>
          </a:p>
          <a:p>
            <a:pPr lvl="1"/>
            <a:r>
              <a:rPr lang="en-US" dirty="0" smtClean="0"/>
              <a:t>36.5°C &gt; Temperature </a:t>
            </a:r>
            <a:r>
              <a:rPr lang="en-US" dirty="0"/>
              <a:t>or </a:t>
            </a:r>
            <a:r>
              <a:rPr lang="en-US" dirty="0" smtClean="0"/>
              <a:t>37.5°C &lt; Temperature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00212"/>
            <a:ext cx="2926080" cy="1397039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598</Words>
  <Application>Microsoft Office PowerPoint</Application>
  <PresentationFormat>Widescreen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Metropolitan</vt:lpstr>
      <vt:lpstr>MyPHR</vt:lpstr>
      <vt:lpstr>Overview</vt:lpstr>
      <vt:lpstr>Intelligence Implementation</vt:lpstr>
      <vt:lpstr>Devices and Tools</vt:lpstr>
      <vt:lpstr>Code</vt:lpstr>
      <vt:lpstr>Intelligence Implementation  - continued</vt:lpstr>
      <vt:lpstr>Algorithms: Vital Signs</vt:lpstr>
      <vt:lpstr>Algorithms: Vital Signs – Blood Sugar</vt:lpstr>
      <vt:lpstr>Algorithms: Vital Signs – Temperature</vt:lpstr>
      <vt:lpstr>Algorithms: Vital Signs – Weight</vt:lpstr>
      <vt:lpstr>Algorithms: Vital Signs – Blood Pressure</vt:lpstr>
      <vt:lpstr>Algorithms: Vital Signs – O2 Saturation</vt:lpstr>
      <vt:lpstr>Algorithms: Reminders</vt:lpstr>
      <vt:lpstr>Evaluation</vt:lpstr>
      <vt:lpstr>Evaluation - Participants</vt:lpstr>
      <vt:lpstr>Evaluation - Results</vt:lpstr>
      <vt:lpstr>Demo</vt:lpstr>
      <vt:lpstr>Challenges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2013-11-17T15:12:27Z</dcterms:created>
  <dcterms:modified xsi:type="dcterms:W3CDTF">2013-11-21T02:13:24Z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